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4739379"/>
              </p:ext>
            </p:extLst>
          </p:nvPr>
        </p:nvGraphicFramePr>
        <p:xfrm>
          <a:off x="216421" y="2811027"/>
          <a:ext cx="10818657" cy="4101642"/>
        </p:xfrm>
        <a:graphic>
          <a:graphicData uri="http://schemas.openxmlformats.org/drawingml/2006/table">
            <a:tbl>
              <a:tblPr/>
              <a:tblGrid>
                <a:gridCol w="1949481"/>
                <a:gridCol w="739098"/>
                <a:gridCol w="739098"/>
                <a:gridCol w="739098"/>
                <a:gridCol w="739098"/>
                <a:gridCol w="739098"/>
                <a:gridCol w="739098"/>
                <a:gridCol w="739098"/>
                <a:gridCol w="739098"/>
                <a:gridCol w="739098"/>
                <a:gridCol w="739098"/>
                <a:gridCol w="739098"/>
                <a:gridCol w="739098"/>
              </a:tblGrid>
              <a:tr h="45573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solidFill>
                          <a:schemeClr val="tx2"/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12700" cmpd="sng">
                      <a:noFill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Source Sans Pro ExtraLight"/>
                          <a:cs typeface="Source Sans Pro ExtraLight"/>
                        </a:rPr>
                        <a:t>S</a:t>
                      </a:r>
                      <a:endParaRPr lang="en-US" sz="1500" dirty="0">
                        <a:solidFill>
                          <a:schemeClr val="bg1"/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6D9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Source Sans Pro ExtraLight"/>
                          <a:cs typeface="Source Sans Pro ExtraLight"/>
                        </a:rPr>
                        <a:t>M</a:t>
                      </a:r>
                      <a:endParaRPr lang="en-US" sz="1500" dirty="0">
                        <a:solidFill>
                          <a:schemeClr val="bg1"/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6D9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Source Sans Pro ExtraLight"/>
                          <a:cs typeface="Source Sans Pro ExtraLight"/>
                        </a:rPr>
                        <a:t>T</a:t>
                      </a:r>
                      <a:endParaRPr lang="en-US" sz="1500" dirty="0">
                        <a:solidFill>
                          <a:schemeClr val="bg1"/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6D9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Source Sans Pro ExtraLight"/>
                          <a:cs typeface="Source Sans Pro ExtraLight"/>
                        </a:rPr>
                        <a:t>W</a:t>
                      </a:r>
                      <a:endParaRPr lang="en-US" sz="1500" dirty="0">
                        <a:solidFill>
                          <a:schemeClr val="bg1"/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6D9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Source Sans Pro ExtraLight"/>
                          <a:cs typeface="Source Sans Pro ExtraLight"/>
                        </a:rPr>
                        <a:t>T</a:t>
                      </a:r>
                      <a:endParaRPr lang="en-US" sz="1500" dirty="0">
                        <a:solidFill>
                          <a:schemeClr val="bg1"/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6D9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Source Sans Pro ExtraLight"/>
                          <a:cs typeface="Source Sans Pro ExtraLight"/>
                        </a:rPr>
                        <a:t>F</a:t>
                      </a:r>
                      <a:endParaRPr lang="en-US" sz="1500" dirty="0">
                        <a:solidFill>
                          <a:schemeClr val="bg1"/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6D9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Source Sans Pro ExtraLight"/>
                          <a:cs typeface="Source Sans Pro ExtraLight"/>
                        </a:rPr>
                        <a:t>S</a:t>
                      </a:r>
                      <a:endParaRPr lang="en-US" sz="1500" dirty="0">
                        <a:solidFill>
                          <a:schemeClr val="bg1"/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6D9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Source Sans Pro ExtraLight"/>
                          <a:cs typeface="Source Sans Pro ExtraLight"/>
                        </a:rPr>
                        <a:t>S</a:t>
                      </a:r>
                      <a:endParaRPr lang="en-US" sz="1500" dirty="0">
                        <a:solidFill>
                          <a:schemeClr val="bg1"/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6D9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Source Sans Pro ExtraLight"/>
                          <a:cs typeface="Source Sans Pro ExtraLight"/>
                        </a:rPr>
                        <a:t>M</a:t>
                      </a:r>
                      <a:endParaRPr lang="en-US" sz="1500" dirty="0">
                        <a:solidFill>
                          <a:schemeClr val="bg1"/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6D9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Source Sans Pro ExtraLight"/>
                          <a:cs typeface="Source Sans Pro ExtraLight"/>
                        </a:rPr>
                        <a:t>T</a:t>
                      </a:r>
                      <a:endParaRPr lang="en-US" sz="1500" dirty="0">
                        <a:solidFill>
                          <a:schemeClr val="bg1"/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6D9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Source Sans Pro ExtraLight"/>
                          <a:cs typeface="Source Sans Pro ExtraLight"/>
                        </a:rPr>
                        <a:t>W</a:t>
                      </a:r>
                      <a:endParaRPr lang="en-US" sz="1500" dirty="0">
                        <a:solidFill>
                          <a:schemeClr val="bg1"/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6D9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Source Sans Pro ExtraLight"/>
                          <a:cs typeface="Source Sans Pro ExtraLight"/>
                        </a:rPr>
                        <a:t>T</a:t>
                      </a:r>
                      <a:endParaRPr lang="en-US" sz="1500" dirty="0">
                        <a:solidFill>
                          <a:schemeClr val="bg1"/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6D92"/>
                    </a:solidFill>
                  </a:tcPr>
                </a:tc>
              </a:tr>
              <a:tr h="45573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Source Sans Pro ExtraLight"/>
                          <a:cs typeface="Source Sans Pro ExtraLight"/>
                        </a:rPr>
                        <a:t>First Task</a:t>
                      </a:r>
                      <a:endParaRPr 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12700" cmpd="sng">
                      <a:noFill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573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Source Sans Pro ExtraLight"/>
                          <a:cs typeface="Source Sans Pro ExtraLight"/>
                        </a:rPr>
                        <a:t>Second Task</a:t>
                      </a:r>
                      <a:endParaRPr 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12700" cmpd="sng">
                      <a:noFill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573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Source Sans Pro ExtraLight"/>
                          <a:cs typeface="Source Sans Pro ExtraLight"/>
                        </a:rPr>
                        <a:t>Third Task</a:t>
                      </a:r>
                      <a:endParaRPr 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12700" cmpd="sng">
                      <a:noFill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573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Source Sans Pro ExtraLight"/>
                          <a:cs typeface="Source Sans Pro ExtraLight"/>
                        </a:rPr>
                        <a:t>Fourth Task</a:t>
                      </a:r>
                      <a:endParaRPr 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12700" cmpd="sng">
                      <a:noFill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573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Source Sans Pro ExtraLight"/>
                          <a:cs typeface="Source Sans Pro ExtraLight"/>
                        </a:rPr>
                        <a:t>Fifth Task</a:t>
                      </a:r>
                      <a:endParaRPr 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12700" cmpd="sng">
                      <a:noFill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573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Source Sans Pro ExtraLight"/>
                          <a:cs typeface="Source Sans Pro ExtraLight"/>
                        </a:rPr>
                        <a:t>Sixth Task</a:t>
                      </a:r>
                      <a:endParaRPr 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12700" cmpd="sng">
                      <a:noFill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573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Source Sans Pro ExtraLight"/>
                          <a:cs typeface="Source Sans Pro ExtraLight"/>
                        </a:rPr>
                        <a:t>Seventh Task</a:t>
                      </a:r>
                      <a:endParaRPr 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12700" cmpd="sng">
                      <a:noFill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573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Source Sans Pro ExtraLight"/>
                          <a:cs typeface="Source Sans Pro ExtraLight"/>
                        </a:rPr>
                        <a:t>Eighth</a:t>
                      </a:r>
                      <a:r>
                        <a:rPr lang="en-US" sz="13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Source Sans Pro ExtraLight"/>
                          <a:cs typeface="Source Sans Pro ExtraLight"/>
                        </a:rPr>
                        <a:t> Task</a:t>
                      </a:r>
                      <a:endParaRPr 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12700" cmpd="sng">
                      <a:noFill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700" dirty="0">
                        <a:latin typeface="Source Sans Pro ExtraLight"/>
                        <a:cs typeface="Source Sans Pro ExtraLight"/>
                      </a:endParaRPr>
                    </a:p>
                  </a:txBody>
                  <a:tcPr marL="112312" marR="112312" marT="57602" marB="57602" anchor="ctr">
                    <a:lnL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Rounded Rectangle 4"/>
          <p:cNvSpPr/>
          <p:nvPr/>
        </p:nvSpPr>
        <p:spPr>
          <a:xfrm>
            <a:off x="2425451" y="3351041"/>
            <a:ext cx="2356137" cy="213339"/>
          </a:xfrm>
          <a:prstGeom prst="roundRect">
            <a:avLst>
              <a:gd name="adj" fmla="val 50000"/>
            </a:avLst>
          </a:prstGeom>
          <a:solidFill>
            <a:srgbClr val="1BAAAA"/>
          </a:solidFill>
          <a:ln w="9525" cap="flat" cmpd="sng" algn="ctr">
            <a:noFill/>
            <a:prstDash val="solid"/>
          </a:ln>
          <a:effectLst/>
        </p:spPr>
        <p:txBody>
          <a:bodyPr lIns="115196" tIns="57598" rIns="115196" bIns="57598" rtlCol="0" anchor="ctr"/>
          <a:lstStyle/>
          <a:p>
            <a:pPr algn="ctr" defTabSz="57597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prstClr val="white"/>
              </a:solidFill>
              <a:latin typeface="Source Sans Pro ExtraLight"/>
            </a:endParaRPr>
          </a:p>
        </p:txBody>
      </p:sp>
      <p:sp>
        <p:nvSpPr>
          <p:cNvPr id="16" name="Rounded Rectangle 5"/>
          <p:cNvSpPr/>
          <p:nvPr/>
        </p:nvSpPr>
        <p:spPr>
          <a:xfrm>
            <a:off x="3423911" y="3807950"/>
            <a:ext cx="1909783" cy="213339"/>
          </a:xfrm>
          <a:prstGeom prst="roundRect">
            <a:avLst>
              <a:gd name="adj" fmla="val 50000"/>
            </a:avLst>
          </a:prstGeom>
          <a:solidFill>
            <a:srgbClr val="7CB554"/>
          </a:solidFill>
          <a:ln w="9525" cap="flat" cmpd="sng" algn="ctr">
            <a:noFill/>
            <a:prstDash val="solid"/>
          </a:ln>
          <a:effectLst/>
        </p:spPr>
        <p:txBody>
          <a:bodyPr lIns="115196" tIns="57598" rIns="115196" bIns="57598" rtlCol="0" anchor="ctr"/>
          <a:lstStyle/>
          <a:p>
            <a:pPr algn="ctr" defTabSz="57597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prstClr val="white"/>
              </a:solidFill>
              <a:latin typeface="Source Sans Pro ExtraLight"/>
            </a:endParaRPr>
          </a:p>
        </p:txBody>
      </p:sp>
      <p:sp>
        <p:nvSpPr>
          <p:cNvPr id="17" name="Rounded Rectangle 6"/>
          <p:cNvSpPr/>
          <p:nvPr/>
        </p:nvSpPr>
        <p:spPr>
          <a:xfrm>
            <a:off x="4976784" y="4264858"/>
            <a:ext cx="2674369" cy="213339"/>
          </a:xfrm>
          <a:prstGeom prst="roundRect">
            <a:avLst>
              <a:gd name="adj" fmla="val 50000"/>
            </a:avLst>
          </a:prstGeom>
          <a:solidFill>
            <a:srgbClr val="F8BF4D"/>
          </a:solidFill>
          <a:ln w="9525" cap="flat" cmpd="sng" algn="ctr">
            <a:noFill/>
            <a:prstDash val="solid"/>
          </a:ln>
          <a:effectLst/>
        </p:spPr>
        <p:txBody>
          <a:bodyPr lIns="115196" tIns="57598" rIns="115196" bIns="57598" rtlCol="0" anchor="ctr"/>
          <a:lstStyle/>
          <a:p>
            <a:pPr algn="ctr" defTabSz="57597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prstClr val="white"/>
              </a:solidFill>
              <a:latin typeface="Source Sans Pro ExtraLight"/>
            </a:endParaRPr>
          </a:p>
        </p:txBody>
      </p:sp>
      <p:sp>
        <p:nvSpPr>
          <p:cNvPr id="18" name="Rounded Rectangle 7"/>
          <p:cNvSpPr/>
          <p:nvPr/>
        </p:nvSpPr>
        <p:spPr>
          <a:xfrm>
            <a:off x="6942163" y="4707851"/>
            <a:ext cx="3096154" cy="213339"/>
          </a:xfrm>
          <a:prstGeom prst="roundRect">
            <a:avLst>
              <a:gd name="adj" fmla="val 50000"/>
            </a:avLst>
          </a:prstGeom>
          <a:solidFill>
            <a:srgbClr val="F95648"/>
          </a:solidFill>
          <a:ln w="9525" cap="flat" cmpd="sng" algn="ctr">
            <a:noFill/>
            <a:prstDash val="solid"/>
          </a:ln>
          <a:effectLst/>
        </p:spPr>
        <p:txBody>
          <a:bodyPr lIns="115196" tIns="57598" rIns="115196" bIns="57598" rtlCol="0" anchor="ctr"/>
          <a:lstStyle/>
          <a:p>
            <a:pPr algn="ctr" defTabSz="57597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prstClr val="white"/>
              </a:solidFill>
              <a:latin typeface="Source Sans Pro ExtraLight"/>
            </a:endParaRPr>
          </a:p>
        </p:txBody>
      </p:sp>
      <p:sp>
        <p:nvSpPr>
          <p:cNvPr id="19" name="Rounded Rectangle 8"/>
          <p:cNvSpPr/>
          <p:nvPr/>
        </p:nvSpPr>
        <p:spPr>
          <a:xfrm>
            <a:off x="5588942" y="5178674"/>
            <a:ext cx="3585332" cy="213339"/>
          </a:xfrm>
          <a:prstGeom prst="roundRect">
            <a:avLst>
              <a:gd name="adj" fmla="val 50000"/>
            </a:avLst>
          </a:prstGeom>
          <a:solidFill>
            <a:srgbClr val="C5C5C5"/>
          </a:solidFill>
          <a:ln w="9525" cap="flat" cmpd="sng" algn="ctr">
            <a:noFill/>
            <a:prstDash val="solid"/>
          </a:ln>
          <a:effectLst/>
        </p:spPr>
        <p:txBody>
          <a:bodyPr lIns="115196" tIns="57598" rIns="115196" bIns="57598" rtlCol="0" anchor="ctr"/>
          <a:lstStyle/>
          <a:p>
            <a:pPr algn="ctr" defTabSz="57597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prstClr val="white"/>
              </a:solidFill>
              <a:latin typeface="Source Sans Pro ExtraLight"/>
            </a:endParaRPr>
          </a:p>
        </p:txBody>
      </p:sp>
      <p:sp>
        <p:nvSpPr>
          <p:cNvPr id="20" name="Rounded Rectangle 9"/>
          <p:cNvSpPr/>
          <p:nvPr/>
        </p:nvSpPr>
        <p:spPr>
          <a:xfrm>
            <a:off x="4781587" y="5635582"/>
            <a:ext cx="2463235" cy="213339"/>
          </a:xfrm>
          <a:prstGeom prst="roundRect">
            <a:avLst>
              <a:gd name="adj" fmla="val 50000"/>
            </a:avLst>
          </a:prstGeom>
          <a:solidFill>
            <a:srgbClr val="1BAAAA"/>
          </a:solidFill>
          <a:ln w="9525" cap="flat" cmpd="sng" algn="ctr">
            <a:noFill/>
            <a:prstDash val="solid"/>
          </a:ln>
          <a:effectLst/>
        </p:spPr>
        <p:txBody>
          <a:bodyPr lIns="115196" tIns="57598" rIns="115196" bIns="57598" rtlCol="0" anchor="ctr"/>
          <a:lstStyle/>
          <a:p>
            <a:pPr algn="ctr" defTabSz="57597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prstClr val="white"/>
              </a:solidFill>
              <a:latin typeface="Source Sans Pro ExtraLight"/>
            </a:endParaRPr>
          </a:p>
        </p:txBody>
      </p:sp>
      <p:sp>
        <p:nvSpPr>
          <p:cNvPr id="21" name="Rounded Rectangle 10"/>
          <p:cNvSpPr/>
          <p:nvPr/>
        </p:nvSpPr>
        <p:spPr>
          <a:xfrm>
            <a:off x="7244823" y="6092490"/>
            <a:ext cx="3383715" cy="213339"/>
          </a:xfrm>
          <a:prstGeom prst="roundRect">
            <a:avLst>
              <a:gd name="adj" fmla="val 50000"/>
            </a:avLst>
          </a:prstGeom>
          <a:solidFill>
            <a:srgbClr val="7CB554"/>
          </a:solidFill>
          <a:ln w="9525" cap="flat" cmpd="sng" algn="ctr">
            <a:noFill/>
            <a:prstDash val="solid"/>
          </a:ln>
          <a:effectLst/>
        </p:spPr>
        <p:txBody>
          <a:bodyPr lIns="115196" tIns="57598" rIns="115196" bIns="57598" rtlCol="0" anchor="ctr"/>
          <a:lstStyle/>
          <a:p>
            <a:pPr algn="ctr" defTabSz="57597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prstClr val="white"/>
              </a:solidFill>
              <a:latin typeface="Source Sans Pro ExtraLight"/>
            </a:endParaRPr>
          </a:p>
        </p:txBody>
      </p:sp>
      <p:sp>
        <p:nvSpPr>
          <p:cNvPr id="22" name="Rounded Rectangle 12"/>
          <p:cNvSpPr/>
          <p:nvPr/>
        </p:nvSpPr>
        <p:spPr>
          <a:xfrm>
            <a:off x="9714301" y="6549398"/>
            <a:ext cx="1320771" cy="213339"/>
          </a:xfrm>
          <a:prstGeom prst="roundRect">
            <a:avLst>
              <a:gd name="adj" fmla="val 50000"/>
            </a:avLst>
          </a:prstGeom>
          <a:solidFill>
            <a:srgbClr val="F8BF4D"/>
          </a:solidFill>
          <a:ln w="9525" cap="flat" cmpd="sng" algn="ctr">
            <a:noFill/>
            <a:prstDash val="solid"/>
          </a:ln>
          <a:effectLst/>
        </p:spPr>
        <p:txBody>
          <a:bodyPr lIns="115196" tIns="57598" rIns="115196" bIns="57598" rtlCol="0" anchor="ctr"/>
          <a:lstStyle/>
          <a:p>
            <a:pPr algn="ctr" defTabSz="57597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prstClr val="white"/>
              </a:solidFill>
              <a:latin typeface="Source Sans Pro ExtraLight"/>
            </a:endParaRPr>
          </a:p>
        </p:txBody>
      </p:sp>
      <p:sp>
        <p:nvSpPr>
          <p:cNvPr id="23" name="Title 20"/>
          <p:cNvSpPr txBox="1">
            <a:spLocks/>
          </p:cNvSpPr>
          <p:nvPr/>
        </p:nvSpPr>
        <p:spPr>
          <a:xfrm>
            <a:off x="1643388" y="1776643"/>
            <a:ext cx="7926762" cy="402354"/>
          </a:xfrm>
          <a:prstGeom prst="rect">
            <a:avLst/>
          </a:prstGeom>
        </p:spPr>
        <p:txBody>
          <a:bodyPr vert="horz" lIns="115196" tIns="57598" rIns="115196" bIns="57598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2500" dirty="0">
                <a:solidFill>
                  <a:prstClr val="black"/>
                </a:solidFill>
              </a:rPr>
              <a:t>Our Weekly </a:t>
            </a:r>
            <a:r>
              <a:rPr lang="en-US" sz="2500" dirty="0" err="1">
                <a:solidFill>
                  <a:prstClr val="black"/>
                </a:solidFill>
              </a:rPr>
              <a:t>Grantt</a:t>
            </a:r>
            <a:r>
              <a:rPr lang="en-US" sz="2500" dirty="0">
                <a:solidFill>
                  <a:prstClr val="black"/>
                </a:solidFill>
              </a:rPr>
              <a:t> Chart</a:t>
            </a:r>
          </a:p>
        </p:txBody>
      </p:sp>
      <p:sp>
        <p:nvSpPr>
          <p:cNvPr id="24" name="Subtitle 4"/>
          <p:cNvSpPr txBox="1">
            <a:spLocks/>
          </p:cNvSpPr>
          <p:nvPr/>
        </p:nvSpPr>
        <p:spPr>
          <a:xfrm>
            <a:off x="1640833" y="2139731"/>
            <a:ext cx="7926760" cy="370258"/>
          </a:xfrm>
          <a:prstGeom prst="rect">
            <a:avLst/>
          </a:prstGeom>
          <a:noFill/>
        </p:spPr>
        <p:txBody>
          <a:bodyPr vert="horz" lIns="115196" tIns="57598" rIns="115196" bIns="57598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Source Sans Pro Light"/>
                <a:ea typeface="+mn-ea"/>
                <a:cs typeface="Source Sans Pro Light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Source Sans Pro Light"/>
                <a:ea typeface="+mn-ea"/>
                <a:cs typeface="Source Sans Pro Ligh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Source Sans Pro Light"/>
                <a:ea typeface="+mn-ea"/>
                <a:cs typeface="Source Sans Pro Ligh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Source Sans Pro Light"/>
                <a:ea typeface="+mn-ea"/>
                <a:cs typeface="Source Sans Pro Ligh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Source Sans Pro Light"/>
                <a:ea typeface="+mn-ea"/>
                <a:cs typeface="Source Sans Pro Ligh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1300" dirty="0">
                <a:solidFill>
                  <a:srgbClr val="797979"/>
                </a:solidFill>
              </a:rPr>
              <a:t>Put your great subtitle here!</a:t>
            </a:r>
          </a:p>
        </p:txBody>
      </p:sp>
      <p:sp>
        <p:nvSpPr>
          <p:cNvPr id="25" name="Rounded Rectangle 15"/>
          <p:cNvSpPr/>
          <p:nvPr/>
        </p:nvSpPr>
        <p:spPr>
          <a:xfrm>
            <a:off x="4577328" y="1478991"/>
            <a:ext cx="2065536" cy="289885"/>
          </a:xfrm>
          <a:prstGeom prst="roundRect">
            <a:avLst>
              <a:gd name="adj" fmla="val 50000"/>
            </a:avLst>
          </a:prstGeom>
          <a:solidFill>
            <a:srgbClr val="1BAAAA"/>
          </a:solidFill>
          <a:ln w="9525" cap="flat" cmpd="sng" algn="ctr">
            <a:noFill/>
            <a:prstDash val="solid"/>
          </a:ln>
          <a:effectLst/>
        </p:spPr>
        <p:txBody>
          <a:bodyPr lIns="43196" tIns="0" rIns="43196" bIns="0" rtlCol="0" anchor="ctr"/>
          <a:lstStyle/>
          <a:p>
            <a:pPr algn="ctr" defTabSz="57597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kern="0" dirty="0" smtClean="0">
                <a:solidFill>
                  <a:prstClr val="white"/>
                </a:solidFill>
                <a:latin typeface="Source Sans Pro ExtraLight"/>
                <a:cs typeface="Source Sans Pro ExtraLight"/>
              </a:rPr>
              <a:t>OUR PROCESS</a:t>
            </a:r>
          </a:p>
        </p:txBody>
      </p:sp>
    </p:spTree>
    <p:extLst>
      <p:ext uri="{BB962C8B-B14F-4D97-AF65-F5344CB8AC3E}">
        <p14:creationId xmlns:p14="http://schemas.microsoft.com/office/powerpoint/2010/main" val="51550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276</Words>
  <Application>Microsoft Office PowerPoint</Application>
  <PresentationFormat>自定义</PresentationFormat>
  <Paragraphs>40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2019-08-28T04:21:55Z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