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1134" y="-9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281366" y="4147172"/>
            <a:ext cx="8982773" cy="147920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  <a:scene3d>
            <a:camera prst="obliqueTopLeft"/>
            <a:lightRig rig="soft" dir="t"/>
          </a:scene3d>
          <a:sp3d extrusionH="76200" contourW="12700" prstMaterial="matte">
            <a:bevelT/>
            <a:bevelB w="101600"/>
            <a:extrusionClr>
              <a:srgbClr val="92D050"/>
            </a:extrusionClr>
            <a:contourClr>
              <a:srgbClr val="92D050"/>
            </a:contourClr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 rot="2023753">
            <a:off x="9429292" y="3549532"/>
            <a:ext cx="1669695" cy="1712289"/>
          </a:xfrm>
          <a:custGeom>
            <a:avLst/>
            <a:gdLst>
              <a:gd name="connsiteX0" fmla="*/ 4392 w 938433"/>
              <a:gd name="connsiteY0" fmla="*/ 76516 h 1079144"/>
              <a:gd name="connsiteX1" fmla="*/ 918792 w 938433"/>
              <a:gd name="connsiteY1" fmla="*/ 182023 h 1079144"/>
              <a:gd name="connsiteX2" fmla="*/ 584684 w 938433"/>
              <a:gd name="connsiteY2" fmla="*/ 1078839 h 1079144"/>
              <a:gd name="connsiteX3" fmla="*/ 4392 w 938433"/>
              <a:gd name="connsiteY3" fmla="*/ 76516 h 1079144"/>
              <a:gd name="connsiteX0" fmla="*/ 2546 w 941049"/>
              <a:gd name="connsiteY0" fmla="*/ 91271 h 1293679"/>
              <a:gd name="connsiteX1" fmla="*/ 916946 w 941049"/>
              <a:gd name="connsiteY1" fmla="*/ 196778 h 1293679"/>
              <a:gd name="connsiteX2" fmla="*/ 651214 w 941049"/>
              <a:gd name="connsiteY2" fmla="*/ 1293438 h 1293679"/>
              <a:gd name="connsiteX3" fmla="*/ 2546 w 941049"/>
              <a:gd name="connsiteY3" fmla="*/ 91271 h 1293679"/>
              <a:gd name="connsiteX0" fmla="*/ 2159 w 1073841"/>
              <a:gd name="connsiteY0" fmla="*/ 79122 h 1329497"/>
              <a:gd name="connsiteX1" fmla="*/ 1047520 w 1073841"/>
              <a:gd name="connsiteY1" fmla="*/ 232335 h 1329497"/>
              <a:gd name="connsiteX2" fmla="*/ 781788 w 1073841"/>
              <a:gd name="connsiteY2" fmla="*/ 1328995 h 1329497"/>
              <a:gd name="connsiteX3" fmla="*/ 2159 w 1073841"/>
              <a:gd name="connsiteY3" fmla="*/ 79122 h 1329497"/>
              <a:gd name="connsiteX0" fmla="*/ 6775 w 1281987"/>
              <a:gd name="connsiteY0" fmla="*/ 122538 h 1372439"/>
              <a:gd name="connsiteX1" fmla="*/ 1266050 w 1281987"/>
              <a:gd name="connsiteY1" fmla="*/ 160326 h 1372439"/>
              <a:gd name="connsiteX2" fmla="*/ 786404 w 1281987"/>
              <a:gd name="connsiteY2" fmla="*/ 1372411 h 1372439"/>
              <a:gd name="connsiteX3" fmla="*/ 6775 w 1281987"/>
              <a:gd name="connsiteY3" fmla="*/ 122538 h 1372439"/>
              <a:gd name="connsiteX0" fmla="*/ 6775 w 1267024"/>
              <a:gd name="connsiteY0" fmla="*/ 122538 h 1372439"/>
              <a:gd name="connsiteX1" fmla="*/ 1266050 w 1267024"/>
              <a:gd name="connsiteY1" fmla="*/ 160326 h 1372439"/>
              <a:gd name="connsiteX2" fmla="*/ 786404 w 1267024"/>
              <a:gd name="connsiteY2" fmla="*/ 1372411 h 1372439"/>
              <a:gd name="connsiteX3" fmla="*/ 6775 w 1267024"/>
              <a:gd name="connsiteY3" fmla="*/ 122538 h 1372439"/>
              <a:gd name="connsiteX0" fmla="*/ 6775 w 1267024"/>
              <a:gd name="connsiteY0" fmla="*/ 108144 h 1358045"/>
              <a:gd name="connsiteX1" fmla="*/ 1266050 w 1267024"/>
              <a:gd name="connsiteY1" fmla="*/ 145932 h 1358045"/>
              <a:gd name="connsiteX2" fmla="*/ 786404 w 1267024"/>
              <a:gd name="connsiteY2" fmla="*/ 1358017 h 1358045"/>
              <a:gd name="connsiteX3" fmla="*/ 6775 w 1267024"/>
              <a:gd name="connsiteY3" fmla="*/ 108144 h 1358045"/>
              <a:gd name="connsiteX0" fmla="*/ 14216 w 1274465"/>
              <a:gd name="connsiteY0" fmla="*/ 106453 h 1356354"/>
              <a:gd name="connsiteX1" fmla="*/ 1273491 w 1274465"/>
              <a:gd name="connsiteY1" fmla="*/ 144241 h 1356354"/>
              <a:gd name="connsiteX2" fmla="*/ 793845 w 1274465"/>
              <a:gd name="connsiteY2" fmla="*/ 1356326 h 1356354"/>
              <a:gd name="connsiteX3" fmla="*/ 14216 w 1274465"/>
              <a:gd name="connsiteY3" fmla="*/ 106453 h 1356354"/>
              <a:gd name="connsiteX0" fmla="*/ 2708 w 1262957"/>
              <a:gd name="connsiteY0" fmla="*/ 112235 h 1362136"/>
              <a:gd name="connsiteX1" fmla="*/ 1261983 w 1262957"/>
              <a:gd name="connsiteY1" fmla="*/ 150023 h 1362136"/>
              <a:gd name="connsiteX2" fmla="*/ 782337 w 1262957"/>
              <a:gd name="connsiteY2" fmla="*/ 1362108 h 1362136"/>
              <a:gd name="connsiteX3" fmla="*/ 2708 w 1262957"/>
              <a:gd name="connsiteY3" fmla="*/ 112235 h 1362136"/>
              <a:gd name="connsiteX0" fmla="*/ 10750 w 1270999"/>
              <a:gd name="connsiteY0" fmla="*/ 68390 h 1318291"/>
              <a:gd name="connsiteX1" fmla="*/ 1270025 w 1270999"/>
              <a:gd name="connsiteY1" fmla="*/ 106178 h 1318291"/>
              <a:gd name="connsiteX2" fmla="*/ 790379 w 1270999"/>
              <a:gd name="connsiteY2" fmla="*/ 1318263 h 1318291"/>
              <a:gd name="connsiteX3" fmla="*/ 10750 w 1270999"/>
              <a:gd name="connsiteY3" fmla="*/ 68390 h 1318291"/>
              <a:gd name="connsiteX0" fmla="*/ 366 w 1260615"/>
              <a:gd name="connsiteY0" fmla="*/ 106738 h 1356639"/>
              <a:gd name="connsiteX1" fmla="*/ 1259641 w 1260615"/>
              <a:gd name="connsiteY1" fmla="*/ 144526 h 1356639"/>
              <a:gd name="connsiteX2" fmla="*/ 779995 w 1260615"/>
              <a:gd name="connsiteY2" fmla="*/ 1356611 h 1356639"/>
              <a:gd name="connsiteX3" fmla="*/ 366 w 1260615"/>
              <a:gd name="connsiteY3" fmla="*/ 106738 h 1356639"/>
              <a:gd name="connsiteX0" fmla="*/ 282 w 1260531"/>
              <a:gd name="connsiteY0" fmla="*/ 75982 h 1325883"/>
              <a:gd name="connsiteX1" fmla="*/ 1259557 w 1260531"/>
              <a:gd name="connsiteY1" fmla="*/ 113770 h 1325883"/>
              <a:gd name="connsiteX2" fmla="*/ 779911 w 1260531"/>
              <a:gd name="connsiteY2" fmla="*/ 1325855 h 1325883"/>
              <a:gd name="connsiteX3" fmla="*/ 282 w 1260531"/>
              <a:gd name="connsiteY3" fmla="*/ 75982 h 1325883"/>
              <a:gd name="connsiteX0" fmla="*/ 3587 w 1263836"/>
              <a:gd name="connsiteY0" fmla="*/ 74332 h 1324233"/>
              <a:gd name="connsiteX1" fmla="*/ 1262862 w 1263836"/>
              <a:gd name="connsiteY1" fmla="*/ 112120 h 1324233"/>
              <a:gd name="connsiteX2" fmla="*/ 783216 w 1263836"/>
              <a:gd name="connsiteY2" fmla="*/ 1324205 h 1324233"/>
              <a:gd name="connsiteX3" fmla="*/ 3587 w 1263836"/>
              <a:gd name="connsiteY3" fmla="*/ 74332 h 1324233"/>
              <a:gd name="connsiteX0" fmla="*/ 3426 w 1263583"/>
              <a:gd name="connsiteY0" fmla="*/ 74332 h 1324740"/>
              <a:gd name="connsiteX1" fmla="*/ 1262701 w 1263583"/>
              <a:gd name="connsiteY1" fmla="*/ 112120 h 1324740"/>
              <a:gd name="connsiteX2" fmla="*/ 783055 w 1263583"/>
              <a:gd name="connsiteY2" fmla="*/ 1324205 h 1324740"/>
              <a:gd name="connsiteX3" fmla="*/ 3426 w 1263583"/>
              <a:gd name="connsiteY3" fmla="*/ 74332 h 1324740"/>
              <a:gd name="connsiteX0" fmla="*/ 3426 w 1270561"/>
              <a:gd name="connsiteY0" fmla="*/ 74332 h 1324740"/>
              <a:gd name="connsiteX1" fmla="*/ 1262701 w 1270561"/>
              <a:gd name="connsiteY1" fmla="*/ 112120 h 1324740"/>
              <a:gd name="connsiteX2" fmla="*/ 783055 w 1270561"/>
              <a:gd name="connsiteY2" fmla="*/ 1324205 h 1324740"/>
              <a:gd name="connsiteX3" fmla="*/ 3426 w 1270561"/>
              <a:gd name="connsiteY3" fmla="*/ 74332 h 1324740"/>
              <a:gd name="connsiteX0" fmla="*/ 3426 w 1270561"/>
              <a:gd name="connsiteY0" fmla="*/ 88226 h 1338634"/>
              <a:gd name="connsiteX1" fmla="*/ 1262701 w 1270561"/>
              <a:gd name="connsiteY1" fmla="*/ 126014 h 1338634"/>
              <a:gd name="connsiteX2" fmla="*/ 783055 w 1270561"/>
              <a:gd name="connsiteY2" fmla="*/ 1338099 h 1338634"/>
              <a:gd name="connsiteX3" fmla="*/ 3426 w 1270561"/>
              <a:gd name="connsiteY3" fmla="*/ 88226 h 1338634"/>
              <a:gd name="connsiteX0" fmla="*/ 40478 w 1307260"/>
              <a:gd name="connsiteY0" fmla="*/ 81731 h 1347320"/>
              <a:gd name="connsiteX1" fmla="*/ 1299753 w 1307260"/>
              <a:gd name="connsiteY1" fmla="*/ 119519 h 1347320"/>
              <a:gd name="connsiteX2" fmla="*/ 820107 w 1307260"/>
              <a:gd name="connsiteY2" fmla="*/ 1331604 h 1347320"/>
              <a:gd name="connsiteX3" fmla="*/ 356014 w 1307260"/>
              <a:gd name="connsiteY3" fmla="*/ 762299 h 1347320"/>
              <a:gd name="connsiteX4" fmla="*/ 40478 w 1307260"/>
              <a:gd name="connsiteY4" fmla="*/ 81731 h 1347320"/>
              <a:gd name="connsiteX0" fmla="*/ 58016 w 1325082"/>
              <a:gd name="connsiteY0" fmla="*/ 86999 h 1359009"/>
              <a:gd name="connsiteX1" fmla="*/ 1317291 w 1325082"/>
              <a:gd name="connsiteY1" fmla="*/ 124787 h 1359009"/>
              <a:gd name="connsiteX2" fmla="*/ 837645 w 1325082"/>
              <a:gd name="connsiteY2" fmla="*/ 1336872 h 1359009"/>
              <a:gd name="connsiteX3" fmla="*/ 274089 w 1325082"/>
              <a:gd name="connsiteY3" fmla="*/ 847891 h 1359009"/>
              <a:gd name="connsiteX4" fmla="*/ 58016 w 1325082"/>
              <a:gd name="connsiteY4" fmla="*/ 86999 h 135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5082" h="1359009">
                <a:moveTo>
                  <a:pt x="58016" y="86999"/>
                </a:moveTo>
                <a:cubicBezTo>
                  <a:pt x="231883" y="-33518"/>
                  <a:pt x="1184521" y="-35964"/>
                  <a:pt x="1317291" y="124787"/>
                </a:cubicBezTo>
                <a:cubicBezTo>
                  <a:pt x="1383446" y="308331"/>
                  <a:pt x="1011512" y="1216355"/>
                  <a:pt x="837645" y="1336872"/>
                </a:cubicBezTo>
                <a:cubicBezTo>
                  <a:pt x="663778" y="1457389"/>
                  <a:pt x="404027" y="1056203"/>
                  <a:pt x="274089" y="847891"/>
                </a:cubicBezTo>
                <a:cubicBezTo>
                  <a:pt x="144151" y="639579"/>
                  <a:pt x="-115851" y="207516"/>
                  <a:pt x="58016" y="86999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bliqueTopLeft"/>
            <a:lightRig rig="soft" dir="t"/>
          </a:scene3d>
          <a:sp3d extrusionH="114300" contourW="12700" prstMaterial="matte">
            <a:bevelT w="101600" h="203200" prst="convex"/>
            <a:bevelB h="114300"/>
            <a:extrusionClr>
              <a:srgbClr val="92D050"/>
            </a:extrusionClr>
            <a:contourClr>
              <a:srgbClr val="92D050"/>
            </a:contourClr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5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 rot="1025386">
            <a:off x="335867" y="3407574"/>
            <a:ext cx="1178183" cy="1970078"/>
          </a:xfrm>
          <a:custGeom>
            <a:avLst/>
            <a:gdLst>
              <a:gd name="connsiteX0" fmla="*/ 13423 w 935014"/>
              <a:gd name="connsiteY0" fmla="*/ 42704 h 1563611"/>
              <a:gd name="connsiteX1" fmla="*/ 927823 w 935014"/>
              <a:gd name="connsiteY1" fmla="*/ 517266 h 1563611"/>
              <a:gd name="connsiteX2" fmla="*/ 418537 w 935014"/>
              <a:gd name="connsiteY2" fmla="*/ 1558988 h 1563611"/>
              <a:gd name="connsiteX3" fmla="*/ 13423 w 935014"/>
              <a:gd name="connsiteY3" fmla="*/ 42704 h 15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014" h="1563611">
                <a:moveTo>
                  <a:pt x="13423" y="42704"/>
                </a:moveTo>
                <a:cubicBezTo>
                  <a:pt x="98304" y="-130916"/>
                  <a:pt x="860304" y="264552"/>
                  <a:pt x="927823" y="517266"/>
                </a:cubicBezTo>
                <a:cubicBezTo>
                  <a:pt x="995342" y="769980"/>
                  <a:pt x="569008" y="1634223"/>
                  <a:pt x="418537" y="1558988"/>
                </a:cubicBezTo>
                <a:cubicBezTo>
                  <a:pt x="268066" y="1483753"/>
                  <a:pt x="-71458" y="216324"/>
                  <a:pt x="13423" y="42704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bliqueTopLeft"/>
            <a:lightRig rig="soft" dir="t"/>
          </a:scene3d>
          <a:sp3d extrusionH="76200" contourW="12700" prstMaterial="matte">
            <a:bevelT h="101600" prst="convex"/>
            <a:bevelB/>
            <a:extrusionClr>
              <a:srgbClr val="92D050"/>
            </a:extrusionClr>
            <a:contourClr>
              <a:srgbClr val="92D050"/>
            </a:contourClr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0" name="直接箭头连接符 59"/>
          <p:cNvCxnSpPr>
            <a:endCxn id="65" idx="2"/>
          </p:cNvCxnSpPr>
          <p:nvPr/>
        </p:nvCxnSpPr>
        <p:spPr>
          <a:xfrm flipH="1" flipV="1">
            <a:off x="3335728" y="2322444"/>
            <a:ext cx="1429778" cy="1769586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61" name="直接箭头连接符 60"/>
          <p:cNvCxnSpPr/>
          <p:nvPr/>
        </p:nvCxnSpPr>
        <p:spPr>
          <a:xfrm flipH="1" flipV="1">
            <a:off x="6612084" y="2498204"/>
            <a:ext cx="1539225" cy="1648968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62" name="直接箭头连接符 61"/>
          <p:cNvCxnSpPr>
            <a:endCxn id="83" idx="0"/>
          </p:cNvCxnSpPr>
          <p:nvPr/>
        </p:nvCxnSpPr>
        <p:spPr>
          <a:xfrm flipH="1">
            <a:off x="3454829" y="4295090"/>
            <a:ext cx="1310676" cy="1493622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63" name="直接箭头连接符 62"/>
          <p:cNvCxnSpPr>
            <a:endCxn id="86" idx="0"/>
          </p:cNvCxnSpPr>
          <p:nvPr/>
        </p:nvCxnSpPr>
        <p:spPr>
          <a:xfrm flipH="1">
            <a:off x="6806788" y="4245894"/>
            <a:ext cx="1300182" cy="2084732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grpSp>
        <p:nvGrpSpPr>
          <p:cNvPr id="64" name="Group 3"/>
          <p:cNvGrpSpPr>
            <a:grpSpLocks/>
          </p:cNvGrpSpPr>
          <p:nvPr/>
        </p:nvGrpSpPr>
        <p:grpSpPr bwMode="auto">
          <a:xfrm>
            <a:off x="2157516" y="1428365"/>
            <a:ext cx="2356424" cy="1388122"/>
            <a:chOff x="839" y="596"/>
            <a:chExt cx="1178" cy="694"/>
          </a:xfrm>
        </p:grpSpPr>
        <p:sp>
          <p:nvSpPr>
            <p:cNvPr id="65" name="AutoShape 4"/>
            <p:cNvSpPr>
              <a:spLocks noChangeArrowheads="1"/>
            </p:cNvSpPr>
            <p:nvPr/>
          </p:nvSpPr>
          <p:spPr bwMode="auto">
            <a:xfrm>
              <a:off x="839" y="839"/>
              <a:ext cx="1178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50000">
                  <a:srgbClr val="99CC00">
                    <a:gamma/>
                    <a:shade val="13333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AutoShape 5"/>
            <p:cNvSpPr>
              <a:spLocks noChangeArrowheads="1"/>
            </p:cNvSpPr>
            <p:nvPr/>
          </p:nvSpPr>
          <p:spPr bwMode="auto">
            <a:xfrm>
              <a:off x="892" y="839"/>
              <a:ext cx="1072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55294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529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7" name="AutoShape 6"/>
            <p:cNvSpPr>
              <a:spLocks noChangeArrowheads="1"/>
            </p:cNvSpPr>
            <p:nvPr/>
          </p:nvSpPr>
          <p:spPr bwMode="auto">
            <a:xfrm>
              <a:off x="903" y="813"/>
              <a:ext cx="1050" cy="25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FF">
                    <a:gamma/>
                    <a:shade val="95294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原因之一</a:t>
              </a:r>
            </a:p>
          </p:txBody>
        </p:sp>
        <p:grpSp>
          <p:nvGrpSpPr>
            <p:cNvPr id="68" name="Group 7"/>
            <p:cNvGrpSpPr>
              <a:grpSpLocks/>
            </p:cNvGrpSpPr>
            <p:nvPr/>
          </p:nvGrpSpPr>
          <p:grpSpPr bwMode="auto">
            <a:xfrm>
              <a:off x="911" y="596"/>
              <a:ext cx="1034" cy="694"/>
              <a:chOff x="766" y="1733"/>
              <a:chExt cx="1414" cy="946"/>
            </a:xfrm>
          </p:grpSpPr>
          <p:sp>
            <p:nvSpPr>
              <p:cNvPr id="69" name="AutoShape 8"/>
              <p:cNvSpPr>
                <a:spLocks noChangeArrowheads="1"/>
              </p:cNvSpPr>
              <p:nvPr/>
            </p:nvSpPr>
            <p:spPr bwMode="auto">
              <a:xfrm>
                <a:off x="766" y="1733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0" name="AutoShape 9"/>
              <p:cNvSpPr>
                <a:spLocks noChangeArrowheads="1"/>
              </p:cNvSpPr>
              <p:nvPr/>
            </p:nvSpPr>
            <p:spPr bwMode="auto">
              <a:xfrm flipV="1">
                <a:off x="766" y="2401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71" name="Group 3"/>
          <p:cNvGrpSpPr>
            <a:grpSpLocks/>
          </p:cNvGrpSpPr>
          <p:nvPr/>
        </p:nvGrpSpPr>
        <p:grpSpPr bwMode="auto">
          <a:xfrm>
            <a:off x="5522557" y="1318355"/>
            <a:ext cx="2356424" cy="1388122"/>
            <a:chOff x="839" y="596"/>
            <a:chExt cx="1178" cy="694"/>
          </a:xfrm>
        </p:grpSpPr>
        <p:sp>
          <p:nvSpPr>
            <p:cNvPr id="72" name="AutoShape 4"/>
            <p:cNvSpPr>
              <a:spLocks noChangeArrowheads="1"/>
            </p:cNvSpPr>
            <p:nvPr/>
          </p:nvSpPr>
          <p:spPr bwMode="auto">
            <a:xfrm>
              <a:off x="839" y="839"/>
              <a:ext cx="1178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50000">
                  <a:srgbClr val="99CC00">
                    <a:gamma/>
                    <a:shade val="13333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3" name="AutoShape 5"/>
            <p:cNvSpPr>
              <a:spLocks noChangeArrowheads="1"/>
            </p:cNvSpPr>
            <p:nvPr/>
          </p:nvSpPr>
          <p:spPr bwMode="auto">
            <a:xfrm>
              <a:off x="892" y="838"/>
              <a:ext cx="1072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55294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529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AutoShape 6"/>
            <p:cNvSpPr>
              <a:spLocks noChangeArrowheads="1"/>
            </p:cNvSpPr>
            <p:nvPr/>
          </p:nvSpPr>
          <p:spPr bwMode="auto">
            <a:xfrm>
              <a:off x="903" y="813"/>
              <a:ext cx="1050" cy="25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FF">
                    <a:gamma/>
                    <a:shade val="95294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原因之二</a:t>
              </a:r>
            </a:p>
          </p:txBody>
        </p:sp>
        <p:grpSp>
          <p:nvGrpSpPr>
            <p:cNvPr id="75" name="Group 7"/>
            <p:cNvGrpSpPr>
              <a:grpSpLocks/>
            </p:cNvGrpSpPr>
            <p:nvPr/>
          </p:nvGrpSpPr>
          <p:grpSpPr bwMode="auto">
            <a:xfrm>
              <a:off x="911" y="596"/>
              <a:ext cx="1034" cy="694"/>
              <a:chOff x="766" y="1733"/>
              <a:chExt cx="1414" cy="946"/>
            </a:xfrm>
          </p:grpSpPr>
          <p:sp>
            <p:nvSpPr>
              <p:cNvPr id="76" name="AutoShape 8"/>
              <p:cNvSpPr>
                <a:spLocks noChangeArrowheads="1"/>
              </p:cNvSpPr>
              <p:nvPr/>
            </p:nvSpPr>
            <p:spPr bwMode="auto">
              <a:xfrm>
                <a:off x="766" y="1733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7" name="AutoShape 9"/>
              <p:cNvSpPr>
                <a:spLocks noChangeArrowheads="1"/>
              </p:cNvSpPr>
              <p:nvPr/>
            </p:nvSpPr>
            <p:spPr bwMode="auto">
              <a:xfrm flipV="1">
                <a:off x="766" y="2401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78" name="Group 3"/>
          <p:cNvGrpSpPr>
            <a:grpSpLocks/>
          </p:cNvGrpSpPr>
          <p:nvPr/>
        </p:nvGrpSpPr>
        <p:grpSpPr bwMode="auto">
          <a:xfrm>
            <a:off x="2276617" y="5788712"/>
            <a:ext cx="2356424" cy="1388122"/>
            <a:chOff x="839" y="596"/>
            <a:chExt cx="1178" cy="694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79" name="AutoShape 4"/>
            <p:cNvSpPr>
              <a:spLocks noChangeArrowheads="1"/>
            </p:cNvSpPr>
            <p:nvPr/>
          </p:nvSpPr>
          <p:spPr bwMode="auto">
            <a:xfrm>
              <a:off x="839" y="839"/>
              <a:ext cx="1178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50000">
                  <a:srgbClr val="99CC00">
                    <a:gamma/>
                    <a:shade val="13333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AutoShape 5"/>
            <p:cNvSpPr>
              <a:spLocks noChangeArrowheads="1"/>
            </p:cNvSpPr>
            <p:nvPr/>
          </p:nvSpPr>
          <p:spPr bwMode="auto">
            <a:xfrm>
              <a:off x="892" y="839"/>
              <a:ext cx="1072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55294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529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1" name="AutoShape 6"/>
            <p:cNvSpPr>
              <a:spLocks noChangeArrowheads="1"/>
            </p:cNvSpPr>
            <p:nvPr/>
          </p:nvSpPr>
          <p:spPr bwMode="auto">
            <a:xfrm>
              <a:off x="903" y="813"/>
              <a:ext cx="1050" cy="25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FF">
                    <a:gamma/>
                    <a:shade val="95294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原因之三</a:t>
              </a:r>
            </a:p>
          </p:txBody>
        </p:sp>
        <p:grpSp>
          <p:nvGrpSpPr>
            <p:cNvPr id="82" name="Group 7"/>
            <p:cNvGrpSpPr>
              <a:grpSpLocks/>
            </p:cNvGrpSpPr>
            <p:nvPr/>
          </p:nvGrpSpPr>
          <p:grpSpPr bwMode="auto">
            <a:xfrm>
              <a:off x="911" y="596"/>
              <a:ext cx="1034" cy="694"/>
              <a:chOff x="766" y="1733"/>
              <a:chExt cx="1414" cy="946"/>
            </a:xfrm>
          </p:grpSpPr>
          <p:sp>
            <p:nvSpPr>
              <p:cNvPr id="83" name="AutoShape 8"/>
              <p:cNvSpPr>
                <a:spLocks noChangeArrowheads="1"/>
              </p:cNvSpPr>
              <p:nvPr/>
            </p:nvSpPr>
            <p:spPr bwMode="auto">
              <a:xfrm>
                <a:off x="766" y="1733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84" name="AutoShape 9"/>
              <p:cNvSpPr>
                <a:spLocks noChangeArrowheads="1"/>
              </p:cNvSpPr>
              <p:nvPr/>
            </p:nvSpPr>
            <p:spPr bwMode="auto">
              <a:xfrm flipV="1">
                <a:off x="766" y="2401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85" name="Group 3"/>
          <p:cNvGrpSpPr>
            <a:grpSpLocks/>
          </p:cNvGrpSpPr>
          <p:nvPr/>
        </p:nvGrpSpPr>
        <p:grpSpPr bwMode="auto">
          <a:xfrm>
            <a:off x="5628576" y="5844583"/>
            <a:ext cx="2356424" cy="1388122"/>
            <a:chOff x="839" y="596"/>
            <a:chExt cx="1178" cy="694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6" name="AutoShape 4"/>
            <p:cNvSpPr>
              <a:spLocks noChangeArrowheads="1"/>
            </p:cNvSpPr>
            <p:nvPr/>
          </p:nvSpPr>
          <p:spPr bwMode="auto">
            <a:xfrm>
              <a:off x="839" y="839"/>
              <a:ext cx="1178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/>
                </a:gs>
                <a:gs pos="50000">
                  <a:srgbClr val="99CC00">
                    <a:gamma/>
                    <a:shade val="13333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AutoShape 5"/>
            <p:cNvSpPr>
              <a:spLocks noChangeArrowheads="1"/>
            </p:cNvSpPr>
            <p:nvPr/>
          </p:nvSpPr>
          <p:spPr bwMode="auto">
            <a:xfrm>
              <a:off x="892" y="839"/>
              <a:ext cx="1072" cy="20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55294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529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8" name="AutoShape 6"/>
            <p:cNvSpPr>
              <a:spLocks noChangeArrowheads="1"/>
            </p:cNvSpPr>
            <p:nvPr/>
          </p:nvSpPr>
          <p:spPr bwMode="auto">
            <a:xfrm>
              <a:off x="903" y="813"/>
              <a:ext cx="1050" cy="25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50000">
                  <a:srgbClr val="FFFFFF">
                    <a:gamma/>
                    <a:shade val="95294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原因之四</a:t>
              </a:r>
            </a:p>
          </p:txBody>
        </p:sp>
        <p:grpSp>
          <p:nvGrpSpPr>
            <p:cNvPr id="89" name="Group 7"/>
            <p:cNvGrpSpPr>
              <a:grpSpLocks/>
            </p:cNvGrpSpPr>
            <p:nvPr/>
          </p:nvGrpSpPr>
          <p:grpSpPr bwMode="auto">
            <a:xfrm>
              <a:off x="911" y="596"/>
              <a:ext cx="1034" cy="694"/>
              <a:chOff x="766" y="1733"/>
              <a:chExt cx="1414" cy="946"/>
            </a:xfrm>
          </p:grpSpPr>
          <p:sp>
            <p:nvSpPr>
              <p:cNvPr id="90" name="AutoShape 8"/>
              <p:cNvSpPr>
                <a:spLocks noChangeArrowheads="1"/>
              </p:cNvSpPr>
              <p:nvPr/>
            </p:nvSpPr>
            <p:spPr bwMode="auto">
              <a:xfrm>
                <a:off x="766" y="1733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1" name="AutoShape 9"/>
              <p:cNvSpPr>
                <a:spLocks noChangeArrowheads="1"/>
              </p:cNvSpPr>
              <p:nvPr/>
            </p:nvSpPr>
            <p:spPr bwMode="auto">
              <a:xfrm flipV="1">
                <a:off x="766" y="2401"/>
                <a:ext cx="1414" cy="27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>
                      <a:alpha val="60001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92" name="椭圆 91"/>
          <p:cNvSpPr/>
          <p:nvPr/>
        </p:nvSpPr>
        <p:spPr>
          <a:xfrm>
            <a:off x="10191601" y="3837027"/>
            <a:ext cx="580615" cy="51000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10336755" y="3937129"/>
            <a:ext cx="290307" cy="313649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3847353" y="3191499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5" name="直接连接符 94"/>
          <p:cNvCxnSpPr/>
          <p:nvPr/>
        </p:nvCxnSpPr>
        <p:spPr>
          <a:xfrm>
            <a:off x="7251526" y="3137198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6" name="直接连接符 95"/>
          <p:cNvCxnSpPr/>
          <p:nvPr/>
        </p:nvCxnSpPr>
        <p:spPr>
          <a:xfrm>
            <a:off x="4341600" y="3604033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7" name="直接连接符 96"/>
          <p:cNvCxnSpPr/>
          <p:nvPr/>
        </p:nvCxnSpPr>
        <p:spPr>
          <a:xfrm>
            <a:off x="4339769" y="4874208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8" name="直接连接符 97"/>
          <p:cNvCxnSpPr/>
          <p:nvPr/>
        </p:nvCxnSpPr>
        <p:spPr>
          <a:xfrm>
            <a:off x="3910063" y="5471451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9" name="直接连接符 98"/>
          <p:cNvCxnSpPr/>
          <p:nvPr/>
        </p:nvCxnSpPr>
        <p:spPr>
          <a:xfrm>
            <a:off x="7654530" y="3699059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00" name="直接连接符 99"/>
          <p:cNvCxnSpPr/>
          <p:nvPr/>
        </p:nvCxnSpPr>
        <p:spPr>
          <a:xfrm>
            <a:off x="7654530" y="4691097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01" name="直接连接符 100"/>
          <p:cNvCxnSpPr/>
          <p:nvPr/>
        </p:nvCxnSpPr>
        <p:spPr>
          <a:xfrm>
            <a:off x="7456877" y="5125909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02" name="直接连接符 101"/>
          <p:cNvCxnSpPr/>
          <p:nvPr/>
        </p:nvCxnSpPr>
        <p:spPr>
          <a:xfrm>
            <a:off x="7165576" y="5565403"/>
            <a:ext cx="1710882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03" name="TextBox 102"/>
          <p:cNvSpPr txBox="1"/>
          <p:nvPr/>
        </p:nvSpPr>
        <p:spPr>
          <a:xfrm>
            <a:off x="5506798" y="2925912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059441" y="3516439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642486" y="5274587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50652" y="4655283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973750" y="2693742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676829" y="3353340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312319" y="4357534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541744" y="4893238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409765" y="5573393"/>
            <a:ext cx="925176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分原因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463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279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2019-08-28T02:29:34Z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