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660" y="-63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6"/>
          <p:cNvSpPr>
            <a:spLocks/>
          </p:cNvSpPr>
          <p:nvPr/>
        </p:nvSpPr>
        <p:spPr bwMode="auto">
          <a:xfrm>
            <a:off x="902071" y="2227709"/>
            <a:ext cx="10115550" cy="685800"/>
          </a:xfrm>
          <a:custGeom>
            <a:avLst/>
            <a:gdLst>
              <a:gd name="T0" fmla="*/ 60069 w 12630"/>
              <a:gd name="T1" fmla="*/ 0 h 856"/>
              <a:gd name="T2" fmla="*/ 10055481 w 12630"/>
              <a:gd name="T3" fmla="*/ 0 h 856"/>
              <a:gd name="T4" fmla="*/ 10115550 w 12630"/>
              <a:gd name="T5" fmla="*/ 75310 h 856"/>
              <a:gd name="T6" fmla="*/ 10115550 w 12630"/>
              <a:gd name="T7" fmla="*/ 611291 h 856"/>
              <a:gd name="T8" fmla="*/ 10055481 w 12630"/>
              <a:gd name="T9" fmla="*/ 685800 h 856"/>
              <a:gd name="T10" fmla="*/ 60069 w 12630"/>
              <a:gd name="T11" fmla="*/ 685800 h 856"/>
              <a:gd name="T12" fmla="*/ 0 w 12630"/>
              <a:gd name="T13" fmla="*/ 611291 h 856"/>
              <a:gd name="T14" fmla="*/ 0 w 12630"/>
              <a:gd name="T15" fmla="*/ 75310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DADADB"/>
          </a:solidFill>
          <a:ln w="10" cap="flat" cmpd="sng">
            <a:solidFill>
              <a:srgbClr val="B5B5B7"/>
            </a:solidFill>
            <a:round/>
            <a:headEnd/>
            <a:tailEnd/>
          </a:ln>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3" name="Freeform 7"/>
          <p:cNvSpPr>
            <a:spLocks/>
          </p:cNvSpPr>
          <p:nvPr/>
        </p:nvSpPr>
        <p:spPr bwMode="auto">
          <a:xfrm>
            <a:off x="902071" y="3535809"/>
            <a:ext cx="10115550" cy="685800"/>
          </a:xfrm>
          <a:custGeom>
            <a:avLst/>
            <a:gdLst>
              <a:gd name="T0" fmla="*/ 60069 w 12630"/>
              <a:gd name="T1" fmla="*/ 0 h 856"/>
              <a:gd name="T2" fmla="*/ 10055481 w 12630"/>
              <a:gd name="T3" fmla="*/ 0 h 856"/>
              <a:gd name="T4" fmla="*/ 10115550 w 12630"/>
              <a:gd name="T5" fmla="*/ 75310 h 856"/>
              <a:gd name="T6" fmla="*/ 10115550 w 12630"/>
              <a:gd name="T7" fmla="*/ 611291 h 856"/>
              <a:gd name="T8" fmla="*/ 10055481 w 12630"/>
              <a:gd name="T9" fmla="*/ 685800 h 856"/>
              <a:gd name="T10" fmla="*/ 60069 w 12630"/>
              <a:gd name="T11" fmla="*/ 685800 h 856"/>
              <a:gd name="T12" fmla="*/ 0 w 12630"/>
              <a:gd name="T13" fmla="*/ 611291 h 856"/>
              <a:gd name="T14" fmla="*/ 0 w 12630"/>
              <a:gd name="T15" fmla="*/ 75310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DADADB"/>
          </a:solidFill>
          <a:ln w="10" cap="flat" cmpd="sng">
            <a:solidFill>
              <a:srgbClr val="B5B5B7"/>
            </a:solidFill>
            <a:round/>
            <a:headEnd/>
            <a:tailEnd/>
          </a:ln>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4" name="Freeform 8"/>
          <p:cNvSpPr>
            <a:spLocks/>
          </p:cNvSpPr>
          <p:nvPr/>
        </p:nvSpPr>
        <p:spPr bwMode="auto">
          <a:xfrm>
            <a:off x="902071" y="4788346"/>
            <a:ext cx="10115550" cy="685800"/>
          </a:xfrm>
          <a:custGeom>
            <a:avLst/>
            <a:gdLst>
              <a:gd name="T0" fmla="*/ 60069 w 12630"/>
              <a:gd name="T1" fmla="*/ 0 h 856"/>
              <a:gd name="T2" fmla="*/ 10055481 w 12630"/>
              <a:gd name="T3" fmla="*/ 0 h 856"/>
              <a:gd name="T4" fmla="*/ 10115550 w 12630"/>
              <a:gd name="T5" fmla="*/ 74509 h 856"/>
              <a:gd name="T6" fmla="*/ 10115550 w 12630"/>
              <a:gd name="T7" fmla="*/ 610490 h 856"/>
              <a:gd name="T8" fmla="*/ 10055481 w 12630"/>
              <a:gd name="T9" fmla="*/ 685800 h 856"/>
              <a:gd name="T10" fmla="*/ 60069 w 12630"/>
              <a:gd name="T11" fmla="*/ 685800 h 856"/>
              <a:gd name="T12" fmla="*/ 0 w 12630"/>
              <a:gd name="T13" fmla="*/ 610490 h 856"/>
              <a:gd name="T14" fmla="*/ 0 w 12630"/>
              <a:gd name="T15" fmla="*/ 74509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5" name="Freeform 9"/>
          <p:cNvSpPr>
            <a:spLocks/>
          </p:cNvSpPr>
          <p:nvPr/>
        </p:nvSpPr>
        <p:spPr bwMode="auto">
          <a:xfrm>
            <a:off x="902071" y="6010721"/>
            <a:ext cx="10115550" cy="685800"/>
          </a:xfrm>
          <a:custGeom>
            <a:avLst/>
            <a:gdLst>
              <a:gd name="T0" fmla="*/ 60069 w 12630"/>
              <a:gd name="T1" fmla="*/ 0 h 856"/>
              <a:gd name="T2" fmla="*/ 10055481 w 12630"/>
              <a:gd name="T3" fmla="*/ 0 h 856"/>
              <a:gd name="T4" fmla="*/ 10115550 w 12630"/>
              <a:gd name="T5" fmla="*/ 74509 h 856"/>
              <a:gd name="T6" fmla="*/ 10115550 w 12630"/>
              <a:gd name="T7" fmla="*/ 610490 h 856"/>
              <a:gd name="T8" fmla="*/ 10055481 w 12630"/>
              <a:gd name="T9" fmla="*/ 685800 h 856"/>
              <a:gd name="T10" fmla="*/ 60069 w 12630"/>
              <a:gd name="T11" fmla="*/ 685800 h 856"/>
              <a:gd name="T12" fmla="*/ 0 w 12630"/>
              <a:gd name="T13" fmla="*/ 610490 h 856"/>
              <a:gd name="T14" fmla="*/ 0 w 12630"/>
              <a:gd name="T15" fmla="*/ 74509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6" name="Freeform 10"/>
          <p:cNvSpPr>
            <a:spLocks noEditPoints="1"/>
          </p:cNvSpPr>
          <p:nvPr/>
        </p:nvSpPr>
        <p:spPr bwMode="auto">
          <a:xfrm>
            <a:off x="1613271" y="1872109"/>
            <a:ext cx="1868487" cy="1455737"/>
          </a:xfrm>
          <a:custGeom>
            <a:avLst/>
            <a:gdLst>
              <a:gd name="T0" fmla="*/ 1868487 w 2333"/>
              <a:gd name="T1" fmla="*/ 0 h 1818"/>
              <a:gd name="T2" fmla="*/ 1868487 w 2333"/>
              <a:gd name="T3" fmla="*/ 1092203 h 1818"/>
              <a:gd name="T4" fmla="*/ 933843 w 2333"/>
              <a:gd name="T5" fmla="*/ 1455737 h 1818"/>
              <a:gd name="T6" fmla="*/ 0 w 2333"/>
              <a:gd name="T7" fmla="*/ 1092203 h 1818"/>
              <a:gd name="T8" fmla="*/ 0 w 2333"/>
              <a:gd name="T9" fmla="*/ 0 h 1818"/>
              <a:gd name="T10" fmla="*/ 1868487 w 2333"/>
              <a:gd name="T11" fmla="*/ 0 h 1818"/>
              <a:gd name="T12" fmla="*/ 933843 w 2333"/>
              <a:gd name="T13" fmla="*/ 0 h 18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294A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7" name="Freeform 11"/>
          <p:cNvSpPr>
            <a:spLocks noEditPoints="1"/>
          </p:cNvSpPr>
          <p:nvPr/>
        </p:nvSpPr>
        <p:spPr bwMode="auto">
          <a:xfrm>
            <a:off x="1613271" y="3169096"/>
            <a:ext cx="1868487" cy="1420813"/>
          </a:xfrm>
          <a:custGeom>
            <a:avLst/>
            <a:gdLst>
              <a:gd name="T0" fmla="*/ 1868487 w 2333"/>
              <a:gd name="T1" fmla="*/ 0 h 1775"/>
              <a:gd name="T2" fmla="*/ 1868487 w 2333"/>
              <a:gd name="T3" fmla="*/ 1065410 h 1775"/>
              <a:gd name="T4" fmla="*/ 933843 w 2333"/>
              <a:gd name="T5" fmla="*/ 1420813 h 1775"/>
              <a:gd name="T6" fmla="*/ 0 w 2333"/>
              <a:gd name="T7" fmla="*/ 1065410 h 1775"/>
              <a:gd name="T8" fmla="*/ 0 w 2333"/>
              <a:gd name="T9" fmla="*/ 0 h 1775"/>
              <a:gd name="T10" fmla="*/ 933843 w 2333"/>
              <a:gd name="T11" fmla="*/ 355403 h 1775"/>
              <a:gd name="T12" fmla="*/ 1868487 w 2333"/>
              <a:gd name="T13" fmla="*/ 0 h 1775"/>
              <a:gd name="T14" fmla="*/ 1401565 w 2333"/>
              <a:gd name="T15" fmla="*/ 17770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8" name="Freeform 12"/>
          <p:cNvSpPr>
            <a:spLocks noEditPoints="1"/>
          </p:cNvSpPr>
          <p:nvPr/>
        </p:nvSpPr>
        <p:spPr bwMode="auto">
          <a:xfrm>
            <a:off x="1613271" y="4410521"/>
            <a:ext cx="1868487" cy="1420813"/>
          </a:xfrm>
          <a:custGeom>
            <a:avLst/>
            <a:gdLst>
              <a:gd name="T0" fmla="*/ 1868487 w 2333"/>
              <a:gd name="T1" fmla="*/ 0 h 1775"/>
              <a:gd name="T2" fmla="*/ 1868487 w 2333"/>
              <a:gd name="T3" fmla="*/ 1065410 h 1775"/>
              <a:gd name="T4" fmla="*/ 933843 w 2333"/>
              <a:gd name="T5" fmla="*/ 1420813 h 1775"/>
              <a:gd name="T6" fmla="*/ 0 w 2333"/>
              <a:gd name="T7" fmla="*/ 1065410 h 1775"/>
              <a:gd name="T8" fmla="*/ 0 w 2333"/>
              <a:gd name="T9" fmla="*/ 0 h 1775"/>
              <a:gd name="T10" fmla="*/ 933843 w 2333"/>
              <a:gd name="T11" fmla="*/ 355403 h 1775"/>
              <a:gd name="T12" fmla="*/ 1868487 w 2333"/>
              <a:gd name="T13" fmla="*/ 0 h 1775"/>
              <a:gd name="T14" fmla="*/ 1401565 w 2333"/>
              <a:gd name="T15" fmla="*/ 17770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99CC3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29" name="Freeform 13"/>
          <p:cNvSpPr>
            <a:spLocks noEditPoints="1"/>
          </p:cNvSpPr>
          <p:nvPr/>
        </p:nvSpPr>
        <p:spPr bwMode="auto">
          <a:xfrm>
            <a:off x="1613271" y="5636071"/>
            <a:ext cx="1868487" cy="1419225"/>
          </a:xfrm>
          <a:custGeom>
            <a:avLst/>
            <a:gdLst>
              <a:gd name="T0" fmla="*/ 1868487 w 2333"/>
              <a:gd name="T1" fmla="*/ 0 h 1774"/>
              <a:gd name="T2" fmla="*/ 1868487 w 2333"/>
              <a:gd name="T3" fmla="*/ 1064819 h 1774"/>
              <a:gd name="T4" fmla="*/ 933843 w 2333"/>
              <a:gd name="T5" fmla="*/ 1419225 h 1774"/>
              <a:gd name="T6" fmla="*/ 0 w 2333"/>
              <a:gd name="T7" fmla="*/ 1064819 h 1774"/>
              <a:gd name="T8" fmla="*/ 0 w 2333"/>
              <a:gd name="T9" fmla="*/ 0 h 1774"/>
              <a:gd name="T10" fmla="*/ 933843 w 2333"/>
              <a:gd name="T11" fmla="*/ 354406 h 1774"/>
              <a:gd name="T12" fmla="*/ 1868487 w 2333"/>
              <a:gd name="T13" fmla="*/ 0 h 1774"/>
              <a:gd name="T14" fmla="*/ 1401565 w 2333"/>
              <a:gd name="T15" fmla="*/ 176803 h 17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ED5A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srgbClr val="294A5A"/>
              </a:solidFill>
            </a:endParaRPr>
          </a:p>
        </p:txBody>
      </p:sp>
      <p:sp>
        <p:nvSpPr>
          <p:cNvPr id="30" name="TextBox 15"/>
          <p:cNvSpPr txBox="1">
            <a:spLocks noChangeArrowheads="1"/>
          </p:cNvSpPr>
          <p:nvPr/>
        </p:nvSpPr>
        <p:spPr bwMode="auto">
          <a:xfrm>
            <a:off x="3905621" y="2248346"/>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1" name="TextBox 16"/>
          <p:cNvSpPr txBox="1">
            <a:spLocks noChangeArrowheads="1"/>
          </p:cNvSpPr>
          <p:nvPr/>
        </p:nvSpPr>
        <p:spPr bwMode="auto">
          <a:xfrm>
            <a:off x="1764083" y="2356296"/>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2200">
                <a:solidFill>
                  <a:srgbClr val="FFFFFF"/>
                </a:solidFill>
                <a:latin typeface="微软雅黑" panose="020B0503020204020204" pitchFamily="34" charset="-122"/>
              </a:rPr>
              <a:t>本地市场</a:t>
            </a:r>
            <a:endParaRPr lang="en-US" altLang="zh-CN" sz="2200">
              <a:solidFill>
                <a:srgbClr val="FFFFFF"/>
              </a:solidFill>
              <a:latin typeface="微软雅黑" panose="020B0503020204020204" pitchFamily="34" charset="-122"/>
            </a:endParaRPr>
          </a:p>
        </p:txBody>
      </p:sp>
      <p:sp>
        <p:nvSpPr>
          <p:cNvPr id="32" name="TextBox 17"/>
          <p:cNvSpPr txBox="1">
            <a:spLocks noChangeArrowheads="1"/>
          </p:cNvSpPr>
          <p:nvPr/>
        </p:nvSpPr>
        <p:spPr bwMode="auto">
          <a:xfrm>
            <a:off x="1764083" y="3707259"/>
            <a:ext cx="15668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2200">
                <a:solidFill>
                  <a:srgbClr val="FFFFFF"/>
                </a:solidFill>
                <a:latin typeface="微软雅黑" panose="020B0503020204020204" pitchFamily="34" charset="-122"/>
              </a:rPr>
              <a:t>周边市场</a:t>
            </a:r>
            <a:endParaRPr lang="en-US" altLang="zh-CN" sz="2200">
              <a:solidFill>
                <a:srgbClr val="FFFFFF"/>
              </a:solidFill>
              <a:latin typeface="微软雅黑" panose="020B0503020204020204" pitchFamily="34" charset="-122"/>
            </a:endParaRPr>
          </a:p>
        </p:txBody>
      </p:sp>
      <p:sp>
        <p:nvSpPr>
          <p:cNvPr id="33" name="TextBox 18"/>
          <p:cNvSpPr txBox="1">
            <a:spLocks noChangeArrowheads="1"/>
          </p:cNvSpPr>
          <p:nvPr/>
        </p:nvSpPr>
        <p:spPr bwMode="auto">
          <a:xfrm>
            <a:off x="1764083" y="4962971"/>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2200">
                <a:solidFill>
                  <a:srgbClr val="FFFFFF"/>
                </a:solidFill>
                <a:latin typeface="微软雅黑" panose="020B0503020204020204" pitchFamily="34" charset="-122"/>
              </a:rPr>
              <a:t>细分市场</a:t>
            </a:r>
            <a:endParaRPr lang="en-US" altLang="zh-CN" sz="2200">
              <a:solidFill>
                <a:srgbClr val="FFFFFF"/>
              </a:solidFill>
              <a:latin typeface="微软雅黑" panose="020B0503020204020204" pitchFamily="34" charset="-122"/>
            </a:endParaRPr>
          </a:p>
        </p:txBody>
      </p:sp>
      <p:sp>
        <p:nvSpPr>
          <p:cNvPr id="34" name="TextBox 19"/>
          <p:cNvSpPr txBox="1">
            <a:spLocks noChangeArrowheads="1"/>
          </p:cNvSpPr>
          <p:nvPr/>
        </p:nvSpPr>
        <p:spPr bwMode="auto">
          <a:xfrm>
            <a:off x="1764083" y="6150421"/>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2200">
                <a:solidFill>
                  <a:srgbClr val="FFFFFF"/>
                </a:solidFill>
                <a:latin typeface="微软雅黑" panose="020B0503020204020204" pitchFamily="34" charset="-122"/>
              </a:rPr>
              <a:t>高端市场</a:t>
            </a:r>
            <a:endParaRPr lang="en-US" altLang="zh-CN" sz="2200">
              <a:solidFill>
                <a:srgbClr val="FFFFFF"/>
              </a:solidFill>
              <a:latin typeface="微软雅黑" panose="020B0503020204020204" pitchFamily="34" charset="-122"/>
            </a:endParaRPr>
          </a:p>
        </p:txBody>
      </p:sp>
      <p:sp>
        <p:nvSpPr>
          <p:cNvPr id="35" name="TextBox 20"/>
          <p:cNvSpPr txBox="1">
            <a:spLocks noChangeArrowheads="1"/>
          </p:cNvSpPr>
          <p:nvPr/>
        </p:nvSpPr>
        <p:spPr bwMode="auto">
          <a:xfrm>
            <a:off x="3905621" y="3572321"/>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6" name="TextBox 21"/>
          <p:cNvSpPr txBox="1">
            <a:spLocks noChangeArrowheads="1"/>
          </p:cNvSpPr>
          <p:nvPr/>
        </p:nvSpPr>
        <p:spPr bwMode="auto">
          <a:xfrm>
            <a:off x="3905621" y="4828034"/>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7" name="TextBox 22"/>
          <p:cNvSpPr txBox="1">
            <a:spLocks noChangeArrowheads="1"/>
          </p:cNvSpPr>
          <p:nvPr/>
        </p:nvSpPr>
        <p:spPr bwMode="auto">
          <a:xfrm>
            <a:off x="3905621" y="6028184"/>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a:solidFill>
                  <a:srgbClr val="484849"/>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8" name="TextBox 23"/>
          <p:cNvSpPr txBox="1">
            <a:spLocks noChangeArrowheads="1"/>
          </p:cNvSpPr>
          <p:nvPr/>
        </p:nvSpPr>
        <p:spPr bwMode="auto">
          <a:xfrm>
            <a:off x="954458" y="2232471"/>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en-US" altLang="zh-CN" sz="4000">
                <a:solidFill>
                  <a:srgbClr val="484849"/>
                </a:solidFill>
                <a:latin typeface="微软雅黑" panose="020B0503020204020204" pitchFamily="34" charset="-122"/>
              </a:rPr>
              <a:t>1</a:t>
            </a:r>
          </a:p>
        </p:txBody>
      </p:sp>
      <p:sp>
        <p:nvSpPr>
          <p:cNvPr id="39" name="TextBox 24"/>
          <p:cNvSpPr txBox="1">
            <a:spLocks noChangeArrowheads="1"/>
          </p:cNvSpPr>
          <p:nvPr/>
        </p:nvSpPr>
        <p:spPr bwMode="auto">
          <a:xfrm>
            <a:off x="954458" y="3556446"/>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en-US" altLang="zh-CN" sz="4000">
                <a:solidFill>
                  <a:srgbClr val="484849"/>
                </a:solidFill>
                <a:latin typeface="微软雅黑" panose="020B0503020204020204" pitchFamily="34" charset="-122"/>
              </a:rPr>
              <a:t>2</a:t>
            </a:r>
          </a:p>
        </p:txBody>
      </p:sp>
      <p:sp>
        <p:nvSpPr>
          <p:cNvPr id="40" name="TextBox 25"/>
          <p:cNvSpPr txBox="1">
            <a:spLocks noChangeArrowheads="1"/>
          </p:cNvSpPr>
          <p:nvPr/>
        </p:nvSpPr>
        <p:spPr bwMode="auto">
          <a:xfrm>
            <a:off x="954458" y="4812159"/>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en-US" altLang="zh-CN" sz="4000">
                <a:solidFill>
                  <a:srgbClr val="484849"/>
                </a:solidFill>
                <a:latin typeface="微软雅黑" panose="020B0503020204020204" pitchFamily="34" charset="-122"/>
              </a:rPr>
              <a:t>3</a:t>
            </a:r>
          </a:p>
        </p:txBody>
      </p:sp>
      <p:sp>
        <p:nvSpPr>
          <p:cNvPr id="41" name="TextBox 26"/>
          <p:cNvSpPr txBox="1">
            <a:spLocks noChangeArrowheads="1"/>
          </p:cNvSpPr>
          <p:nvPr/>
        </p:nvSpPr>
        <p:spPr bwMode="auto">
          <a:xfrm>
            <a:off x="954458" y="5999609"/>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en-US" altLang="zh-CN" sz="4000">
                <a:solidFill>
                  <a:srgbClr val="484849"/>
                </a:solidFill>
                <a:latin typeface="微软雅黑" panose="020B0503020204020204" pitchFamily="34" charset="-122"/>
              </a:rPr>
              <a:t>4</a:t>
            </a:r>
          </a:p>
        </p:txBody>
      </p:sp>
    </p:spTree>
    <p:extLst>
      <p:ext uri="{BB962C8B-B14F-4D97-AF65-F5344CB8AC3E}">
        <p14:creationId xmlns:p14="http://schemas.microsoft.com/office/powerpoint/2010/main" val="489469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grpId="0" nodeType="withEffect">
                                  <p:stCondLst>
                                    <p:cond delay="10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20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8" fill="hold" grpId="0" nodeType="withEffect">
                                  <p:stCondLst>
                                    <p:cond delay="30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800"/>
                            </p:stCondLst>
                            <p:childTnLst>
                              <p:par>
                                <p:cTn id="18" presetID="47"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60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60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40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1000"/>
                                        <p:tgtEl>
                                          <p:spTgt spid="33"/>
                                        </p:tgtEl>
                                      </p:cBhvr>
                                    </p:animEffect>
                                    <p:anim calcmode="lin" valueType="num">
                                      <p:cBhvr>
                                        <p:cTn id="41" dur="1000" fill="hold"/>
                                        <p:tgtEl>
                                          <p:spTgt spid="33"/>
                                        </p:tgtEl>
                                        <p:attrNameLst>
                                          <p:attrName>ppt_x</p:attrName>
                                        </p:attrNameLst>
                                      </p:cBhvr>
                                      <p:tavLst>
                                        <p:tav tm="0">
                                          <p:val>
                                            <p:strVal val="#ppt_x"/>
                                          </p:val>
                                        </p:tav>
                                        <p:tav tm="100000">
                                          <p:val>
                                            <p:strVal val="#ppt_x"/>
                                          </p:val>
                                        </p:tav>
                                      </p:tavLst>
                                    </p:anim>
                                    <p:anim calcmode="lin" valueType="num">
                                      <p:cBhvr>
                                        <p:cTn id="42" dur="1000" fill="hold"/>
                                        <p:tgtEl>
                                          <p:spTgt spid="33"/>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4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2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1000"/>
                                        <p:tgtEl>
                                          <p:spTgt spid="34"/>
                                        </p:tgtEl>
                                      </p:cBhvr>
                                    </p:animEffect>
                                    <p:anim calcmode="lin" valueType="num">
                                      <p:cBhvr>
                                        <p:cTn id="51" dur="1000" fill="hold"/>
                                        <p:tgtEl>
                                          <p:spTgt spid="34"/>
                                        </p:tgtEl>
                                        <p:attrNameLst>
                                          <p:attrName>ppt_x</p:attrName>
                                        </p:attrNameLst>
                                      </p:cBhvr>
                                      <p:tavLst>
                                        <p:tav tm="0">
                                          <p:val>
                                            <p:strVal val="#ppt_x"/>
                                          </p:val>
                                        </p:tav>
                                        <p:tav tm="100000">
                                          <p:val>
                                            <p:strVal val="#ppt_x"/>
                                          </p:val>
                                        </p:tav>
                                      </p:tavLst>
                                    </p:anim>
                                    <p:anim calcmode="lin" valueType="num">
                                      <p:cBhvr>
                                        <p:cTn id="52" dur="1000" fill="hold"/>
                                        <p:tgtEl>
                                          <p:spTgt spid="34"/>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20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childTnLst>
                          </p:cTn>
                        </p:par>
                        <p:par>
                          <p:cTn id="58" fill="hold">
                            <p:stCondLst>
                              <p:cond delay="2400"/>
                            </p:stCondLst>
                            <p:childTnLst>
                              <p:par>
                                <p:cTn id="59" presetID="31" presetClass="entr" presetSubtype="0"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p:cTn id="61" dur="400" fill="hold"/>
                                        <p:tgtEl>
                                          <p:spTgt spid="38"/>
                                        </p:tgtEl>
                                        <p:attrNameLst>
                                          <p:attrName>ppt_w</p:attrName>
                                        </p:attrNameLst>
                                      </p:cBhvr>
                                      <p:tavLst>
                                        <p:tav tm="0">
                                          <p:val>
                                            <p:fltVal val="0"/>
                                          </p:val>
                                        </p:tav>
                                        <p:tav tm="100000">
                                          <p:val>
                                            <p:strVal val="#ppt_w"/>
                                          </p:val>
                                        </p:tav>
                                      </p:tavLst>
                                    </p:anim>
                                    <p:anim calcmode="lin" valueType="num">
                                      <p:cBhvr>
                                        <p:cTn id="62" dur="400" fill="hold"/>
                                        <p:tgtEl>
                                          <p:spTgt spid="38"/>
                                        </p:tgtEl>
                                        <p:attrNameLst>
                                          <p:attrName>ppt_h</p:attrName>
                                        </p:attrNameLst>
                                      </p:cBhvr>
                                      <p:tavLst>
                                        <p:tav tm="0">
                                          <p:val>
                                            <p:fltVal val="0"/>
                                          </p:val>
                                        </p:tav>
                                        <p:tav tm="100000">
                                          <p:val>
                                            <p:strVal val="#ppt_h"/>
                                          </p:val>
                                        </p:tav>
                                      </p:tavLst>
                                    </p:anim>
                                    <p:anim calcmode="lin" valueType="num">
                                      <p:cBhvr>
                                        <p:cTn id="63" dur="400" fill="hold"/>
                                        <p:tgtEl>
                                          <p:spTgt spid="38"/>
                                        </p:tgtEl>
                                        <p:attrNameLst>
                                          <p:attrName>style.rotation</p:attrName>
                                        </p:attrNameLst>
                                      </p:cBhvr>
                                      <p:tavLst>
                                        <p:tav tm="0">
                                          <p:val>
                                            <p:fltVal val="90"/>
                                          </p:val>
                                        </p:tav>
                                        <p:tav tm="100000">
                                          <p:val>
                                            <p:fltVal val="0"/>
                                          </p:val>
                                        </p:tav>
                                      </p:tavLst>
                                    </p:anim>
                                    <p:animEffect transition="in" filter="fade">
                                      <p:cBhvr>
                                        <p:cTn id="64" dur="400"/>
                                        <p:tgtEl>
                                          <p:spTgt spid="38"/>
                                        </p:tgtEl>
                                      </p:cBhvr>
                                    </p:animEffect>
                                  </p:childTnLst>
                                </p:cTn>
                              </p:par>
                            </p:childTnLst>
                          </p:cTn>
                        </p:par>
                        <p:par>
                          <p:cTn id="65" fill="hold">
                            <p:stCondLst>
                              <p:cond delay="2800"/>
                            </p:stCondLst>
                            <p:childTnLst>
                              <p:par>
                                <p:cTn id="66" presetID="22" presetClass="entr" presetSubtype="8"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par>
                          <p:cTn id="69" fill="hold">
                            <p:stCondLst>
                              <p:cond delay="3300"/>
                            </p:stCondLst>
                            <p:childTnLst>
                              <p:par>
                                <p:cTn id="70" presetID="31" presetClass="entr" presetSubtype="0"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400" fill="hold"/>
                                        <p:tgtEl>
                                          <p:spTgt spid="39"/>
                                        </p:tgtEl>
                                        <p:attrNameLst>
                                          <p:attrName>ppt_w</p:attrName>
                                        </p:attrNameLst>
                                      </p:cBhvr>
                                      <p:tavLst>
                                        <p:tav tm="0">
                                          <p:val>
                                            <p:fltVal val="0"/>
                                          </p:val>
                                        </p:tav>
                                        <p:tav tm="100000">
                                          <p:val>
                                            <p:strVal val="#ppt_w"/>
                                          </p:val>
                                        </p:tav>
                                      </p:tavLst>
                                    </p:anim>
                                    <p:anim calcmode="lin" valueType="num">
                                      <p:cBhvr>
                                        <p:cTn id="73" dur="400" fill="hold"/>
                                        <p:tgtEl>
                                          <p:spTgt spid="39"/>
                                        </p:tgtEl>
                                        <p:attrNameLst>
                                          <p:attrName>ppt_h</p:attrName>
                                        </p:attrNameLst>
                                      </p:cBhvr>
                                      <p:tavLst>
                                        <p:tav tm="0">
                                          <p:val>
                                            <p:fltVal val="0"/>
                                          </p:val>
                                        </p:tav>
                                        <p:tav tm="100000">
                                          <p:val>
                                            <p:strVal val="#ppt_h"/>
                                          </p:val>
                                        </p:tav>
                                      </p:tavLst>
                                    </p:anim>
                                    <p:anim calcmode="lin" valueType="num">
                                      <p:cBhvr>
                                        <p:cTn id="74" dur="400" fill="hold"/>
                                        <p:tgtEl>
                                          <p:spTgt spid="39"/>
                                        </p:tgtEl>
                                        <p:attrNameLst>
                                          <p:attrName>style.rotation</p:attrName>
                                        </p:attrNameLst>
                                      </p:cBhvr>
                                      <p:tavLst>
                                        <p:tav tm="0">
                                          <p:val>
                                            <p:fltVal val="90"/>
                                          </p:val>
                                        </p:tav>
                                        <p:tav tm="100000">
                                          <p:val>
                                            <p:fltVal val="0"/>
                                          </p:val>
                                        </p:tav>
                                      </p:tavLst>
                                    </p:anim>
                                    <p:animEffect transition="in" filter="fade">
                                      <p:cBhvr>
                                        <p:cTn id="75" dur="400"/>
                                        <p:tgtEl>
                                          <p:spTgt spid="39"/>
                                        </p:tgtEl>
                                      </p:cBhvr>
                                    </p:animEffect>
                                  </p:childTnLst>
                                </p:cTn>
                              </p:par>
                            </p:childTnLst>
                          </p:cTn>
                        </p:par>
                        <p:par>
                          <p:cTn id="76" fill="hold">
                            <p:stCondLst>
                              <p:cond delay="3700"/>
                            </p:stCondLst>
                            <p:childTnLst>
                              <p:par>
                                <p:cTn id="77" presetID="22" presetClass="entr" presetSubtype="8"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par>
                          <p:cTn id="80" fill="hold">
                            <p:stCondLst>
                              <p:cond delay="4200"/>
                            </p:stCondLst>
                            <p:childTnLst>
                              <p:par>
                                <p:cTn id="81" presetID="31" presetClass="entr" presetSubtype="0"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cBhvr>
                                        <p:cTn id="83" dur="400" fill="hold"/>
                                        <p:tgtEl>
                                          <p:spTgt spid="40"/>
                                        </p:tgtEl>
                                        <p:attrNameLst>
                                          <p:attrName>ppt_w</p:attrName>
                                        </p:attrNameLst>
                                      </p:cBhvr>
                                      <p:tavLst>
                                        <p:tav tm="0">
                                          <p:val>
                                            <p:fltVal val="0"/>
                                          </p:val>
                                        </p:tav>
                                        <p:tav tm="100000">
                                          <p:val>
                                            <p:strVal val="#ppt_w"/>
                                          </p:val>
                                        </p:tav>
                                      </p:tavLst>
                                    </p:anim>
                                    <p:anim calcmode="lin" valueType="num">
                                      <p:cBhvr>
                                        <p:cTn id="84" dur="400" fill="hold"/>
                                        <p:tgtEl>
                                          <p:spTgt spid="40"/>
                                        </p:tgtEl>
                                        <p:attrNameLst>
                                          <p:attrName>ppt_h</p:attrName>
                                        </p:attrNameLst>
                                      </p:cBhvr>
                                      <p:tavLst>
                                        <p:tav tm="0">
                                          <p:val>
                                            <p:fltVal val="0"/>
                                          </p:val>
                                        </p:tav>
                                        <p:tav tm="100000">
                                          <p:val>
                                            <p:strVal val="#ppt_h"/>
                                          </p:val>
                                        </p:tav>
                                      </p:tavLst>
                                    </p:anim>
                                    <p:anim calcmode="lin" valueType="num">
                                      <p:cBhvr>
                                        <p:cTn id="85" dur="400" fill="hold"/>
                                        <p:tgtEl>
                                          <p:spTgt spid="40"/>
                                        </p:tgtEl>
                                        <p:attrNameLst>
                                          <p:attrName>style.rotation</p:attrName>
                                        </p:attrNameLst>
                                      </p:cBhvr>
                                      <p:tavLst>
                                        <p:tav tm="0">
                                          <p:val>
                                            <p:fltVal val="90"/>
                                          </p:val>
                                        </p:tav>
                                        <p:tav tm="100000">
                                          <p:val>
                                            <p:fltVal val="0"/>
                                          </p:val>
                                        </p:tav>
                                      </p:tavLst>
                                    </p:anim>
                                    <p:animEffect transition="in" filter="fade">
                                      <p:cBhvr>
                                        <p:cTn id="86" dur="400"/>
                                        <p:tgtEl>
                                          <p:spTgt spid="40"/>
                                        </p:tgtEl>
                                      </p:cBhvr>
                                    </p:animEffect>
                                  </p:childTnLst>
                                </p:cTn>
                              </p:par>
                            </p:childTnLst>
                          </p:cTn>
                        </p:par>
                        <p:par>
                          <p:cTn id="87" fill="hold">
                            <p:stCondLst>
                              <p:cond delay="4600"/>
                            </p:stCondLst>
                            <p:childTnLst>
                              <p:par>
                                <p:cTn id="88" presetID="22" presetClass="entr" presetSubtype="8"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wipe(left)">
                                      <p:cBhvr>
                                        <p:cTn id="90" dur="500"/>
                                        <p:tgtEl>
                                          <p:spTgt spid="36"/>
                                        </p:tgtEl>
                                      </p:cBhvr>
                                    </p:animEffect>
                                  </p:childTnLst>
                                </p:cTn>
                              </p:par>
                            </p:childTnLst>
                          </p:cTn>
                        </p:par>
                        <p:par>
                          <p:cTn id="91" fill="hold">
                            <p:stCondLst>
                              <p:cond delay="5100"/>
                            </p:stCondLst>
                            <p:childTnLst>
                              <p:par>
                                <p:cTn id="92" presetID="31" presetClass="entr" presetSubtype="0" fill="hold" grpId="0" nodeType="after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p:cTn id="94" dur="400" fill="hold"/>
                                        <p:tgtEl>
                                          <p:spTgt spid="41"/>
                                        </p:tgtEl>
                                        <p:attrNameLst>
                                          <p:attrName>ppt_w</p:attrName>
                                        </p:attrNameLst>
                                      </p:cBhvr>
                                      <p:tavLst>
                                        <p:tav tm="0">
                                          <p:val>
                                            <p:fltVal val="0"/>
                                          </p:val>
                                        </p:tav>
                                        <p:tav tm="100000">
                                          <p:val>
                                            <p:strVal val="#ppt_w"/>
                                          </p:val>
                                        </p:tav>
                                      </p:tavLst>
                                    </p:anim>
                                    <p:anim calcmode="lin" valueType="num">
                                      <p:cBhvr>
                                        <p:cTn id="95" dur="400" fill="hold"/>
                                        <p:tgtEl>
                                          <p:spTgt spid="41"/>
                                        </p:tgtEl>
                                        <p:attrNameLst>
                                          <p:attrName>ppt_h</p:attrName>
                                        </p:attrNameLst>
                                      </p:cBhvr>
                                      <p:tavLst>
                                        <p:tav tm="0">
                                          <p:val>
                                            <p:fltVal val="0"/>
                                          </p:val>
                                        </p:tav>
                                        <p:tav tm="100000">
                                          <p:val>
                                            <p:strVal val="#ppt_h"/>
                                          </p:val>
                                        </p:tav>
                                      </p:tavLst>
                                    </p:anim>
                                    <p:anim calcmode="lin" valueType="num">
                                      <p:cBhvr>
                                        <p:cTn id="96" dur="400" fill="hold"/>
                                        <p:tgtEl>
                                          <p:spTgt spid="41"/>
                                        </p:tgtEl>
                                        <p:attrNameLst>
                                          <p:attrName>style.rotation</p:attrName>
                                        </p:attrNameLst>
                                      </p:cBhvr>
                                      <p:tavLst>
                                        <p:tav tm="0">
                                          <p:val>
                                            <p:fltVal val="90"/>
                                          </p:val>
                                        </p:tav>
                                        <p:tav tm="100000">
                                          <p:val>
                                            <p:fltVal val="0"/>
                                          </p:val>
                                        </p:tav>
                                      </p:tavLst>
                                    </p:anim>
                                    <p:animEffect transition="in" filter="fade">
                                      <p:cBhvr>
                                        <p:cTn id="97" dur="400"/>
                                        <p:tgtEl>
                                          <p:spTgt spid="41"/>
                                        </p:tgtEl>
                                      </p:cBhvr>
                                    </p:animEffect>
                                  </p:childTnLst>
                                </p:cTn>
                              </p:par>
                            </p:childTnLst>
                          </p:cTn>
                        </p:par>
                        <p:par>
                          <p:cTn id="98" fill="hold">
                            <p:stCondLst>
                              <p:cond delay="5500"/>
                            </p:stCondLst>
                            <p:childTnLst>
                              <p:par>
                                <p:cTn id="99" presetID="22" presetClass="entr" presetSubtype="8"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ipe(lef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448</Words>
  <Application>Microsoft Office PowerPoint</Application>
  <PresentationFormat>自定义</PresentationFormat>
  <Paragraphs>29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2019-08-27T14:50:55Z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