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2987753" y="1452511"/>
            <a:ext cx="5450565" cy="75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57607" tIns="28804" rIns="57607" bIns="28804">
            <a:spAutoFit/>
          </a:bodyPr>
          <a:lstStyle/>
          <a:p>
            <a:pPr algn="ctr" defTabSz="1371172" fontAlgn="auto">
              <a:spcBef>
                <a:spcPts val="0"/>
              </a:spcBef>
              <a:spcAft>
                <a:spcPts val="0"/>
              </a:spcAft>
            </a:pPr>
            <a:r>
              <a:rPr lang="en-CA" sz="4500" spc="-189">
                <a:solidFill>
                  <a:prstClr val="white">
                    <a:lumMod val="50000"/>
                  </a:prstClr>
                </a:solidFill>
                <a:latin typeface="Calibri"/>
                <a:ea typeface="Open Sans" pitchFamily="34" charset="0"/>
                <a:cs typeface="Open Sans" pitchFamily="34" charset="0"/>
              </a:rPr>
              <a:t>Competitor Performance</a:t>
            </a:r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768138" y="2203956"/>
            <a:ext cx="9889781" cy="484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7607" tIns="28804" rIns="57607" bIns="28804" anchor="ctr">
            <a:spAutoFit/>
          </a:bodyPr>
          <a:lstStyle/>
          <a:p>
            <a:pPr algn="ctr" defTabSz="1371172" fontAlgn="auto">
              <a:spcBef>
                <a:spcPts val="0"/>
              </a:spcBef>
              <a:spcAft>
                <a:spcPts val="0"/>
              </a:spcAft>
            </a:pPr>
            <a:r>
              <a:rPr lang="en-US" sz="1400" i="1">
                <a:solidFill>
                  <a:prstClr val="white">
                    <a:lumMod val="50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 commodo nisl, vel luctus lorem fermentum quis. Duis quis purus adipiscing mi scelerisque dictum quis vel eros. </a:t>
            </a:r>
          </a:p>
        </p:txBody>
      </p:sp>
      <p:sp>
        <p:nvSpPr>
          <p:cNvPr id="37" name="Rounded Rectangle 3"/>
          <p:cNvSpPr/>
          <p:nvPr/>
        </p:nvSpPr>
        <p:spPr>
          <a:xfrm>
            <a:off x="3936710" y="2892550"/>
            <a:ext cx="1424865" cy="1376854"/>
          </a:xfrm>
          <a:prstGeom prst="roundRect">
            <a:avLst>
              <a:gd name="adj" fmla="val 8754"/>
            </a:avLst>
          </a:prstGeom>
          <a:solidFill>
            <a:srgbClr val="45C1A4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Rounded Rectangle 7"/>
          <p:cNvSpPr/>
          <p:nvPr/>
        </p:nvSpPr>
        <p:spPr>
          <a:xfrm>
            <a:off x="1344243" y="4556863"/>
            <a:ext cx="4017332" cy="424604"/>
          </a:xfrm>
          <a:prstGeom prst="roundRect">
            <a:avLst>
              <a:gd name="adj" fmla="val 777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Rounded Rectangle 15"/>
          <p:cNvSpPr/>
          <p:nvPr/>
        </p:nvSpPr>
        <p:spPr>
          <a:xfrm>
            <a:off x="2784502" y="4556863"/>
            <a:ext cx="2577071" cy="424604"/>
          </a:xfrm>
          <a:prstGeom prst="roundRect">
            <a:avLst>
              <a:gd name="adj" fmla="val 7778"/>
            </a:avLst>
          </a:prstGeom>
          <a:solidFill>
            <a:srgbClr val="45C1A4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34" charset="0"/>
                <a:ea typeface="Open Sans" pitchFamily="34" charset="0"/>
                <a:cs typeface="Open Sans" pitchFamily="34" charset="0"/>
              </a:rPr>
              <a:t>Strenght</a:t>
            </a:r>
          </a:p>
        </p:txBody>
      </p:sp>
      <p:sp>
        <p:nvSpPr>
          <p:cNvPr id="40" name="Rounded Rectangle 16"/>
          <p:cNvSpPr/>
          <p:nvPr/>
        </p:nvSpPr>
        <p:spPr>
          <a:xfrm>
            <a:off x="1344243" y="5216037"/>
            <a:ext cx="4017332" cy="424604"/>
          </a:xfrm>
          <a:prstGeom prst="roundRect">
            <a:avLst>
              <a:gd name="adj" fmla="val 777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Rounded Rectangle 17"/>
          <p:cNvSpPr/>
          <p:nvPr/>
        </p:nvSpPr>
        <p:spPr>
          <a:xfrm>
            <a:off x="3072554" y="5216037"/>
            <a:ext cx="2289019" cy="424604"/>
          </a:xfrm>
          <a:prstGeom prst="roundRect">
            <a:avLst>
              <a:gd name="adj" fmla="val 7778"/>
            </a:avLst>
          </a:prstGeom>
          <a:solidFill>
            <a:srgbClr val="45C1A4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34" charset="0"/>
                <a:ea typeface="Open Sans" pitchFamily="34" charset="0"/>
                <a:cs typeface="Open Sans" pitchFamily="34" charset="0"/>
              </a:rPr>
              <a:t>Agility</a:t>
            </a:r>
          </a:p>
        </p:txBody>
      </p:sp>
      <p:sp>
        <p:nvSpPr>
          <p:cNvPr id="42" name="Rounded Rectangle 18"/>
          <p:cNvSpPr/>
          <p:nvPr/>
        </p:nvSpPr>
        <p:spPr>
          <a:xfrm>
            <a:off x="1344243" y="5900900"/>
            <a:ext cx="4017332" cy="424604"/>
          </a:xfrm>
          <a:prstGeom prst="roundRect">
            <a:avLst>
              <a:gd name="adj" fmla="val 777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Rounded Rectangle 19"/>
          <p:cNvSpPr/>
          <p:nvPr/>
        </p:nvSpPr>
        <p:spPr>
          <a:xfrm>
            <a:off x="1728311" y="5900900"/>
            <a:ext cx="3633262" cy="424604"/>
          </a:xfrm>
          <a:prstGeom prst="roundRect">
            <a:avLst>
              <a:gd name="adj" fmla="val 7778"/>
            </a:avLst>
          </a:prstGeom>
          <a:solidFill>
            <a:srgbClr val="45C1A4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34" charset="0"/>
                <a:ea typeface="Open Sans" pitchFamily="34" charset="0"/>
                <a:cs typeface="Open Sans" pitchFamily="34" charset="0"/>
              </a:rPr>
              <a:t>Teamwork</a:t>
            </a:r>
          </a:p>
        </p:txBody>
      </p:sp>
      <p:sp>
        <p:nvSpPr>
          <p:cNvPr id="44" name="Rounded Rectangle 20"/>
          <p:cNvSpPr/>
          <p:nvPr/>
        </p:nvSpPr>
        <p:spPr>
          <a:xfrm>
            <a:off x="1344243" y="6560073"/>
            <a:ext cx="4017332" cy="424604"/>
          </a:xfrm>
          <a:prstGeom prst="roundRect">
            <a:avLst>
              <a:gd name="adj" fmla="val 777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Rounded Rectangle 21"/>
          <p:cNvSpPr/>
          <p:nvPr/>
        </p:nvSpPr>
        <p:spPr>
          <a:xfrm>
            <a:off x="2016363" y="6560073"/>
            <a:ext cx="3345210" cy="424604"/>
          </a:xfrm>
          <a:prstGeom prst="roundRect">
            <a:avLst>
              <a:gd name="adj" fmla="val 7778"/>
            </a:avLst>
          </a:prstGeom>
          <a:solidFill>
            <a:srgbClr val="45C1A4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34" charset="0"/>
                <a:ea typeface="Open Sans" pitchFamily="34" charset="0"/>
                <a:cs typeface="Open Sans" pitchFamily="34" charset="0"/>
              </a:rPr>
              <a:t>Composure</a:t>
            </a:r>
          </a:p>
        </p:txBody>
      </p:sp>
      <p:sp>
        <p:nvSpPr>
          <p:cNvPr id="46" name="Rectangle 22"/>
          <p:cNvSpPr/>
          <p:nvPr/>
        </p:nvSpPr>
        <p:spPr>
          <a:xfrm>
            <a:off x="3986245" y="3752824"/>
            <a:ext cx="1349066" cy="393338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prstClr val="white"/>
                </a:solidFill>
                <a:latin typeface="Calibri"/>
                <a:ea typeface="Open Sans" pitchFamily="34" charset="0"/>
                <a:cs typeface="Open Sans" pitchFamily="34" charset="0"/>
              </a:rPr>
              <a:t>Labor</a:t>
            </a:r>
            <a:endParaRPr lang="en-US" sz="130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47" name="Group 23"/>
          <p:cNvGrpSpPr/>
          <p:nvPr/>
        </p:nvGrpSpPr>
        <p:grpSpPr>
          <a:xfrm>
            <a:off x="4377447" y="3239280"/>
            <a:ext cx="566662" cy="432063"/>
            <a:chOff x="4914900" y="1812925"/>
            <a:chExt cx="441326" cy="336550"/>
          </a:xfrm>
          <a:solidFill>
            <a:sysClr val="window" lastClr="FFFFFF"/>
          </a:solidFill>
        </p:grpSpPr>
        <p:sp>
          <p:nvSpPr>
            <p:cNvPr id="48" name="Freeform 5"/>
            <p:cNvSpPr>
              <a:spLocks/>
            </p:cNvSpPr>
            <p:nvPr/>
          </p:nvSpPr>
          <p:spPr bwMode="auto">
            <a:xfrm>
              <a:off x="4914900" y="1849438"/>
              <a:ext cx="230188" cy="257175"/>
            </a:xfrm>
            <a:custGeom>
              <a:avLst/>
              <a:gdLst>
                <a:gd name="T0" fmla="*/ 18 w 145"/>
                <a:gd name="T1" fmla="*/ 143 h 162"/>
                <a:gd name="T2" fmla="*/ 18 w 145"/>
                <a:gd name="T3" fmla="*/ 21 h 162"/>
                <a:gd name="T4" fmla="*/ 124 w 145"/>
                <a:gd name="T5" fmla="*/ 21 h 162"/>
                <a:gd name="T6" fmla="*/ 145 w 145"/>
                <a:gd name="T7" fmla="*/ 0 h 162"/>
                <a:gd name="T8" fmla="*/ 0 w 145"/>
                <a:gd name="T9" fmla="*/ 0 h 162"/>
                <a:gd name="T10" fmla="*/ 0 w 145"/>
                <a:gd name="T11" fmla="*/ 162 h 162"/>
                <a:gd name="T12" fmla="*/ 68 w 145"/>
                <a:gd name="T13" fmla="*/ 162 h 162"/>
                <a:gd name="T14" fmla="*/ 77 w 145"/>
                <a:gd name="T15" fmla="*/ 143 h 162"/>
                <a:gd name="T16" fmla="*/ 18 w 145"/>
                <a:gd name="T17" fmla="*/ 14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62">
                  <a:moveTo>
                    <a:pt x="18" y="143"/>
                  </a:moveTo>
                  <a:lnTo>
                    <a:pt x="18" y="21"/>
                  </a:lnTo>
                  <a:lnTo>
                    <a:pt x="124" y="21"/>
                  </a:lnTo>
                  <a:lnTo>
                    <a:pt x="145" y="0"/>
                  </a:lnTo>
                  <a:lnTo>
                    <a:pt x="0" y="0"/>
                  </a:lnTo>
                  <a:lnTo>
                    <a:pt x="0" y="162"/>
                  </a:lnTo>
                  <a:lnTo>
                    <a:pt x="68" y="162"/>
                  </a:lnTo>
                  <a:lnTo>
                    <a:pt x="77" y="143"/>
                  </a:lnTo>
                  <a:lnTo>
                    <a:pt x="18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5065713" y="1849438"/>
              <a:ext cx="290513" cy="257175"/>
            </a:xfrm>
            <a:custGeom>
              <a:avLst/>
              <a:gdLst>
                <a:gd name="T0" fmla="*/ 76 w 88"/>
                <a:gd name="T1" fmla="*/ 18 h 78"/>
                <a:gd name="T2" fmla="*/ 76 w 88"/>
                <a:gd name="T3" fmla="*/ 0 h 78"/>
                <a:gd name="T4" fmla="*/ 40 w 88"/>
                <a:gd name="T5" fmla="*/ 0 h 78"/>
                <a:gd name="T6" fmla="*/ 37 w 88"/>
                <a:gd name="T7" fmla="*/ 10 h 78"/>
                <a:gd name="T8" fmla="*/ 67 w 88"/>
                <a:gd name="T9" fmla="*/ 10 h 78"/>
                <a:gd name="T10" fmla="*/ 67 w 88"/>
                <a:gd name="T11" fmla="*/ 69 h 78"/>
                <a:gd name="T12" fmla="*/ 10 w 88"/>
                <a:gd name="T13" fmla="*/ 69 h 78"/>
                <a:gd name="T14" fmla="*/ 0 w 88"/>
                <a:gd name="T15" fmla="*/ 78 h 78"/>
                <a:gd name="T16" fmla="*/ 76 w 88"/>
                <a:gd name="T17" fmla="*/ 78 h 78"/>
                <a:gd name="T18" fmla="*/ 76 w 88"/>
                <a:gd name="T19" fmla="*/ 60 h 78"/>
                <a:gd name="T20" fmla="*/ 88 w 88"/>
                <a:gd name="T21" fmla="*/ 54 h 78"/>
                <a:gd name="T22" fmla="*/ 88 w 88"/>
                <a:gd name="T23" fmla="*/ 26 h 78"/>
                <a:gd name="T24" fmla="*/ 76 w 88"/>
                <a:gd name="T25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78">
                  <a:moveTo>
                    <a:pt x="76" y="18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7" y="69"/>
                    <a:pt x="67" y="69"/>
                    <a:pt x="67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80" y="60"/>
                    <a:pt x="88" y="61"/>
                    <a:pt x="88" y="54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17"/>
                    <a:pt x="79" y="18"/>
                    <a:pt x="7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0" name="Freeform 7"/>
            <p:cNvSpPr>
              <a:spLocks/>
            </p:cNvSpPr>
            <p:nvPr/>
          </p:nvSpPr>
          <p:spPr bwMode="auto">
            <a:xfrm>
              <a:off x="4970463" y="1905000"/>
              <a:ext cx="115888" cy="144463"/>
            </a:xfrm>
            <a:custGeom>
              <a:avLst/>
              <a:gdLst>
                <a:gd name="T0" fmla="*/ 0 w 73"/>
                <a:gd name="T1" fmla="*/ 0 h 91"/>
                <a:gd name="T2" fmla="*/ 0 w 73"/>
                <a:gd name="T3" fmla="*/ 91 h 91"/>
                <a:gd name="T4" fmla="*/ 0 w 73"/>
                <a:gd name="T5" fmla="*/ 91 h 91"/>
                <a:gd name="T6" fmla="*/ 48 w 73"/>
                <a:gd name="T7" fmla="*/ 91 h 91"/>
                <a:gd name="T8" fmla="*/ 60 w 73"/>
                <a:gd name="T9" fmla="*/ 60 h 91"/>
                <a:gd name="T10" fmla="*/ 19 w 73"/>
                <a:gd name="T11" fmla="*/ 60 h 91"/>
                <a:gd name="T12" fmla="*/ 73 w 73"/>
                <a:gd name="T13" fmla="*/ 0 h 91"/>
                <a:gd name="T14" fmla="*/ 0 w 73"/>
                <a:gd name="T15" fmla="*/ 0 h 91"/>
                <a:gd name="T16" fmla="*/ 0 w 73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91">
                  <a:moveTo>
                    <a:pt x="0" y="0"/>
                  </a:moveTo>
                  <a:lnTo>
                    <a:pt x="0" y="91"/>
                  </a:lnTo>
                  <a:lnTo>
                    <a:pt x="0" y="91"/>
                  </a:lnTo>
                  <a:lnTo>
                    <a:pt x="48" y="91"/>
                  </a:lnTo>
                  <a:lnTo>
                    <a:pt x="60" y="60"/>
                  </a:lnTo>
                  <a:lnTo>
                    <a:pt x="19" y="6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1" name="Freeform 8"/>
            <p:cNvSpPr>
              <a:spLocks/>
            </p:cNvSpPr>
            <p:nvPr/>
          </p:nvSpPr>
          <p:spPr bwMode="auto">
            <a:xfrm>
              <a:off x="5126038" y="1905000"/>
              <a:ext cx="138113" cy="144463"/>
            </a:xfrm>
            <a:custGeom>
              <a:avLst/>
              <a:gdLst>
                <a:gd name="T0" fmla="*/ 66 w 87"/>
                <a:gd name="T1" fmla="*/ 21 h 91"/>
                <a:gd name="T2" fmla="*/ 0 w 87"/>
                <a:gd name="T3" fmla="*/ 91 h 91"/>
                <a:gd name="T4" fmla="*/ 87 w 87"/>
                <a:gd name="T5" fmla="*/ 91 h 91"/>
                <a:gd name="T6" fmla="*/ 87 w 87"/>
                <a:gd name="T7" fmla="*/ 0 h 91"/>
                <a:gd name="T8" fmla="*/ 31 w 87"/>
                <a:gd name="T9" fmla="*/ 0 h 91"/>
                <a:gd name="T10" fmla="*/ 24 w 87"/>
                <a:gd name="T11" fmla="*/ 21 h 91"/>
                <a:gd name="T12" fmla="*/ 66 w 87"/>
                <a:gd name="T13" fmla="*/ 2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91">
                  <a:moveTo>
                    <a:pt x="66" y="21"/>
                  </a:moveTo>
                  <a:lnTo>
                    <a:pt x="0" y="91"/>
                  </a:lnTo>
                  <a:lnTo>
                    <a:pt x="87" y="91"/>
                  </a:lnTo>
                  <a:lnTo>
                    <a:pt x="87" y="0"/>
                  </a:lnTo>
                  <a:lnTo>
                    <a:pt x="31" y="0"/>
                  </a:lnTo>
                  <a:lnTo>
                    <a:pt x="24" y="21"/>
                  </a:lnTo>
                  <a:lnTo>
                    <a:pt x="6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52" name="Freeform 9"/>
            <p:cNvSpPr>
              <a:spLocks/>
            </p:cNvSpPr>
            <p:nvPr/>
          </p:nvSpPr>
          <p:spPr bwMode="auto">
            <a:xfrm>
              <a:off x="5019675" y="1812925"/>
              <a:ext cx="180975" cy="336550"/>
            </a:xfrm>
            <a:custGeom>
              <a:avLst/>
              <a:gdLst>
                <a:gd name="T0" fmla="*/ 79 w 114"/>
                <a:gd name="T1" fmla="*/ 87 h 212"/>
                <a:gd name="T2" fmla="*/ 112 w 114"/>
                <a:gd name="T3" fmla="*/ 0 h 212"/>
                <a:gd name="T4" fmla="*/ 8 w 114"/>
                <a:gd name="T5" fmla="*/ 110 h 212"/>
                <a:gd name="T6" fmla="*/ 44 w 114"/>
                <a:gd name="T7" fmla="*/ 110 h 212"/>
                <a:gd name="T8" fmla="*/ 0 w 114"/>
                <a:gd name="T9" fmla="*/ 212 h 212"/>
                <a:gd name="T10" fmla="*/ 114 w 114"/>
                <a:gd name="T11" fmla="*/ 85 h 212"/>
                <a:gd name="T12" fmla="*/ 79 w 114"/>
                <a:gd name="T13" fmla="*/ 8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212">
                  <a:moveTo>
                    <a:pt x="79" y="87"/>
                  </a:moveTo>
                  <a:lnTo>
                    <a:pt x="112" y="0"/>
                  </a:lnTo>
                  <a:lnTo>
                    <a:pt x="8" y="110"/>
                  </a:lnTo>
                  <a:lnTo>
                    <a:pt x="44" y="110"/>
                  </a:lnTo>
                  <a:lnTo>
                    <a:pt x="0" y="212"/>
                  </a:lnTo>
                  <a:lnTo>
                    <a:pt x="114" y="85"/>
                  </a:lnTo>
                  <a:lnTo>
                    <a:pt x="79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53" name="Rounded Rectangle 30"/>
          <p:cNvSpPr/>
          <p:nvPr/>
        </p:nvSpPr>
        <p:spPr>
          <a:xfrm>
            <a:off x="5953073" y="4556863"/>
            <a:ext cx="4017332" cy="424604"/>
          </a:xfrm>
          <a:prstGeom prst="roundRect">
            <a:avLst>
              <a:gd name="adj" fmla="val 777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Rounded Rectangle 31"/>
          <p:cNvSpPr/>
          <p:nvPr/>
        </p:nvSpPr>
        <p:spPr>
          <a:xfrm>
            <a:off x="5953072" y="4556863"/>
            <a:ext cx="2400432" cy="424604"/>
          </a:xfrm>
          <a:prstGeom prst="roundRect">
            <a:avLst>
              <a:gd name="adj" fmla="val 7778"/>
            </a:avLst>
          </a:prstGeom>
          <a:solidFill>
            <a:srgbClr val="F2685A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34" charset="0"/>
                <a:ea typeface="Open Sans" pitchFamily="34" charset="0"/>
                <a:cs typeface="Open Sans" pitchFamily="34" charset="0"/>
              </a:rPr>
              <a:t>Strenght</a:t>
            </a:r>
          </a:p>
        </p:txBody>
      </p:sp>
      <p:sp>
        <p:nvSpPr>
          <p:cNvPr id="55" name="Rounded Rectangle 32"/>
          <p:cNvSpPr/>
          <p:nvPr/>
        </p:nvSpPr>
        <p:spPr>
          <a:xfrm>
            <a:off x="5953073" y="5216037"/>
            <a:ext cx="4017332" cy="424604"/>
          </a:xfrm>
          <a:prstGeom prst="roundRect">
            <a:avLst>
              <a:gd name="adj" fmla="val 777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Rounded Rectangle 33"/>
          <p:cNvSpPr/>
          <p:nvPr/>
        </p:nvSpPr>
        <p:spPr>
          <a:xfrm>
            <a:off x="5953072" y="5216037"/>
            <a:ext cx="3744674" cy="424604"/>
          </a:xfrm>
          <a:prstGeom prst="roundRect">
            <a:avLst>
              <a:gd name="adj" fmla="val 7778"/>
            </a:avLst>
          </a:prstGeom>
          <a:solidFill>
            <a:srgbClr val="F2685A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34" charset="0"/>
                <a:ea typeface="Open Sans" pitchFamily="34" charset="0"/>
                <a:cs typeface="Open Sans" pitchFamily="34" charset="0"/>
              </a:rPr>
              <a:t>Agility</a:t>
            </a:r>
          </a:p>
        </p:txBody>
      </p:sp>
      <p:sp>
        <p:nvSpPr>
          <p:cNvPr id="57" name="Rounded Rectangle 34"/>
          <p:cNvSpPr/>
          <p:nvPr/>
        </p:nvSpPr>
        <p:spPr>
          <a:xfrm>
            <a:off x="5953073" y="5900900"/>
            <a:ext cx="4017332" cy="424604"/>
          </a:xfrm>
          <a:prstGeom prst="roundRect">
            <a:avLst>
              <a:gd name="adj" fmla="val 777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Rounded Rectangle 35"/>
          <p:cNvSpPr/>
          <p:nvPr/>
        </p:nvSpPr>
        <p:spPr>
          <a:xfrm>
            <a:off x="5953072" y="5900900"/>
            <a:ext cx="2880519" cy="424604"/>
          </a:xfrm>
          <a:prstGeom prst="roundRect">
            <a:avLst>
              <a:gd name="adj" fmla="val 7778"/>
            </a:avLst>
          </a:prstGeom>
          <a:solidFill>
            <a:srgbClr val="F2685A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34" charset="0"/>
                <a:ea typeface="Open Sans" pitchFamily="34" charset="0"/>
                <a:cs typeface="Open Sans" pitchFamily="34" charset="0"/>
              </a:rPr>
              <a:t>Teamwork</a:t>
            </a:r>
          </a:p>
        </p:txBody>
      </p:sp>
      <p:sp>
        <p:nvSpPr>
          <p:cNvPr id="59" name="Rounded Rectangle 36"/>
          <p:cNvSpPr/>
          <p:nvPr/>
        </p:nvSpPr>
        <p:spPr>
          <a:xfrm>
            <a:off x="5953073" y="6560073"/>
            <a:ext cx="4017332" cy="424604"/>
          </a:xfrm>
          <a:prstGeom prst="roundRect">
            <a:avLst>
              <a:gd name="adj" fmla="val 777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Rounded Rectangle 37"/>
          <p:cNvSpPr/>
          <p:nvPr/>
        </p:nvSpPr>
        <p:spPr>
          <a:xfrm>
            <a:off x="5953072" y="6560073"/>
            <a:ext cx="2400432" cy="424604"/>
          </a:xfrm>
          <a:prstGeom prst="roundRect">
            <a:avLst>
              <a:gd name="adj" fmla="val 7778"/>
            </a:avLst>
          </a:prstGeom>
          <a:solidFill>
            <a:srgbClr val="F2685A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34" charset="0"/>
                <a:ea typeface="Open Sans" pitchFamily="34" charset="0"/>
                <a:cs typeface="Open Sans" pitchFamily="34" charset="0"/>
              </a:rPr>
              <a:t>Composure</a:t>
            </a:r>
          </a:p>
        </p:txBody>
      </p:sp>
      <p:sp>
        <p:nvSpPr>
          <p:cNvPr id="61" name="Rounded Rectangle 29"/>
          <p:cNvSpPr/>
          <p:nvPr/>
        </p:nvSpPr>
        <p:spPr>
          <a:xfrm>
            <a:off x="5953073" y="2892550"/>
            <a:ext cx="1424865" cy="1376854"/>
          </a:xfrm>
          <a:prstGeom prst="roundRect">
            <a:avLst>
              <a:gd name="adj" fmla="val 8754"/>
            </a:avLst>
          </a:prstGeom>
          <a:solidFill>
            <a:srgbClr val="F2685A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Rectangle 38"/>
          <p:cNvSpPr/>
          <p:nvPr/>
        </p:nvSpPr>
        <p:spPr>
          <a:xfrm>
            <a:off x="6002608" y="3752824"/>
            <a:ext cx="1349066" cy="393338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prstClr val="white"/>
                </a:solidFill>
                <a:latin typeface="Calibri"/>
                <a:ea typeface="Open Sans" pitchFamily="34" charset="0"/>
                <a:cs typeface="Open Sans" pitchFamily="34" charset="0"/>
              </a:rPr>
              <a:t>Competitor</a:t>
            </a:r>
            <a:endParaRPr lang="en-US" sz="130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63" name="Group 45"/>
          <p:cNvGrpSpPr/>
          <p:nvPr/>
        </p:nvGrpSpPr>
        <p:grpSpPr>
          <a:xfrm>
            <a:off x="6338202" y="3102487"/>
            <a:ext cx="654604" cy="650336"/>
            <a:chOff x="744538" y="3198813"/>
            <a:chExt cx="249237" cy="247650"/>
          </a:xfrm>
          <a:solidFill>
            <a:sysClr val="window" lastClr="FFFFFF"/>
          </a:solidFill>
        </p:grpSpPr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744538" y="3379788"/>
              <a:ext cx="66675" cy="66675"/>
            </a:xfrm>
            <a:custGeom>
              <a:avLst/>
              <a:gdLst>
                <a:gd name="T0" fmla="*/ 19 w 42"/>
                <a:gd name="T1" fmla="*/ 1 h 42"/>
                <a:gd name="T2" fmla="*/ 0 w 42"/>
                <a:gd name="T3" fmla="*/ 42 h 42"/>
                <a:gd name="T4" fmla="*/ 42 w 42"/>
                <a:gd name="T5" fmla="*/ 24 h 42"/>
                <a:gd name="T6" fmla="*/ 42 w 42"/>
                <a:gd name="T7" fmla="*/ 24 h 42"/>
                <a:gd name="T8" fmla="*/ 19 w 42"/>
                <a:gd name="T9" fmla="*/ 0 h 42"/>
                <a:gd name="T10" fmla="*/ 19 w 42"/>
                <a:gd name="T11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2">
                  <a:moveTo>
                    <a:pt x="19" y="1"/>
                  </a:moveTo>
                  <a:lnTo>
                    <a:pt x="0" y="42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19" y="0"/>
                  </a:lnTo>
                  <a:lnTo>
                    <a:pt x="1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5" name="Freeform 9"/>
            <p:cNvSpPr>
              <a:spLocks/>
            </p:cNvSpPr>
            <p:nvPr/>
          </p:nvSpPr>
          <p:spPr bwMode="auto">
            <a:xfrm>
              <a:off x="782638" y="3219451"/>
              <a:ext cx="165100" cy="168275"/>
            </a:xfrm>
            <a:custGeom>
              <a:avLst/>
              <a:gdLst>
                <a:gd name="T0" fmla="*/ 94 w 104"/>
                <a:gd name="T1" fmla="*/ 0 h 106"/>
                <a:gd name="T2" fmla="*/ 0 w 104"/>
                <a:gd name="T3" fmla="*/ 96 h 106"/>
                <a:gd name="T4" fmla="*/ 9 w 104"/>
                <a:gd name="T5" fmla="*/ 106 h 106"/>
                <a:gd name="T6" fmla="*/ 104 w 104"/>
                <a:gd name="T7" fmla="*/ 10 h 106"/>
                <a:gd name="T8" fmla="*/ 94 w 104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6">
                  <a:moveTo>
                    <a:pt x="94" y="0"/>
                  </a:moveTo>
                  <a:lnTo>
                    <a:pt x="0" y="96"/>
                  </a:lnTo>
                  <a:lnTo>
                    <a:pt x="9" y="106"/>
                  </a:lnTo>
                  <a:lnTo>
                    <a:pt x="104" y="10"/>
                  </a:ln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6" name="Freeform 10"/>
            <p:cNvSpPr>
              <a:spLocks/>
            </p:cNvSpPr>
            <p:nvPr/>
          </p:nvSpPr>
          <p:spPr bwMode="auto">
            <a:xfrm>
              <a:off x="804863" y="3244851"/>
              <a:ext cx="165100" cy="165100"/>
            </a:xfrm>
            <a:custGeom>
              <a:avLst/>
              <a:gdLst>
                <a:gd name="T0" fmla="*/ 95 w 104"/>
                <a:gd name="T1" fmla="*/ 0 h 104"/>
                <a:gd name="T2" fmla="*/ 0 w 104"/>
                <a:gd name="T3" fmla="*/ 94 h 104"/>
                <a:gd name="T4" fmla="*/ 10 w 104"/>
                <a:gd name="T5" fmla="*/ 104 h 104"/>
                <a:gd name="T6" fmla="*/ 104 w 104"/>
                <a:gd name="T7" fmla="*/ 9 h 104"/>
                <a:gd name="T8" fmla="*/ 95 w 104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5" y="0"/>
                  </a:moveTo>
                  <a:lnTo>
                    <a:pt x="0" y="94"/>
                  </a:lnTo>
                  <a:lnTo>
                    <a:pt x="10" y="104"/>
                  </a:lnTo>
                  <a:lnTo>
                    <a:pt x="104" y="9"/>
                  </a:lnTo>
                  <a:lnTo>
                    <a:pt x="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7" name="Freeform 11"/>
            <p:cNvSpPr>
              <a:spLocks/>
            </p:cNvSpPr>
            <p:nvPr/>
          </p:nvSpPr>
          <p:spPr bwMode="auto">
            <a:xfrm>
              <a:off x="942975" y="3198813"/>
              <a:ext cx="50800" cy="49213"/>
            </a:xfrm>
            <a:custGeom>
              <a:avLst/>
              <a:gdLst>
                <a:gd name="T0" fmla="*/ 17 w 26"/>
                <a:gd name="T1" fmla="*/ 8 h 26"/>
                <a:gd name="T2" fmla="*/ 0 w 26"/>
                <a:gd name="T3" fmla="*/ 7 h 26"/>
                <a:gd name="T4" fmla="*/ 19 w 26"/>
                <a:gd name="T5" fmla="*/ 26 h 26"/>
                <a:gd name="T6" fmla="*/ 17 w 26"/>
                <a:gd name="T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17" y="8"/>
                  </a:moveTo>
                  <a:cubicBezTo>
                    <a:pt x="9" y="0"/>
                    <a:pt x="0" y="7"/>
                    <a:pt x="0" y="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6" y="17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8396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25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750"/>
                            </p:stCondLst>
                            <p:childTnLst>
                              <p:par>
                                <p:cTn id="10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250"/>
                            </p:stCondLst>
                            <p:childTnLst>
                              <p:par>
                                <p:cTn id="1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750"/>
                            </p:stCondLst>
                            <p:childTnLst>
                              <p:par>
                                <p:cTn id="1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284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2019-08-29T13:12:07Z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