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04453" y="2982188"/>
            <a:ext cx="5373220" cy="4290521"/>
            <a:chOff x="695625" y="2205038"/>
            <a:chExt cx="5373220" cy="429052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695625" y="2205038"/>
              <a:ext cx="5373220" cy="2851155"/>
            </a:xfrm>
            <a:custGeom>
              <a:avLst/>
              <a:gdLst>
                <a:gd name="T0" fmla="*/ 245 w 262"/>
                <a:gd name="T1" fmla="*/ 69 h 139"/>
                <a:gd name="T2" fmla="*/ 192 w 262"/>
                <a:gd name="T3" fmla="*/ 122 h 139"/>
                <a:gd name="T4" fmla="*/ 139 w 262"/>
                <a:gd name="T5" fmla="*/ 69 h 139"/>
                <a:gd name="T6" fmla="*/ 69 w 262"/>
                <a:gd name="T7" fmla="*/ 0 h 139"/>
                <a:gd name="T8" fmla="*/ 0 w 262"/>
                <a:gd name="T9" fmla="*/ 69 h 139"/>
                <a:gd name="T10" fmla="*/ 16 w 262"/>
                <a:gd name="T11" fmla="*/ 69 h 139"/>
                <a:gd name="T12" fmla="*/ 69 w 262"/>
                <a:gd name="T13" fmla="*/ 16 h 139"/>
                <a:gd name="T14" fmla="*/ 122 w 262"/>
                <a:gd name="T15" fmla="*/ 69 h 139"/>
                <a:gd name="T16" fmla="*/ 192 w 262"/>
                <a:gd name="T17" fmla="*/ 139 h 139"/>
                <a:gd name="T18" fmla="*/ 262 w 262"/>
                <a:gd name="T19" fmla="*/ 69 h 139"/>
                <a:gd name="T20" fmla="*/ 245 w 262"/>
                <a:gd name="T21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139">
                  <a:moveTo>
                    <a:pt x="245" y="69"/>
                  </a:moveTo>
                  <a:cubicBezTo>
                    <a:pt x="245" y="99"/>
                    <a:pt x="222" y="122"/>
                    <a:pt x="192" y="122"/>
                  </a:cubicBezTo>
                  <a:cubicBezTo>
                    <a:pt x="163" y="122"/>
                    <a:pt x="139" y="99"/>
                    <a:pt x="139" y="69"/>
                  </a:cubicBezTo>
                  <a:cubicBezTo>
                    <a:pt x="139" y="31"/>
                    <a:pt x="108" y="0"/>
                    <a:pt x="69" y="0"/>
                  </a:cubicBezTo>
                  <a:cubicBezTo>
                    <a:pt x="31" y="0"/>
                    <a:pt x="0" y="31"/>
                    <a:pt x="0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40"/>
                    <a:pt x="40" y="16"/>
                    <a:pt x="69" y="16"/>
                  </a:cubicBezTo>
                  <a:cubicBezTo>
                    <a:pt x="99" y="16"/>
                    <a:pt x="122" y="40"/>
                    <a:pt x="122" y="69"/>
                  </a:cubicBezTo>
                  <a:cubicBezTo>
                    <a:pt x="122" y="108"/>
                    <a:pt x="154" y="139"/>
                    <a:pt x="192" y="139"/>
                  </a:cubicBezTo>
                  <a:cubicBezTo>
                    <a:pt x="231" y="139"/>
                    <a:pt x="262" y="108"/>
                    <a:pt x="262" y="69"/>
                  </a:cubicBezTo>
                  <a:lnTo>
                    <a:pt x="245" y="69"/>
                  </a:lnTo>
                  <a:close/>
                </a:path>
              </a:pathLst>
            </a:custGeom>
            <a:solidFill>
              <a:srgbClr val="6EA04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800" kern="0" dirty="0" smtClean="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4409218" y="3107194"/>
              <a:ext cx="431220" cy="1273800"/>
            </a:xfrm>
            <a:custGeom>
              <a:avLst/>
              <a:gdLst>
                <a:gd name="T0" fmla="*/ 21 w 21"/>
                <a:gd name="T1" fmla="*/ 40 h 62"/>
                <a:gd name="T2" fmla="*/ 17 w 21"/>
                <a:gd name="T3" fmla="*/ 40 h 62"/>
                <a:gd name="T4" fmla="*/ 17 w 21"/>
                <a:gd name="T5" fmla="*/ 62 h 62"/>
                <a:gd name="T6" fmla="*/ 12 w 21"/>
                <a:gd name="T7" fmla="*/ 62 h 62"/>
                <a:gd name="T8" fmla="*/ 12 w 21"/>
                <a:gd name="T9" fmla="*/ 40 h 62"/>
                <a:gd name="T10" fmla="*/ 9 w 21"/>
                <a:gd name="T11" fmla="*/ 40 h 62"/>
                <a:gd name="T12" fmla="*/ 9 w 21"/>
                <a:gd name="T13" fmla="*/ 62 h 62"/>
                <a:gd name="T14" fmla="*/ 4 w 21"/>
                <a:gd name="T15" fmla="*/ 62 h 62"/>
                <a:gd name="T16" fmla="*/ 4 w 21"/>
                <a:gd name="T17" fmla="*/ 40 h 62"/>
                <a:gd name="T18" fmla="*/ 0 w 21"/>
                <a:gd name="T19" fmla="*/ 40 h 62"/>
                <a:gd name="T20" fmla="*/ 0 w 21"/>
                <a:gd name="T21" fmla="*/ 19 h 62"/>
                <a:gd name="T22" fmla="*/ 2 w 21"/>
                <a:gd name="T23" fmla="*/ 15 h 62"/>
                <a:gd name="T24" fmla="*/ 6 w 21"/>
                <a:gd name="T25" fmla="*/ 12 h 62"/>
                <a:gd name="T26" fmla="*/ 11 w 21"/>
                <a:gd name="T27" fmla="*/ 11 h 62"/>
                <a:gd name="T28" fmla="*/ 16 w 21"/>
                <a:gd name="T29" fmla="*/ 12 h 62"/>
                <a:gd name="T30" fmla="*/ 21 w 21"/>
                <a:gd name="T31" fmla="*/ 17 h 62"/>
                <a:gd name="T32" fmla="*/ 21 w 21"/>
                <a:gd name="T33" fmla="*/ 19 h 62"/>
                <a:gd name="T34" fmla="*/ 21 w 21"/>
                <a:gd name="T35" fmla="*/ 40 h 62"/>
                <a:gd name="T36" fmla="*/ 15 w 21"/>
                <a:gd name="T37" fmla="*/ 5 h 62"/>
                <a:gd name="T38" fmla="*/ 14 w 21"/>
                <a:gd name="T39" fmla="*/ 8 h 62"/>
                <a:gd name="T40" fmla="*/ 11 w 21"/>
                <a:gd name="T41" fmla="*/ 9 h 62"/>
                <a:gd name="T42" fmla="*/ 7 w 21"/>
                <a:gd name="T43" fmla="*/ 8 h 62"/>
                <a:gd name="T44" fmla="*/ 6 w 21"/>
                <a:gd name="T45" fmla="*/ 5 h 62"/>
                <a:gd name="T46" fmla="*/ 7 w 21"/>
                <a:gd name="T47" fmla="*/ 1 h 62"/>
                <a:gd name="T48" fmla="*/ 11 w 21"/>
                <a:gd name="T49" fmla="*/ 0 h 62"/>
                <a:gd name="T50" fmla="*/ 14 w 21"/>
                <a:gd name="T51" fmla="*/ 1 h 62"/>
                <a:gd name="T52" fmla="*/ 15 w 21"/>
                <a:gd name="T53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62">
                  <a:moveTo>
                    <a:pt x="21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6"/>
                    <a:pt x="2" y="15"/>
                  </a:cubicBezTo>
                  <a:cubicBezTo>
                    <a:pt x="3" y="13"/>
                    <a:pt x="5" y="12"/>
                    <a:pt x="6" y="12"/>
                  </a:cubicBezTo>
                  <a:cubicBezTo>
                    <a:pt x="8" y="11"/>
                    <a:pt x="10" y="11"/>
                    <a:pt x="11" y="11"/>
                  </a:cubicBezTo>
                  <a:cubicBezTo>
                    <a:pt x="13" y="11"/>
                    <a:pt x="14" y="11"/>
                    <a:pt x="16" y="12"/>
                  </a:cubicBezTo>
                  <a:cubicBezTo>
                    <a:pt x="18" y="14"/>
                    <a:pt x="20" y="15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lnTo>
                    <a:pt x="21" y="40"/>
                  </a:lnTo>
                  <a:close/>
                  <a:moveTo>
                    <a:pt x="15" y="5"/>
                  </a:moveTo>
                  <a:cubicBezTo>
                    <a:pt x="15" y="6"/>
                    <a:pt x="15" y="7"/>
                    <a:pt x="14" y="8"/>
                  </a:cubicBezTo>
                  <a:cubicBezTo>
                    <a:pt x="13" y="9"/>
                    <a:pt x="12" y="9"/>
                    <a:pt x="11" y="9"/>
                  </a:cubicBezTo>
                  <a:cubicBezTo>
                    <a:pt x="9" y="9"/>
                    <a:pt x="8" y="9"/>
                    <a:pt x="7" y="8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6" y="3"/>
                    <a:pt x="6" y="2"/>
                    <a:pt x="7" y="1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5" y="2"/>
                    <a:pt x="15" y="3"/>
                    <a:pt x="15" y="5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400" kern="0" smtClean="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1804880" y="3067477"/>
              <a:ext cx="615624" cy="1333376"/>
            </a:xfrm>
            <a:custGeom>
              <a:avLst/>
              <a:gdLst>
                <a:gd name="T0" fmla="*/ 28 w 30"/>
                <a:gd name="T1" fmla="*/ 38 h 65"/>
                <a:gd name="T2" fmla="*/ 30 w 30"/>
                <a:gd name="T3" fmla="*/ 37 h 65"/>
                <a:gd name="T4" fmla="*/ 21 w 30"/>
                <a:gd name="T5" fmla="*/ 15 h 65"/>
                <a:gd name="T6" fmla="*/ 9 w 30"/>
                <a:gd name="T7" fmla="*/ 15 h 65"/>
                <a:gd name="T8" fmla="*/ 0 w 30"/>
                <a:gd name="T9" fmla="*/ 37 h 65"/>
                <a:gd name="T10" fmla="*/ 2 w 30"/>
                <a:gd name="T11" fmla="*/ 38 h 65"/>
                <a:gd name="T12" fmla="*/ 10 w 30"/>
                <a:gd name="T13" fmla="*/ 22 h 65"/>
                <a:gd name="T14" fmla="*/ 11 w 30"/>
                <a:gd name="T15" fmla="*/ 29 h 65"/>
                <a:gd name="T16" fmla="*/ 3 w 30"/>
                <a:gd name="T17" fmla="*/ 45 h 65"/>
                <a:gd name="T18" fmla="*/ 11 w 30"/>
                <a:gd name="T19" fmla="*/ 45 h 65"/>
                <a:gd name="T20" fmla="*/ 14 w 30"/>
                <a:gd name="T21" fmla="*/ 65 h 65"/>
                <a:gd name="T22" fmla="*/ 17 w 30"/>
                <a:gd name="T23" fmla="*/ 65 h 65"/>
                <a:gd name="T24" fmla="*/ 19 w 30"/>
                <a:gd name="T25" fmla="*/ 45 h 65"/>
                <a:gd name="T26" fmla="*/ 27 w 30"/>
                <a:gd name="T27" fmla="*/ 45 h 65"/>
                <a:gd name="T28" fmla="*/ 19 w 30"/>
                <a:gd name="T29" fmla="*/ 29 h 65"/>
                <a:gd name="T30" fmla="*/ 20 w 30"/>
                <a:gd name="T31" fmla="*/ 22 h 65"/>
                <a:gd name="T32" fmla="*/ 28 w 30"/>
                <a:gd name="T33" fmla="*/ 38 h 65"/>
                <a:gd name="T34" fmla="*/ 15 w 30"/>
                <a:gd name="T35" fmla="*/ 10 h 65"/>
                <a:gd name="T36" fmla="*/ 18 w 30"/>
                <a:gd name="T37" fmla="*/ 9 h 65"/>
                <a:gd name="T38" fmla="*/ 20 w 30"/>
                <a:gd name="T39" fmla="*/ 5 h 65"/>
                <a:gd name="T40" fmla="*/ 18 w 30"/>
                <a:gd name="T41" fmla="*/ 2 h 65"/>
                <a:gd name="T42" fmla="*/ 15 w 30"/>
                <a:gd name="T43" fmla="*/ 0 h 65"/>
                <a:gd name="T44" fmla="*/ 11 w 30"/>
                <a:gd name="T45" fmla="*/ 2 h 65"/>
                <a:gd name="T46" fmla="*/ 10 w 30"/>
                <a:gd name="T47" fmla="*/ 5 h 65"/>
                <a:gd name="T48" fmla="*/ 11 w 30"/>
                <a:gd name="T49" fmla="*/ 9 h 65"/>
                <a:gd name="T50" fmla="*/ 15 w 30"/>
                <a:gd name="T5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65">
                  <a:moveTo>
                    <a:pt x="28" y="38"/>
                  </a:moveTo>
                  <a:cubicBezTo>
                    <a:pt x="29" y="38"/>
                    <a:pt x="30" y="38"/>
                    <a:pt x="30" y="37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0" y="22"/>
                    <a:pt x="20" y="22"/>
                    <a:pt x="20" y="22"/>
                  </a:cubicBezTo>
                  <a:lnTo>
                    <a:pt x="28" y="38"/>
                  </a:lnTo>
                  <a:close/>
                  <a:moveTo>
                    <a:pt x="15" y="10"/>
                  </a:moveTo>
                  <a:cubicBezTo>
                    <a:pt x="16" y="10"/>
                    <a:pt x="17" y="10"/>
                    <a:pt x="18" y="9"/>
                  </a:cubicBezTo>
                  <a:cubicBezTo>
                    <a:pt x="19" y="8"/>
                    <a:pt x="20" y="7"/>
                    <a:pt x="20" y="5"/>
                  </a:cubicBezTo>
                  <a:cubicBezTo>
                    <a:pt x="20" y="4"/>
                    <a:pt x="19" y="3"/>
                    <a:pt x="18" y="2"/>
                  </a:cubicBezTo>
                  <a:cubicBezTo>
                    <a:pt x="17" y="1"/>
                    <a:pt x="16" y="0"/>
                    <a:pt x="15" y="0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0" y="7"/>
                    <a:pt x="10" y="8"/>
                    <a:pt x="11" y="9"/>
                  </a:cubicBezTo>
                  <a:cubicBezTo>
                    <a:pt x="12" y="10"/>
                    <a:pt x="13" y="10"/>
                    <a:pt x="15" y="10"/>
                  </a:cubicBez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4400" kern="0" smtClean="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6" name="TextBox 268"/>
            <p:cNvSpPr txBox="1"/>
            <p:nvPr/>
          </p:nvSpPr>
          <p:spPr bwMode="auto">
            <a:xfrm>
              <a:off x="3630010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284848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>
                <a:defRPr/>
              </a:pPr>
              <a:r>
                <a:rPr lang="en-US" altLang="zh-CN" sz="6600" b="1" kern="0" dirty="0">
                  <a:solidFill>
                    <a:srgbClr val="6EA049"/>
                  </a:solidFill>
                </a:rPr>
                <a:t>52</a:t>
              </a:r>
              <a:r>
                <a:rPr lang="en-US" altLang="zh-CN" sz="5400" b="1" kern="0" dirty="0">
                  <a:solidFill>
                    <a:srgbClr val="6EA049"/>
                  </a:solidFill>
                </a:rPr>
                <a:t>%</a:t>
              </a:r>
              <a:endParaRPr lang="zh-CN" altLang="en-US" sz="5400" b="1" kern="0" dirty="0">
                <a:solidFill>
                  <a:srgbClr val="6EA049"/>
                </a:solidFill>
              </a:endParaRPr>
            </a:p>
          </p:txBody>
        </p:sp>
        <p:sp>
          <p:nvSpPr>
            <p:cNvPr id="17" name="TextBox 269"/>
            <p:cNvSpPr txBox="1"/>
            <p:nvPr/>
          </p:nvSpPr>
          <p:spPr bwMode="auto">
            <a:xfrm>
              <a:off x="1117873" y="5387563"/>
              <a:ext cx="1989648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400" spc="300">
                  <a:solidFill>
                    <a:srgbClr val="F83003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defRPr>
              </a:lvl1pPr>
            </a:lstStyle>
            <a:p>
              <a:pPr>
                <a:defRPr/>
              </a:pPr>
              <a:r>
                <a:rPr lang="en-US" altLang="zh-CN" sz="6600" b="1" kern="0" dirty="0">
                  <a:solidFill>
                    <a:srgbClr val="6EA049"/>
                  </a:solidFill>
                </a:rPr>
                <a:t>48</a:t>
              </a:r>
              <a:r>
                <a:rPr lang="en-US" altLang="zh-CN" sz="5400" b="1" kern="0" dirty="0">
                  <a:solidFill>
                    <a:srgbClr val="6EA049"/>
                  </a:solidFill>
                </a:rPr>
                <a:t>%</a:t>
              </a:r>
              <a:endParaRPr lang="zh-CN" altLang="en-US" sz="6600" b="1" kern="0" dirty="0">
                <a:solidFill>
                  <a:srgbClr val="6EA049"/>
                </a:solidFill>
              </a:endParaRPr>
            </a:p>
          </p:txBody>
        </p:sp>
      </p:grpSp>
      <p:sp>
        <p:nvSpPr>
          <p:cNvPr id="18" name="TextBox 12"/>
          <p:cNvSpPr txBox="1"/>
          <p:nvPr/>
        </p:nvSpPr>
        <p:spPr>
          <a:xfrm>
            <a:off x="4862718" y="1086082"/>
            <a:ext cx="20842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rgbClr val="A5A5A5">
                    <a:lumMod val="50000"/>
                  </a:srgbClr>
                </a:solidFill>
                <a:latin typeface="等线 Light" panose="020F0302020204030204"/>
              </a:rPr>
              <a:t>Opinion</a:t>
            </a:r>
          </a:p>
        </p:txBody>
      </p:sp>
      <p:sp>
        <p:nvSpPr>
          <p:cNvPr id="19" name="文本框 26"/>
          <p:cNvSpPr txBox="1"/>
          <p:nvPr/>
        </p:nvSpPr>
        <p:spPr>
          <a:xfrm>
            <a:off x="1303892" y="1875376"/>
            <a:ext cx="9201873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spc="100" dirty="0">
                <a:solidFill>
                  <a:srgbClr val="E7E6E6">
                    <a:lumMod val="25000"/>
                  </a:srgb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Inspiration of Experience Learning Theory on Mathematic Activity Experience Teaching</a:t>
            </a:r>
            <a:endParaRPr lang="zh-CN" altLang="en-US" sz="1600" spc="100" dirty="0">
              <a:solidFill>
                <a:srgbClr val="E7E6E6">
                  <a:lumMod val="25000"/>
                </a:srgb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28"/>
          <p:cNvSpPr txBox="1"/>
          <p:nvPr/>
        </p:nvSpPr>
        <p:spPr>
          <a:xfrm>
            <a:off x="6730820" y="3127214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600" spc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male </a:t>
            </a:r>
            <a:r>
              <a:rPr lang="en-US" altLang="zh-CN" spc="1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9"/>
          <p:cNvSpPr txBox="1"/>
          <p:nvPr/>
        </p:nvSpPr>
        <p:spPr>
          <a:xfrm>
            <a:off x="6730820" y="4931300"/>
            <a:ext cx="4446225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600" spc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For female </a:t>
            </a:r>
            <a:r>
              <a:rPr lang="en-US" altLang="zh-CN" spc="100" dirty="0">
                <a:solidFill>
                  <a:prstClr val="black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Wo can all do lots of things and thus the company will be bet and more       </a:t>
            </a:r>
            <a:endParaRPr lang="zh-CN" altLang="en-US" spc="100" dirty="0">
              <a:solidFill>
                <a:prstClr val="black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2502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287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2019-08-29T13:09:24Z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