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3"/>
          <p:cNvSpPr/>
          <p:nvPr/>
        </p:nvSpPr>
        <p:spPr>
          <a:xfrm>
            <a:off x="3323078" y="2301964"/>
            <a:ext cx="3289091" cy="2725763"/>
          </a:xfrm>
          <a:custGeom>
            <a:avLst/>
            <a:gdLst/>
            <a:ahLst/>
            <a:cxnLst/>
            <a:rect l="l" t="t" r="r" b="b"/>
            <a:pathLst>
              <a:path w="2316425" h="1919981">
                <a:moveTo>
                  <a:pt x="961654" y="1"/>
                </a:moveTo>
                <a:cubicBezTo>
                  <a:pt x="1241767" y="-484"/>
                  <a:pt x="1493101" y="118983"/>
                  <a:pt x="1668542" y="309758"/>
                </a:cubicBezTo>
                <a:lnTo>
                  <a:pt x="2316425" y="957641"/>
                </a:lnTo>
                <a:lnTo>
                  <a:pt x="1666038" y="1608027"/>
                </a:lnTo>
                <a:cubicBezTo>
                  <a:pt x="1490444" y="1799411"/>
                  <a:pt x="1238185" y="1919750"/>
                  <a:pt x="958327" y="1919980"/>
                </a:cubicBezTo>
                <a:cubicBezTo>
                  <a:pt x="428203" y="1920898"/>
                  <a:pt x="-918" y="1491778"/>
                  <a:pt x="1" y="961654"/>
                </a:cubicBezTo>
                <a:cubicBezTo>
                  <a:pt x="919" y="431529"/>
                  <a:pt x="431529" y="920"/>
                  <a:pt x="961654" y="1"/>
                </a:cubicBezTo>
                <a:close/>
              </a:path>
            </a:pathLst>
          </a:cu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3" name="椭圆 5"/>
          <p:cNvSpPr/>
          <p:nvPr/>
        </p:nvSpPr>
        <p:spPr>
          <a:xfrm>
            <a:off x="5849423" y="3605824"/>
            <a:ext cx="2513140" cy="2082709"/>
          </a:xfrm>
          <a:custGeom>
            <a:avLst/>
            <a:gdLst/>
            <a:ahLst/>
            <a:cxnLst/>
            <a:rect l="l" t="t" r="r" b="b"/>
            <a:pathLst>
              <a:path w="2316425" h="1919981">
                <a:moveTo>
                  <a:pt x="1358098" y="1"/>
                </a:moveTo>
                <a:cubicBezTo>
                  <a:pt x="1888222" y="-917"/>
                  <a:pt x="2317343" y="428203"/>
                  <a:pt x="2316424" y="958327"/>
                </a:cubicBezTo>
                <a:cubicBezTo>
                  <a:pt x="2315506" y="1488452"/>
                  <a:pt x="1884896" y="1919061"/>
                  <a:pt x="1354771" y="1919980"/>
                </a:cubicBezTo>
                <a:cubicBezTo>
                  <a:pt x="1074658" y="1920465"/>
                  <a:pt x="823324" y="1800998"/>
                  <a:pt x="647883" y="1610223"/>
                </a:cubicBezTo>
                <a:lnTo>
                  <a:pt x="0" y="962340"/>
                </a:lnTo>
                <a:lnTo>
                  <a:pt x="650387" y="311954"/>
                </a:lnTo>
                <a:cubicBezTo>
                  <a:pt x="825981" y="120570"/>
                  <a:pt x="1078240" y="231"/>
                  <a:pt x="1358098" y="1"/>
                </a:cubicBezTo>
                <a:close/>
              </a:path>
            </a:pathLst>
          </a:custGeom>
          <a:solidFill>
            <a:srgbClr val="F87A08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49084" y="2966564"/>
            <a:ext cx="1814702" cy="17449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点击输入简要文字内容，文字内容需概括精炼，不用多余的文字修饰，言简意赅的说明分项内容。</a:t>
            </a:r>
            <a:endParaRPr lang="en-US" altLang="zh-CN" sz="1500" kern="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80095" y="4119042"/>
            <a:ext cx="1801325" cy="13959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点击输入简要文字内容，文字内容需概括精炼，不用多余的文字修饰。</a:t>
            </a:r>
            <a:endParaRPr lang="en-US" altLang="zh-CN" sz="1500" kern="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5229" y="2870780"/>
            <a:ext cx="1155785" cy="504089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800</a:t>
            </a:r>
            <a:r>
              <a:rPr lang="zh-CN" altLang="en-US" sz="2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780401" y="3581649"/>
            <a:ext cx="2069021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64"/>
              </a:lnSpc>
            </a:pPr>
            <a:r>
              <a:rPr lang="zh-CN" altLang="en-US" sz="13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</a:t>
            </a:r>
            <a:r>
              <a:rPr lang="en-US" altLang="zh-CN" sz="13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……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03052" y="4052399"/>
            <a:ext cx="969955" cy="426536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400</a:t>
            </a:r>
            <a:r>
              <a:rPr lang="zh-CN" altLang="en-US" sz="20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607514" y="4569917"/>
            <a:ext cx="152817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prstClr val="white"/>
                </a:solidFill>
              </a:rPr>
              <a:t>点击输入简要文字内容，文字内容需概括精炼</a:t>
            </a:r>
            <a:r>
              <a:rPr lang="en-US" altLang="zh-CN" kern="0" dirty="0">
                <a:solidFill>
                  <a:prstClr val="white"/>
                </a:solidFill>
              </a:rPr>
              <a:t>……</a:t>
            </a:r>
          </a:p>
        </p:txBody>
      </p:sp>
      <p:sp>
        <p:nvSpPr>
          <p:cNvPr id="30" name="椭圆 29"/>
          <p:cNvSpPr/>
          <p:nvPr/>
        </p:nvSpPr>
        <p:spPr>
          <a:xfrm>
            <a:off x="3429348" y="2404274"/>
            <a:ext cx="725881" cy="725770"/>
          </a:xfrm>
          <a:prstGeom prst="ellipse">
            <a:avLst/>
          </a:prstGeom>
          <a:solidFill>
            <a:srgbClr val="2DB2A4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0" tIns="0" rIns="0" bIns="0" rtlCol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所需资金</a:t>
            </a:r>
          </a:p>
        </p:txBody>
      </p:sp>
      <p:sp>
        <p:nvSpPr>
          <p:cNvPr id="31" name="椭圆 30"/>
          <p:cNvSpPr/>
          <p:nvPr/>
        </p:nvSpPr>
        <p:spPr>
          <a:xfrm>
            <a:off x="7816420" y="3647576"/>
            <a:ext cx="586353" cy="586263"/>
          </a:xfrm>
          <a:prstGeom prst="ellipse">
            <a:avLst/>
          </a:prstGeom>
          <a:solidFill>
            <a:srgbClr val="74AF47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0" tIns="0" rIns="0" bIns="0" rtlCol="0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已有资金</a:t>
            </a:r>
          </a:p>
        </p:txBody>
      </p:sp>
    </p:spTree>
    <p:extLst>
      <p:ext uri="{BB962C8B-B14F-4D97-AF65-F5344CB8AC3E}">
        <p14:creationId xmlns:p14="http://schemas.microsoft.com/office/powerpoint/2010/main" val="3575185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/>
      <p:bldP spid="25" grpId="0"/>
      <p:bldP spid="26" grpId="0"/>
      <p:bldP spid="27" grpId="0"/>
      <p:bldP spid="28" grpId="0"/>
      <p:bldP spid="29" grpId="0"/>
      <p:bldP spid="30" grpId="0" animBg="1"/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374</Words>
  <Application>Microsoft Office PowerPoint</Application>
  <PresentationFormat>自定义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2019-08-29T12:44:00Z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