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64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804107" y="2372891"/>
            <a:ext cx="2554341" cy="2545569"/>
            <a:chOff x="1440917" y="1548121"/>
            <a:chExt cx="2027143" cy="2020491"/>
          </a:xfrm>
        </p:grpSpPr>
        <p:sp>
          <p:nvSpPr>
            <p:cNvPr id="43" name="Freeform 6"/>
            <p:cNvSpPr>
              <a:spLocks/>
            </p:cNvSpPr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889683" y="2173729"/>
              <a:ext cx="13042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管理成本</a:t>
              </a:r>
            </a:p>
          </p:txBody>
        </p:sp>
        <p:sp>
          <p:nvSpPr>
            <p:cNvPr id="45" name="TextBox 9"/>
            <p:cNvSpPr txBox="1">
              <a:spLocks noChangeArrowheads="1"/>
            </p:cNvSpPr>
            <p:nvPr/>
          </p:nvSpPr>
          <p:spPr bwMode="auto">
            <a:xfrm>
              <a:off x="1970406" y="2491031"/>
              <a:ext cx="884402" cy="561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40</a:t>
              </a:r>
              <a:r>
                <a:rPr kumimoji="0" lang="en-US" altLang="zh-CN" sz="2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%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909369" y="4132567"/>
            <a:ext cx="2067120" cy="2060022"/>
            <a:chOff x="3111668" y="2944827"/>
            <a:chExt cx="1640481" cy="1635098"/>
          </a:xfrm>
        </p:grpSpPr>
        <p:sp>
          <p:nvSpPr>
            <p:cNvPr id="47" name="Freeform 7"/>
            <p:cNvSpPr>
              <a:spLocks/>
            </p:cNvSpPr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421327" y="3347926"/>
              <a:ext cx="1078663" cy="2198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营销成本</a:t>
              </a:r>
            </a:p>
          </p:txBody>
        </p:sp>
        <p:sp>
          <p:nvSpPr>
            <p:cNvPr id="49" name="TextBox 9"/>
            <p:cNvSpPr txBox="1">
              <a:spLocks noChangeArrowheads="1"/>
            </p:cNvSpPr>
            <p:nvPr/>
          </p:nvSpPr>
          <p:spPr bwMode="auto">
            <a:xfrm>
              <a:off x="3466877" y="3620484"/>
              <a:ext cx="884402" cy="561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30</a:t>
              </a:r>
              <a:r>
                <a:rPr kumimoji="0" lang="en-US" altLang="zh-CN" sz="2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%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349246" y="2829286"/>
            <a:ext cx="1638287" cy="1632775"/>
            <a:chOff x="4254365" y="1910376"/>
            <a:chExt cx="1300156" cy="1295980"/>
          </a:xfrm>
        </p:grpSpPr>
        <p:sp>
          <p:nvSpPr>
            <p:cNvPr id="51" name="Freeform 5"/>
            <p:cNvSpPr>
              <a:spLocks/>
            </p:cNvSpPr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434737" y="2241239"/>
              <a:ext cx="901312" cy="2198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办公成本</a:t>
              </a:r>
            </a:p>
          </p:txBody>
        </p:sp>
        <p:sp>
          <p:nvSpPr>
            <p:cNvPr id="53" name="TextBox 9"/>
            <p:cNvSpPr txBox="1">
              <a:spLocks noChangeArrowheads="1"/>
            </p:cNvSpPr>
            <p:nvPr/>
          </p:nvSpPr>
          <p:spPr bwMode="auto">
            <a:xfrm>
              <a:off x="4396940" y="2413757"/>
              <a:ext cx="884402" cy="561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</a:t>
              </a:r>
              <a:r>
                <a:rPr kumimoji="0" lang="en-US" altLang="zh-CN" sz="2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%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266716" y="1946259"/>
            <a:ext cx="1352430" cy="1347880"/>
            <a:chOff x="3395261" y="1209491"/>
            <a:chExt cx="1073298" cy="1069851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rgbClr val="74AF4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582648" y="1516900"/>
              <a:ext cx="69852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其他成本</a:t>
              </a:r>
            </a:p>
          </p:txBody>
        </p:sp>
        <p:sp>
          <p:nvSpPr>
            <p:cNvPr id="57" name="TextBox 9"/>
            <p:cNvSpPr txBox="1">
              <a:spLocks noChangeArrowheads="1"/>
            </p:cNvSpPr>
            <p:nvPr/>
          </p:nvSpPr>
          <p:spPr bwMode="auto">
            <a:xfrm>
              <a:off x="3555043" y="1654258"/>
              <a:ext cx="712662" cy="43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%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897708" y="2137650"/>
            <a:ext cx="4207064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201250" y="3326997"/>
            <a:ext cx="3357198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8390" y="4963927"/>
            <a:ext cx="3936383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64493" y="4963927"/>
            <a:ext cx="2216785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436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2019-08-29T09:52:29Z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