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1"/>
          <p:cNvSpPr txBox="1">
            <a:spLocks/>
          </p:cNvSpPr>
          <p:nvPr/>
        </p:nvSpPr>
        <p:spPr>
          <a:xfrm>
            <a:off x="2208398" y="1767239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25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  <a:latin typeface="Roboto Medium"/>
              </a:rPr>
              <a:t>3D Infographic</a:t>
            </a:r>
            <a:endParaRPr lang="en-US" dirty="0">
              <a:solidFill>
                <a:srgbClr val="262626">
                  <a:lumMod val="50000"/>
                  <a:lumOff val="50000"/>
                </a:srgbClr>
              </a:solidFill>
              <a:latin typeface="Roboto Medium"/>
            </a:endParaRP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3168571" y="2210704"/>
            <a:ext cx="5184934" cy="25291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75000"/>
                  </a:srgbClr>
                </a:solidFill>
                <a:latin typeface="Roboto Condensed"/>
              </a:rPr>
              <a:t>3D Infographic</a:t>
            </a:r>
            <a:endParaRPr lang="en-US" dirty="0">
              <a:solidFill>
                <a:srgbClr val="FFFFFF">
                  <a:lumMod val="75000"/>
                </a:srgbClr>
              </a:solidFill>
              <a:latin typeface="Roboto Condensed"/>
            </a:endParaRPr>
          </a:p>
        </p:txBody>
      </p:sp>
      <p:sp>
        <p:nvSpPr>
          <p:cNvPr id="41" name="Freeform 5"/>
          <p:cNvSpPr>
            <a:spLocks/>
          </p:cNvSpPr>
          <p:nvPr/>
        </p:nvSpPr>
        <p:spPr bwMode="auto">
          <a:xfrm>
            <a:off x="5288565" y="3108547"/>
            <a:ext cx="3780681" cy="712019"/>
          </a:xfrm>
          <a:custGeom>
            <a:avLst/>
            <a:gdLst/>
            <a:ahLst/>
            <a:cxnLst>
              <a:cxn ang="0">
                <a:pos x="1756" y="356"/>
              </a:cxn>
              <a:cxn ang="0">
                <a:pos x="228" y="356"/>
              </a:cxn>
              <a:cxn ang="0">
                <a:pos x="0" y="0"/>
              </a:cxn>
              <a:cxn ang="0">
                <a:pos x="1761" y="0"/>
              </a:cxn>
              <a:cxn ang="0">
                <a:pos x="1890" y="185"/>
              </a:cxn>
              <a:cxn ang="0">
                <a:pos x="1756" y="356"/>
              </a:cxn>
            </a:cxnLst>
            <a:rect l="0" t="0" r="r" b="b"/>
            <a:pathLst>
              <a:path w="1890" h="356">
                <a:moveTo>
                  <a:pt x="1756" y="356"/>
                </a:moveTo>
                <a:lnTo>
                  <a:pt x="228" y="356"/>
                </a:lnTo>
                <a:lnTo>
                  <a:pt x="0" y="0"/>
                </a:lnTo>
                <a:lnTo>
                  <a:pt x="1761" y="0"/>
                </a:lnTo>
                <a:lnTo>
                  <a:pt x="1890" y="185"/>
                </a:lnTo>
                <a:lnTo>
                  <a:pt x="1756" y="356"/>
                </a:lnTo>
                <a:close/>
              </a:path>
            </a:pathLst>
          </a:custGeom>
          <a:solidFill>
            <a:srgbClr val="F19B14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42" name="Freeform 6"/>
          <p:cNvSpPr>
            <a:spLocks/>
          </p:cNvSpPr>
          <p:nvPr/>
        </p:nvSpPr>
        <p:spPr bwMode="auto">
          <a:xfrm>
            <a:off x="5744646" y="3820566"/>
            <a:ext cx="3784682" cy="706020"/>
          </a:xfrm>
          <a:custGeom>
            <a:avLst/>
            <a:gdLst/>
            <a:ahLst/>
            <a:cxnLst>
              <a:cxn ang="0">
                <a:pos x="1892" y="182"/>
              </a:cxn>
              <a:cxn ang="0">
                <a:pos x="1756" y="353"/>
              </a:cxn>
              <a:cxn ang="0">
                <a:pos x="228" y="353"/>
              </a:cxn>
              <a:cxn ang="0">
                <a:pos x="0" y="0"/>
              </a:cxn>
              <a:cxn ang="0">
                <a:pos x="1763" y="0"/>
              </a:cxn>
              <a:cxn ang="0">
                <a:pos x="1892" y="182"/>
              </a:cxn>
            </a:cxnLst>
            <a:rect l="0" t="0" r="r" b="b"/>
            <a:pathLst>
              <a:path w="1892" h="353">
                <a:moveTo>
                  <a:pt x="1892" y="182"/>
                </a:moveTo>
                <a:lnTo>
                  <a:pt x="1756" y="353"/>
                </a:lnTo>
                <a:lnTo>
                  <a:pt x="228" y="353"/>
                </a:lnTo>
                <a:lnTo>
                  <a:pt x="0" y="0"/>
                </a:lnTo>
                <a:lnTo>
                  <a:pt x="1763" y="0"/>
                </a:lnTo>
                <a:lnTo>
                  <a:pt x="1892" y="182"/>
                </a:lnTo>
                <a:close/>
              </a:path>
            </a:pathLst>
          </a:custGeom>
          <a:solidFill>
            <a:srgbClr val="9BB955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43" name="Freeform 7"/>
          <p:cNvSpPr>
            <a:spLocks/>
          </p:cNvSpPr>
          <p:nvPr/>
        </p:nvSpPr>
        <p:spPr bwMode="auto">
          <a:xfrm>
            <a:off x="6204730" y="4526586"/>
            <a:ext cx="3780681" cy="712019"/>
          </a:xfrm>
          <a:custGeom>
            <a:avLst/>
            <a:gdLst/>
            <a:ahLst/>
            <a:cxnLst>
              <a:cxn ang="0">
                <a:pos x="1890" y="185"/>
              </a:cxn>
              <a:cxn ang="0">
                <a:pos x="1756" y="356"/>
              </a:cxn>
              <a:cxn ang="0">
                <a:pos x="228" y="356"/>
              </a:cxn>
              <a:cxn ang="0">
                <a:pos x="0" y="0"/>
              </a:cxn>
              <a:cxn ang="0">
                <a:pos x="1761" y="0"/>
              </a:cxn>
              <a:cxn ang="0">
                <a:pos x="1890" y="185"/>
              </a:cxn>
            </a:cxnLst>
            <a:rect l="0" t="0" r="r" b="b"/>
            <a:pathLst>
              <a:path w="1890" h="356">
                <a:moveTo>
                  <a:pt x="1890" y="185"/>
                </a:moveTo>
                <a:lnTo>
                  <a:pt x="1756" y="356"/>
                </a:lnTo>
                <a:lnTo>
                  <a:pt x="228" y="356"/>
                </a:lnTo>
                <a:lnTo>
                  <a:pt x="0" y="0"/>
                </a:lnTo>
                <a:lnTo>
                  <a:pt x="1761" y="0"/>
                </a:lnTo>
                <a:lnTo>
                  <a:pt x="1890" y="185"/>
                </a:lnTo>
                <a:close/>
              </a:path>
            </a:pathLst>
          </a:custGeom>
          <a:solidFill>
            <a:srgbClr val="15AA96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>
            <a:off x="6660811" y="5238605"/>
            <a:ext cx="3784682" cy="706020"/>
          </a:xfrm>
          <a:custGeom>
            <a:avLst/>
            <a:gdLst/>
            <a:ahLst/>
            <a:cxnLst>
              <a:cxn ang="0">
                <a:pos x="1756" y="353"/>
              </a:cxn>
              <a:cxn ang="0">
                <a:pos x="228" y="353"/>
              </a:cxn>
              <a:cxn ang="0">
                <a:pos x="0" y="0"/>
              </a:cxn>
              <a:cxn ang="0">
                <a:pos x="1761" y="0"/>
              </a:cxn>
              <a:cxn ang="0">
                <a:pos x="1892" y="184"/>
              </a:cxn>
              <a:cxn ang="0">
                <a:pos x="1756" y="353"/>
              </a:cxn>
            </a:cxnLst>
            <a:rect l="0" t="0" r="r" b="b"/>
            <a:pathLst>
              <a:path w="1892" h="353">
                <a:moveTo>
                  <a:pt x="1756" y="353"/>
                </a:moveTo>
                <a:lnTo>
                  <a:pt x="228" y="353"/>
                </a:lnTo>
                <a:lnTo>
                  <a:pt x="0" y="0"/>
                </a:lnTo>
                <a:lnTo>
                  <a:pt x="1761" y="0"/>
                </a:lnTo>
                <a:lnTo>
                  <a:pt x="1892" y="184"/>
                </a:lnTo>
                <a:lnTo>
                  <a:pt x="1756" y="353"/>
                </a:lnTo>
                <a:close/>
              </a:path>
            </a:pathLst>
          </a:custGeom>
          <a:solidFill>
            <a:srgbClr val="237DB9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grpSp>
        <p:nvGrpSpPr>
          <p:cNvPr id="45" name="Group 26"/>
          <p:cNvGrpSpPr/>
          <p:nvPr/>
        </p:nvGrpSpPr>
        <p:grpSpPr>
          <a:xfrm>
            <a:off x="3272202" y="4890596"/>
            <a:ext cx="3718670" cy="1806049"/>
            <a:chOff x="1727200" y="2895601"/>
            <a:chExt cx="2951163" cy="1433513"/>
          </a:xfrm>
        </p:grpSpPr>
        <p:sp>
          <p:nvSpPr>
            <p:cNvPr id="46" name="Freeform 9"/>
            <p:cNvSpPr>
              <a:spLocks/>
            </p:cNvSpPr>
            <p:nvPr/>
          </p:nvSpPr>
          <p:spPr bwMode="auto">
            <a:xfrm>
              <a:off x="2047875" y="2895601"/>
              <a:ext cx="2333625" cy="858838"/>
            </a:xfrm>
            <a:custGeom>
              <a:avLst/>
              <a:gdLst/>
              <a:ahLst/>
              <a:cxnLst>
                <a:cxn ang="0">
                  <a:pos x="782" y="0"/>
                </a:cxn>
                <a:cxn ang="0">
                  <a:pos x="784" y="0"/>
                </a:cxn>
                <a:cxn ang="0">
                  <a:pos x="787" y="3"/>
                </a:cxn>
                <a:cxn ang="0">
                  <a:pos x="1470" y="255"/>
                </a:cxn>
                <a:cxn ang="0">
                  <a:pos x="811" y="541"/>
                </a:cxn>
                <a:cxn ang="0">
                  <a:pos x="0" y="268"/>
                </a:cxn>
                <a:cxn ang="0">
                  <a:pos x="4" y="262"/>
                </a:cxn>
                <a:cxn ang="0">
                  <a:pos x="782" y="0"/>
                </a:cxn>
              </a:cxnLst>
              <a:rect l="0" t="0" r="r" b="b"/>
              <a:pathLst>
                <a:path w="1470" h="541">
                  <a:moveTo>
                    <a:pt x="782" y="0"/>
                  </a:moveTo>
                  <a:lnTo>
                    <a:pt x="784" y="0"/>
                  </a:lnTo>
                  <a:lnTo>
                    <a:pt x="787" y="3"/>
                  </a:lnTo>
                  <a:lnTo>
                    <a:pt x="1470" y="255"/>
                  </a:lnTo>
                  <a:lnTo>
                    <a:pt x="811" y="541"/>
                  </a:lnTo>
                  <a:lnTo>
                    <a:pt x="0" y="268"/>
                  </a:lnTo>
                  <a:lnTo>
                    <a:pt x="4" y="262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237DB9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47" name="Freeform 10"/>
            <p:cNvSpPr>
              <a:spLocks/>
            </p:cNvSpPr>
            <p:nvPr/>
          </p:nvSpPr>
          <p:spPr bwMode="auto">
            <a:xfrm>
              <a:off x="3335338" y="3300413"/>
              <a:ext cx="1343025" cy="1028700"/>
            </a:xfrm>
            <a:custGeom>
              <a:avLst/>
              <a:gdLst/>
              <a:ahLst/>
              <a:cxnLst>
                <a:cxn ang="0">
                  <a:pos x="662" y="0"/>
                </a:cxn>
                <a:cxn ang="0">
                  <a:pos x="846" y="290"/>
                </a:cxn>
                <a:cxn ang="0">
                  <a:pos x="17" y="648"/>
                </a:cxn>
                <a:cxn ang="0">
                  <a:pos x="0" y="286"/>
                </a:cxn>
                <a:cxn ang="0">
                  <a:pos x="659" y="0"/>
                </a:cxn>
                <a:cxn ang="0">
                  <a:pos x="662" y="0"/>
                </a:cxn>
              </a:cxnLst>
              <a:rect l="0" t="0" r="r" b="b"/>
              <a:pathLst>
                <a:path w="846" h="648">
                  <a:moveTo>
                    <a:pt x="662" y="0"/>
                  </a:moveTo>
                  <a:lnTo>
                    <a:pt x="846" y="290"/>
                  </a:lnTo>
                  <a:lnTo>
                    <a:pt x="17" y="648"/>
                  </a:lnTo>
                  <a:lnTo>
                    <a:pt x="0" y="286"/>
                  </a:lnTo>
                  <a:lnTo>
                    <a:pt x="659" y="0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237DB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48" name="Freeform 11"/>
            <p:cNvSpPr>
              <a:spLocks/>
            </p:cNvSpPr>
            <p:nvPr/>
          </p:nvSpPr>
          <p:spPr bwMode="auto">
            <a:xfrm>
              <a:off x="1727200" y="3321051"/>
              <a:ext cx="1635125" cy="1008063"/>
            </a:xfrm>
            <a:custGeom>
              <a:avLst/>
              <a:gdLst/>
              <a:ahLst/>
              <a:cxnLst>
                <a:cxn ang="0">
                  <a:pos x="1030" y="635"/>
                </a:cxn>
                <a:cxn ang="0">
                  <a:pos x="0" y="305"/>
                </a:cxn>
                <a:cxn ang="0">
                  <a:pos x="202" y="0"/>
                </a:cxn>
                <a:cxn ang="0">
                  <a:pos x="1013" y="273"/>
                </a:cxn>
                <a:cxn ang="0">
                  <a:pos x="1030" y="635"/>
                </a:cxn>
              </a:cxnLst>
              <a:rect l="0" t="0" r="r" b="b"/>
              <a:pathLst>
                <a:path w="1030" h="635">
                  <a:moveTo>
                    <a:pt x="1030" y="635"/>
                  </a:moveTo>
                  <a:lnTo>
                    <a:pt x="0" y="305"/>
                  </a:lnTo>
                  <a:lnTo>
                    <a:pt x="202" y="0"/>
                  </a:lnTo>
                  <a:lnTo>
                    <a:pt x="1013" y="273"/>
                  </a:lnTo>
                  <a:lnTo>
                    <a:pt x="1030" y="635"/>
                  </a:lnTo>
                  <a:close/>
                </a:path>
              </a:pathLst>
            </a:custGeom>
            <a:solidFill>
              <a:srgbClr val="237DB9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49" name="Group 27"/>
          <p:cNvGrpSpPr/>
          <p:nvPr/>
        </p:nvGrpSpPr>
        <p:grpSpPr>
          <a:xfrm>
            <a:off x="3758289" y="4250578"/>
            <a:ext cx="2776500" cy="1546042"/>
            <a:chOff x="2112963" y="2387601"/>
            <a:chExt cx="2203450" cy="1227138"/>
          </a:xfrm>
        </p:grpSpPr>
        <p:sp>
          <p:nvSpPr>
            <p:cNvPr id="50" name="Freeform 12"/>
            <p:cNvSpPr>
              <a:spLocks noEditPoints="1"/>
            </p:cNvSpPr>
            <p:nvPr/>
          </p:nvSpPr>
          <p:spPr bwMode="auto">
            <a:xfrm>
              <a:off x="2416175" y="2387601"/>
              <a:ext cx="1597025" cy="658813"/>
            </a:xfrm>
            <a:custGeom>
              <a:avLst/>
              <a:gdLst/>
              <a:ahLst/>
              <a:cxnLst>
                <a:cxn ang="0">
                  <a:pos x="535" y="0"/>
                </a:cxn>
                <a:cxn ang="0">
                  <a:pos x="1006" y="215"/>
                </a:cxn>
                <a:cxn ang="0">
                  <a:pos x="557" y="415"/>
                </a:cxn>
                <a:cxn ang="0">
                  <a:pos x="0" y="224"/>
                </a:cxn>
                <a:cxn ang="0">
                  <a:pos x="535" y="0"/>
                </a:cxn>
                <a:cxn ang="0">
                  <a:pos x="552" y="320"/>
                </a:cxn>
                <a:cxn ang="0">
                  <a:pos x="550" y="320"/>
                </a:cxn>
                <a:cxn ang="0">
                  <a:pos x="552" y="320"/>
                </a:cxn>
                <a:cxn ang="0">
                  <a:pos x="555" y="323"/>
                </a:cxn>
                <a:cxn ang="0">
                  <a:pos x="552" y="320"/>
                </a:cxn>
              </a:cxnLst>
              <a:rect l="0" t="0" r="r" b="b"/>
              <a:pathLst>
                <a:path w="1006" h="415">
                  <a:moveTo>
                    <a:pt x="535" y="0"/>
                  </a:moveTo>
                  <a:lnTo>
                    <a:pt x="1006" y="215"/>
                  </a:lnTo>
                  <a:lnTo>
                    <a:pt x="557" y="415"/>
                  </a:lnTo>
                  <a:lnTo>
                    <a:pt x="0" y="224"/>
                  </a:lnTo>
                  <a:lnTo>
                    <a:pt x="535" y="0"/>
                  </a:lnTo>
                  <a:close/>
                  <a:moveTo>
                    <a:pt x="552" y="320"/>
                  </a:moveTo>
                  <a:lnTo>
                    <a:pt x="550" y="320"/>
                  </a:lnTo>
                  <a:lnTo>
                    <a:pt x="552" y="320"/>
                  </a:lnTo>
                  <a:lnTo>
                    <a:pt x="555" y="323"/>
                  </a:lnTo>
                  <a:lnTo>
                    <a:pt x="552" y="320"/>
                  </a:lnTo>
                  <a:close/>
                </a:path>
              </a:pathLst>
            </a:custGeom>
            <a:solidFill>
              <a:srgbClr val="15AA96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3300413" y="2728913"/>
              <a:ext cx="1016000" cy="885825"/>
            </a:xfrm>
            <a:custGeom>
              <a:avLst/>
              <a:gdLst/>
              <a:ahLst/>
              <a:cxnLst>
                <a:cxn ang="0">
                  <a:pos x="449" y="0"/>
                </a:cxn>
                <a:cxn ang="0">
                  <a:pos x="454" y="2"/>
                </a:cxn>
                <a:cxn ang="0">
                  <a:pos x="640" y="292"/>
                </a:cxn>
                <a:cxn ang="0">
                  <a:pos x="17" y="558"/>
                </a:cxn>
                <a:cxn ang="0">
                  <a:pos x="0" y="200"/>
                </a:cxn>
                <a:cxn ang="0">
                  <a:pos x="449" y="0"/>
                </a:cxn>
              </a:cxnLst>
              <a:rect l="0" t="0" r="r" b="b"/>
              <a:pathLst>
                <a:path w="640" h="558">
                  <a:moveTo>
                    <a:pt x="449" y="0"/>
                  </a:moveTo>
                  <a:lnTo>
                    <a:pt x="454" y="2"/>
                  </a:lnTo>
                  <a:lnTo>
                    <a:pt x="640" y="292"/>
                  </a:lnTo>
                  <a:lnTo>
                    <a:pt x="17" y="558"/>
                  </a:lnTo>
                  <a:lnTo>
                    <a:pt x="0" y="200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rgbClr val="15AA9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2" name="Freeform 14"/>
            <p:cNvSpPr>
              <a:spLocks/>
            </p:cNvSpPr>
            <p:nvPr/>
          </p:nvSpPr>
          <p:spPr bwMode="auto">
            <a:xfrm>
              <a:off x="2112963" y="2743201"/>
              <a:ext cx="1214438" cy="871538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191" y="0"/>
                </a:cxn>
                <a:cxn ang="0">
                  <a:pos x="748" y="191"/>
                </a:cxn>
                <a:cxn ang="0">
                  <a:pos x="765" y="549"/>
                </a:cxn>
                <a:cxn ang="0">
                  <a:pos x="0" y="296"/>
                </a:cxn>
              </a:cxnLst>
              <a:rect l="0" t="0" r="r" b="b"/>
              <a:pathLst>
                <a:path w="765" h="549">
                  <a:moveTo>
                    <a:pt x="0" y="296"/>
                  </a:moveTo>
                  <a:lnTo>
                    <a:pt x="191" y="0"/>
                  </a:lnTo>
                  <a:lnTo>
                    <a:pt x="748" y="191"/>
                  </a:lnTo>
                  <a:lnTo>
                    <a:pt x="765" y="549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15AA96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53" name="Group 28"/>
          <p:cNvGrpSpPr/>
          <p:nvPr/>
        </p:nvGrpSpPr>
        <p:grpSpPr>
          <a:xfrm>
            <a:off x="4228373" y="3696562"/>
            <a:ext cx="1836332" cy="1194033"/>
            <a:chOff x="2486025" y="1947863"/>
            <a:chExt cx="1457326" cy="947738"/>
          </a:xfrm>
        </p:grpSpPr>
        <p:sp>
          <p:nvSpPr>
            <p:cNvPr id="54" name="Freeform 15"/>
            <p:cNvSpPr>
              <a:spLocks/>
            </p:cNvSpPr>
            <p:nvPr/>
          </p:nvSpPr>
          <p:spPr bwMode="auto">
            <a:xfrm>
              <a:off x="2789238" y="1947863"/>
              <a:ext cx="858838" cy="366713"/>
            </a:xfrm>
            <a:custGeom>
              <a:avLst/>
              <a:gdLst/>
              <a:ahLst/>
              <a:cxnLst>
                <a:cxn ang="0">
                  <a:pos x="287" y="0"/>
                </a:cxn>
                <a:cxn ang="0">
                  <a:pos x="541" y="125"/>
                </a:cxn>
                <a:cxn ang="0">
                  <a:pos x="298" y="231"/>
                </a:cxn>
                <a:cxn ang="0">
                  <a:pos x="0" y="134"/>
                </a:cxn>
                <a:cxn ang="0">
                  <a:pos x="287" y="0"/>
                </a:cxn>
              </a:cxnLst>
              <a:rect l="0" t="0" r="r" b="b"/>
              <a:pathLst>
                <a:path w="541" h="231">
                  <a:moveTo>
                    <a:pt x="287" y="0"/>
                  </a:moveTo>
                  <a:lnTo>
                    <a:pt x="541" y="125"/>
                  </a:lnTo>
                  <a:lnTo>
                    <a:pt x="298" y="231"/>
                  </a:lnTo>
                  <a:lnTo>
                    <a:pt x="0" y="134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9BB955">
                <a:lumMod val="60000"/>
                <a:lumOff val="4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5" name="Freeform 16"/>
            <p:cNvSpPr>
              <a:spLocks/>
            </p:cNvSpPr>
            <p:nvPr/>
          </p:nvSpPr>
          <p:spPr bwMode="auto">
            <a:xfrm>
              <a:off x="3262313" y="2146301"/>
              <a:ext cx="681038" cy="749300"/>
            </a:xfrm>
            <a:custGeom>
              <a:avLst/>
              <a:gdLst/>
              <a:ahLst/>
              <a:cxnLst>
                <a:cxn ang="0">
                  <a:pos x="19" y="472"/>
                </a:cxn>
                <a:cxn ang="0">
                  <a:pos x="0" y="106"/>
                </a:cxn>
                <a:cxn ang="0">
                  <a:pos x="243" y="0"/>
                </a:cxn>
                <a:cxn ang="0">
                  <a:pos x="429" y="295"/>
                </a:cxn>
                <a:cxn ang="0">
                  <a:pos x="19" y="472"/>
                </a:cxn>
              </a:cxnLst>
              <a:rect l="0" t="0" r="r" b="b"/>
              <a:pathLst>
                <a:path w="429" h="472">
                  <a:moveTo>
                    <a:pt x="19" y="472"/>
                  </a:moveTo>
                  <a:lnTo>
                    <a:pt x="0" y="106"/>
                  </a:lnTo>
                  <a:lnTo>
                    <a:pt x="243" y="0"/>
                  </a:lnTo>
                  <a:lnTo>
                    <a:pt x="429" y="295"/>
                  </a:lnTo>
                  <a:lnTo>
                    <a:pt x="19" y="472"/>
                  </a:ln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2486025" y="2160588"/>
              <a:ext cx="806450" cy="735013"/>
            </a:xfrm>
            <a:custGeom>
              <a:avLst/>
              <a:gdLst/>
              <a:ahLst/>
              <a:cxnLst>
                <a:cxn ang="0">
                  <a:pos x="191" y="0"/>
                </a:cxn>
                <a:cxn ang="0">
                  <a:pos x="489" y="97"/>
                </a:cxn>
                <a:cxn ang="0">
                  <a:pos x="508" y="463"/>
                </a:cxn>
                <a:cxn ang="0">
                  <a:pos x="506" y="463"/>
                </a:cxn>
                <a:cxn ang="0">
                  <a:pos x="0" y="297"/>
                </a:cxn>
                <a:cxn ang="0">
                  <a:pos x="191" y="0"/>
                </a:cxn>
                <a:cxn ang="0">
                  <a:pos x="191" y="0"/>
                </a:cxn>
              </a:cxnLst>
              <a:rect l="0" t="0" r="r" b="b"/>
              <a:pathLst>
                <a:path w="508" h="463">
                  <a:moveTo>
                    <a:pt x="191" y="0"/>
                  </a:moveTo>
                  <a:lnTo>
                    <a:pt x="489" y="97"/>
                  </a:lnTo>
                  <a:lnTo>
                    <a:pt x="508" y="463"/>
                  </a:lnTo>
                  <a:lnTo>
                    <a:pt x="506" y="463"/>
                  </a:lnTo>
                  <a:lnTo>
                    <a:pt x="0" y="297"/>
                  </a:lnTo>
                  <a:lnTo>
                    <a:pt x="191" y="0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9BB955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57" name="Group 29"/>
          <p:cNvGrpSpPr/>
          <p:nvPr/>
        </p:nvGrpSpPr>
        <p:grpSpPr>
          <a:xfrm>
            <a:off x="4702460" y="3108547"/>
            <a:ext cx="898161" cy="866024"/>
            <a:chOff x="2862263" y="1481138"/>
            <a:chExt cx="712787" cy="687388"/>
          </a:xfrm>
        </p:grpSpPr>
        <p:sp>
          <p:nvSpPr>
            <p:cNvPr id="58" name="Freeform 18"/>
            <p:cNvSpPr>
              <a:spLocks/>
            </p:cNvSpPr>
            <p:nvPr/>
          </p:nvSpPr>
          <p:spPr bwMode="auto">
            <a:xfrm>
              <a:off x="3219450" y="1481138"/>
              <a:ext cx="355600" cy="687388"/>
            </a:xfrm>
            <a:custGeom>
              <a:avLst/>
              <a:gdLst/>
              <a:ahLst/>
              <a:cxnLst>
                <a:cxn ang="0">
                  <a:pos x="224" y="347"/>
                </a:cxn>
                <a:cxn ang="0">
                  <a:pos x="22" y="433"/>
                </a:cxn>
                <a:cxn ang="0">
                  <a:pos x="0" y="0"/>
                </a:cxn>
                <a:cxn ang="0">
                  <a:pos x="224" y="347"/>
                </a:cxn>
              </a:cxnLst>
              <a:rect l="0" t="0" r="r" b="b"/>
              <a:pathLst>
                <a:path w="224" h="433">
                  <a:moveTo>
                    <a:pt x="224" y="347"/>
                  </a:moveTo>
                  <a:lnTo>
                    <a:pt x="22" y="433"/>
                  </a:lnTo>
                  <a:lnTo>
                    <a:pt x="0" y="0"/>
                  </a:lnTo>
                  <a:lnTo>
                    <a:pt x="224" y="347"/>
                  </a:ln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59" name="Freeform 19"/>
            <p:cNvSpPr>
              <a:spLocks/>
            </p:cNvSpPr>
            <p:nvPr/>
          </p:nvSpPr>
          <p:spPr bwMode="auto">
            <a:xfrm>
              <a:off x="2862263" y="1481138"/>
              <a:ext cx="392113" cy="687388"/>
            </a:xfrm>
            <a:custGeom>
              <a:avLst/>
              <a:gdLst/>
              <a:ahLst/>
              <a:cxnLst>
                <a:cxn ang="0">
                  <a:pos x="247" y="433"/>
                </a:cxn>
                <a:cxn ang="0">
                  <a:pos x="0" y="354"/>
                </a:cxn>
                <a:cxn ang="0">
                  <a:pos x="225" y="0"/>
                </a:cxn>
                <a:cxn ang="0">
                  <a:pos x="247" y="433"/>
                </a:cxn>
              </a:cxnLst>
              <a:rect l="0" t="0" r="r" b="b"/>
              <a:pathLst>
                <a:path w="247" h="433">
                  <a:moveTo>
                    <a:pt x="247" y="433"/>
                  </a:moveTo>
                  <a:lnTo>
                    <a:pt x="0" y="354"/>
                  </a:lnTo>
                  <a:lnTo>
                    <a:pt x="225" y="0"/>
                  </a:lnTo>
                  <a:lnTo>
                    <a:pt x="247" y="433"/>
                  </a:lnTo>
                  <a:close/>
                </a:path>
              </a:pathLst>
            </a:custGeom>
            <a:solidFill>
              <a:srgbClr val="F19B14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dirty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sp>
        <p:nvSpPr>
          <p:cNvPr id="60" name="Freeform 52"/>
          <p:cNvSpPr>
            <a:spLocks noEditPoints="1"/>
          </p:cNvSpPr>
          <p:nvPr/>
        </p:nvSpPr>
        <p:spPr bwMode="auto">
          <a:xfrm>
            <a:off x="7198610" y="5426610"/>
            <a:ext cx="367540" cy="395362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45984" y="3202818"/>
            <a:ext cx="2675145" cy="53183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latin typeface="Roboto Condensed"/>
              </a:rPr>
              <a:t>Title Goes Here</a:t>
            </a:r>
            <a:endParaRPr lang="en-US" sz="1400" dirty="0">
              <a:solidFill>
                <a:srgbClr val="FFFFFF"/>
              </a:solidFill>
              <a:latin typeface="Roboto Condensed"/>
            </a:endParaRPr>
          </a:p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FFFFFF"/>
                </a:solidFill>
                <a:latin typeface="Roboto Condensed"/>
              </a:rPr>
              <a:t>There are many variations.</a:t>
            </a:r>
          </a:p>
        </p:txBody>
      </p:sp>
      <p:sp>
        <p:nvSpPr>
          <p:cNvPr id="62" name="Freeform 107"/>
          <p:cNvSpPr>
            <a:spLocks noEditPoints="1"/>
          </p:cNvSpPr>
          <p:nvPr/>
        </p:nvSpPr>
        <p:spPr bwMode="auto">
          <a:xfrm>
            <a:off x="6232055" y="3964570"/>
            <a:ext cx="410014" cy="415766"/>
          </a:xfrm>
          <a:custGeom>
            <a:avLst/>
            <a:gdLst/>
            <a:ahLst/>
            <a:cxnLst>
              <a:cxn ang="0">
                <a:pos x="64" y="14"/>
              </a:cxn>
              <a:cxn ang="0">
                <a:pos x="12" y="65"/>
              </a:cxn>
              <a:cxn ang="0">
                <a:pos x="10" y="66"/>
              </a:cxn>
              <a:cxn ang="0">
                <a:pos x="8" y="65"/>
              </a:cxn>
              <a:cxn ang="0">
                <a:pos x="0" y="57"/>
              </a:cxn>
              <a:cxn ang="0">
                <a:pos x="0" y="56"/>
              </a:cxn>
              <a:cxn ang="0">
                <a:pos x="0" y="54"/>
              </a:cxn>
              <a:cxn ang="0">
                <a:pos x="52" y="2"/>
              </a:cxn>
              <a:cxn ang="0">
                <a:pos x="54" y="1"/>
              </a:cxn>
              <a:cxn ang="0">
                <a:pos x="56" y="2"/>
              </a:cxn>
              <a:cxn ang="0">
                <a:pos x="64" y="10"/>
              </a:cxn>
              <a:cxn ang="0">
                <a:pos x="64" y="12"/>
              </a:cxn>
              <a:cxn ang="0">
                <a:pos x="64" y="14"/>
              </a:cxn>
              <a:cxn ang="0">
                <a:pos x="14" y="5"/>
              </a:cxn>
              <a:cxn ang="0">
                <a:pos x="10" y="7"/>
              </a:cxn>
              <a:cxn ang="0">
                <a:pos x="9" y="11"/>
              </a:cxn>
              <a:cxn ang="0">
                <a:pos x="8" y="7"/>
              </a:cxn>
              <a:cxn ang="0">
                <a:pos x="4" y="5"/>
              </a:cxn>
              <a:cxn ang="0">
                <a:pos x="8" y="4"/>
              </a:cxn>
              <a:cxn ang="0">
                <a:pos x="9" y="0"/>
              </a:cxn>
              <a:cxn ang="0">
                <a:pos x="10" y="4"/>
              </a:cxn>
              <a:cxn ang="0">
                <a:pos x="14" y="5"/>
              </a:cxn>
              <a:cxn ang="0">
                <a:pos x="32" y="13"/>
              </a:cxn>
              <a:cxn ang="0">
                <a:pos x="24" y="16"/>
              </a:cxn>
              <a:cxn ang="0">
                <a:pos x="22" y="23"/>
              </a:cxn>
              <a:cxn ang="0">
                <a:pos x="19" y="16"/>
              </a:cxn>
              <a:cxn ang="0">
                <a:pos x="11" y="13"/>
              </a:cxn>
              <a:cxn ang="0">
                <a:pos x="19" y="11"/>
              </a:cxn>
              <a:cxn ang="0">
                <a:pos x="22" y="3"/>
              </a:cxn>
              <a:cxn ang="0">
                <a:pos x="24" y="11"/>
              </a:cxn>
              <a:cxn ang="0">
                <a:pos x="32" y="13"/>
              </a:cxn>
              <a:cxn ang="0">
                <a:pos x="40" y="5"/>
              </a:cxn>
              <a:cxn ang="0">
                <a:pos x="36" y="7"/>
              </a:cxn>
              <a:cxn ang="0">
                <a:pos x="34" y="11"/>
              </a:cxn>
              <a:cxn ang="0">
                <a:pos x="33" y="7"/>
              </a:cxn>
              <a:cxn ang="0">
                <a:pos x="29" y="5"/>
              </a:cxn>
              <a:cxn ang="0">
                <a:pos x="33" y="4"/>
              </a:cxn>
              <a:cxn ang="0">
                <a:pos x="34" y="0"/>
              </a:cxn>
              <a:cxn ang="0">
                <a:pos x="36" y="4"/>
              </a:cxn>
              <a:cxn ang="0">
                <a:pos x="40" y="5"/>
              </a:cxn>
              <a:cxn ang="0">
                <a:pos x="58" y="12"/>
              </a:cxn>
              <a:cxn ang="0">
                <a:pos x="54" y="8"/>
              </a:cxn>
              <a:cxn ang="0">
                <a:pos x="42" y="19"/>
              </a:cxn>
              <a:cxn ang="0">
                <a:pos x="46" y="24"/>
              </a:cxn>
              <a:cxn ang="0">
                <a:pos x="58" y="12"/>
              </a:cxn>
              <a:cxn ang="0">
                <a:pos x="65" y="31"/>
              </a:cxn>
              <a:cxn ang="0">
                <a:pos x="61" y="32"/>
              </a:cxn>
              <a:cxn ang="0">
                <a:pos x="60" y="36"/>
              </a:cxn>
              <a:cxn ang="0">
                <a:pos x="59" y="32"/>
              </a:cxn>
              <a:cxn ang="0">
                <a:pos x="55" y="31"/>
              </a:cxn>
              <a:cxn ang="0">
                <a:pos x="59" y="30"/>
              </a:cxn>
              <a:cxn ang="0">
                <a:pos x="60" y="26"/>
              </a:cxn>
              <a:cxn ang="0">
                <a:pos x="61" y="30"/>
              </a:cxn>
              <a:cxn ang="0">
                <a:pos x="65" y="31"/>
              </a:cxn>
            </a:cxnLst>
            <a:rect l="0" t="0" r="r" b="b"/>
            <a:pathLst>
              <a:path w="65" h="66">
                <a:moveTo>
                  <a:pt x="64" y="14"/>
                </a:moveTo>
                <a:cubicBezTo>
                  <a:pt x="12" y="65"/>
                  <a:pt x="12" y="65"/>
                  <a:pt x="12" y="65"/>
                </a:cubicBezTo>
                <a:cubicBezTo>
                  <a:pt x="11" y="66"/>
                  <a:pt x="11" y="66"/>
                  <a:pt x="10" y="66"/>
                </a:cubicBezTo>
                <a:cubicBezTo>
                  <a:pt x="9" y="66"/>
                  <a:pt x="9" y="66"/>
                  <a:pt x="8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5"/>
                  <a:pt x="0" y="54"/>
                  <a:pt x="0" y="54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3" y="1"/>
                  <a:pt x="54" y="1"/>
                </a:cubicBezTo>
                <a:cubicBezTo>
                  <a:pt x="54" y="1"/>
                  <a:pt x="55" y="2"/>
                  <a:pt x="56" y="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4" y="14"/>
                </a:cubicBezTo>
                <a:close/>
                <a:moveTo>
                  <a:pt x="14" y="5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7"/>
                  <a:pt x="8" y="7"/>
                  <a:pt x="8" y="7"/>
                </a:cubicBezTo>
                <a:cubicBezTo>
                  <a:pt x="4" y="5"/>
                  <a:pt x="4" y="5"/>
                  <a:pt x="4" y="5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10" y="4"/>
                  <a:pt x="10" y="4"/>
                  <a:pt x="10" y="4"/>
                </a:cubicBezTo>
                <a:lnTo>
                  <a:pt x="14" y="5"/>
                </a:lnTo>
                <a:close/>
                <a:moveTo>
                  <a:pt x="32" y="13"/>
                </a:moveTo>
                <a:cubicBezTo>
                  <a:pt x="24" y="16"/>
                  <a:pt x="24" y="16"/>
                  <a:pt x="24" y="16"/>
                </a:cubicBezTo>
                <a:cubicBezTo>
                  <a:pt x="22" y="23"/>
                  <a:pt x="22" y="23"/>
                  <a:pt x="22" y="23"/>
                </a:cubicBezTo>
                <a:cubicBezTo>
                  <a:pt x="19" y="16"/>
                  <a:pt x="19" y="16"/>
                  <a:pt x="19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1"/>
                  <a:pt x="24" y="11"/>
                  <a:pt x="24" y="11"/>
                </a:cubicBezTo>
                <a:lnTo>
                  <a:pt x="32" y="13"/>
                </a:lnTo>
                <a:close/>
                <a:moveTo>
                  <a:pt x="40" y="5"/>
                </a:moveTo>
                <a:cubicBezTo>
                  <a:pt x="36" y="7"/>
                  <a:pt x="36" y="7"/>
                  <a:pt x="36" y="7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4"/>
                  <a:pt x="36" y="4"/>
                  <a:pt x="36" y="4"/>
                </a:cubicBezTo>
                <a:lnTo>
                  <a:pt x="40" y="5"/>
                </a:lnTo>
                <a:close/>
                <a:moveTo>
                  <a:pt x="58" y="12"/>
                </a:moveTo>
                <a:cubicBezTo>
                  <a:pt x="54" y="8"/>
                  <a:pt x="54" y="8"/>
                  <a:pt x="54" y="8"/>
                </a:cubicBezTo>
                <a:cubicBezTo>
                  <a:pt x="42" y="19"/>
                  <a:pt x="42" y="19"/>
                  <a:pt x="42" y="19"/>
                </a:cubicBezTo>
                <a:cubicBezTo>
                  <a:pt x="46" y="24"/>
                  <a:pt x="46" y="24"/>
                  <a:pt x="46" y="24"/>
                </a:cubicBezTo>
                <a:lnTo>
                  <a:pt x="58" y="12"/>
                </a:lnTo>
                <a:close/>
                <a:moveTo>
                  <a:pt x="65" y="31"/>
                </a:moveTo>
                <a:cubicBezTo>
                  <a:pt x="61" y="32"/>
                  <a:pt x="61" y="32"/>
                  <a:pt x="61" y="32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2"/>
                  <a:pt x="59" y="32"/>
                  <a:pt x="59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30"/>
                  <a:pt x="61" y="30"/>
                  <a:pt x="61" y="30"/>
                </a:cubicBezTo>
                <a:lnTo>
                  <a:pt x="65" y="3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808661" y="3911838"/>
            <a:ext cx="2675145" cy="53183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latin typeface="Roboto Condensed"/>
              </a:rPr>
              <a:t>Title Goes Here</a:t>
            </a:r>
            <a:endParaRPr lang="en-US" sz="1400" dirty="0">
              <a:solidFill>
                <a:srgbClr val="FFFFFF"/>
              </a:solidFill>
              <a:latin typeface="Roboto Condensed"/>
            </a:endParaRPr>
          </a:p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FFFFFF"/>
                </a:solidFill>
                <a:latin typeface="Roboto Condensed"/>
              </a:rPr>
              <a:t>There are many variations.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7044460" y="4620857"/>
            <a:ext cx="2675145" cy="53183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latin typeface="Roboto Condensed"/>
              </a:rPr>
              <a:t>Title Goes Here</a:t>
            </a:r>
            <a:endParaRPr lang="en-US" sz="1400" dirty="0">
              <a:solidFill>
                <a:srgbClr val="FFFFFF"/>
              </a:solidFill>
              <a:latin typeface="Roboto Condensed"/>
            </a:endParaRPr>
          </a:p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FFFFFF"/>
                </a:solidFill>
                <a:latin typeface="Roboto Condensed"/>
              </a:rPr>
              <a:t>There are many variations.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638116" y="5329877"/>
            <a:ext cx="2675145" cy="531837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FFFFF"/>
                </a:solidFill>
                <a:latin typeface="Roboto Condensed"/>
              </a:rPr>
              <a:t>Title Goes Here</a:t>
            </a:r>
            <a:endParaRPr lang="en-US" sz="1400" dirty="0">
              <a:solidFill>
                <a:srgbClr val="FFFFFF"/>
              </a:solidFill>
              <a:latin typeface="Roboto Condensed"/>
            </a:endParaRPr>
          </a:p>
          <a:p>
            <a:pPr defTabSz="1299849" fontAlgn="auto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FFFFFF"/>
                </a:solidFill>
                <a:latin typeface="Roboto Condensed"/>
              </a:rPr>
              <a:t>There are many variations.</a:t>
            </a:r>
          </a:p>
        </p:txBody>
      </p:sp>
      <p:sp>
        <p:nvSpPr>
          <p:cNvPr id="66" name="Freeform 86"/>
          <p:cNvSpPr>
            <a:spLocks noEditPoints="1"/>
          </p:cNvSpPr>
          <p:nvPr/>
        </p:nvSpPr>
        <p:spPr bwMode="auto">
          <a:xfrm>
            <a:off x="6710475" y="4714518"/>
            <a:ext cx="217613" cy="366084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67" name="Freeform 152"/>
          <p:cNvSpPr>
            <a:spLocks noEditPoints="1"/>
          </p:cNvSpPr>
          <p:nvPr/>
        </p:nvSpPr>
        <p:spPr bwMode="auto">
          <a:xfrm>
            <a:off x="5770811" y="3264042"/>
            <a:ext cx="382698" cy="353610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262626"/>
              </a:solidFill>
              <a:latin typeface="Roboto Condensed"/>
            </a:endParaRPr>
          </a:p>
        </p:txBody>
      </p:sp>
      <p:cxnSp>
        <p:nvCxnSpPr>
          <p:cNvPr id="68" name="Straight Connector 40"/>
          <p:cNvCxnSpPr/>
          <p:nvPr/>
        </p:nvCxnSpPr>
        <p:spPr>
          <a:xfrm flipH="1">
            <a:off x="2187582" y="3539073"/>
            <a:ext cx="2422863" cy="0"/>
          </a:xfrm>
          <a:prstGeom prst="line">
            <a:avLst/>
          </a:prstGeom>
          <a:noFill/>
          <a:ln w="19050" cap="flat" cmpd="sng" algn="ctr">
            <a:solidFill>
              <a:srgbClr val="F19B14"/>
            </a:solidFill>
            <a:prstDash val="sysDot"/>
            <a:headEnd type="oval"/>
            <a:tailEnd type="oval"/>
          </a:ln>
          <a:effectLst/>
        </p:spPr>
      </p:cxnSp>
      <p:sp>
        <p:nvSpPr>
          <p:cNvPr id="69" name="Text Placeholder 3"/>
          <p:cNvSpPr txBox="1">
            <a:spLocks/>
          </p:cNvSpPr>
          <p:nvPr/>
        </p:nvSpPr>
        <p:spPr>
          <a:xfrm>
            <a:off x="1358416" y="5543226"/>
            <a:ext cx="581890" cy="46166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rgbClr val="237DB9"/>
                </a:solidFill>
                <a:latin typeface="Roboto Condensed"/>
              </a:rPr>
              <a:t>25%</a:t>
            </a:r>
          </a:p>
        </p:txBody>
      </p:sp>
      <p:sp>
        <p:nvSpPr>
          <p:cNvPr id="70" name="Text Placeholder 3"/>
          <p:cNvSpPr txBox="1">
            <a:spLocks/>
          </p:cNvSpPr>
          <p:nvPr/>
        </p:nvSpPr>
        <p:spPr>
          <a:xfrm>
            <a:off x="1358416" y="3293317"/>
            <a:ext cx="581890" cy="46166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rgbClr val="F19B14"/>
                </a:solidFill>
                <a:latin typeface="Roboto Condensed"/>
              </a:rPr>
              <a:t>90%</a:t>
            </a:r>
          </a:p>
        </p:txBody>
      </p:sp>
      <p:sp>
        <p:nvSpPr>
          <p:cNvPr id="71" name="Text Placeholder 3"/>
          <p:cNvSpPr txBox="1">
            <a:spLocks/>
          </p:cNvSpPr>
          <p:nvPr/>
        </p:nvSpPr>
        <p:spPr>
          <a:xfrm>
            <a:off x="1358416" y="4764770"/>
            <a:ext cx="581890" cy="46166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rgbClr val="15AA96"/>
                </a:solidFill>
                <a:latin typeface="Roboto Condensed"/>
              </a:rPr>
              <a:t>50%</a:t>
            </a:r>
          </a:p>
        </p:txBody>
      </p:sp>
      <p:sp>
        <p:nvSpPr>
          <p:cNvPr id="72" name="Text Placeholder 3"/>
          <p:cNvSpPr txBox="1">
            <a:spLocks/>
          </p:cNvSpPr>
          <p:nvPr/>
        </p:nvSpPr>
        <p:spPr>
          <a:xfrm>
            <a:off x="1358416" y="4029043"/>
            <a:ext cx="581890" cy="461665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52144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000" dirty="0">
                <a:solidFill>
                  <a:srgbClr val="9BB955"/>
                </a:solidFill>
                <a:latin typeface="Roboto Condensed"/>
              </a:rPr>
              <a:t>75%</a:t>
            </a:r>
          </a:p>
        </p:txBody>
      </p:sp>
      <p:cxnSp>
        <p:nvCxnSpPr>
          <p:cNvPr id="73" name="Straight Connector 46"/>
          <p:cNvCxnSpPr/>
          <p:nvPr/>
        </p:nvCxnSpPr>
        <p:spPr>
          <a:xfrm flipH="1">
            <a:off x="2187583" y="4250578"/>
            <a:ext cx="2040791" cy="0"/>
          </a:xfrm>
          <a:prstGeom prst="line">
            <a:avLst/>
          </a:prstGeom>
          <a:noFill/>
          <a:ln w="19050" cap="flat" cmpd="sng" algn="ctr">
            <a:solidFill>
              <a:srgbClr val="9BB955"/>
            </a:solidFill>
            <a:prstDash val="sysDot"/>
            <a:headEnd type="oval"/>
            <a:tailEnd type="oval"/>
          </a:ln>
          <a:effectLst/>
        </p:spPr>
      </p:cxnSp>
      <p:cxnSp>
        <p:nvCxnSpPr>
          <p:cNvPr id="74" name="Straight Connector 48"/>
          <p:cNvCxnSpPr/>
          <p:nvPr/>
        </p:nvCxnSpPr>
        <p:spPr>
          <a:xfrm flipH="1">
            <a:off x="2187583" y="5015966"/>
            <a:ext cx="1570707" cy="0"/>
          </a:xfrm>
          <a:prstGeom prst="line">
            <a:avLst/>
          </a:prstGeom>
          <a:noFill/>
          <a:ln w="19050" cap="flat" cmpd="sng" algn="ctr">
            <a:solidFill>
              <a:srgbClr val="15AA96"/>
            </a:solidFill>
            <a:prstDash val="sysDot"/>
            <a:headEnd type="oval"/>
            <a:tailEnd type="oval"/>
          </a:ln>
          <a:effectLst/>
        </p:spPr>
      </p:cxnSp>
      <p:cxnSp>
        <p:nvCxnSpPr>
          <p:cNvPr id="75" name="Straight Connector 50"/>
          <p:cNvCxnSpPr/>
          <p:nvPr/>
        </p:nvCxnSpPr>
        <p:spPr>
          <a:xfrm flipH="1">
            <a:off x="2187583" y="5796620"/>
            <a:ext cx="1084619" cy="0"/>
          </a:xfrm>
          <a:prstGeom prst="line">
            <a:avLst/>
          </a:prstGeom>
          <a:noFill/>
          <a:ln w="19050" cap="flat" cmpd="sng" algn="ctr">
            <a:solidFill>
              <a:srgbClr val="237DB9"/>
            </a:solidFill>
            <a:prstDash val="sysDot"/>
            <a:headEnd type="oval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268687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6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0" grpId="0" animBg="1"/>
      <p:bldP spid="61" grpId="0"/>
      <p:bldP spid="62" grpId="0" animBg="1"/>
      <p:bldP spid="63" grpId="0"/>
      <p:bldP spid="64" grpId="0"/>
      <p:bldP spid="65" grpId="0"/>
      <p:bldP spid="66" grpId="0" animBg="1"/>
      <p:bldP spid="67" grpId="0" animBg="1"/>
      <p:bldP spid="69" grpId="0"/>
      <p:bldP spid="70" grpId="0"/>
      <p:bldP spid="71" grpId="0"/>
      <p:bldP spid="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280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2019-08-29T01:32:12Z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