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59"/>
          <p:cNvGrpSpPr/>
          <p:nvPr/>
        </p:nvGrpSpPr>
        <p:grpSpPr>
          <a:xfrm>
            <a:off x="4152749" y="4951701"/>
            <a:ext cx="3216579" cy="1632044"/>
            <a:chOff x="3295651" y="2674938"/>
            <a:chExt cx="2552700" cy="1295400"/>
          </a:xfrm>
        </p:grpSpPr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3295651" y="2954338"/>
              <a:ext cx="2552700" cy="1016000"/>
            </a:xfrm>
            <a:custGeom>
              <a:avLst/>
              <a:gdLst/>
              <a:ahLst/>
              <a:cxnLst>
                <a:cxn ang="0">
                  <a:pos x="886" y="99"/>
                </a:cxn>
                <a:cxn ang="0">
                  <a:pos x="553" y="133"/>
                </a:cxn>
                <a:cxn ang="0">
                  <a:pos x="220" y="99"/>
                </a:cxn>
                <a:cxn ang="0">
                  <a:pos x="0" y="4"/>
                </a:cxn>
                <a:cxn ang="0">
                  <a:pos x="0" y="194"/>
                </a:cxn>
                <a:cxn ang="0">
                  <a:pos x="0" y="312"/>
                </a:cxn>
                <a:cxn ang="0">
                  <a:pos x="2" y="314"/>
                </a:cxn>
                <a:cxn ang="0">
                  <a:pos x="553" y="441"/>
                </a:cxn>
                <a:cxn ang="0">
                  <a:pos x="1104" y="314"/>
                </a:cxn>
                <a:cxn ang="0">
                  <a:pos x="1109" y="309"/>
                </a:cxn>
                <a:cxn ang="0">
                  <a:pos x="1109" y="198"/>
                </a:cxn>
                <a:cxn ang="0">
                  <a:pos x="1109" y="0"/>
                </a:cxn>
                <a:cxn ang="0">
                  <a:pos x="886" y="99"/>
                </a:cxn>
              </a:cxnLst>
              <a:rect l="0" t="0" r="r" b="b"/>
              <a:pathLst>
                <a:path w="1109" h="441">
                  <a:moveTo>
                    <a:pt x="886" y="99"/>
                  </a:moveTo>
                  <a:cubicBezTo>
                    <a:pt x="791" y="120"/>
                    <a:pt x="677" y="133"/>
                    <a:pt x="553" y="133"/>
                  </a:cubicBezTo>
                  <a:cubicBezTo>
                    <a:pt x="429" y="133"/>
                    <a:pt x="314" y="120"/>
                    <a:pt x="220" y="99"/>
                  </a:cubicBezTo>
                  <a:cubicBezTo>
                    <a:pt x="118" y="76"/>
                    <a:pt x="40" y="43"/>
                    <a:pt x="0" y="4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3"/>
                    <a:pt x="1" y="313"/>
                    <a:pt x="2" y="314"/>
                  </a:cubicBezTo>
                  <a:cubicBezTo>
                    <a:pt x="80" y="388"/>
                    <a:pt x="297" y="441"/>
                    <a:pt x="553" y="441"/>
                  </a:cubicBezTo>
                  <a:cubicBezTo>
                    <a:pt x="809" y="441"/>
                    <a:pt x="1026" y="388"/>
                    <a:pt x="1104" y="314"/>
                  </a:cubicBezTo>
                  <a:cubicBezTo>
                    <a:pt x="1106" y="312"/>
                    <a:pt x="1108" y="310"/>
                    <a:pt x="1109" y="309"/>
                  </a:cubicBezTo>
                  <a:cubicBezTo>
                    <a:pt x="1109" y="198"/>
                    <a:pt x="1109" y="198"/>
                    <a:pt x="1109" y="198"/>
                  </a:cubicBezTo>
                  <a:cubicBezTo>
                    <a:pt x="1109" y="0"/>
                    <a:pt x="1109" y="0"/>
                    <a:pt x="1109" y="0"/>
                  </a:cubicBezTo>
                  <a:cubicBezTo>
                    <a:pt x="1071" y="41"/>
                    <a:pt x="991" y="75"/>
                    <a:pt x="886" y="99"/>
                  </a:cubicBezTo>
                  <a:close/>
                </a:path>
              </a:pathLst>
            </a:custGeom>
            <a:solidFill>
              <a:srgbClr val="237DB9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37DB9"/>
                </a:solidFill>
                <a:latin typeface="Roboto Condensed"/>
              </a:endParaRPr>
            </a:p>
          </p:txBody>
        </p:sp>
        <p:sp>
          <p:nvSpPr>
            <p:cNvPr id="41" name="Oval 9"/>
            <p:cNvSpPr>
              <a:spLocks noChangeArrowheads="1"/>
            </p:cNvSpPr>
            <p:nvPr/>
          </p:nvSpPr>
          <p:spPr bwMode="auto">
            <a:xfrm>
              <a:off x="3295651" y="2674938"/>
              <a:ext cx="2552700" cy="606425"/>
            </a:xfrm>
            <a:prstGeom prst="ellipse">
              <a:avLst/>
            </a:prstGeom>
            <a:solidFill>
              <a:srgbClr val="237DB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37DB9">
                    <a:lumMod val="60000"/>
                    <a:lumOff val="40000"/>
                  </a:srgbClr>
                </a:solidFill>
                <a:latin typeface="Roboto Condensed"/>
              </a:endParaRPr>
            </a:p>
          </p:txBody>
        </p:sp>
      </p:grpSp>
      <p:sp>
        <p:nvSpPr>
          <p:cNvPr id="42" name="Title 1"/>
          <p:cNvSpPr txBox="1">
            <a:spLocks/>
          </p:cNvSpPr>
          <p:nvPr/>
        </p:nvSpPr>
        <p:spPr>
          <a:xfrm>
            <a:off x="2208398" y="1812095"/>
            <a:ext cx="7105280" cy="44539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25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  <a:latin typeface="Roboto Medium"/>
              </a:rPr>
              <a:t>3D Can Infographic</a:t>
            </a:r>
            <a:endParaRPr lang="en-US" dirty="0">
              <a:solidFill>
                <a:srgbClr val="262626">
                  <a:lumMod val="50000"/>
                  <a:lumOff val="50000"/>
                </a:srgbClr>
              </a:solidFill>
              <a:latin typeface="Roboto Medium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3168571" y="2255560"/>
            <a:ext cx="5184934" cy="25291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607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214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821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4288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80360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5643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3250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857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FFFFFF">
                    <a:lumMod val="75000"/>
                  </a:srgbClr>
                </a:solidFill>
                <a:latin typeface="Roboto Condensed"/>
              </a:rPr>
              <a:t>3D Chart Infographic</a:t>
            </a:r>
            <a:endParaRPr lang="en-US" dirty="0">
              <a:solidFill>
                <a:srgbClr val="FFFFFF">
                  <a:lumMod val="75000"/>
                </a:srgbClr>
              </a:solidFill>
              <a:latin typeface="Roboto Condensed"/>
            </a:endParaRPr>
          </a:p>
        </p:txBody>
      </p:sp>
      <p:sp>
        <p:nvSpPr>
          <p:cNvPr id="44" name="Freeform 10"/>
          <p:cNvSpPr>
            <a:spLocks/>
          </p:cNvSpPr>
          <p:nvPr/>
        </p:nvSpPr>
        <p:spPr bwMode="auto">
          <a:xfrm>
            <a:off x="4592829" y="5209708"/>
            <a:ext cx="4001" cy="4000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1"/>
              </a:cxn>
              <a:cxn ang="0">
                <a:pos x="0" y="0"/>
              </a:cxn>
              <a:cxn ang="0">
                <a:pos x="0" y="1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1" y="1"/>
                  <a:pt x="1" y="1"/>
                  <a:pt x="1" y="1"/>
                </a:cubicBezTo>
                <a:cubicBezTo>
                  <a:pt x="1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0514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endParaRPr lang="en-US" sz="2500" dirty="0">
              <a:solidFill>
                <a:srgbClr val="262626"/>
              </a:solidFill>
              <a:latin typeface="Roboto Condensed"/>
            </a:endParaRPr>
          </a:p>
        </p:txBody>
      </p:sp>
      <p:grpSp>
        <p:nvGrpSpPr>
          <p:cNvPr id="45" name="Group 60"/>
          <p:cNvGrpSpPr/>
          <p:nvPr/>
        </p:nvGrpSpPr>
        <p:grpSpPr>
          <a:xfrm>
            <a:off x="4592828" y="4295683"/>
            <a:ext cx="2336421" cy="1184032"/>
            <a:chOff x="3644901" y="2154238"/>
            <a:chExt cx="1854200" cy="939800"/>
          </a:xfrm>
        </p:grpSpPr>
        <p:sp>
          <p:nvSpPr>
            <p:cNvPr id="46" name="Freeform 11"/>
            <p:cNvSpPr>
              <a:spLocks/>
            </p:cNvSpPr>
            <p:nvPr/>
          </p:nvSpPr>
          <p:spPr bwMode="auto">
            <a:xfrm>
              <a:off x="3644901" y="2357438"/>
              <a:ext cx="1854200" cy="736600"/>
            </a:xfrm>
            <a:custGeom>
              <a:avLst/>
              <a:gdLst/>
              <a:ahLst/>
              <a:cxnLst>
                <a:cxn ang="0">
                  <a:pos x="643" y="72"/>
                </a:cxn>
                <a:cxn ang="0">
                  <a:pos x="401" y="96"/>
                </a:cxn>
                <a:cxn ang="0">
                  <a:pos x="160" y="72"/>
                </a:cxn>
                <a:cxn ang="0">
                  <a:pos x="0" y="3"/>
                </a:cxn>
                <a:cxn ang="0">
                  <a:pos x="0" y="141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401" y="320"/>
                </a:cxn>
                <a:cxn ang="0">
                  <a:pos x="802" y="228"/>
                </a:cxn>
                <a:cxn ang="0">
                  <a:pos x="805" y="224"/>
                </a:cxn>
                <a:cxn ang="0">
                  <a:pos x="805" y="144"/>
                </a:cxn>
                <a:cxn ang="0">
                  <a:pos x="805" y="0"/>
                </a:cxn>
                <a:cxn ang="0">
                  <a:pos x="643" y="72"/>
                </a:cxn>
              </a:cxnLst>
              <a:rect l="0" t="0" r="r" b="b"/>
              <a:pathLst>
                <a:path w="805" h="320">
                  <a:moveTo>
                    <a:pt x="643" y="72"/>
                  </a:moveTo>
                  <a:cubicBezTo>
                    <a:pt x="574" y="87"/>
                    <a:pt x="491" y="96"/>
                    <a:pt x="401" y="96"/>
                  </a:cubicBezTo>
                  <a:cubicBezTo>
                    <a:pt x="311" y="96"/>
                    <a:pt x="228" y="87"/>
                    <a:pt x="160" y="72"/>
                  </a:cubicBezTo>
                  <a:cubicBezTo>
                    <a:pt x="86" y="55"/>
                    <a:pt x="29" y="31"/>
                    <a:pt x="0" y="3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27"/>
                    <a:pt x="1" y="227"/>
                    <a:pt x="1" y="228"/>
                  </a:cubicBezTo>
                  <a:cubicBezTo>
                    <a:pt x="58" y="282"/>
                    <a:pt x="216" y="320"/>
                    <a:pt x="401" y="320"/>
                  </a:cubicBezTo>
                  <a:cubicBezTo>
                    <a:pt x="587" y="320"/>
                    <a:pt x="745" y="282"/>
                    <a:pt x="802" y="228"/>
                  </a:cubicBezTo>
                  <a:cubicBezTo>
                    <a:pt x="803" y="227"/>
                    <a:pt x="804" y="225"/>
                    <a:pt x="805" y="224"/>
                  </a:cubicBezTo>
                  <a:cubicBezTo>
                    <a:pt x="805" y="144"/>
                    <a:pt x="805" y="144"/>
                    <a:pt x="805" y="144"/>
                  </a:cubicBezTo>
                  <a:cubicBezTo>
                    <a:pt x="805" y="0"/>
                    <a:pt x="805" y="0"/>
                    <a:pt x="805" y="0"/>
                  </a:cubicBezTo>
                  <a:cubicBezTo>
                    <a:pt x="777" y="30"/>
                    <a:pt x="719" y="55"/>
                    <a:pt x="643" y="72"/>
                  </a:cubicBezTo>
                  <a:close/>
                </a:path>
              </a:pathLst>
            </a:custGeom>
            <a:solidFill>
              <a:srgbClr val="15AA96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47" name="Oval 12"/>
            <p:cNvSpPr>
              <a:spLocks noChangeArrowheads="1"/>
            </p:cNvSpPr>
            <p:nvPr/>
          </p:nvSpPr>
          <p:spPr bwMode="auto">
            <a:xfrm>
              <a:off x="3644901" y="2154238"/>
              <a:ext cx="1854200" cy="439738"/>
            </a:xfrm>
            <a:prstGeom prst="ellipse">
              <a:avLst/>
            </a:prstGeom>
            <a:solidFill>
              <a:srgbClr val="15AA9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sp>
        <p:nvSpPr>
          <p:cNvPr id="48" name="Freeform 14"/>
          <p:cNvSpPr>
            <a:spLocks/>
          </p:cNvSpPr>
          <p:nvPr/>
        </p:nvSpPr>
        <p:spPr bwMode="auto">
          <a:xfrm>
            <a:off x="4958894" y="4493688"/>
            <a:ext cx="2001" cy="2001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1"/>
              </a:cxn>
              <a:cxn ang="0">
                <a:pos x="0" y="0"/>
              </a:cxn>
              <a:cxn ang="0">
                <a:pos x="0" y="1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1" y="1"/>
                  <a:pt x="1" y="1"/>
                  <a:pt x="1" y="1"/>
                </a:cubicBezTo>
                <a:cubicBezTo>
                  <a:pt x="1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8567AD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endParaRPr lang="en-US" sz="2500" dirty="0">
              <a:solidFill>
                <a:srgbClr val="262626"/>
              </a:solidFill>
              <a:latin typeface="Roboto Condensed"/>
            </a:endParaRPr>
          </a:p>
        </p:txBody>
      </p:sp>
      <p:grpSp>
        <p:nvGrpSpPr>
          <p:cNvPr id="49" name="Group 61"/>
          <p:cNvGrpSpPr/>
          <p:nvPr/>
        </p:nvGrpSpPr>
        <p:grpSpPr>
          <a:xfrm>
            <a:off x="4958894" y="3845671"/>
            <a:ext cx="1660299" cy="840023"/>
            <a:chOff x="3935413" y="1797050"/>
            <a:chExt cx="1317625" cy="666750"/>
          </a:xfrm>
        </p:grpSpPr>
        <p:sp>
          <p:nvSpPr>
            <p:cNvPr id="50" name="Oval 13"/>
            <p:cNvSpPr>
              <a:spLocks noChangeArrowheads="1"/>
            </p:cNvSpPr>
            <p:nvPr/>
          </p:nvSpPr>
          <p:spPr bwMode="auto">
            <a:xfrm>
              <a:off x="3935413" y="1797050"/>
              <a:ext cx="1317625" cy="311150"/>
            </a:xfrm>
            <a:prstGeom prst="ellipse">
              <a:avLst/>
            </a:prstGeom>
            <a:solidFill>
              <a:srgbClr val="9BB9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51" name="Freeform 15"/>
            <p:cNvSpPr>
              <a:spLocks/>
            </p:cNvSpPr>
            <p:nvPr/>
          </p:nvSpPr>
          <p:spPr bwMode="auto">
            <a:xfrm>
              <a:off x="3935413" y="1939925"/>
              <a:ext cx="1317625" cy="523875"/>
            </a:xfrm>
            <a:custGeom>
              <a:avLst/>
              <a:gdLst/>
              <a:ahLst/>
              <a:cxnLst>
                <a:cxn ang="0">
                  <a:pos x="457" y="51"/>
                </a:cxn>
                <a:cxn ang="0">
                  <a:pos x="285" y="68"/>
                </a:cxn>
                <a:cxn ang="0">
                  <a:pos x="114" y="51"/>
                </a:cxn>
                <a:cxn ang="0">
                  <a:pos x="0" y="2"/>
                </a:cxn>
                <a:cxn ang="0">
                  <a:pos x="0" y="100"/>
                </a:cxn>
                <a:cxn ang="0">
                  <a:pos x="0" y="161"/>
                </a:cxn>
                <a:cxn ang="0">
                  <a:pos x="1" y="162"/>
                </a:cxn>
                <a:cxn ang="0">
                  <a:pos x="285" y="227"/>
                </a:cxn>
                <a:cxn ang="0">
                  <a:pos x="570" y="162"/>
                </a:cxn>
                <a:cxn ang="0">
                  <a:pos x="572" y="159"/>
                </a:cxn>
                <a:cxn ang="0">
                  <a:pos x="572" y="102"/>
                </a:cxn>
                <a:cxn ang="0">
                  <a:pos x="572" y="0"/>
                </a:cxn>
                <a:cxn ang="0">
                  <a:pos x="457" y="51"/>
                </a:cxn>
              </a:cxnLst>
              <a:rect l="0" t="0" r="r" b="b"/>
              <a:pathLst>
                <a:path w="572" h="227">
                  <a:moveTo>
                    <a:pt x="457" y="51"/>
                  </a:moveTo>
                  <a:cubicBezTo>
                    <a:pt x="408" y="62"/>
                    <a:pt x="349" y="68"/>
                    <a:pt x="285" y="68"/>
                  </a:cubicBezTo>
                  <a:cubicBezTo>
                    <a:pt x="222" y="68"/>
                    <a:pt x="162" y="62"/>
                    <a:pt x="114" y="51"/>
                  </a:cubicBezTo>
                  <a:cubicBezTo>
                    <a:pt x="61" y="39"/>
                    <a:pt x="21" y="22"/>
                    <a:pt x="0" y="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1"/>
                    <a:pt x="1" y="162"/>
                  </a:cubicBezTo>
                  <a:cubicBezTo>
                    <a:pt x="41" y="200"/>
                    <a:pt x="153" y="227"/>
                    <a:pt x="285" y="227"/>
                  </a:cubicBezTo>
                  <a:cubicBezTo>
                    <a:pt x="417" y="227"/>
                    <a:pt x="529" y="200"/>
                    <a:pt x="570" y="162"/>
                  </a:cubicBezTo>
                  <a:cubicBezTo>
                    <a:pt x="571" y="161"/>
                    <a:pt x="571" y="160"/>
                    <a:pt x="572" y="159"/>
                  </a:cubicBezTo>
                  <a:cubicBezTo>
                    <a:pt x="572" y="102"/>
                    <a:pt x="572" y="102"/>
                    <a:pt x="572" y="102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52" y="21"/>
                    <a:pt x="511" y="39"/>
                    <a:pt x="457" y="51"/>
                  </a:cubicBezTo>
                  <a:close/>
                </a:path>
              </a:pathLst>
            </a:custGeom>
            <a:solidFill>
              <a:srgbClr val="9BB955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sp>
        <p:nvSpPr>
          <p:cNvPr id="52" name="Freeform 16"/>
          <p:cNvSpPr>
            <a:spLocks/>
          </p:cNvSpPr>
          <p:nvPr/>
        </p:nvSpPr>
        <p:spPr bwMode="auto">
          <a:xfrm>
            <a:off x="5272951" y="3935674"/>
            <a:ext cx="2001" cy="200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6CCAF2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endParaRPr lang="en-US" sz="2500" dirty="0">
              <a:solidFill>
                <a:srgbClr val="262626"/>
              </a:solidFill>
              <a:latin typeface="Roboto Condensed"/>
            </a:endParaRPr>
          </a:p>
        </p:txBody>
      </p:sp>
      <p:grpSp>
        <p:nvGrpSpPr>
          <p:cNvPr id="53" name="Group 62"/>
          <p:cNvGrpSpPr/>
          <p:nvPr/>
        </p:nvGrpSpPr>
        <p:grpSpPr>
          <a:xfrm>
            <a:off x="5272952" y="3527663"/>
            <a:ext cx="1046189" cy="530015"/>
            <a:chOff x="4184651" y="1544638"/>
            <a:chExt cx="830263" cy="420688"/>
          </a:xfrm>
        </p:grpSpPr>
        <p:sp>
          <p:nvSpPr>
            <p:cNvPr id="54" name="Freeform 17"/>
            <p:cNvSpPr>
              <a:spLocks/>
            </p:cNvSpPr>
            <p:nvPr/>
          </p:nvSpPr>
          <p:spPr bwMode="auto">
            <a:xfrm>
              <a:off x="4184651" y="1633538"/>
              <a:ext cx="830263" cy="331788"/>
            </a:xfrm>
            <a:custGeom>
              <a:avLst/>
              <a:gdLst/>
              <a:ahLst/>
              <a:cxnLst>
                <a:cxn ang="0">
                  <a:pos x="288" y="32"/>
                </a:cxn>
                <a:cxn ang="0">
                  <a:pos x="180" y="43"/>
                </a:cxn>
                <a:cxn ang="0">
                  <a:pos x="71" y="32"/>
                </a:cxn>
                <a:cxn ang="0">
                  <a:pos x="0" y="1"/>
                </a:cxn>
                <a:cxn ang="0">
                  <a:pos x="0" y="63"/>
                </a:cxn>
                <a:cxn ang="0">
                  <a:pos x="0" y="102"/>
                </a:cxn>
                <a:cxn ang="0">
                  <a:pos x="0" y="102"/>
                </a:cxn>
                <a:cxn ang="0">
                  <a:pos x="180" y="144"/>
                </a:cxn>
                <a:cxn ang="0">
                  <a:pos x="359" y="102"/>
                </a:cxn>
                <a:cxn ang="0">
                  <a:pos x="361" y="101"/>
                </a:cxn>
                <a:cxn ang="0">
                  <a:pos x="361" y="64"/>
                </a:cxn>
                <a:cxn ang="0">
                  <a:pos x="361" y="0"/>
                </a:cxn>
                <a:cxn ang="0">
                  <a:pos x="288" y="32"/>
                </a:cxn>
              </a:cxnLst>
              <a:rect l="0" t="0" r="r" b="b"/>
              <a:pathLst>
                <a:path w="361" h="144">
                  <a:moveTo>
                    <a:pt x="288" y="32"/>
                  </a:moveTo>
                  <a:cubicBezTo>
                    <a:pt x="257" y="39"/>
                    <a:pt x="220" y="43"/>
                    <a:pt x="180" y="43"/>
                  </a:cubicBezTo>
                  <a:cubicBezTo>
                    <a:pt x="139" y="43"/>
                    <a:pt x="102" y="39"/>
                    <a:pt x="71" y="32"/>
                  </a:cubicBezTo>
                  <a:cubicBezTo>
                    <a:pt x="38" y="25"/>
                    <a:pt x="13" y="14"/>
                    <a:pt x="0" y="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26" y="126"/>
                    <a:pt x="96" y="144"/>
                    <a:pt x="180" y="144"/>
                  </a:cubicBezTo>
                  <a:cubicBezTo>
                    <a:pt x="263" y="144"/>
                    <a:pt x="334" y="126"/>
                    <a:pt x="359" y="102"/>
                  </a:cubicBezTo>
                  <a:cubicBezTo>
                    <a:pt x="360" y="102"/>
                    <a:pt x="360" y="101"/>
                    <a:pt x="361" y="101"/>
                  </a:cubicBezTo>
                  <a:cubicBezTo>
                    <a:pt x="361" y="64"/>
                    <a:pt x="361" y="64"/>
                    <a:pt x="361" y="64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48" y="13"/>
                    <a:pt x="322" y="25"/>
                    <a:pt x="288" y="32"/>
                  </a:cubicBezTo>
                  <a:close/>
                </a:path>
              </a:pathLst>
            </a:custGeom>
            <a:solidFill>
              <a:srgbClr val="F19B14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55" name="Oval 18"/>
            <p:cNvSpPr>
              <a:spLocks noChangeArrowheads="1"/>
            </p:cNvSpPr>
            <p:nvPr/>
          </p:nvSpPr>
          <p:spPr bwMode="auto">
            <a:xfrm>
              <a:off x="4184651" y="1544638"/>
              <a:ext cx="830263" cy="195263"/>
            </a:xfrm>
            <a:prstGeom prst="ellipse">
              <a:avLst/>
            </a:prstGeom>
            <a:solidFill>
              <a:srgbClr val="F19B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396507" y="5182273"/>
            <a:ext cx="2716368" cy="114739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srgbClr val="237DB9"/>
                </a:solidFill>
                <a:latin typeface="Roboto Condensed"/>
              </a:rPr>
              <a:t>Title Goes Here</a:t>
            </a:r>
            <a:endParaRPr lang="en-US" sz="1500" dirty="0">
              <a:solidFill>
                <a:srgbClr val="237DB9"/>
              </a:solidFill>
              <a:latin typeface="Roboto Condensed"/>
            </a:endParaRPr>
          </a:p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Roboto Condensed"/>
              </a:rPr>
              <a:t>There are many variations of passages of Lorem Ipsum available but the have suffered alteration in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5526014" y="6671964"/>
            <a:ext cx="485710" cy="38472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500" dirty="0">
                <a:solidFill>
                  <a:srgbClr val="237DB9"/>
                </a:solidFill>
                <a:latin typeface="Roboto Condensed"/>
              </a:rPr>
              <a:t>90%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648347" y="3501877"/>
            <a:ext cx="2468019" cy="114739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r"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srgbClr val="F19B14"/>
                </a:solidFill>
                <a:latin typeface="Roboto Condensed"/>
              </a:rPr>
              <a:t>Title Goes Here</a:t>
            </a:r>
            <a:endParaRPr lang="en-US" sz="1500" dirty="0">
              <a:solidFill>
                <a:srgbClr val="F19B14"/>
              </a:solidFill>
              <a:latin typeface="Roboto Condensed"/>
            </a:endParaRPr>
          </a:p>
          <a:p>
            <a:pPr algn="r"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Roboto Condensed"/>
              </a:rPr>
              <a:t>There are many variations of passages of Lorem Ipsum available but the have suffered alteration in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5518184" y="3090782"/>
            <a:ext cx="485710" cy="38472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500" dirty="0">
                <a:solidFill>
                  <a:srgbClr val="F19B14"/>
                </a:solidFill>
                <a:latin typeface="Roboto Condensed"/>
              </a:rPr>
              <a:t>20%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434914" y="3501877"/>
            <a:ext cx="2716368" cy="114739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srgbClr val="15AA96"/>
                </a:solidFill>
                <a:latin typeface="Roboto Condensed"/>
              </a:rPr>
              <a:t>Title Goes Here</a:t>
            </a:r>
            <a:endParaRPr lang="en-US" sz="1500" dirty="0">
              <a:solidFill>
                <a:srgbClr val="15AA96"/>
              </a:solidFill>
              <a:latin typeface="Roboto Condensed"/>
            </a:endParaRPr>
          </a:p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Roboto Condensed"/>
              </a:rPr>
              <a:t>There are many variations of passages of Lorem Ipsum available but the have suffered alteration in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3960990" y="4639787"/>
            <a:ext cx="485710" cy="38472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500" dirty="0">
                <a:solidFill>
                  <a:srgbClr val="15AA96"/>
                </a:solidFill>
                <a:latin typeface="Roboto Condensed"/>
              </a:rPr>
              <a:t>80%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588561" y="5182273"/>
            <a:ext cx="2468019" cy="114739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r"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srgbClr val="9BB955"/>
                </a:solidFill>
                <a:latin typeface="Roboto Condensed"/>
              </a:rPr>
              <a:t>Title Goes Here</a:t>
            </a:r>
            <a:endParaRPr lang="en-US" sz="1500" dirty="0">
              <a:solidFill>
                <a:srgbClr val="9BB955"/>
              </a:solidFill>
              <a:latin typeface="Roboto Condensed"/>
            </a:endParaRPr>
          </a:p>
          <a:p>
            <a:pPr algn="r"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Roboto Condensed"/>
              </a:rPr>
              <a:t>There are many variations of passages of Lorem Ipsum available but the have suffered alteration in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6857610" y="4034292"/>
            <a:ext cx="485710" cy="38472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500" dirty="0">
                <a:solidFill>
                  <a:srgbClr val="9BB955"/>
                </a:solidFill>
                <a:latin typeface="Roboto Condensed"/>
              </a:rPr>
              <a:t>60%</a:t>
            </a:r>
          </a:p>
        </p:txBody>
      </p:sp>
      <p:grpSp>
        <p:nvGrpSpPr>
          <p:cNvPr id="64" name="Group 47"/>
          <p:cNvGrpSpPr/>
          <p:nvPr/>
        </p:nvGrpSpPr>
        <p:grpSpPr>
          <a:xfrm>
            <a:off x="813698" y="5445679"/>
            <a:ext cx="621680" cy="603790"/>
            <a:chOff x="2750859" y="3370932"/>
            <a:chExt cx="493370" cy="479245"/>
          </a:xfrm>
        </p:grpSpPr>
        <p:sp>
          <p:nvSpPr>
            <p:cNvPr id="65" name="Oval 48"/>
            <p:cNvSpPr/>
            <p:nvPr/>
          </p:nvSpPr>
          <p:spPr>
            <a:xfrm>
              <a:off x="2750859" y="3370932"/>
              <a:ext cx="493370" cy="479245"/>
            </a:xfrm>
            <a:prstGeom prst="ellipse">
              <a:avLst/>
            </a:prstGeom>
            <a:solidFill>
              <a:srgbClr val="237DB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FFFFFF"/>
                </a:solidFill>
                <a:latin typeface="FontAwesome" pitchFamily="2" charset="0"/>
              </a:endParaRPr>
            </a:p>
          </p:txBody>
        </p:sp>
        <p:sp>
          <p:nvSpPr>
            <p:cNvPr id="66" name="Freeform 101"/>
            <p:cNvSpPr>
              <a:spLocks noEditPoints="1"/>
            </p:cNvSpPr>
            <p:nvPr/>
          </p:nvSpPr>
          <p:spPr bwMode="auto">
            <a:xfrm>
              <a:off x="2877273" y="3497591"/>
              <a:ext cx="233363" cy="215900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67" name="Group 50"/>
          <p:cNvGrpSpPr/>
          <p:nvPr/>
        </p:nvGrpSpPr>
        <p:grpSpPr>
          <a:xfrm>
            <a:off x="839471" y="3783070"/>
            <a:ext cx="621680" cy="603790"/>
            <a:chOff x="3821284" y="2086962"/>
            <a:chExt cx="493370" cy="479245"/>
          </a:xfrm>
        </p:grpSpPr>
        <p:sp>
          <p:nvSpPr>
            <p:cNvPr id="68" name="Oval 51"/>
            <p:cNvSpPr/>
            <p:nvPr/>
          </p:nvSpPr>
          <p:spPr>
            <a:xfrm>
              <a:off x="3821284" y="2086962"/>
              <a:ext cx="493370" cy="479245"/>
            </a:xfrm>
            <a:prstGeom prst="ellipse">
              <a:avLst/>
            </a:prstGeom>
            <a:solidFill>
              <a:srgbClr val="15AA9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FFFFFF"/>
                </a:solidFill>
                <a:latin typeface="FontAwesome" pitchFamily="2" charset="0"/>
              </a:endParaRPr>
            </a:p>
          </p:txBody>
        </p:sp>
        <p:sp>
          <p:nvSpPr>
            <p:cNvPr id="69" name="Freeform 145"/>
            <p:cNvSpPr>
              <a:spLocks/>
            </p:cNvSpPr>
            <p:nvPr/>
          </p:nvSpPr>
          <p:spPr bwMode="auto">
            <a:xfrm>
              <a:off x="3960076" y="2209495"/>
              <a:ext cx="219075" cy="188913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70" name="Group 53"/>
          <p:cNvGrpSpPr/>
          <p:nvPr/>
        </p:nvGrpSpPr>
        <p:grpSpPr>
          <a:xfrm>
            <a:off x="10049505" y="5411259"/>
            <a:ext cx="621680" cy="603790"/>
            <a:chOff x="4770609" y="1334079"/>
            <a:chExt cx="493370" cy="479245"/>
          </a:xfrm>
        </p:grpSpPr>
        <p:sp>
          <p:nvSpPr>
            <p:cNvPr id="71" name="Oval 54"/>
            <p:cNvSpPr/>
            <p:nvPr/>
          </p:nvSpPr>
          <p:spPr>
            <a:xfrm>
              <a:off x="4770609" y="1334079"/>
              <a:ext cx="493370" cy="479245"/>
            </a:xfrm>
            <a:prstGeom prst="ellipse">
              <a:avLst/>
            </a:prstGeom>
            <a:solidFill>
              <a:srgbClr val="9BB95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FFFFFF"/>
                </a:solidFill>
                <a:latin typeface="FontAwesome" pitchFamily="2" charset="0"/>
              </a:endParaRPr>
            </a:p>
          </p:txBody>
        </p:sp>
        <p:sp>
          <p:nvSpPr>
            <p:cNvPr id="72" name="Freeform 54"/>
            <p:cNvSpPr>
              <a:spLocks noEditPoints="1"/>
            </p:cNvSpPr>
            <p:nvPr/>
          </p:nvSpPr>
          <p:spPr bwMode="auto">
            <a:xfrm>
              <a:off x="4903787" y="1460569"/>
              <a:ext cx="247458" cy="18348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  <a:cxn ang="0">
                  <a:pos x="45" y="25"/>
                </a:cxn>
                <a:cxn ang="0">
                  <a:pos x="33" y="13"/>
                </a:cxn>
                <a:cxn ang="0">
                  <a:pos x="32" y="12"/>
                </a:cxn>
                <a:cxn ang="0">
                  <a:pos x="31" y="13"/>
                </a:cxn>
                <a:cxn ang="0">
                  <a:pos x="18" y="25"/>
                </a:cxn>
                <a:cxn ang="0">
                  <a:pos x="18" y="26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40"/>
                </a:cxn>
                <a:cxn ang="0">
                  <a:pos x="28" y="41"/>
                </a:cxn>
                <a:cxn ang="0">
                  <a:pos x="35" y="41"/>
                </a:cxn>
                <a:cxn ang="0">
                  <a:pos x="36" y="40"/>
                </a:cxn>
                <a:cxn ang="0">
                  <a:pos x="36" y="27"/>
                </a:cxn>
                <a:cxn ang="0">
                  <a:pos x="44" y="27"/>
                </a:cxn>
                <a:cxn ang="0">
                  <a:pos x="45" y="26"/>
                </a:cxn>
                <a:cxn ang="0">
                  <a:pos x="45" y="25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3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4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  <a:moveTo>
                    <a:pt x="45" y="25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2" y="13"/>
                    <a:pt x="32" y="12"/>
                    <a:pt x="32" y="12"/>
                  </a:cubicBezTo>
                  <a:cubicBezTo>
                    <a:pt x="31" y="12"/>
                    <a:pt x="31" y="13"/>
                    <a:pt x="31" y="13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7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1"/>
                    <a:pt x="28" y="41"/>
                    <a:pt x="28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1"/>
                    <a:pt x="36" y="41"/>
                    <a:pt x="36" y="40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5" y="27"/>
                    <a:pt x="45" y="27"/>
                    <a:pt x="45" y="26"/>
                  </a:cubicBezTo>
                  <a:cubicBezTo>
                    <a:pt x="45" y="26"/>
                    <a:pt x="45" y="26"/>
                    <a:pt x="45" y="2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73" name="Group 56"/>
          <p:cNvGrpSpPr/>
          <p:nvPr/>
        </p:nvGrpSpPr>
        <p:grpSpPr>
          <a:xfrm>
            <a:off x="10062451" y="3745190"/>
            <a:ext cx="621680" cy="603790"/>
            <a:chOff x="5775178" y="2507649"/>
            <a:chExt cx="493370" cy="479245"/>
          </a:xfrm>
        </p:grpSpPr>
        <p:sp>
          <p:nvSpPr>
            <p:cNvPr id="74" name="Oval 59"/>
            <p:cNvSpPr/>
            <p:nvPr/>
          </p:nvSpPr>
          <p:spPr>
            <a:xfrm>
              <a:off x="5775178" y="2507649"/>
              <a:ext cx="493370" cy="479245"/>
            </a:xfrm>
            <a:prstGeom prst="ellipse">
              <a:avLst/>
            </a:prstGeom>
            <a:solidFill>
              <a:srgbClr val="F19B14"/>
            </a:solidFill>
            <a:ln w="25400" cap="flat" cmpd="sng" algn="ctr">
              <a:noFill/>
              <a:prstDash val="solid"/>
            </a:ln>
            <a:effectLst/>
          </p:spPr>
          <p:txBody>
            <a:bodyPr bIns="91440" rtlCol="0" anchor="ctr"/>
            <a:lstStyle/>
            <a:p>
              <a:pPr algn="ctr"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FFFFFF"/>
                </a:solidFill>
                <a:latin typeface="FontAwesome" pitchFamily="2" charset="0"/>
              </a:endParaRPr>
            </a:p>
          </p:txBody>
        </p:sp>
        <p:sp>
          <p:nvSpPr>
            <p:cNvPr id="75" name="Freeform 37"/>
            <p:cNvSpPr>
              <a:spLocks noEditPoints="1"/>
            </p:cNvSpPr>
            <p:nvPr/>
          </p:nvSpPr>
          <p:spPr bwMode="auto">
            <a:xfrm>
              <a:off x="5914071" y="2630424"/>
              <a:ext cx="233363" cy="203200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68" y="50"/>
                </a:cxn>
                <a:cxn ang="0">
                  <a:pos x="59" y="59"/>
                </a:cxn>
                <a:cxn ang="0">
                  <a:pos x="9" y="59"/>
                </a:cxn>
                <a:cxn ang="0">
                  <a:pos x="0" y="50"/>
                </a:cxn>
                <a:cxn ang="0">
                  <a:pos x="0" y="18"/>
                </a:cxn>
                <a:cxn ang="0">
                  <a:pos x="9" y="9"/>
                </a:cxn>
                <a:cxn ang="0">
                  <a:pos x="17" y="9"/>
                </a:cxn>
                <a:cxn ang="0">
                  <a:pos x="19" y="4"/>
                </a:cxn>
                <a:cxn ang="0">
                  <a:pos x="25" y="0"/>
                </a:cxn>
                <a:cxn ang="0">
                  <a:pos x="43" y="0"/>
                </a:cxn>
                <a:cxn ang="0">
                  <a:pos x="49" y="4"/>
                </a:cxn>
                <a:cxn ang="0">
                  <a:pos x="51" y="9"/>
                </a:cxn>
                <a:cxn ang="0">
                  <a:pos x="59" y="9"/>
                </a:cxn>
                <a:cxn ang="0">
                  <a:pos x="68" y="18"/>
                </a:cxn>
                <a:cxn ang="0">
                  <a:pos x="50" y="34"/>
                </a:cxn>
                <a:cxn ang="0">
                  <a:pos x="34" y="18"/>
                </a:cxn>
                <a:cxn ang="0">
                  <a:pos x="18" y="34"/>
                </a:cxn>
                <a:cxn ang="0">
                  <a:pos x="34" y="50"/>
                </a:cxn>
                <a:cxn ang="0">
                  <a:pos x="50" y="34"/>
                </a:cxn>
                <a:cxn ang="0">
                  <a:pos x="44" y="34"/>
                </a:cxn>
                <a:cxn ang="0">
                  <a:pos x="34" y="44"/>
                </a:cxn>
                <a:cxn ang="0">
                  <a:pos x="24" y="34"/>
                </a:cxn>
                <a:cxn ang="0">
                  <a:pos x="34" y="24"/>
                </a:cxn>
                <a:cxn ang="0">
                  <a:pos x="44" y="34"/>
                </a:cxn>
              </a:cxnLst>
              <a:rect l="0" t="0" r="r" b="b"/>
              <a:pathLst>
                <a:path w="68" h="59">
                  <a:moveTo>
                    <a:pt x="68" y="18"/>
                  </a:moveTo>
                  <a:cubicBezTo>
                    <a:pt x="68" y="50"/>
                    <a:pt x="68" y="50"/>
                    <a:pt x="68" y="50"/>
                  </a:cubicBezTo>
                  <a:cubicBezTo>
                    <a:pt x="68" y="55"/>
                    <a:pt x="64" y="59"/>
                    <a:pt x="59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4" y="59"/>
                    <a:pt x="0" y="55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3"/>
                    <a:pt x="4" y="9"/>
                    <a:pt x="9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2"/>
                    <a:pt x="22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64" y="9"/>
                    <a:pt x="68" y="13"/>
                    <a:pt x="68" y="18"/>
                  </a:cubicBezTo>
                  <a:close/>
                  <a:moveTo>
                    <a:pt x="50" y="34"/>
                  </a:moveTo>
                  <a:cubicBezTo>
                    <a:pt x="50" y="25"/>
                    <a:pt x="43" y="18"/>
                    <a:pt x="34" y="18"/>
                  </a:cubicBezTo>
                  <a:cubicBezTo>
                    <a:pt x="25" y="18"/>
                    <a:pt x="18" y="25"/>
                    <a:pt x="18" y="34"/>
                  </a:cubicBezTo>
                  <a:cubicBezTo>
                    <a:pt x="18" y="43"/>
                    <a:pt x="25" y="50"/>
                    <a:pt x="34" y="50"/>
                  </a:cubicBezTo>
                  <a:cubicBezTo>
                    <a:pt x="43" y="50"/>
                    <a:pt x="50" y="43"/>
                    <a:pt x="50" y="34"/>
                  </a:cubicBezTo>
                  <a:close/>
                  <a:moveTo>
                    <a:pt x="44" y="34"/>
                  </a:moveTo>
                  <a:cubicBezTo>
                    <a:pt x="44" y="40"/>
                    <a:pt x="40" y="44"/>
                    <a:pt x="34" y="44"/>
                  </a:cubicBezTo>
                  <a:cubicBezTo>
                    <a:pt x="28" y="44"/>
                    <a:pt x="24" y="40"/>
                    <a:pt x="24" y="34"/>
                  </a:cubicBezTo>
                  <a:cubicBezTo>
                    <a:pt x="24" y="28"/>
                    <a:pt x="28" y="24"/>
                    <a:pt x="34" y="24"/>
                  </a:cubicBezTo>
                  <a:cubicBezTo>
                    <a:pt x="40" y="24"/>
                    <a:pt x="44" y="28"/>
                    <a:pt x="44" y="3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581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9" grpId="0"/>
      <p:bldP spid="60" grpId="0"/>
      <p:bldP spid="61" grpId="0"/>
      <p:bldP spid="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326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2019-08-29T01:29:56Z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