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52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72839" y="2221915"/>
            <a:ext cx="7549360" cy="1174104"/>
          </a:xfrm>
          <a:prstGeom prst="rect">
            <a:avLst/>
          </a:prstGeom>
          <a:gradFill rotWithShape="1">
            <a:gsLst>
              <a:gs pos="0">
                <a:srgbClr val="FFD8B1"/>
              </a:gs>
              <a:gs pos="100000">
                <a:srgbClr val="766452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591257" y="5622215"/>
            <a:ext cx="5230941" cy="1520134"/>
          </a:xfrm>
          <a:prstGeom prst="rect">
            <a:avLst/>
          </a:prstGeom>
          <a:gradFill rotWithShape="1">
            <a:gsLst>
              <a:gs pos="0">
                <a:srgbClr val="ACCEBD"/>
              </a:gs>
              <a:gs pos="100000">
                <a:srgbClr val="505F57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920956" y="3308011"/>
            <a:ext cx="6921246" cy="1174103"/>
          </a:xfrm>
          <a:prstGeom prst="rect">
            <a:avLst/>
          </a:prstGeom>
          <a:gradFill rotWithShape="1">
            <a:gsLst>
              <a:gs pos="0">
                <a:srgbClr val="E2E0A0"/>
              </a:gs>
              <a:gs pos="100000">
                <a:srgbClr val="69684A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659090" y="4484115"/>
            <a:ext cx="6163109" cy="1140101"/>
          </a:xfrm>
          <a:prstGeom prst="rect">
            <a:avLst/>
          </a:prstGeom>
          <a:gradFill rotWithShape="1">
            <a:gsLst>
              <a:gs pos="0">
                <a:srgbClr val="BED25A"/>
              </a:gs>
              <a:gs pos="100000">
                <a:srgbClr val="58612A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3690915" y="3310011"/>
            <a:ext cx="7131284" cy="0"/>
          </a:xfrm>
          <a:prstGeom prst="line">
            <a:avLst/>
          </a:prstGeom>
          <a:noFill/>
          <a:ln w="12700">
            <a:solidFill>
              <a:srgbClr val="000000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4659090" y="4484115"/>
            <a:ext cx="6163109" cy="0"/>
          </a:xfrm>
          <a:prstGeom prst="line">
            <a:avLst/>
          </a:prstGeom>
          <a:noFill/>
          <a:ln w="12700">
            <a:solidFill>
              <a:srgbClr val="000000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401223" y="5624216"/>
            <a:ext cx="5420976" cy="0"/>
          </a:xfrm>
          <a:prstGeom prst="line">
            <a:avLst/>
          </a:prstGeom>
          <a:noFill/>
          <a:ln w="12700">
            <a:solidFill>
              <a:srgbClr val="000000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642366" y="7142349"/>
            <a:ext cx="10179833" cy="0"/>
          </a:xfrm>
          <a:prstGeom prst="line">
            <a:avLst/>
          </a:prstGeom>
          <a:noFill/>
          <a:ln w="12700">
            <a:solidFill>
              <a:srgbClr val="000000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495420" y="6072255"/>
            <a:ext cx="4193827" cy="5780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15214" tIns="57607" rIns="115214" bIns="57607">
            <a:spAutoFit/>
          </a:bodyPr>
          <a:lstStyle/>
          <a:p>
            <a:pPr latinLnBrk="1"/>
            <a:r>
              <a:rPr kumimoji="1" lang="en-US" altLang="ko-KR" sz="1500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to reach online user and provide </a:t>
            </a:r>
          </a:p>
          <a:p>
            <a:pPr latinLnBrk="1"/>
            <a:r>
              <a:rPr kumimoji="1" lang="en-US" altLang="ko-KR" sz="1500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Customised In-depth product information?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767289" y="4744138"/>
            <a:ext cx="3951389" cy="5780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15214" tIns="57607" rIns="115214" bIns="57607">
            <a:spAutoFit/>
          </a:bodyPr>
          <a:lstStyle/>
          <a:p>
            <a:pPr latinLnBrk="1"/>
            <a:r>
              <a:rPr kumimoji="1" lang="en-US" altLang="ko-KR" sz="1500" dirty="0">
                <a:solidFill>
                  <a:srgbClr val="33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to sell products and process orders</a:t>
            </a:r>
          </a:p>
          <a:p>
            <a:pPr latinLnBrk="1"/>
            <a:r>
              <a:rPr kumimoji="1" lang="en-US" altLang="ko-KR" sz="1500" dirty="0">
                <a:solidFill>
                  <a:srgbClr val="33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Over the Web?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089166" y="3694045"/>
            <a:ext cx="4307255" cy="3471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15214" tIns="57607" rIns="115214" bIns="57607">
            <a:spAutoFit/>
          </a:bodyPr>
          <a:lstStyle/>
          <a:p>
            <a:pPr latinLnBrk="1"/>
            <a:r>
              <a:rPr kumimoji="1" lang="en-US" altLang="ko-KR" sz="1500" dirty="0">
                <a:solidFill>
                  <a:srgbClr val="8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What are new offerings, unique to the Web?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257017" y="2475938"/>
            <a:ext cx="4135285" cy="5780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15214" tIns="57607" rIns="115214" bIns="57607">
            <a:spAutoFit/>
          </a:bodyPr>
          <a:lstStyle/>
          <a:p>
            <a:pPr latinLnBrk="1"/>
            <a:r>
              <a:rPr kumimoji="1" lang="en-US" altLang="ko-KR" sz="1500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to revolutionise business models and</a:t>
            </a:r>
          </a:p>
          <a:p>
            <a:pPr latinLnBrk="1"/>
            <a:r>
              <a:rPr kumimoji="1" lang="en-US" altLang="ko-KR" sz="1500" dirty="0">
                <a:solidFill>
                  <a:srgbClr val="FF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shift value creation?</a:t>
            </a:r>
          </a:p>
        </p:txBody>
      </p: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642366" y="1507852"/>
            <a:ext cx="5895061" cy="5640498"/>
            <a:chOff x="-115" y="653"/>
            <a:chExt cx="3913" cy="3607"/>
          </a:xfrm>
        </p:grpSpPr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-115" y="3051"/>
              <a:ext cx="3913" cy="1214"/>
              <a:chOff x="61" y="3086"/>
              <a:chExt cx="2912" cy="963"/>
            </a:xfrm>
          </p:grpSpPr>
          <p:sp>
            <p:nvSpPr>
              <p:cNvPr id="31" name="Freeform 16"/>
              <p:cNvSpPr>
                <a:spLocks/>
              </p:cNvSpPr>
              <p:nvPr/>
            </p:nvSpPr>
            <p:spPr bwMode="gray">
              <a:xfrm>
                <a:off x="351" y="3086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3175" cap="rnd">
                <a:solidFill>
                  <a:schemeClr val="tx2">
                    <a:lumMod val="20000"/>
                    <a:lumOff val="8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17"/>
              <p:cNvSpPr>
                <a:spLocks/>
              </p:cNvSpPr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3175" cap="rnd">
                <a:solidFill>
                  <a:schemeClr val="tx2">
                    <a:lumMod val="20000"/>
                    <a:lumOff val="8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3175" cap="rnd">
                <a:solidFill>
                  <a:schemeClr val="tx2">
                    <a:lumMod val="20000"/>
                    <a:lumOff val="8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6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28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gradFill rotWithShape="1">
                <a:gsLst>
                  <a:gs pos="0">
                    <a:srgbClr val="558000"/>
                  </a:gs>
                  <a:gs pos="50000">
                    <a:srgbClr val="385500"/>
                  </a:gs>
                  <a:gs pos="100000">
                    <a:srgbClr val="558000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gradFill rotWithShape="1">
                <a:gsLst>
                  <a:gs pos="0">
                    <a:srgbClr val="669900"/>
                  </a:gs>
                  <a:gs pos="100000">
                    <a:srgbClr val="2F4700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2"/>
              <p:cNvSpPr>
                <a:spLocks/>
              </p:cNvSpPr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rgbClr val="99CC00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7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rgbClr val="FEF800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gradFill rotWithShape="1">
                <a:gsLst>
                  <a:gs pos="0">
                    <a:srgbClr val="9E9A00"/>
                  </a:gs>
                  <a:gs pos="50000">
                    <a:srgbClr val="696600"/>
                  </a:gs>
                  <a:gs pos="100000">
                    <a:srgbClr val="9E9A00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gradFill rotWithShape="1">
                <a:gsLst>
                  <a:gs pos="0">
                    <a:srgbClr val="CCCC00"/>
                  </a:gs>
                  <a:gs pos="100000">
                    <a:srgbClr val="5E5E00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8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22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gradFill rotWithShape="1">
                <a:gsLst>
                  <a:gs pos="0">
                    <a:srgbClr val="FF6535"/>
                  </a:gs>
                  <a:gs pos="50000">
                    <a:srgbClr val="A94323"/>
                  </a:gs>
                  <a:gs pos="100000">
                    <a:srgbClr val="FF6535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gradFill rotWithShape="1">
                <a:gsLst>
                  <a:gs pos="0">
                    <a:srgbClr val="FF9933"/>
                  </a:gs>
                  <a:gs pos="100000">
                    <a:srgbClr val="764718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rgbClr val="FFBA75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20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gradFill rotWithShape="1">
                <a:gsLst>
                  <a:gs pos="0">
                    <a:srgbClr val="CC3300"/>
                  </a:gs>
                  <a:gs pos="100000">
                    <a:srgbClr val="5E1800"/>
                  </a:gs>
                </a:gsLst>
                <a:lin ang="2700000" scaled="1"/>
              </a:gra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33"/>
              <p:cNvSpPr>
                <a:spLocks/>
              </p:cNvSpPr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rgbClr val="FF6535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2229427" y="3958068"/>
            <a:ext cx="2058819" cy="559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 lIns="115214" tIns="57607" rIns="115214" bIns="57607">
            <a:spAutoFit/>
          </a:bodyPr>
          <a:lstStyle/>
          <a:p>
            <a:pPr algn="ctr" latinLnBrk="1">
              <a:lnSpc>
                <a:spcPct val="80000"/>
              </a:lnSpc>
              <a:defRPr/>
            </a:pPr>
            <a:r>
              <a:rPr kumimoji="1" lang="en-US" altLang="ko-KR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Product/Service </a:t>
            </a:r>
          </a:p>
          <a:p>
            <a:pPr algn="ctr" latinLnBrk="1">
              <a:lnSpc>
                <a:spcPct val="80000"/>
              </a:lnSpc>
              <a:defRPr/>
            </a:pPr>
            <a:r>
              <a:rPr kumimoji="1" lang="en-US" altLang="ko-KR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Innovation</a:t>
            </a:r>
          </a:p>
        </p:txBody>
      </p:sp>
      <p:sp>
        <p:nvSpPr>
          <p:cNvPr id="35" name="Text Box 35"/>
          <p:cNvSpPr txBox="1">
            <a:spLocks noChangeArrowheads="1"/>
          </p:cNvSpPr>
          <p:nvPr/>
        </p:nvSpPr>
        <p:spPr bwMode="auto">
          <a:xfrm>
            <a:off x="2525825" y="2723960"/>
            <a:ext cx="1416016" cy="781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 lIns="115214" tIns="57607" rIns="115214" bIns="57607">
            <a:spAutoFit/>
          </a:bodyPr>
          <a:lstStyle/>
          <a:p>
            <a:pPr algn="ctr" latinLnBrk="1">
              <a:lnSpc>
                <a:spcPct val="80000"/>
              </a:lnSpc>
              <a:defRPr/>
            </a:pPr>
            <a:r>
              <a:rPr kumimoji="1" lang="en-US" altLang="ko-KR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</a:t>
            </a:r>
          </a:p>
          <a:p>
            <a:pPr algn="ctr" latinLnBrk="1">
              <a:lnSpc>
                <a:spcPct val="80000"/>
              </a:lnSpc>
              <a:defRPr/>
            </a:pPr>
            <a:r>
              <a:rPr kumimoji="1" lang="en-US" altLang="ko-KR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Model </a:t>
            </a:r>
          </a:p>
          <a:p>
            <a:pPr algn="ctr" latinLnBrk="1">
              <a:lnSpc>
                <a:spcPct val="80000"/>
              </a:lnSpc>
              <a:defRPr/>
            </a:pPr>
            <a:r>
              <a:rPr kumimoji="1" lang="en-US" altLang="ko-KR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Innovation</a:t>
            </a:r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>
            <a:off x="1568532" y="6360281"/>
            <a:ext cx="3454623" cy="3620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 lIns="115214" tIns="57607" rIns="115214" bIns="57607" anchor="ctr"/>
          <a:lstStyle/>
          <a:p>
            <a:pPr algn="ctr" latinLnBrk="1">
              <a:defRPr/>
            </a:pPr>
            <a:r>
              <a:rPr kumimoji="1" lang="en-US" altLang="ko-KR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 Innovation</a:t>
            </a:r>
          </a:p>
        </p:txBody>
      </p:sp>
      <p:sp>
        <p:nvSpPr>
          <p:cNvPr id="37" name="Rectangle 37"/>
          <p:cNvSpPr>
            <a:spLocks noChangeArrowheads="1"/>
          </p:cNvSpPr>
          <p:nvPr/>
        </p:nvSpPr>
        <p:spPr bwMode="auto">
          <a:xfrm>
            <a:off x="1568532" y="5070166"/>
            <a:ext cx="3264588" cy="3620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wrap="none" lIns="115214" tIns="57607" rIns="115214" bIns="57607" anchor="ctr"/>
          <a:lstStyle/>
          <a:p>
            <a:pPr algn="ctr" latinLnBrk="1">
              <a:defRPr/>
            </a:pPr>
            <a:r>
              <a:rPr kumimoji="1" lang="en-US" altLang="ko-KR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Channel Innovation</a:t>
            </a:r>
          </a:p>
        </p:txBody>
      </p:sp>
    </p:spTree>
    <p:extLst>
      <p:ext uri="{BB962C8B-B14F-4D97-AF65-F5344CB8AC3E}">
        <p14:creationId xmlns:p14="http://schemas.microsoft.com/office/powerpoint/2010/main" val="250533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289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2019-08-29T02:22:09Z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