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912" y="-124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defRPr>
          </a:pPr>
          <a:endParaRPr lang="zh-CN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A3-4DEE-8FD2-427E6FAD96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A3-4DEE-8FD2-427E6FAD9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220096"/>
        <c:axId val="203222400"/>
      </c:radarChart>
      <c:catAx>
        <c:axId val="20322009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203222400"/>
        <c:crosses val="autoZero"/>
        <c:auto val="1"/>
        <c:lblAlgn val="ctr"/>
        <c:lblOffset val="100"/>
        <c:noMultiLvlLbl val="0"/>
      </c:catAx>
      <c:valAx>
        <c:axId val="20322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203220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0073117618110238"/>
          <c:y val="0.93426556752795475"/>
          <c:w val="0.21416264763779524"/>
          <c:h val="4.95400437044756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 Light" panose="020B0502040204020203" pitchFamily="34" charset="-122"/>
          <a:ea typeface="微软雅黑 Light" panose="020B0502040204020203" pitchFamily="34" charset="-122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图表 23"/>
          <p:cNvGraphicFramePr/>
          <p:nvPr>
            <p:extLst>
              <p:ext uri="{D42A27DB-BD31-4B8C-83A1-F6EECF244321}">
                <p14:modId xmlns:p14="http://schemas.microsoft.com/office/powerpoint/2010/main" val="4118487939"/>
              </p:ext>
            </p:extLst>
          </p:nvPr>
        </p:nvGraphicFramePr>
        <p:xfrm>
          <a:off x="3242782" y="158622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矩形 24"/>
          <p:cNvSpPr/>
          <p:nvPr/>
        </p:nvSpPr>
        <p:spPr>
          <a:xfrm>
            <a:off x="945358" y="3071758"/>
            <a:ext cx="229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完成目标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XXXXXXX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5370" y="3071758"/>
            <a:ext cx="374650" cy="374650"/>
            <a:chOff x="1306284" y="2771259"/>
            <a:chExt cx="374650" cy="374650"/>
          </a:xfrm>
        </p:grpSpPr>
        <p:sp>
          <p:nvSpPr>
            <p:cNvPr id="27" name="椭圆 26"/>
            <p:cNvSpPr/>
            <p:nvPr/>
          </p:nvSpPr>
          <p:spPr>
            <a:xfrm>
              <a:off x="1306284" y="2771259"/>
              <a:ext cx="374650" cy="374650"/>
            </a:xfrm>
            <a:prstGeom prst="ellipse">
              <a:avLst/>
            </a:prstGeom>
            <a:solidFill>
              <a:srgbClr val="3FB83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380016" y="2880823"/>
              <a:ext cx="230818" cy="154232"/>
              <a:chOff x="1262857" y="2149230"/>
              <a:chExt cx="230818" cy="154232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1262857" y="2214700"/>
                <a:ext cx="83729" cy="83729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接连接符 29"/>
              <p:cNvCxnSpPr/>
              <p:nvPr/>
            </p:nvCxnSpPr>
            <p:spPr>
              <a:xfrm flipV="1">
                <a:off x="1339443" y="2149230"/>
                <a:ext cx="154232" cy="154232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31" name="矩形 30"/>
          <p:cNvSpPr/>
          <p:nvPr/>
        </p:nvSpPr>
        <p:spPr>
          <a:xfrm>
            <a:off x="945358" y="3686318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执行中的目标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XXXX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12990" y="3686318"/>
            <a:ext cx="374650" cy="374650"/>
            <a:chOff x="1114225" y="3338396"/>
            <a:chExt cx="374650" cy="374650"/>
          </a:xfrm>
        </p:grpSpPr>
        <p:sp>
          <p:nvSpPr>
            <p:cNvPr id="33" name="椭圆 32"/>
            <p:cNvSpPr/>
            <p:nvPr/>
          </p:nvSpPr>
          <p:spPr>
            <a:xfrm>
              <a:off x="1114225" y="3338396"/>
              <a:ext cx="374650" cy="374650"/>
            </a:xfrm>
            <a:prstGeom prst="ellipse">
              <a:avLst/>
            </a:prstGeom>
            <a:solidFill>
              <a:srgbClr val="00AEE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301550" y="3415892"/>
              <a:ext cx="0" cy="252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cxnSp>
          <p:nvCxnSpPr>
            <p:cNvPr id="35" name="直接连接符 34"/>
            <p:cNvCxnSpPr/>
            <p:nvPr/>
          </p:nvCxnSpPr>
          <p:spPr>
            <a:xfrm flipV="1">
              <a:off x="1301550" y="3479463"/>
              <a:ext cx="0" cy="162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36" name="矩形 35"/>
          <p:cNvSpPr/>
          <p:nvPr/>
        </p:nvSpPr>
        <p:spPr>
          <a:xfrm>
            <a:off x="937738" y="4295560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未完成的目标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XXXX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12990" y="4295560"/>
            <a:ext cx="374650" cy="374650"/>
            <a:chOff x="1114225" y="3947638"/>
            <a:chExt cx="374650" cy="374650"/>
          </a:xfrm>
        </p:grpSpPr>
        <p:sp>
          <p:nvSpPr>
            <p:cNvPr id="38" name="椭圆 37"/>
            <p:cNvSpPr/>
            <p:nvPr/>
          </p:nvSpPr>
          <p:spPr>
            <a:xfrm>
              <a:off x="1114225" y="3947638"/>
              <a:ext cx="374650" cy="374650"/>
            </a:xfrm>
            <a:prstGeom prst="ellipse">
              <a:avLst/>
            </a:prstGeom>
            <a:solidFill>
              <a:srgbClr val="F861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301550" y="4214839"/>
              <a:ext cx="0" cy="252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cxnSp>
          <p:nvCxnSpPr>
            <p:cNvPr id="40" name="直接连接符 39"/>
            <p:cNvCxnSpPr/>
            <p:nvPr/>
          </p:nvCxnSpPr>
          <p:spPr>
            <a:xfrm flipV="1">
              <a:off x="1301550" y="4019610"/>
              <a:ext cx="0" cy="16200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41" name="矩形 40"/>
          <p:cNvSpPr/>
          <p:nvPr/>
        </p:nvSpPr>
        <p:spPr>
          <a:xfrm>
            <a:off x="937738" y="4878961"/>
            <a:ext cx="2188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延期的目标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XXXXX</a:t>
            </a:r>
            <a:endParaRPr lang="zh-CN" altLang="en-US" dirty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05370" y="4878961"/>
            <a:ext cx="374650" cy="374650"/>
            <a:chOff x="1106605" y="4531039"/>
            <a:chExt cx="374650" cy="374650"/>
          </a:xfrm>
        </p:grpSpPr>
        <p:sp>
          <p:nvSpPr>
            <p:cNvPr id="43" name="椭圆 42"/>
            <p:cNvSpPr/>
            <p:nvPr/>
          </p:nvSpPr>
          <p:spPr>
            <a:xfrm>
              <a:off x="1106605" y="4531039"/>
              <a:ext cx="374650" cy="374650"/>
            </a:xfrm>
            <a:prstGeom prst="ellipse">
              <a:avLst/>
            </a:prstGeom>
            <a:solidFill>
              <a:srgbClr val="FFDC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1289167" y="4715726"/>
              <a:ext cx="93600" cy="3248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cxnSp>
          <p:nvCxnSpPr>
            <p:cNvPr id="45" name="直接连接符 44"/>
            <p:cNvCxnSpPr/>
            <p:nvPr/>
          </p:nvCxnSpPr>
          <p:spPr>
            <a:xfrm flipV="1">
              <a:off x="1293930" y="4610154"/>
              <a:ext cx="0" cy="11269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40"/>
                            </p:stCondLst>
                            <p:childTnLst>
                              <p:par>
                                <p:cTn id="31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4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8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8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P spid="25" grpId="0"/>
      <p:bldP spid="31" grpId="0"/>
      <p:bldP spid="36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A93E"/>
    </a:accent1>
    <a:accent2>
      <a:srgbClr val="8BC145"/>
    </a:accent2>
    <a:accent3>
      <a:srgbClr val="36AFCE"/>
    </a:accent3>
    <a:accent4>
      <a:srgbClr val="1D6FA9"/>
    </a:accent4>
    <a:accent5>
      <a:srgbClr val="B74919"/>
    </a:accent5>
    <a:accent6>
      <a:srgbClr val="F19D19"/>
    </a:accent6>
    <a:hlink>
      <a:srgbClr val="0563C1"/>
    </a:hlink>
    <a:folHlink>
      <a:srgbClr val="954F72"/>
    </a:folHlink>
  </a:clrScheme>
  <a:fontScheme name="Office 主题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265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2019-08-26T14:15:32Z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