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 varScale="1">
        <p:scale>
          <a:sx n="56" d="100"/>
          <a:sy n="56" d="100"/>
        </p:scale>
        <p:origin x="-78" y="-57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414634146341465"/>
          <c:y val="0.15064102564102563"/>
          <c:w val="0.53658536585365857"/>
          <c:h val="0.70512820512820518"/>
        </c:manualLayout>
      </c:layout>
      <c:radarChart>
        <c:radarStyle val="fill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公司A</c:v>
                </c:pt>
              </c:strCache>
            </c:strRef>
          </c:tx>
          <c:spPr>
            <a:solidFill>
              <a:srgbClr val="00B0F0"/>
            </a:solidFill>
            <a:ln w="12700"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0"/>
              </a:gra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cat>
            <c:strRef>
              <c:f>Sheet1!$B$1:$E$1</c:f>
              <c:strCache>
                <c:ptCount val="4"/>
                <c:pt idx="0">
                  <c:v>团队执行力</c:v>
                </c:pt>
                <c:pt idx="1">
                  <c:v>市场定位</c:v>
                </c:pt>
                <c:pt idx="2">
                  <c:v>企业文化</c:v>
                </c:pt>
                <c:pt idx="3">
                  <c:v>战略持续性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</c:v>
                </c:pt>
                <c:pt idx="1">
                  <c:v>27</c:v>
                </c:pt>
                <c:pt idx="2">
                  <c:v>90</c:v>
                </c:pt>
                <c:pt idx="3">
                  <c:v>60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公司b</c:v>
                </c:pt>
              </c:strCache>
            </c:strRef>
          </c:tx>
          <c:spPr>
            <a:solidFill>
              <a:srgbClr val="FFC000"/>
            </a:solidFill>
            <a:ln w="12700"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0"/>
              </a:gradFill>
            </a:ln>
            <a:effectLst/>
          </c:spPr>
          <c:cat>
            <c:strRef>
              <c:f>Sheet1!$B$1:$E$1</c:f>
              <c:strCache>
                <c:ptCount val="4"/>
                <c:pt idx="0">
                  <c:v>团队执行力</c:v>
                </c:pt>
                <c:pt idx="1">
                  <c:v>市场定位</c:v>
                </c:pt>
                <c:pt idx="2">
                  <c:v>企业文化</c:v>
                </c:pt>
                <c:pt idx="3">
                  <c:v>战略持续性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40</c:v>
                </c:pt>
                <c:pt idx="1">
                  <c:v>78</c:v>
                </c:pt>
                <c:pt idx="2">
                  <c:v>84</c:v>
                </c:pt>
                <c:pt idx="3">
                  <c:v>50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公司c</c:v>
                </c:pt>
              </c:strCache>
            </c:strRef>
          </c:tx>
          <c:spPr>
            <a:solidFill>
              <a:srgbClr val="92D050"/>
            </a:solidFill>
            <a:ln w="12700"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0"/>
              </a:gradFill>
            </a:ln>
          </c:spPr>
          <c:cat>
            <c:strRef>
              <c:f>Sheet1!$B$1:$E$1</c:f>
              <c:strCache>
                <c:ptCount val="4"/>
                <c:pt idx="0">
                  <c:v>团队执行力</c:v>
                </c:pt>
                <c:pt idx="1">
                  <c:v>市场定位</c:v>
                </c:pt>
                <c:pt idx="2">
                  <c:v>企业文化</c:v>
                </c:pt>
                <c:pt idx="3">
                  <c:v>战略持续性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39</c:v>
                </c:pt>
                <c:pt idx="1">
                  <c:v>66</c:v>
                </c:pt>
                <c:pt idx="2">
                  <c:v>67</c:v>
                </c:pt>
                <c:pt idx="3">
                  <c:v>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0541952"/>
        <c:axId val="250543488"/>
      </c:radarChart>
      <c:catAx>
        <c:axId val="25054195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 b="1" i="0" u="none" strike="noStrike" baseline="0">
                <a:ln w="3175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  <a:cs typeface="Arial"/>
              </a:defRPr>
            </a:pPr>
            <a:endParaRPr lang="zh-CN"/>
          </a:p>
        </c:txPr>
        <c:crossAx val="250543488"/>
        <c:crosses val="autoZero"/>
        <c:auto val="0"/>
        <c:lblAlgn val="ctr"/>
        <c:lblOffset val="100"/>
        <c:noMultiLvlLbl val="0"/>
      </c:catAx>
      <c:valAx>
        <c:axId val="250543488"/>
        <c:scaling>
          <c:orientation val="minMax"/>
        </c:scaling>
        <c:delete val="0"/>
        <c:axPos val="l"/>
        <c:numFmt formatCode="General" sourceLinked="1"/>
        <c:majorTickMark val="in"/>
        <c:minorTickMark val="none"/>
        <c:tickLblPos val="high"/>
        <c:spPr>
          <a:ln w="4365">
            <a:solidFill>
              <a:schemeClr val="bg1">
                <a:lumMod val="75000"/>
              </a:schemeClr>
            </a:solidFill>
            <a:prstDash val="solid"/>
          </a:ln>
        </c:spPr>
        <c:txPr>
          <a:bodyPr rot="0" vert="horz"/>
          <a:lstStyle/>
          <a:p>
            <a:pPr>
              <a:defRPr sz="962" b="0" i="0" u="none" strike="noStrike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Arial"/>
                <a:cs typeface="Arial"/>
              </a:defRPr>
            </a:pPr>
            <a:endParaRPr lang="zh-CN"/>
          </a:p>
        </c:txPr>
        <c:crossAx val="250541952"/>
        <c:crosses val="autoZero"/>
        <c:crossBetween val="midCat"/>
        <c:majorUnit val="20"/>
      </c:valAx>
      <c:spPr>
        <a:noFill/>
        <a:ln w="3491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75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>
            <a:spLocks noGrp="1"/>
          </p:cNvSpPr>
          <p:nvPr/>
        </p:nvSpPr>
        <p:spPr>
          <a:xfrm>
            <a:off x="1646237" y="86399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雷达图分析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graphicFrame>
        <p:nvGraphicFramePr>
          <p:cNvPr id="12" name="对象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526172342"/>
              </p:ext>
            </p:extLst>
          </p:nvPr>
        </p:nvGraphicFramePr>
        <p:xfrm>
          <a:off x="1810536" y="1549137"/>
          <a:ext cx="7190861" cy="548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矩形 12"/>
          <p:cNvSpPr/>
          <p:nvPr/>
        </p:nvSpPr>
        <p:spPr>
          <a:xfrm>
            <a:off x="7441968" y="5489919"/>
            <a:ext cx="169688" cy="169688"/>
          </a:xfrm>
          <a:prstGeom prst="rect">
            <a:avLst/>
          </a:prstGeom>
          <a:solidFill>
            <a:srgbClr val="92D050"/>
          </a:solidFill>
          <a:ln w="12700" cap="flat" cmpd="sng" algn="ctr">
            <a:gradFill>
              <a:gsLst>
                <a:gs pos="0">
                  <a:sysClr val="window" lastClr="FFFFFF">
                    <a:lumMod val="7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0"/>
            </a:gra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434175" y="5755373"/>
            <a:ext cx="169688" cy="169688"/>
          </a:xfrm>
          <a:prstGeom prst="rect">
            <a:avLst/>
          </a:prstGeom>
          <a:solidFill>
            <a:srgbClr val="FFC000"/>
          </a:solidFill>
          <a:ln w="12700" cap="flat" cmpd="sng" algn="ctr">
            <a:gradFill>
              <a:gsLst>
                <a:gs pos="0">
                  <a:sysClr val="window" lastClr="FFFFFF">
                    <a:lumMod val="7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0"/>
            </a:gra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449738" y="6016553"/>
            <a:ext cx="169688" cy="169688"/>
          </a:xfrm>
          <a:prstGeom prst="rect">
            <a:avLst/>
          </a:prstGeom>
          <a:solidFill>
            <a:srgbClr val="00B0F0"/>
          </a:solidFill>
          <a:ln w="12700" cap="flat" cmpd="sng" algn="ctr">
            <a:gradFill>
              <a:gsLst>
                <a:gs pos="0">
                  <a:sysClr val="window" lastClr="FFFFFF">
                    <a:lumMod val="7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0"/>
            </a:gradFill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7643184" y="5393061"/>
            <a:ext cx="773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A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公司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TextBox 38"/>
          <p:cNvSpPr txBox="1"/>
          <p:nvPr/>
        </p:nvSpPr>
        <p:spPr>
          <a:xfrm>
            <a:off x="7635391" y="5692382"/>
            <a:ext cx="773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B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公司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TextBox 39"/>
          <p:cNvSpPr txBox="1"/>
          <p:nvPr/>
        </p:nvSpPr>
        <p:spPr>
          <a:xfrm>
            <a:off x="7643184" y="5953562"/>
            <a:ext cx="773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C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公司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TextBox 2"/>
          <p:cNvSpPr txBox="1"/>
          <p:nvPr/>
        </p:nvSpPr>
        <p:spPr>
          <a:xfrm>
            <a:off x="1666520" y="7058426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这里可以输入补充与归纳内容，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这里可以输入补充与归纳内容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这里可以输入补充与归纳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内容，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这里可以输入补充与归纳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内容。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306</Words>
  <Application>Microsoft Office PowerPoint</Application>
  <PresentationFormat>自定义</PresentationFormat>
  <Paragraphs>22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2019-08-26T14:11:28Z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