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3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C55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96023" y="1147391"/>
            <a:ext cx="870960" cy="870827"/>
            <a:chOff x="4056364" y="1384713"/>
            <a:chExt cx="4088570" cy="4088570"/>
          </a:xfrm>
        </p:grpSpPr>
        <p:sp>
          <p:nvSpPr>
            <p:cNvPr id="30" name="椭圆 29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8640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ysClr val="window" lastClr="FFFFFF">
                    <a:lumMod val="7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15875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8640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32" name="同心圆 31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ysClr val="window" lastClr="FFFFFF">
                    <a:lumMod val="7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 w="15875" cap="flat" cmpd="sng" algn="ctr">
              <a:noFill/>
              <a:prstDash val="solid"/>
              <a:miter lim="800000"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8640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1261761" y="1328325"/>
            <a:ext cx="3047091" cy="518141"/>
          </a:xfrm>
          <a:prstGeom prst="rect">
            <a:avLst/>
          </a:prstGeom>
        </p:spPr>
        <p:txBody>
          <a:bodyPr wrap="none" lIns="86411" tIns="43205" rIns="86411" bIns="43205">
            <a:spAutoFit/>
          </a:bodyPr>
          <a:lstStyle/>
          <a:p>
            <a:pPr defTabSz="864086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此处添加您的标题</a:t>
            </a:r>
          </a:p>
        </p:txBody>
      </p:sp>
      <p:graphicFrame>
        <p:nvGraphicFramePr>
          <p:cNvPr id="34" name="表格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696439"/>
              </p:ext>
            </p:extLst>
          </p:nvPr>
        </p:nvGraphicFramePr>
        <p:xfrm>
          <a:off x="249046" y="2381424"/>
          <a:ext cx="11003168" cy="318808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735473">
                  <a:extLst>
                    <a:ext uri="{9D8B030D-6E8A-4147-A177-3AD203B41FA5}">
                      <a16:colId xmlns:a16="http://schemas.microsoft.com/office/drawing/2014/main" xmlns="" val="2451099908"/>
                    </a:ext>
                  </a:extLst>
                </a:gridCol>
                <a:gridCol w="2422565">
                  <a:extLst>
                    <a:ext uri="{9D8B030D-6E8A-4147-A177-3AD203B41FA5}">
                      <a16:colId xmlns:a16="http://schemas.microsoft.com/office/drawing/2014/main" xmlns="" val="1220246460"/>
                    </a:ext>
                  </a:extLst>
                </a:gridCol>
                <a:gridCol w="2422565">
                  <a:extLst>
                    <a:ext uri="{9D8B030D-6E8A-4147-A177-3AD203B41FA5}">
                      <a16:colId xmlns:a16="http://schemas.microsoft.com/office/drawing/2014/main" xmlns="" val="612719074"/>
                    </a:ext>
                  </a:extLst>
                </a:gridCol>
                <a:gridCol w="2422565">
                  <a:extLst>
                    <a:ext uri="{9D8B030D-6E8A-4147-A177-3AD203B41FA5}">
                      <a16:colId xmlns:a16="http://schemas.microsoft.com/office/drawing/2014/main" xmlns="" val="313474775"/>
                    </a:ext>
                  </a:extLst>
                </a:gridCol>
              </a:tblGrid>
              <a:tr h="932102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l"/>
                      <a:r>
                        <a:rPr lang="zh-CN" altLang="en-US" sz="1900" dirty="0" smtClean="0"/>
                        <a:t>标题</a:t>
                      </a:r>
                      <a:endParaRPr lang="zh-CN" altLang="en-US" sz="1900" dirty="0"/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4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zh-CN" altLang="en-US" sz="23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股本</a:t>
                      </a:r>
                      <a:endParaRPr lang="zh-CN" altLang="en-US" sz="23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4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zh-CN" altLang="en-US" sz="23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股价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4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zh-CN" altLang="en-US" sz="23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融资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4C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61334400"/>
                  </a:ext>
                </a:extLst>
              </a:tr>
              <a:tr h="45119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dirty="0" smtClean="0"/>
                        <a:t>标题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650,000</a:t>
                      </a:r>
                      <a:r>
                        <a:rPr lang="zh-CN" altLang="en-US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2.6</a:t>
                      </a:r>
                      <a:r>
                        <a:rPr lang="zh-CN" altLang="en-US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元</a:t>
                      </a:r>
                      <a:r>
                        <a:rPr lang="en-US" altLang="zh-CN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zh-CN" altLang="en-US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3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169</a:t>
                      </a:r>
                      <a:r>
                        <a:rPr lang="zh-CN" altLang="en-US" sz="13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万元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24234850"/>
                  </a:ext>
                </a:extLst>
              </a:tr>
              <a:tr h="45119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dirty="0" smtClean="0"/>
                        <a:t>标题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marL="0" algn="r" defTabSz="914400" rtl="0" eaLnBrk="1" latinLnBrk="0" hangingPunct="1"/>
                      <a:r>
                        <a:rPr lang="en-US" altLang="zh-CN" sz="13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1,100,000</a:t>
                      </a:r>
                      <a:r>
                        <a:rPr lang="zh-CN" altLang="en-US" sz="13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marL="0" algn="r" defTabSz="914400" rtl="0" eaLnBrk="1" latinLnBrk="0" hangingPunct="1"/>
                      <a:r>
                        <a:rPr lang="en-US" altLang="zh-CN" sz="13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6</a:t>
                      </a:r>
                      <a:r>
                        <a:rPr lang="zh-CN" altLang="en-US" sz="13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元</a:t>
                      </a:r>
                      <a:r>
                        <a:rPr lang="en-US" altLang="zh-CN" sz="13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zh-CN" altLang="en-US" sz="13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marL="0" algn="r" defTabSz="914400" rtl="0" eaLnBrk="1" latinLnBrk="0" hangingPunct="1"/>
                      <a:r>
                        <a:rPr lang="en-US" altLang="zh-CN" sz="13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270</a:t>
                      </a:r>
                      <a:r>
                        <a:rPr lang="zh-CN" altLang="en-US" sz="13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万元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59323913"/>
                  </a:ext>
                </a:extLst>
              </a:tr>
              <a:tr h="45119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dirty="0" smtClean="0"/>
                        <a:t>标题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marL="0" algn="r" defTabSz="914400" rtl="0" eaLnBrk="1" latinLnBrk="0" hangingPunct="1"/>
                      <a:r>
                        <a:rPr lang="en-US" altLang="zh-CN" sz="13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1,460,000</a:t>
                      </a:r>
                      <a:r>
                        <a:rPr lang="zh-CN" altLang="en-US" sz="13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marL="0" algn="r" defTabSz="914400" rtl="0" eaLnBrk="1" latinLnBrk="0" hangingPunct="1"/>
                      <a:r>
                        <a:rPr lang="en-US" altLang="zh-CN" sz="13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12.5</a:t>
                      </a:r>
                      <a:r>
                        <a:rPr lang="zh-CN" altLang="en-US" sz="13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元</a:t>
                      </a:r>
                      <a:r>
                        <a:rPr lang="en-US" altLang="zh-CN" sz="13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zh-CN" altLang="en-US" sz="13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marL="0" algn="r" defTabSz="914400" rtl="0" eaLnBrk="1" latinLnBrk="0" hangingPunct="1"/>
                      <a:r>
                        <a:rPr lang="en-US" altLang="zh-CN" sz="13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450</a:t>
                      </a:r>
                      <a:r>
                        <a:rPr lang="zh-CN" altLang="en-US" sz="13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万元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94116687"/>
                  </a:ext>
                </a:extLst>
              </a:tr>
              <a:tr h="45119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dirty="0" smtClean="0"/>
                        <a:t>标题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zh-CN" altLang="en-US" sz="1300" b="1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</a:rPr>
                        <a:t>股本</a:t>
                      </a:r>
                      <a:endParaRPr lang="zh-CN" altLang="en-US" sz="1300" b="1" dirty="0">
                        <a:solidFill>
                          <a:srgbClr val="124C50"/>
                        </a:solidFill>
                        <a:latin typeface="+mj-ea"/>
                        <a:ea typeface="+mj-ea"/>
                      </a:endParaRP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zh-CN" altLang="en-US" sz="13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n-ea"/>
                          <a:cs typeface="+mn-cs"/>
                        </a:rPr>
                        <a:t>股价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zh-CN" altLang="en-US" sz="1300" b="1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</a:rPr>
                        <a:t>融资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77472542"/>
                  </a:ext>
                </a:extLst>
              </a:tr>
              <a:tr h="45119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dirty="0" smtClean="0"/>
                        <a:t>标题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650,000</a:t>
                      </a:r>
                      <a:r>
                        <a:rPr lang="zh-CN" altLang="en-US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2.6</a:t>
                      </a:r>
                      <a:r>
                        <a:rPr lang="zh-CN" altLang="en-US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元</a:t>
                      </a:r>
                      <a:r>
                        <a:rPr lang="en-US" altLang="zh-CN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zh-CN" altLang="en-US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3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169</a:t>
                      </a:r>
                      <a:r>
                        <a:rPr lang="zh-CN" altLang="en-US" sz="13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万元</a:t>
                      </a:r>
                    </a:p>
                  </a:txBody>
                  <a:tcPr marL="86416" marR="86416" marT="43201" marB="43201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28089603"/>
                  </a:ext>
                </a:extLst>
              </a:tr>
            </a:tbl>
          </a:graphicData>
        </a:graphic>
      </p:graphicFrame>
      <p:sp>
        <p:nvSpPr>
          <p:cNvPr id="35" name="文本框 8"/>
          <p:cNvSpPr txBox="1"/>
          <p:nvPr/>
        </p:nvSpPr>
        <p:spPr>
          <a:xfrm>
            <a:off x="212715" y="5573502"/>
            <a:ext cx="2531016" cy="1483183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086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9100" b="1" dirty="0">
                <a:solidFill>
                  <a:srgbClr val="F492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微软雅黑"/>
              </a:rPr>
              <a:t>71%</a:t>
            </a:r>
            <a:endParaRPr lang="zh-CN" altLang="en-US" sz="9100" b="1" dirty="0">
              <a:solidFill>
                <a:srgbClr val="F4925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ea typeface="微软雅黑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2612178" y="6080283"/>
            <a:ext cx="8508485" cy="13364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rgbClr val="000000"/>
                </a:solidFill>
                <a:latin typeface="微软雅黑"/>
                <a:ea typeface="微软雅黑"/>
              </a:rPr>
              <a:t>10-16</a:t>
            </a: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600" dirty="0">
                <a:solidFill>
                  <a:srgbClr val="000000"/>
                </a:solidFill>
                <a:latin typeface="微软雅黑"/>
                <a:ea typeface="微软雅黑"/>
              </a:rPr>
              <a:t>1.3</a:t>
            </a: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rgbClr val="000000"/>
                </a:solidFill>
                <a:latin typeface="微软雅黑"/>
                <a:ea typeface="微软雅黑"/>
              </a:rPr>
              <a:t>10-16</a:t>
            </a: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600" dirty="0">
                <a:solidFill>
                  <a:srgbClr val="000000"/>
                </a:solidFill>
                <a:latin typeface="微软雅黑"/>
                <a:ea typeface="微软雅黑"/>
              </a:rPr>
              <a:t>1.3</a:t>
            </a:r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</a:rPr>
              <a:t>倍字间距。</a:t>
            </a:r>
          </a:p>
        </p:txBody>
      </p:sp>
      <p:sp>
        <p:nvSpPr>
          <p:cNvPr id="37" name="矩形 36"/>
          <p:cNvSpPr/>
          <p:nvPr/>
        </p:nvSpPr>
        <p:spPr>
          <a:xfrm>
            <a:off x="2612178" y="5719636"/>
            <a:ext cx="3534846" cy="465313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864086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900" b="1" dirty="0">
                <a:solidFill>
                  <a:srgbClr val="000000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900" b="1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444</Words>
  <Application>Microsoft Office PowerPoint</Application>
  <PresentationFormat>自定义</PresentationFormat>
  <Paragraphs>45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2019-08-24T12:35:19Z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