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2"/>
  </p:notesMasterIdLst>
  <p:handoutMasterIdLst>
    <p:handoutMasterId r:id="rId13"/>
  </p:handoutMasterIdLst>
  <p:sldIdLst>
    <p:sldId id="461" r:id="rId3"/>
    <p:sldId id="462" r:id="rId4"/>
    <p:sldId id="463" r:id="rId5"/>
    <p:sldId id="464" r:id="rId6"/>
    <p:sldId id="465" r:id="rId7"/>
    <p:sldId id="466" r:id="rId8"/>
    <p:sldId id="467" r:id="rId9"/>
    <p:sldId id="468" r:id="rId10"/>
    <p:sldId id="359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oleObject" Target="../embeddings/oleObject2.bin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8.pn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7.png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4.png"/><Relationship Id="rId4" Type="http://schemas.openxmlformats.org/officeDocument/2006/relationships/image" Target="../media/image19.png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altLang="zh-CN" sz="2400" b="0" i="0" baseline="0" dirty="0" smtClean="0">
                <a:effectLst/>
              </a:rPr>
              <a:t>年度销售记录</a:t>
            </a:r>
            <a:endParaRPr lang="zh-CN" altLang="zh-CN" sz="2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一月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二月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三月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四月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五月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6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六月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七月</c:v>
                </c:pt>
              </c:strCache>
            </c:strRef>
          </c:tx>
          <c:spPr>
            <a:blipFill>
              <a:blip xmlns:r="http://schemas.openxmlformats.org/officeDocument/2006/relationships" r:embed="rId8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3.1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八月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9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九月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10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十月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11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十一月</c:v>
                </c:pt>
              </c:strCache>
            </c:strRef>
          </c:tx>
          <c:spPr>
            <a:blipFill>
              <a:blip xmlns:r="http://schemas.openxmlformats.org/officeDocument/2006/relationships" r:embed="rId1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十二月</c:v>
                </c:pt>
              </c:strCache>
            </c:strRef>
          </c:tx>
          <c:spPr>
            <a:blipFill>
              <a:blip xmlns:r="http://schemas.openxmlformats.org/officeDocument/2006/relationships" r:embed="rId1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27"/>
        <c:axId val="114718208"/>
        <c:axId val="114719744"/>
      </c:barChart>
      <c:catAx>
        <c:axId val="114718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4719744"/>
        <c:crosses val="autoZero"/>
        <c:auto val="1"/>
        <c:lblAlgn val="ctr"/>
        <c:lblOffset val="100"/>
        <c:noMultiLvlLbl val="0"/>
      </c:catAx>
      <c:valAx>
        <c:axId val="11471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1471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张海山草泥马体" panose="02000000000000000000" pitchFamily="2" charset="-122"/>
              <a:ea typeface="张海山草泥马体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1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altLang="zh-CN" sz="2400" b="0" i="0" baseline="0" dirty="0" smtClean="0">
                <a:effectLst/>
              </a:rPr>
              <a:t>年度销售记录</a:t>
            </a:r>
            <a:endParaRPr lang="zh-CN" altLang="zh-CN" sz="2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一月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二月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三月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四月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五月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六月</c:v>
                </c:pt>
              </c:strCache>
            </c:strRef>
          </c:tx>
          <c:spPr>
            <a:blipFill>
              <a:blip xmlns:r="http://schemas.openxmlformats.org/officeDocument/2006/relationships" r:embed="rId7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七月</c:v>
                </c:pt>
              </c:strCache>
            </c:strRef>
          </c:tx>
          <c:spPr>
            <a:blipFill>
              <a:blip xmlns:r="http://schemas.openxmlformats.org/officeDocument/2006/relationships" r:embed="rId8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3.1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八月</c:v>
                </c:pt>
              </c:strCache>
            </c:strRef>
          </c:tx>
          <c:spPr>
            <a:blipFill>
              <a:blip xmlns:r="http://schemas.openxmlformats.org/officeDocument/2006/relationships" r:embed="rId9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九月</c:v>
                </c:pt>
              </c:strCache>
            </c:strRef>
          </c:tx>
          <c:spPr>
            <a:blipFill>
              <a:blip xmlns:r="http://schemas.openxmlformats.org/officeDocument/2006/relationships" r:embed="rId10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十月</c:v>
                </c:pt>
              </c:strCache>
            </c:strRef>
          </c:tx>
          <c:spPr>
            <a:blipFill>
              <a:blip xmlns:r="http://schemas.openxmlformats.org/officeDocument/2006/relationships" r:embed="rId1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十一月</c:v>
                </c:pt>
              </c:strCache>
            </c:strRef>
          </c:tx>
          <c:spPr>
            <a:blipFill>
              <a:blip xmlns:r="http://schemas.openxmlformats.org/officeDocument/2006/relationships" r:embed="rId1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十二月</c:v>
                </c:pt>
              </c:strCache>
            </c:strRef>
          </c:tx>
          <c:spPr>
            <a:blipFill>
              <a:blip xmlns:r="http://schemas.openxmlformats.org/officeDocument/2006/relationships" r:embed="rId1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14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27"/>
        <c:axId val="154980352"/>
        <c:axId val="154981888"/>
      </c:barChart>
      <c:catAx>
        <c:axId val="154980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4981888"/>
        <c:crosses val="autoZero"/>
        <c:auto val="1"/>
        <c:lblAlgn val="ctr"/>
        <c:lblOffset val="100"/>
        <c:noMultiLvlLbl val="0"/>
      </c:catAx>
      <c:valAx>
        <c:axId val="154981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980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张海山草泥马体" panose="02000000000000000000" pitchFamily="2" charset="-122"/>
              <a:ea typeface="张海山草泥马体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15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年度销售记录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  <c:shape val="pyramid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shape val="box"/>
        <c:axId val="155212416"/>
        <c:axId val="155218304"/>
        <c:axId val="0"/>
      </c:bar3DChart>
      <c:catAx>
        <c:axId val="15521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5218304"/>
        <c:crosses val="autoZero"/>
        <c:auto val="1"/>
        <c:lblAlgn val="ctr"/>
        <c:lblOffset val="100"/>
        <c:noMultiLvlLbl val="0"/>
      </c:catAx>
      <c:valAx>
        <c:axId val="15521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5212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年度销售记录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  <c:shape val="cone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shape val="box"/>
        <c:axId val="155317376"/>
        <c:axId val="155318912"/>
        <c:axId val="0"/>
      </c:bar3DChart>
      <c:catAx>
        <c:axId val="15531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5318912"/>
        <c:crosses val="autoZero"/>
        <c:auto val="1"/>
        <c:lblAlgn val="ctr"/>
        <c:lblOffset val="100"/>
        <c:noMultiLvlLbl val="0"/>
      </c:catAx>
      <c:valAx>
        <c:axId val="155318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531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altLang="en-US" sz="2400" dirty="0" smtClean="0"/>
              <a:t>季度销售</a:t>
            </a:r>
            <a:endParaRPr lang="zh-CN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第二季度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第三季度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第四季度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40"/>
        <c:axId val="155420160"/>
        <c:axId val="155421696"/>
      </c:barChart>
      <c:catAx>
        <c:axId val="155420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5421696"/>
        <c:crosses val="autoZero"/>
        <c:auto val="1"/>
        <c:lblAlgn val="ctr"/>
        <c:lblOffset val="100"/>
        <c:noMultiLvlLbl val="0"/>
      </c:catAx>
      <c:valAx>
        <c:axId val="15542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542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张海山草泥马体" panose="02000000000000000000" pitchFamily="2" charset="-122"/>
              <a:ea typeface="张海山草泥马体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6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altLang="en-US" sz="2400" dirty="0" smtClean="0"/>
              <a:t>季度销售</a:t>
            </a:r>
            <a:endParaRPr lang="zh-CN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第二季度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第三季度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第四季度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40"/>
        <c:axId val="205276672"/>
        <c:axId val="205278208"/>
      </c:barChart>
      <c:catAx>
        <c:axId val="205276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5278208"/>
        <c:crosses val="autoZero"/>
        <c:auto val="1"/>
        <c:lblAlgn val="ctr"/>
        <c:lblOffset val="100"/>
        <c:noMultiLvlLbl val="0"/>
      </c:catAx>
      <c:valAx>
        <c:axId val="205278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05276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张海山草泥马体" panose="02000000000000000000" pitchFamily="2" charset="-122"/>
              <a:ea typeface="张海山草泥马体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6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/>
              <a:t>季度销售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0"/>
      <c:rotY val="1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hape val="pyramid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05468416"/>
        <c:axId val="205469952"/>
        <c:axId val="0"/>
      </c:bar3DChart>
      <c:catAx>
        <c:axId val="20546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05469952"/>
        <c:crosses val="autoZero"/>
        <c:auto val="1"/>
        <c:lblAlgn val="ctr"/>
        <c:lblOffset val="100"/>
        <c:noMultiLvlLbl val="0"/>
      </c:catAx>
      <c:valAx>
        <c:axId val="20546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0546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/>
              <a:t>季度销售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0"/>
      <c:rotY val="1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hape val="cone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26647424"/>
        <c:axId val="226649216"/>
        <c:axId val="0"/>
      </c:bar3DChart>
      <c:catAx>
        <c:axId val="22664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26649216"/>
        <c:crosses val="autoZero"/>
        <c:auto val="1"/>
        <c:lblAlgn val="ctr"/>
        <c:lblOffset val="100"/>
        <c:noMultiLvlLbl val="0"/>
      </c:catAx>
      <c:valAx>
        <c:axId val="22664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26647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518240729"/>
              </p:ext>
            </p:extLst>
          </p:nvPr>
        </p:nvGraphicFramePr>
        <p:xfrm>
          <a:off x="286045" y="1714460"/>
          <a:ext cx="8572028" cy="305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512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740964904"/>
              </p:ext>
            </p:extLst>
          </p:nvPr>
        </p:nvGraphicFramePr>
        <p:xfrm>
          <a:off x="343191" y="1714460"/>
          <a:ext cx="8572028" cy="305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5905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020039325"/>
              </p:ext>
            </p:extLst>
          </p:nvPr>
        </p:nvGraphicFramePr>
        <p:xfrm>
          <a:off x="286046" y="1314402"/>
          <a:ext cx="8696928" cy="299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792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144512804"/>
              </p:ext>
            </p:extLst>
          </p:nvPr>
        </p:nvGraphicFramePr>
        <p:xfrm>
          <a:off x="228900" y="1371553"/>
          <a:ext cx="8696928" cy="299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7337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909893341"/>
              </p:ext>
            </p:extLst>
          </p:nvPr>
        </p:nvGraphicFramePr>
        <p:xfrm>
          <a:off x="343192" y="1485855"/>
          <a:ext cx="5193107" cy="4154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1" y="1627331"/>
            <a:ext cx="3236737" cy="778221"/>
            <a:chOff x="7315200" y="1644648"/>
            <a:chExt cx="4078514" cy="980523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1" y="2625726"/>
            <a:ext cx="3236737" cy="778221"/>
            <a:chOff x="7315200" y="1644648"/>
            <a:chExt cx="4078514" cy="980523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1" y="3624120"/>
            <a:ext cx="3236737" cy="778221"/>
            <a:chOff x="7315200" y="1644648"/>
            <a:chExt cx="4078514" cy="980523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1" y="4622514"/>
            <a:ext cx="3236737" cy="778221"/>
            <a:chOff x="7315200" y="1644648"/>
            <a:chExt cx="4078514" cy="980523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562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412433732"/>
              </p:ext>
            </p:extLst>
          </p:nvPr>
        </p:nvGraphicFramePr>
        <p:xfrm>
          <a:off x="457484" y="1371553"/>
          <a:ext cx="5193107" cy="4154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1" y="1627331"/>
            <a:ext cx="3236737" cy="778221"/>
            <a:chOff x="7315200" y="1644648"/>
            <a:chExt cx="4078514" cy="980523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1" y="2625726"/>
            <a:ext cx="3236737" cy="778221"/>
            <a:chOff x="7315200" y="1644648"/>
            <a:chExt cx="4078514" cy="980523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1" y="3624120"/>
            <a:ext cx="3236737" cy="778221"/>
            <a:chOff x="7315200" y="1644648"/>
            <a:chExt cx="4078514" cy="980523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1" y="4622514"/>
            <a:ext cx="3236737" cy="778221"/>
            <a:chOff x="7315200" y="1644648"/>
            <a:chExt cx="4078514" cy="980523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0426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4210335133"/>
              </p:ext>
            </p:extLst>
          </p:nvPr>
        </p:nvGraphicFramePr>
        <p:xfrm>
          <a:off x="343192" y="1485856"/>
          <a:ext cx="5092319" cy="413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1" y="1627331"/>
            <a:ext cx="3236737" cy="778221"/>
            <a:chOff x="7315200" y="1644648"/>
            <a:chExt cx="4078514" cy="980523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1" y="2625726"/>
            <a:ext cx="3236737" cy="778221"/>
            <a:chOff x="7315200" y="1644648"/>
            <a:chExt cx="4078514" cy="980523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1" y="3624120"/>
            <a:ext cx="3236737" cy="778221"/>
            <a:chOff x="7315200" y="1644648"/>
            <a:chExt cx="4078514" cy="980523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1" y="4622514"/>
            <a:ext cx="3236737" cy="778221"/>
            <a:chOff x="7315200" y="1644648"/>
            <a:chExt cx="4078514" cy="980523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8808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934210880"/>
              </p:ext>
            </p:extLst>
          </p:nvPr>
        </p:nvGraphicFramePr>
        <p:xfrm>
          <a:off x="457484" y="1428705"/>
          <a:ext cx="5092319" cy="413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1" y="1627331"/>
            <a:ext cx="3236737" cy="778221"/>
            <a:chOff x="7315200" y="1644648"/>
            <a:chExt cx="4078514" cy="980523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1" y="2625726"/>
            <a:ext cx="3236737" cy="778221"/>
            <a:chOff x="7315200" y="1644648"/>
            <a:chExt cx="4078514" cy="980523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1" y="3624120"/>
            <a:ext cx="3236737" cy="778221"/>
            <a:chOff x="7315200" y="1644648"/>
            <a:chExt cx="4078514" cy="980523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1" y="4622514"/>
            <a:ext cx="3236737" cy="778221"/>
            <a:chOff x="7315200" y="1644648"/>
            <a:chExt cx="4078514" cy="980523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5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8034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852</Words>
  <Application>Microsoft Office PowerPoint</Application>
  <PresentationFormat>全屏显示(4:3)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2019-08-17T12:19:30Z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