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12"/>
          <p:cNvSpPr>
            <a:spLocks noChangeArrowheads="1"/>
          </p:cNvSpPr>
          <p:nvPr/>
        </p:nvSpPr>
        <p:spPr bwMode="auto">
          <a:xfrm>
            <a:off x="8697273" y="2909659"/>
            <a:ext cx="410921" cy="272057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13"/>
          <p:cNvSpPr>
            <a:spLocks noChangeArrowheads="1"/>
          </p:cNvSpPr>
          <p:nvPr/>
        </p:nvSpPr>
        <p:spPr bwMode="auto">
          <a:xfrm>
            <a:off x="580068" y="5217294"/>
            <a:ext cx="414969" cy="196148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右箭头 14"/>
          <p:cNvSpPr>
            <a:spLocks noChangeArrowheads="1"/>
          </p:cNvSpPr>
          <p:nvPr/>
        </p:nvSpPr>
        <p:spPr bwMode="auto">
          <a:xfrm>
            <a:off x="580068" y="6581632"/>
            <a:ext cx="6435060" cy="825890"/>
          </a:xfrm>
          <a:prstGeom prst="rightArrow">
            <a:avLst>
              <a:gd name="adj1" fmla="val 50000"/>
              <a:gd name="adj2" fmla="val 62083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15"/>
          <p:cNvSpPr>
            <a:spLocks noChangeArrowheads="1"/>
          </p:cNvSpPr>
          <p:nvPr/>
        </p:nvSpPr>
        <p:spPr bwMode="auto">
          <a:xfrm>
            <a:off x="598285" y="5219317"/>
            <a:ext cx="8445131" cy="410921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矩形 1"/>
          <p:cNvSpPr>
            <a:spLocks/>
          </p:cNvSpPr>
          <p:nvPr/>
        </p:nvSpPr>
        <p:spPr bwMode="auto">
          <a:xfrm>
            <a:off x="369548" y="2909659"/>
            <a:ext cx="8738646" cy="408897"/>
          </a:xfrm>
          <a:custGeom>
            <a:avLst/>
            <a:gdLst>
              <a:gd name="T0" fmla="*/ 262 w 6854778"/>
              <a:gd name="T1" fmla="*/ 0 h 321898"/>
              <a:gd name="T2" fmla="*/ 6854778 w 6854778"/>
              <a:gd name="T3" fmla="*/ 0 h 321898"/>
              <a:gd name="T4" fmla="*/ 6854778 w 6854778"/>
              <a:gd name="T5" fmla="*/ 321898 h 321898"/>
              <a:gd name="T6" fmla="*/ 0 w 6854778"/>
              <a:gd name="T7" fmla="*/ 321898 h 321898"/>
              <a:gd name="T8" fmla="*/ 0 w 6854778"/>
              <a:gd name="T9" fmla="*/ 315809 h 321898"/>
              <a:gd name="T10" fmla="*/ 158035 w 6854778"/>
              <a:gd name="T11" fmla="*/ 157774 h 321898"/>
              <a:gd name="T12" fmla="*/ 262 w 6854778"/>
              <a:gd name="T13" fmla="*/ 0 h 321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54778" h="321898">
                <a:moveTo>
                  <a:pt x="262" y="0"/>
                </a:moveTo>
                <a:lnTo>
                  <a:pt x="6854778" y="0"/>
                </a:lnTo>
                <a:lnTo>
                  <a:pt x="6854778" y="321898"/>
                </a:lnTo>
                <a:lnTo>
                  <a:pt x="0" y="321898"/>
                </a:lnTo>
                <a:lnTo>
                  <a:pt x="0" y="315809"/>
                </a:lnTo>
                <a:lnTo>
                  <a:pt x="158035" y="157774"/>
                </a:lnTo>
                <a:lnTo>
                  <a:pt x="262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1" name="直接连接符 17"/>
          <p:cNvCxnSpPr>
            <a:cxnSpLocks noChangeShapeType="1"/>
          </p:cNvCxnSpPr>
          <p:nvPr/>
        </p:nvCxnSpPr>
        <p:spPr bwMode="auto">
          <a:xfrm>
            <a:off x="1314867" y="2946096"/>
            <a:ext cx="0" cy="366387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" name="直接连接符 18"/>
          <p:cNvCxnSpPr>
            <a:cxnSpLocks noChangeShapeType="1"/>
          </p:cNvCxnSpPr>
          <p:nvPr/>
        </p:nvCxnSpPr>
        <p:spPr bwMode="auto">
          <a:xfrm>
            <a:off x="3916017" y="2946096"/>
            <a:ext cx="0" cy="366387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19"/>
          <p:cNvCxnSpPr>
            <a:cxnSpLocks noChangeShapeType="1"/>
          </p:cNvCxnSpPr>
          <p:nvPr/>
        </p:nvCxnSpPr>
        <p:spPr bwMode="auto">
          <a:xfrm>
            <a:off x="6517165" y="2946096"/>
            <a:ext cx="0" cy="366387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>
            <a:off x="9118315" y="2946096"/>
            <a:ext cx="0" cy="366387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1"/>
          <p:cNvCxnSpPr>
            <a:cxnSpLocks noChangeShapeType="1"/>
          </p:cNvCxnSpPr>
          <p:nvPr/>
        </p:nvCxnSpPr>
        <p:spPr bwMode="auto">
          <a:xfrm>
            <a:off x="1509194" y="6810370"/>
            <a:ext cx="0" cy="368412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6" name="TextBox 22"/>
          <p:cNvSpPr txBox="1">
            <a:spLocks noChangeArrowheads="1"/>
          </p:cNvSpPr>
          <p:nvPr/>
        </p:nvSpPr>
        <p:spPr bwMode="auto">
          <a:xfrm>
            <a:off x="2141238" y="2981117"/>
            <a:ext cx="905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2002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23"/>
          <p:cNvSpPr txBox="1">
            <a:spLocks noChangeArrowheads="1"/>
          </p:cNvSpPr>
          <p:nvPr/>
        </p:nvSpPr>
        <p:spPr bwMode="auto">
          <a:xfrm>
            <a:off x="4536852" y="2960216"/>
            <a:ext cx="804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TextBox 24"/>
          <p:cNvSpPr txBox="1">
            <a:spLocks noChangeArrowheads="1"/>
          </p:cNvSpPr>
          <p:nvPr/>
        </p:nvSpPr>
        <p:spPr bwMode="auto">
          <a:xfrm>
            <a:off x="7099108" y="2946148"/>
            <a:ext cx="804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TextBox 25"/>
          <p:cNvSpPr txBox="1">
            <a:spLocks noChangeArrowheads="1"/>
          </p:cNvSpPr>
          <p:nvPr/>
        </p:nvSpPr>
        <p:spPr bwMode="auto">
          <a:xfrm>
            <a:off x="3116441" y="2612096"/>
            <a:ext cx="6416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0" name="TextBox 26"/>
          <p:cNvSpPr txBox="1">
            <a:spLocks noChangeArrowheads="1"/>
          </p:cNvSpPr>
          <p:nvPr/>
        </p:nvSpPr>
        <p:spPr bwMode="auto">
          <a:xfrm>
            <a:off x="3918040" y="2575659"/>
            <a:ext cx="6416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1" name="TextBox 27"/>
          <p:cNvSpPr txBox="1">
            <a:spLocks noChangeArrowheads="1"/>
          </p:cNvSpPr>
          <p:nvPr/>
        </p:nvSpPr>
        <p:spPr bwMode="auto">
          <a:xfrm>
            <a:off x="7557624" y="2579708"/>
            <a:ext cx="643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2" name="TextBox 28"/>
          <p:cNvSpPr txBox="1">
            <a:spLocks noChangeArrowheads="1"/>
          </p:cNvSpPr>
          <p:nvPr/>
        </p:nvSpPr>
        <p:spPr bwMode="auto">
          <a:xfrm>
            <a:off x="6181141" y="1476497"/>
            <a:ext cx="134612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承建第二个项目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大渡口区金色世纪小区二期工程</a:t>
            </a:r>
          </a:p>
        </p:txBody>
      </p:sp>
      <p:sp>
        <p:nvSpPr>
          <p:cNvPr id="113" name="TextBox 29"/>
          <p:cNvSpPr txBox="1">
            <a:spLocks noChangeArrowheads="1"/>
          </p:cNvSpPr>
          <p:nvPr/>
        </p:nvSpPr>
        <p:spPr bwMode="auto">
          <a:xfrm>
            <a:off x="8201333" y="2575659"/>
            <a:ext cx="6416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4" name="TextBox 30"/>
          <p:cNvSpPr txBox="1">
            <a:spLocks noChangeArrowheads="1"/>
          </p:cNvSpPr>
          <p:nvPr/>
        </p:nvSpPr>
        <p:spPr bwMode="auto">
          <a:xfrm>
            <a:off x="7650740" y="1440061"/>
            <a:ext cx="165178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承建第三个项目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大渡口区晋愉绿岛一期花园洋房工程</a:t>
            </a:r>
          </a:p>
        </p:txBody>
      </p:sp>
      <p:sp>
        <p:nvSpPr>
          <p:cNvPr id="115" name="TextBox 31"/>
          <p:cNvSpPr txBox="1">
            <a:spLocks noChangeArrowheads="1"/>
          </p:cNvSpPr>
          <p:nvPr/>
        </p:nvSpPr>
        <p:spPr bwMode="auto">
          <a:xfrm rot="5400000">
            <a:off x="8486999" y="4276561"/>
            <a:ext cx="8045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TextBox 32"/>
          <p:cNvSpPr txBox="1">
            <a:spLocks noChangeArrowheads="1"/>
          </p:cNvSpPr>
          <p:nvPr/>
        </p:nvSpPr>
        <p:spPr bwMode="auto">
          <a:xfrm rot="5400000">
            <a:off x="385285" y="6246994"/>
            <a:ext cx="8045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7" name="直接连接符 33"/>
          <p:cNvCxnSpPr>
            <a:cxnSpLocks noChangeShapeType="1"/>
          </p:cNvCxnSpPr>
          <p:nvPr/>
        </p:nvCxnSpPr>
        <p:spPr bwMode="auto">
          <a:xfrm>
            <a:off x="4110343" y="6810370"/>
            <a:ext cx="0" cy="368412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8" name="直接连接符 34"/>
          <p:cNvCxnSpPr>
            <a:cxnSpLocks noChangeShapeType="1"/>
          </p:cNvCxnSpPr>
          <p:nvPr/>
        </p:nvCxnSpPr>
        <p:spPr bwMode="auto">
          <a:xfrm>
            <a:off x="6090051" y="6810370"/>
            <a:ext cx="0" cy="368412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9" name="直接连接符 35"/>
          <p:cNvCxnSpPr>
            <a:cxnSpLocks noChangeShapeType="1"/>
          </p:cNvCxnSpPr>
          <p:nvPr/>
        </p:nvCxnSpPr>
        <p:spPr bwMode="auto">
          <a:xfrm>
            <a:off x="6181141" y="6810370"/>
            <a:ext cx="0" cy="368412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0" name="直接连接符 36"/>
          <p:cNvCxnSpPr>
            <a:cxnSpLocks noChangeShapeType="1"/>
          </p:cNvCxnSpPr>
          <p:nvPr/>
        </p:nvCxnSpPr>
        <p:spPr bwMode="auto">
          <a:xfrm>
            <a:off x="6272232" y="6810370"/>
            <a:ext cx="0" cy="368412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" name="TextBox 37"/>
          <p:cNvSpPr txBox="1">
            <a:spLocks noChangeArrowheads="1"/>
          </p:cNvSpPr>
          <p:nvPr/>
        </p:nvSpPr>
        <p:spPr bwMode="auto">
          <a:xfrm>
            <a:off x="9102121" y="4045258"/>
            <a:ext cx="64168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grpSp>
        <p:nvGrpSpPr>
          <p:cNvPr id="122" name="组合 38"/>
          <p:cNvGrpSpPr>
            <a:grpSpLocks/>
          </p:cNvGrpSpPr>
          <p:nvPr/>
        </p:nvGrpSpPr>
        <p:grpSpPr bwMode="auto">
          <a:xfrm flipH="1">
            <a:off x="1699474" y="1869200"/>
            <a:ext cx="1544495" cy="856253"/>
            <a:chOff x="-497" y="651"/>
            <a:chExt cx="1211448" cy="671594"/>
          </a:xfrm>
        </p:grpSpPr>
        <p:sp>
          <p:nvSpPr>
            <p:cNvPr id="185" name="TextBox 102"/>
            <p:cNvSpPr txBox="1">
              <a:spLocks noChangeArrowheads="1"/>
            </p:cNvSpPr>
            <p:nvPr/>
          </p:nvSpPr>
          <p:spPr bwMode="auto">
            <a:xfrm>
              <a:off x="70951" y="651"/>
              <a:ext cx="1140000" cy="33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成立重庆恒滨建设有限公司第一项目部</a:t>
              </a:r>
            </a:p>
          </p:txBody>
        </p:sp>
        <p:sp>
          <p:nvSpPr>
            <p:cNvPr id="186" name="折角形 12"/>
            <p:cNvSpPr>
              <a:spLocks/>
            </p:cNvSpPr>
            <p:nvPr/>
          </p:nvSpPr>
          <p:spPr bwMode="auto">
            <a:xfrm>
              <a:off x="70952" y="651"/>
              <a:ext cx="1081253" cy="600148"/>
            </a:xfrm>
            <a:custGeom>
              <a:avLst/>
              <a:gdLst>
                <a:gd name="T0" fmla="*/ 0 w 1079770"/>
                <a:gd name="T1" fmla="*/ 0 h 600164"/>
                <a:gd name="T2" fmla="*/ 1079770 w 1079770"/>
                <a:gd name="T3" fmla="*/ 0 h 600164"/>
                <a:gd name="T4" fmla="*/ 1079770 w 1079770"/>
                <a:gd name="T5" fmla="*/ 500135 h 600164"/>
                <a:gd name="T6" fmla="*/ 979741 w 1079770"/>
                <a:gd name="T7" fmla="*/ 600164 h 600164"/>
                <a:gd name="T8" fmla="*/ 107089 w 1079770"/>
                <a:gd name="T9" fmla="*/ 600164 h 600164"/>
                <a:gd name="T10" fmla="*/ 108354 w 1079770"/>
                <a:gd name="T11" fmla="*/ 593896 h 600164"/>
                <a:gd name="T12" fmla="*/ 0 w 1079770"/>
                <a:gd name="T13" fmla="*/ 471311 h 600164"/>
                <a:gd name="T14" fmla="*/ 0 w 1079770"/>
                <a:gd name="T15" fmla="*/ 0 h 600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9770" h="600164">
                  <a:moveTo>
                    <a:pt x="0" y="0"/>
                  </a:moveTo>
                  <a:lnTo>
                    <a:pt x="1079770" y="0"/>
                  </a:lnTo>
                  <a:lnTo>
                    <a:pt x="1079770" y="500135"/>
                  </a:lnTo>
                  <a:lnTo>
                    <a:pt x="979741" y="600164"/>
                  </a:lnTo>
                  <a:lnTo>
                    <a:pt x="107089" y="600164"/>
                  </a:lnTo>
                  <a:lnTo>
                    <a:pt x="108354" y="593896"/>
                  </a:lnTo>
                  <a:cubicBezTo>
                    <a:pt x="108354" y="530374"/>
                    <a:pt x="61416" y="477814"/>
                    <a:pt x="0" y="471311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流程图: 联系 104"/>
            <p:cNvSpPr>
              <a:spLocks noChangeArrowheads="1"/>
            </p:cNvSpPr>
            <p:nvPr/>
          </p:nvSpPr>
          <p:spPr bwMode="auto">
            <a:xfrm>
              <a:off x="-497" y="527765"/>
              <a:ext cx="144485" cy="144480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" name="组合 39"/>
          <p:cNvGrpSpPr>
            <a:grpSpLocks/>
          </p:cNvGrpSpPr>
          <p:nvPr/>
        </p:nvGrpSpPr>
        <p:grpSpPr bwMode="auto">
          <a:xfrm flipV="1">
            <a:off x="4069859" y="1474473"/>
            <a:ext cx="1548543" cy="1159890"/>
            <a:chOff x="-194" y="-635"/>
            <a:chExt cx="1214624" cy="909749"/>
          </a:xfrm>
        </p:grpSpPr>
        <p:sp>
          <p:nvSpPr>
            <p:cNvPr id="182" name="TextBox 99"/>
            <p:cNvSpPr txBox="1">
              <a:spLocks noChangeArrowheads="1"/>
            </p:cNvSpPr>
            <p:nvPr/>
          </p:nvSpPr>
          <p:spPr bwMode="auto">
            <a:xfrm flipV="1">
              <a:off x="88720" y="438381"/>
              <a:ext cx="1125710" cy="47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承建第一个项目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大渡口区金色世纪小区一期工程</a:t>
              </a:r>
            </a:p>
          </p:txBody>
        </p:sp>
        <p:sp>
          <p:nvSpPr>
            <p:cNvPr id="183" name="折角形 19"/>
            <p:cNvSpPr>
              <a:spLocks/>
            </p:cNvSpPr>
            <p:nvPr/>
          </p:nvSpPr>
          <p:spPr bwMode="auto">
            <a:xfrm flipV="1">
              <a:off x="88720" y="80338"/>
              <a:ext cx="1003454" cy="828776"/>
            </a:xfrm>
            <a:custGeom>
              <a:avLst/>
              <a:gdLst>
                <a:gd name="T0" fmla="*/ 0 w 1003809"/>
                <a:gd name="T1" fmla="*/ 0 h 827755"/>
                <a:gd name="T2" fmla="*/ 1003809 w 1003809"/>
                <a:gd name="T3" fmla="*/ 0 h 827755"/>
                <a:gd name="T4" fmla="*/ 1003809 w 1003809"/>
                <a:gd name="T5" fmla="*/ 689793 h 827755"/>
                <a:gd name="T6" fmla="*/ 865847 w 1003809"/>
                <a:gd name="T7" fmla="*/ 827755 h 827755"/>
                <a:gd name="T8" fmla="*/ 116713 w 1003809"/>
                <a:gd name="T9" fmla="*/ 827755 h 827755"/>
                <a:gd name="T10" fmla="*/ 0 w 1003809"/>
                <a:gd name="T11" fmla="*/ 711042 h 827755"/>
                <a:gd name="T12" fmla="*/ 0 w 1003809"/>
                <a:gd name="T13" fmla="*/ 0 h 827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3809" h="827755">
                  <a:moveTo>
                    <a:pt x="0" y="0"/>
                  </a:moveTo>
                  <a:lnTo>
                    <a:pt x="1003809" y="0"/>
                  </a:lnTo>
                  <a:lnTo>
                    <a:pt x="1003809" y="689793"/>
                  </a:lnTo>
                  <a:lnTo>
                    <a:pt x="865847" y="827755"/>
                  </a:lnTo>
                  <a:lnTo>
                    <a:pt x="116713" y="827755"/>
                  </a:lnTo>
                  <a:cubicBezTo>
                    <a:pt x="116713" y="763296"/>
                    <a:pt x="64459" y="711042"/>
                    <a:pt x="0" y="7110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流程图: 联系 101"/>
            <p:cNvSpPr>
              <a:spLocks noChangeArrowheads="1"/>
            </p:cNvSpPr>
            <p:nvPr/>
          </p:nvSpPr>
          <p:spPr bwMode="auto">
            <a:xfrm>
              <a:off x="-194" y="-635"/>
              <a:ext cx="144484" cy="144481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折角形 23"/>
          <p:cNvSpPr>
            <a:spLocks/>
          </p:cNvSpPr>
          <p:nvPr/>
        </p:nvSpPr>
        <p:spPr bwMode="auto">
          <a:xfrm flipH="1">
            <a:off x="6189238" y="1440061"/>
            <a:ext cx="1277296" cy="1046532"/>
          </a:xfrm>
          <a:custGeom>
            <a:avLst/>
            <a:gdLst>
              <a:gd name="T0" fmla="*/ 1002282 w 1002282"/>
              <a:gd name="T1" fmla="*/ 0 h 821246"/>
              <a:gd name="T2" fmla="*/ 0 w 1002282"/>
              <a:gd name="T3" fmla="*/ 0 h 821246"/>
              <a:gd name="T4" fmla="*/ 0 w 1002282"/>
              <a:gd name="T5" fmla="*/ 704997 h 821246"/>
              <a:gd name="T6" fmla="*/ 101004 w 1002282"/>
              <a:gd name="T7" fmla="*/ 821246 h 821246"/>
              <a:gd name="T8" fmla="*/ 865405 w 1002282"/>
              <a:gd name="T9" fmla="*/ 821246 h 821246"/>
              <a:gd name="T10" fmla="*/ 1002282 w 1002282"/>
              <a:gd name="T11" fmla="*/ 684369 h 821246"/>
              <a:gd name="T12" fmla="*/ 1002282 w 1002282"/>
              <a:gd name="T13" fmla="*/ 0 h 82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2282" h="821246">
                <a:moveTo>
                  <a:pt x="1002282" y="0"/>
                </a:moveTo>
                <a:lnTo>
                  <a:pt x="0" y="0"/>
                </a:lnTo>
                <a:lnTo>
                  <a:pt x="0" y="704997"/>
                </a:lnTo>
                <a:cubicBezTo>
                  <a:pt x="57444" y="712016"/>
                  <a:pt x="101004" y="761544"/>
                  <a:pt x="101004" y="821246"/>
                </a:cubicBezTo>
                <a:lnTo>
                  <a:pt x="865405" y="821246"/>
                </a:lnTo>
                <a:lnTo>
                  <a:pt x="1002282" y="684369"/>
                </a:lnTo>
                <a:lnTo>
                  <a:pt x="1002282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流程图: 联系 41"/>
          <p:cNvSpPr>
            <a:spLocks noChangeArrowheads="1"/>
          </p:cNvSpPr>
          <p:nvPr/>
        </p:nvSpPr>
        <p:spPr bwMode="auto">
          <a:xfrm>
            <a:off x="7409855" y="2409672"/>
            <a:ext cx="184205" cy="184207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折角形 25"/>
          <p:cNvSpPr>
            <a:spLocks/>
          </p:cNvSpPr>
          <p:nvPr/>
        </p:nvSpPr>
        <p:spPr bwMode="auto">
          <a:xfrm flipH="1">
            <a:off x="7612280" y="1462327"/>
            <a:ext cx="1506035" cy="987829"/>
          </a:xfrm>
          <a:custGeom>
            <a:avLst/>
            <a:gdLst>
              <a:gd name="T0" fmla="*/ 1182298 w 1182298"/>
              <a:gd name="T1" fmla="*/ 0 h 774613"/>
              <a:gd name="T2" fmla="*/ 0 w 1182298"/>
              <a:gd name="T3" fmla="*/ 0 h 774613"/>
              <a:gd name="T4" fmla="*/ 0 w 1182298"/>
              <a:gd name="T5" fmla="*/ 774613 h 774613"/>
              <a:gd name="T6" fmla="*/ 489438 w 1182298"/>
              <a:gd name="T7" fmla="*/ 774613 h 774613"/>
              <a:gd name="T8" fmla="*/ 633205 w 1182298"/>
              <a:gd name="T9" fmla="*/ 688381 h 774613"/>
              <a:gd name="T10" fmla="*/ 776972 w 1182298"/>
              <a:gd name="T11" fmla="*/ 774613 h 774613"/>
              <a:gd name="T12" fmla="*/ 1053193 w 1182298"/>
              <a:gd name="T13" fmla="*/ 774613 h 774613"/>
              <a:gd name="T14" fmla="*/ 1182298 w 1182298"/>
              <a:gd name="T15" fmla="*/ 645508 h 774613"/>
              <a:gd name="T16" fmla="*/ 1182298 w 1182298"/>
              <a:gd name="T17" fmla="*/ 0 h 774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2298" h="774613">
                <a:moveTo>
                  <a:pt x="1182298" y="0"/>
                </a:moveTo>
                <a:lnTo>
                  <a:pt x="0" y="0"/>
                </a:lnTo>
                <a:lnTo>
                  <a:pt x="0" y="774613"/>
                </a:lnTo>
                <a:lnTo>
                  <a:pt x="489438" y="774613"/>
                </a:lnTo>
                <a:cubicBezTo>
                  <a:pt x="516060" y="722579"/>
                  <a:pt x="570639" y="688381"/>
                  <a:pt x="633205" y="688381"/>
                </a:cubicBezTo>
                <a:cubicBezTo>
                  <a:pt x="695772" y="688381"/>
                  <a:pt x="750351" y="722579"/>
                  <a:pt x="776972" y="774613"/>
                </a:cubicBezTo>
                <a:lnTo>
                  <a:pt x="1053193" y="774613"/>
                </a:lnTo>
                <a:lnTo>
                  <a:pt x="1182298" y="645508"/>
                </a:lnTo>
                <a:lnTo>
                  <a:pt x="1182298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流程图: 联系 43"/>
          <p:cNvSpPr>
            <a:spLocks noChangeArrowheads="1"/>
          </p:cNvSpPr>
          <p:nvPr/>
        </p:nvSpPr>
        <p:spPr bwMode="auto">
          <a:xfrm>
            <a:off x="8245866" y="2403599"/>
            <a:ext cx="184206" cy="184206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流程图: 联系 44"/>
          <p:cNvSpPr>
            <a:spLocks noChangeArrowheads="1"/>
          </p:cNvSpPr>
          <p:nvPr/>
        </p:nvSpPr>
        <p:spPr bwMode="auto">
          <a:xfrm>
            <a:off x="9393611" y="3826640"/>
            <a:ext cx="184205" cy="184207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TextBox 45"/>
          <p:cNvSpPr txBox="1">
            <a:spLocks noChangeArrowheads="1"/>
          </p:cNvSpPr>
          <p:nvPr/>
        </p:nvSpPr>
        <p:spPr bwMode="auto">
          <a:xfrm>
            <a:off x="8108218" y="3312483"/>
            <a:ext cx="643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cxnSp>
        <p:nvCxnSpPr>
          <p:cNvPr id="130" name="直接连接符 46"/>
          <p:cNvCxnSpPr>
            <a:cxnSpLocks noChangeShapeType="1"/>
          </p:cNvCxnSpPr>
          <p:nvPr/>
        </p:nvCxnSpPr>
        <p:spPr bwMode="auto">
          <a:xfrm rot="5400000">
            <a:off x="9577816" y="4231487"/>
            <a:ext cx="0" cy="368411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1" name="组合 47"/>
          <p:cNvGrpSpPr>
            <a:grpSpLocks/>
          </p:cNvGrpSpPr>
          <p:nvPr/>
        </p:nvGrpSpPr>
        <p:grpSpPr bwMode="auto">
          <a:xfrm>
            <a:off x="6822827" y="3496689"/>
            <a:ext cx="1435186" cy="1157866"/>
            <a:chOff x="-682" y="-238"/>
            <a:chExt cx="1125710" cy="908161"/>
          </a:xfrm>
        </p:grpSpPr>
        <p:sp>
          <p:nvSpPr>
            <p:cNvPr id="179" name="TextBox 96"/>
            <p:cNvSpPr txBox="1">
              <a:spLocks noChangeArrowheads="1"/>
            </p:cNvSpPr>
            <p:nvPr/>
          </p:nvSpPr>
          <p:spPr bwMode="auto">
            <a:xfrm flipH="1">
              <a:off x="-682" y="139479"/>
              <a:ext cx="1125710" cy="47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承建第五个项目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南岸区东海长洲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C1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C2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工程</a:t>
              </a:r>
            </a:p>
          </p:txBody>
        </p:sp>
        <p:sp>
          <p:nvSpPr>
            <p:cNvPr id="180" name="折角形 19"/>
            <p:cNvSpPr>
              <a:spLocks/>
            </p:cNvSpPr>
            <p:nvPr/>
          </p:nvSpPr>
          <p:spPr bwMode="auto">
            <a:xfrm flipH="1" flipV="1">
              <a:off x="15195" y="80734"/>
              <a:ext cx="1003454" cy="827189"/>
            </a:xfrm>
            <a:custGeom>
              <a:avLst/>
              <a:gdLst>
                <a:gd name="T0" fmla="*/ 0 w 1003809"/>
                <a:gd name="T1" fmla="*/ 0 h 827755"/>
                <a:gd name="T2" fmla="*/ 1003809 w 1003809"/>
                <a:gd name="T3" fmla="*/ 0 h 827755"/>
                <a:gd name="T4" fmla="*/ 1003809 w 1003809"/>
                <a:gd name="T5" fmla="*/ 689793 h 827755"/>
                <a:gd name="T6" fmla="*/ 865847 w 1003809"/>
                <a:gd name="T7" fmla="*/ 827755 h 827755"/>
                <a:gd name="T8" fmla="*/ 116713 w 1003809"/>
                <a:gd name="T9" fmla="*/ 827755 h 827755"/>
                <a:gd name="T10" fmla="*/ 0 w 1003809"/>
                <a:gd name="T11" fmla="*/ 711042 h 827755"/>
                <a:gd name="T12" fmla="*/ 0 w 1003809"/>
                <a:gd name="T13" fmla="*/ 0 h 827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3809" h="827755">
                  <a:moveTo>
                    <a:pt x="0" y="0"/>
                  </a:moveTo>
                  <a:lnTo>
                    <a:pt x="1003809" y="0"/>
                  </a:lnTo>
                  <a:lnTo>
                    <a:pt x="1003809" y="689793"/>
                  </a:lnTo>
                  <a:lnTo>
                    <a:pt x="865847" y="827755"/>
                  </a:lnTo>
                  <a:lnTo>
                    <a:pt x="116713" y="827755"/>
                  </a:lnTo>
                  <a:cubicBezTo>
                    <a:pt x="116713" y="763296"/>
                    <a:pt x="64459" y="711042"/>
                    <a:pt x="0" y="71104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1" name="流程图: 联系 98"/>
            <p:cNvSpPr>
              <a:spLocks noChangeArrowheads="1"/>
            </p:cNvSpPr>
            <p:nvPr/>
          </p:nvSpPr>
          <p:spPr bwMode="auto">
            <a:xfrm flipH="1">
              <a:off x="964666" y="-238"/>
              <a:ext cx="142897" cy="144480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2" name="TextBox 48"/>
          <p:cNvSpPr txBox="1">
            <a:spLocks noChangeArrowheads="1"/>
          </p:cNvSpPr>
          <p:nvPr/>
        </p:nvSpPr>
        <p:spPr bwMode="auto">
          <a:xfrm>
            <a:off x="8624400" y="5616069"/>
            <a:ext cx="643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grpSp>
        <p:nvGrpSpPr>
          <p:cNvPr id="133" name="组合 49"/>
          <p:cNvGrpSpPr>
            <a:grpSpLocks/>
          </p:cNvGrpSpPr>
          <p:nvPr/>
        </p:nvGrpSpPr>
        <p:grpSpPr bwMode="auto">
          <a:xfrm>
            <a:off x="9314665" y="4980456"/>
            <a:ext cx="1006047" cy="1277273"/>
            <a:chOff x="94485" y="-75"/>
            <a:chExt cx="789109" cy="1001817"/>
          </a:xfrm>
        </p:grpSpPr>
        <p:sp>
          <p:nvSpPr>
            <p:cNvPr id="178" name="TextBox 95"/>
            <p:cNvSpPr txBox="1">
              <a:spLocks noChangeArrowheads="1"/>
            </p:cNvSpPr>
            <p:nvPr/>
          </p:nvSpPr>
          <p:spPr bwMode="auto">
            <a:xfrm flipH="1">
              <a:off x="94485" y="-75"/>
              <a:ext cx="789109" cy="1001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重庆万泰建筑工程有限公司在渝中区注册成立，拥有独立的法人，三级资质</a:t>
              </a:r>
            </a:p>
          </p:txBody>
        </p:sp>
      </p:grpSp>
      <p:grpSp>
        <p:nvGrpSpPr>
          <p:cNvPr id="134" name="组合 50"/>
          <p:cNvGrpSpPr>
            <a:grpSpLocks/>
          </p:cNvGrpSpPr>
          <p:nvPr/>
        </p:nvGrpSpPr>
        <p:grpSpPr bwMode="auto">
          <a:xfrm>
            <a:off x="9577816" y="2988605"/>
            <a:ext cx="1655829" cy="963538"/>
            <a:chOff x="-3" y="47"/>
            <a:chExt cx="1298775" cy="755742"/>
          </a:xfrm>
        </p:grpSpPr>
        <p:sp>
          <p:nvSpPr>
            <p:cNvPr id="176" name="TextBox 92"/>
            <p:cNvSpPr txBox="1">
              <a:spLocks noChangeArrowheads="1"/>
            </p:cNvSpPr>
            <p:nvPr/>
          </p:nvSpPr>
          <p:spPr bwMode="auto">
            <a:xfrm>
              <a:off x="9523" y="1635"/>
              <a:ext cx="1289249" cy="47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承建第四个项目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大渡口区晋愉绿岛二期高层建筑工程</a:t>
              </a:r>
            </a:p>
          </p:txBody>
        </p:sp>
        <p:sp>
          <p:nvSpPr>
            <p:cNvPr id="177" name="折角形 71"/>
            <p:cNvSpPr>
              <a:spLocks/>
            </p:cNvSpPr>
            <p:nvPr/>
          </p:nvSpPr>
          <p:spPr bwMode="auto">
            <a:xfrm flipV="1">
              <a:off x="-3" y="47"/>
              <a:ext cx="1203510" cy="755742"/>
            </a:xfrm>
            <a:custGeom>
              <a:avLst/>
              <a:gdLst>
                <a:gd name="T0" fmla="*/ 96476 w 1412817"/>
                <a:gd name="T1" fmla="*/ 0 h 755938"/>
                <a:gd name="T2" fmla="*/ 1412817 w 1412817"/>
                <a:gd name="T3" fmla="*/ 0 h 755938"/>
                <a:gd name="T4" fmla="*/ 1412817 w 1412817"/>
                <a:gd name="T5" fmla="*/ 629946 h 755938"/>
                <a:gd name="T6" fmla="*/ 1286825 w 1412817"/>
                <a:gd name="T7" fmla="*/ 755938 h 755938"/>
                <a:gd name="T8" fmla="*/ 0 w 1412817"/>
                <a:gd name="T9" fmla="*/ 755938 h 755938"/>
                <a:gd name="T10" fmla="*/ 0 w 1412817"/>
                <a:gd name="T11" fmla="*/ 139184 h 755938"/>
                <a:gd name="T12" fmla="*/ 97400 w 1412817"/>
                <a:gd name="T13" fmla="*/ 4579 h 755938"/>
                <a:gd name="T14" fmla="*/ 96476 w 1412817"/>
                <a:gd name="T15" fmla="*/ 0 h 755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2817" h="755938">
                  <a:moveTo>
                    <a:pt x="96476" y="0"/>
                  </a:moveTo>
                  <a:lnTo>
                    <a:pt x="1412817" y="0"/>
                  </a:lnTo>
                  <a:lnTo>
                    <a:pt x="1412817" y="629946"/>
                  </a:lnTo>
                  <a:lnTo>
                    <a:pt x="1286825" y="755938"/>
                  </a:lnTo>
                  <a:lnTo>
                    <a:pt x="0" y="755938"/>
                  </a:lnTo>
                  <a:lnTo>
                    <a:pt x="0" y="139184"/>
                  </a:lnTo>
                  <a:cubicBezTo>
                    <a:pt x="56912" y="121178"/>
                    <a:pt x="97400" y="67607"/>
                    <a:pt x="97400" y="4579"/>
                  </a:cubicBezTo>
                  <a:cubicBezTo>
                    <a:pt x="97400" y="3038"/>
                    <a:pt x="97376" y="1503"/>
                    <a:pt x="96476" y="0"/>
                  </a:cubicBez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5" name="流程图: 联系 51"/>
          <p:cNvSpPr>
            <a:spLocks noChangeArrowheads="1"/>
          </p:cNvSpPr>
          <p:nvPr/>
        </p:nvSpPr>
        <p:spPr bwMode="auto">
          <a:xfrm>
            <a:off x="9067708" y="5652504"/>
            <a:ext cx="184206" cy="182181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6" name="直接连接符 52"/>
          <p:cNvCxnSpPr>
            <a:cxnSpLocks noChangeShapeType="1"/>
          </p:cNvCxnSpPr>
          <p:nvPr/>
        </p:nvCxnSpPr>
        <p:spPr bwMode="auto">
          <a:xfrm>
            <a:off x="1509194" y="5263850"/>
            <a:ext cx="0" cy="366388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" name="直接连接符 53"/>
          <p:cNvCxnSpPr>
            <a:cxnSpLocks noChangeShapeType="1"/>
          </p:cNvCxnSpPr>
          <p:nvPr/>
        </p:nvCxnSpPr>
        <p:spPr bwMode="auto">
          <a:xfrm>
            <a:off x="4110343" y="5263850"/>
            <a:ext cx="0" cy="366388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8" name="直接连接符 54"/>
          <p:cNvCxnSpPr>
            <a:cxnSpLocks noChangeShapeType="1"/>
          </p:cNvCxnSpPr>
          <p:nvPr/>
        </p:nvCxnSpPr>
        <p:spPr bwMode="auto">
          <a:xfrm>
            <a:off x="6711492" y="5263850"/>
            <a:ext cx="0" cy="366388"/>
          </a:xfrm>
          <a:prstGeom prst="line">
            <a:avLst/>
          </a:prstGeom>
          <a:noFill/>
          <a:ln w="952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" name="TextBox 55"/>
          <p:cNvSpPr txBox="1">
            <a:spLocks noChangeArrowheads="1"/>
          </p:cNvSpPr>
          <p:nvPr/>
        </p:nvSpPr>
        <p:spPr bwMode="auto">
          <a:xfrm>
            <a:off x="2335536" y="5298434"/>
            <a:ext cx="905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TextBox 56"/>
          <p:cNvSpPr txBox="1">
            <a:spLocks noChangeArrowheads="1"/>
          </p:cNvSpPr>
          <p:nvPr/>
        </p:nvSpPr>
        <p:spPr bwMode="auto">
          <a:xfrm>
            <a:off x="4731150" y="5277533"/>
            <a:ext cx="804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TextBox 57"/>
          <p:cNvSpPr txBox="1">
            <a:spLocks noChangeArrowheads="1"/>
          </p:cNvSpPr>
          <p:nvPr/>
        </p:nvSpPr>
        <p:spPr bwMode="auto">
          <a:xfrm>
            <a:off x="7293405" y="5263465"/>
            <a:ext cx="804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TextBox 58"/>
          <p:cNvSpPr txBox="1">
            <a:spLocks noChangeArrowheads="1"/>
          </p:cNvSpPr>
          <p:nvPr/>
        </p:nvSpPr>
        <p:spPr bwMode="auto">
          <a:xfrm>
            <a:off x="2275576" y="6824842"/>
            <a:ext cx="905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TextBox 59"/>
          <p:cNvSpPr txBox="1">
            <a:spLocks noChangeArrowheads="1"/>
          </p:cNvSpPr>
          <p:nvPr/>
        </p:nvSpPr>
        <p:spPr bwMode="auto">
          <a:xfrm>
            <a:off x="8292424" y="5616069"/>
            <a:ext cx="64370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44" name="流程图: 联系 60"/>
          <p:cNvSpPr>
            <a:spLocks noChangeArrowheads="1"/>
          </p:cNvSpPr>
          <p:nvPr/>
        </p:nvSpPr>
        <p:spPr bwMode="auto">
          <a:xfrm>
            <a:off x="8201333" y="5755741"/>
            <a:ext cx="182182" cy="182181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5" name="组合 61"/>
          <p:cNvGrpSpPr>
            <a:grpSpLocks/>
          </p:cNvGrpSpPr>
          <p:nvPr/>
        </p:nvGrpSpPr>
        <p:grpSpPr bwMode="auto">
          <a:xfrm>
            <a:off x="7683126" y="5937924"/>
            <a:ext cx="1435187" cy="1016168"/>
            <a:chOff x="-293" y="-537"/>
            <a:chExt cx="1125711" cy="797022"/>
          </a:xfrm>
        </p:grpSpPr>
        <p:sp>
          <p:nvSpPr>
            <p:cNvPr id="174" name="TextBox 90"/>
            <p:cNvSpPr txBox="1">
              <a:spLocks noChangeArrowheads="1"/>
            </p:cNvSpPr>
            <p:nvPr/>
          </p:nvSpPr>
          <p:spPr bwMode="auto">
            <a:xfrm flipH="1">
              <a:off x="-293" y="75672"/>
              <a:ext cx="1125711" cy="47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承建第六个项目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南岸区龙湖观山水二期工程</a:t>
              </a:r>
            </a:p>
          </p:txBody>
        </p:sp>
        <p:sp>
          <p:nvSpPr>
            <p:cNvPr id="175" name="折角形 11"/>
            <p:cNvSpPr>
              <a:spLocks/>
            </p:cNvSpPr>
            <p:nvPr/>
          </p:nvSpPr>
          <p:spPr bwMode="auto">
            <a:xfrm>
              <a:off x="37813" y="-537"/>
              <a:ext cx="935182" cy="797022"/>
            </a:xfrm>
            <a:custGeom>
              <a:avLst/>
              <a:gdLst>
                <a:gd name="T0" fmla="*/ 0 w 936225"/>
                <a:gd name="T1" fmla="*/ 0 h 797089"/>
                <a:gd name="T2" fmla="*/ 357467 w 936225"/>
                <a:gd name="T3" fmla="*/ 0 h 797089"/>
                <a:gd name="T4" fmla="*/ 438969 w 936225"/>
                <a:gd name="T5" fmla="*/ 63219 h 797089"/>
                <a:gd name="T6" fmla="*/ 520471 w 936225"/>
                <a:gd name="T7" fmla="*/ 0 h 797089"/>
                <a:gd name="T8" fmla="*/ 936225 w 936225"/>
                <a:gd name="T9" fmla="*/ 0 h 797089"/>
                <a:gd name="T10" fmla="*/ 936225 w 936225"/>
                <a:gd name="T11" fmla="*/ 664238 h 797089"/>
                <a:gd name="T12" fmla="*/ 803374 w 936225"/>
                <a:gd name="T13" fmla="*/ 797089 h 797089"/>
                <a:gd name="T14" fmla="*/ 0 w 936225"/>
                <a:gd name="T15" fmla="*/ 797089 h 797089"/>
                <a:gd name="T16" fmla="*/ 0 w 936225"/>
                <a:gd name="T17" fmla="*/ 0 h 797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6225" h="797089">
                  <a:moveTo>
                    <a:pt x="0" y="0"/>
                  </a:moveTo>
                  <a:lnTo>
                    <a:pt x="357467" y="0"/>
                  </a:lnTo>
                  <a:cubicBezTo>
                    <a:pt x="366199" y="36644"/>
                    <a:pt x="399480" y="63219"/>
                    <a:pt x="438969" y="63219"/>
                  </a:cubicBezTo>
                  <a:cubicBezTo>
                    <a:pt x="478458" y="63219"/>
                    <a:pt x="511740" y="36644"/>
                    <a:pt x="520471" y="0"/>
                  </a:cubicBezTo>
                  <a:lnTo>
                    <a:pt x="936225" y="0"/>
                  </a:lnTo>
                  <a:lnTo>
                    <a:pt x="936225" y="664238"/>
                  </a:lnTo>
                  <a:lnTo>
                    <a:pt x="803374" y="797089"/>
                  </a:lnTo>
                  <a:lnTo>
                    <a:pt x="0" y="79708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6" name="TextBox 62"/>
          <p:cNvSpPr txBox="1">
            <a:spLocks noChangeArrowheads="1"/>
          </p:cNvSpPr>
          <p:nvPr/>
        </p:nvSpPr>
        <p:spPr bwMode="auto">
          <a:xfrm>
            <a:off x="7191237" y="5605948"/>
            <a:ext cx="64168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47" name="流程图: 联系 63"/>
          <p:cNvSpPr>
            <a:spLocks noChangeArrowheads="1"/>
          </p:cNvSpPr>
          <p:nvPr/>
        </p:nvSpPr>
        <p:spPr bwMode="auto">
          <a:xfrm>
            <a:off x="7191237" y="5846832"/>
            <a:ext cx="184205" cy="184207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8" name="TextBox 64"/>
          <p:cNvSpPr txBox="1">
            <a:spLocks noChangeArrowheads="1"/>
          </p:cNvSpPr>
          <p:nvPr/>
        </p:nvSpPr>
        <p:spPr bwMode="auto">
          <a:xfrm flipH="1">
            <a:off x="5847142" y="5668699"/>
            <a:ext cx="143518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承建第七个项目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大渡口区三木阳明佳城工程</a:t>
            </a:r>
          </a:p>
        </p:txBody>
      </p:sp>
      <p:sp>
        <p:nvSpPr>
          <p:cNvPr id="149" name="折角形 15"/>
          <p:cNvSpPr>
            <a:spLocks/>
          </p:cNvSpPr>
          <p:nvPr/>
        </p:nvSpPr>
        <p:spPr bwMode="auto">
          <a:xfrm>
            <a:off x="5905844" y="5662626"/>
            <a:ext cx="1285393" cy="919005"/>
          </a:xfrm>
          <a:custGeom>
            <a:avLst/>
            <a:gdLst>
              <a:gd name="T0" fmla="*/ 0 w 936104"/>
              <a:gd name="T1" fmla="*/ 0 h 720080"/>
              <a:gd name="T2" fmla="*/ 936104 w 936104"/>
              <a:gd name="T3" fmla="*/ 0 h 720080"/>
              <a:gd name="T4" fmla="*/ 936104 w 936104"/>
              <a:gd name="T5" fmla="*/ 135610 h 720080"/>
              <a:gd name="T6" fmla="*/ 899177 w 936104"/>
              <a:gd name="T7" fmla="*/ 216023 h 720080"/>
              <a:gd name="T8" fmla="*/ 936104 w 936104"/>
              <a:gd name="T9" fmla="*/ 296437 h 720080"/>
              <a:gd name="T10" fmla="*/ 936104 w 936104"/>
              <a:gd name="T11" fmla="*/ 600064 h 720080"/>
              <a:gd name="T12" fmla="*/ 816088 w 936104"/>
              <a:gd name="T13" fmla="*/ 720080 h 720080"/>
              <a:gd name="T14" fmla="*/ 0 w 936104"/>
              <a:gd name="T15" fmla="*/ 720080 h 720080"/>
              <a:gd name="T16" fmla="*/ 0 w 936104"/>
              <a:gd name="T17" fmla="*/ 0 h 720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104" h="720080">
                <a:moveTo>
                  <a:pt x="0" y="0"/>
                </a:moveTo>
                <a:lnTo>
                  <a:pt x="936104" y="0"/>
                </a:lnTo>
                <a:lnTo>
                  <a:pt x="936104" y="135610"/>
                </a:lnTo>
                <a:cubicBezTo>
                  <a:pt x="913183" y="154815"/>
                  <a:pt x="899177" y="183783"/>
                  <a:pt x="899177" y="216023"/>
                </a:cubicBezTo>
                <a:cubicBezTo>
                  <a:pt x="899177" y="248263"/>
                  <a:pt x="913183" y="277231"/>
                  <a:pt x="936104" y="296437"/>
                </a:cubicBezTo>
                <a:lnTo>
                  <a:pt x="936104" y="600064"/>
                </a:lnTo>
                <a:lnTo>
                  <a:pt x="816088" y="720080"/>
                </a:lnTo>
                <a:lnTo>
                  <a:pt x="0" y="720080"/>
                </a:lnTo>
                <a:lnTo>
                  <a:pt x="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TextBox 66"/>
          <p:cNvSpPr txBox="1">
            <a:spLocks noChangeArrowheads="1"/>
          </p:cNvSpPr>
          <p:nvPr/>
        </p:nvSpPr>
        <p:spPr bwMode="auto">
          <a:xfrm>
            <a:off x="4345156" y="4927827"/>
            <a:ext cx="12003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kumimoji="0" lang="zh-CN" altLang="en-US" sz="1100" b="0" i="0" u="none" strike="noStrike" kern="0" cap="none" spc="0" normalizeH="0" baseline="0" noProof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1" name="组合 67"/>
          <p:cNvGrpSpPr>
            <a:grpSpLocks/>
          </p:cNvGrpSpPr>
          <p:nvPr/>
        </p:nvGrpSpPr>
        <p:grpSpPr bwMode="auto">
          <a:xfrm>
            <a:off x="4345156" y="3826640"/>
            <a:ext cx="1463525" cy="981757"/>
            <a:chOff x="135" y="-318"/>
            <a:chExt cx="1147939" cy="770032"/>
          </a:xfrm>
        </p:grpSpPr>
        <p:sp>
          <p:nvSpPr>
            <p:cNvPr id="172" name="TextBox 88"/>
            <p:cNvSpPr txBox="1">
              <a:spLocks noChangeArrowheads="1"/>
            </p:cNvSpPr>
            <p:nvPr/>
          </p:nvSpPr>
          <p:spPr bwMode="auto">
            <a:xfrm flipH="1">
              <a:off x="22363" y="-318"/>
              <a:ext cx="1125711" cy="47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承建第八至十一个项目</a:t>
              </a:r>
              <a:r>
                <a:rPr kumimoji="0" lang="en-US" altLang="zh-CN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包括江北区等工程</a:t>
              </a:r>
            </a:p>
          </p:txBody>
        </p:sp>
        <p:sp>
          <p:nvSpPr>
            <p:cNvPr id="173" name="折角形 18"/>
            <p:cNvSpPr>
              <a:spLocks/>
            </p:cNvSpPr>
            <p:nvPr/>
          </p:nvSpPr>
          <p:spPr bwMode="auto">
            <a:xfrm>
              <a:off x="135" y="-318"/>
              <a:ext cx="1136825" cy="770032"/>
            </a:xfrm>
            <a:custGeom>
              <a:avLst/>
              <a:gdLst>
                <a:gd name="T0" fmla="*/ 0 w 1137034"/>
                <a:gd name="T1" fmla="*/ 0 h 769441"/>
                <a:gd name="T2" fmla="*/ 1137034 w 1137034"/>
                <a:gd name="T3" fmla="*/ 0 h 769441"/>
                <a:gd name="T4" fmla="*/ 1137034 w 1137034"/>
                <a:gd name="T5" fmla="*/ 641198 h 769441"/>
                <a:gd name="T6" fmla="*/ 1008791 w 1137034"/>
                <a:gd name="T7" fmla="*/ 769441 h 769441"/>
                <a:gd name="T8" fmla="*/ 596988 w 1137034"/>
                <a:gd name="T9" fmla="*/ 769441 h 769441"/>
                <a:gd name="T10" fmla="*/ 497660 w 1137034"/>
                <a:gd name="T11" fmla="*/ 674626 h 769441"/>
                <a:gd name="T12" fmla="*/ 398332 w 1137034"/>
                <a:gd name="T13" fmla="*/ 769441 h 769441"/>
                <a:gd name="T14" fmla="*/ 0 w 1137034"/>
                <a:gd name="T15" fmla="*/ 769441 h 769441"/>
                <a:gd name="T16" fmla="*/ 0 w 1137034"/>
                <a:gd name="T17" fmla="*/ 0 h 769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7034" h="769441">
                  <a:moveTo>
                    <a:pt x="0" y="0"/>
                  </a:moveTo>
                  <a:lnTo>
                    <a:pt x="1137034" y="0"/>
                  </a:lnTo>
                  <a:lnTo>
                    <a:pt x="1137034" y="641198"/>
                  </a:lnTo>
                  <a:lnTo>
                    <a:pt x="1008791" y="769441"/>
                  </a:lnTo>
                  <a:lnTo>
                    <a:pt x="596988" y="769441"/>
                  </a:lnTo>
                  <a:cubicBezTo>
                    <a:pt x="595011" y="716555"/>
                    <a:pt x="551232" y="674626"/>
                    <a:pt x="497660" y="674626"/>
                  </a:cubicBezTo>
                  <a:cubicBezTo>
                    <a:pt x="444088" y="674626"/>
                    <a:pt x="400310" y="716555"/>
                    <a:pt x="398332" y="769441"/>
                  </a:cubicBezTo>
                  <a:lnTo>
                    <a:pt x="0" y="76944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rnd" cmpd="sng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2" name="流程图: 联系 68"/>
          <p:cNvSpPr>
            <a:spLocks noChangeArrowheads="1"/>
          </p:cNvSpPr>
          <p:nvPr/>
        </p:nvSpPr>
        <p:spPr bwMode="auto">
          <a:xfrm>
            <a:off x="4895749" y="4745645"/>
            <a:ext cx="184205" cy="182181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" name="TextBox 69"/>
          <p:cNvSpPr txBox="1">
            <a:spLocks noChangeArrowheads="1"/>
          </p:cNvSpPr>
          <p:nvPr/>
        </p:nvSpPr>
        <p:spPr bwMode="auto">
          <a:xfrm>
            <a:off x="3051665" y="4927827"/>
            <a:ext cx="5586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54" name="TextBox 70"/>
          <p:cNvSpPr txBox="1">
            <a:spLocks noChangeArrowheads="1"/>
          </p:cNvSpPr>
          <p:nvPr/>
        </p:nvSpPr>
        <p:spPr bwMode="auto">
          <a:xfrm>
            <a:off x="4448232" y="6824842"/>
            <a:ext cx="9055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流程图: 联系 71"/>
          <p:cNvSpPr>
            <a:spLocks noChangeArrowheads="1"/>
          </p:cNvSpPr>
          <p:nvPr/>
        </p:nvSpPr>
        <p:spPr bwMode="auto">
          <a:xfrm>
            <a:off x="3335059" y="4745645"/>
            <a:ext cx="184206" cy="182181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TextBox 72"/>
          <p:cNvSpPr txBox="1">
            <a:spLocks noChangeArrowheads="1"/>
          </p:cNvSpPr>
          <p:nvPr/>
        </p:nvSpPr>
        <p:spPr bwMode="auto">
          <a:xfrm flipH="1">
            <a:off x="2861386" y="3780084"/>
            <a:ext cx="143518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承建第十二个项目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龙湖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MOCO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中心工程</a:t>
            </a:r>
          </a:p>
        </p:txBody>
      </p:sp>
      <p:sp>
        <p:nvSpPr>
          <p:cNvPr id="157" name="折角形 22"/>
          <p:cNvSpPr>
            <a:spLocks/>
          </p:cNvSpPr>
          <p:nvPr/>
        </p:nvSpPr>
        <p:spPr bwMode="auto">
          <a:xfrm>
            <a:off x="2911994" y="3798300"/>
            <a:ext cx="1327901" cy="916982"/>
          </a:xfrm>
          <a:custGeom>
            <a:avLst/>
            <a:gdLst>
              <a:gd name="T0" fmla="*/ 0 w 1040338"/>
              <a:gd name="T1" fmla="*/ 0 h 720080"/>
              <a:gd name="T2" fmla="*/ 1040338 w 1040338"/>
              <a:gd name="T3" fmla="*/ 0 h 720080"/>
              <a:gd name="T4" fmla="*/ 1040338 w 1040338"/>
              <a:gd name="T5" fmla="*/ 600064 h 720080"/>
              <a:gd name="T6" fmla="*/ 920322 w 1040338"/>
              <a:gd name="T7" fmla="*/ 720080 h 720080"/>
              <a:gd name="T8" fmla="*/ 501864 w 1040338"/>
              <a:gd name="T9" fmla="*/ 720080 h 720080"/>
              <a:gd name="T10" fmla="*/ 421698 w 1040338"/>
              <a:gd name="T11" fmla="*/ 672836 h 720080"/>
              <a:gd name="T12" fmla="*/ 341532 w 1040338"/>
              <a:gd name="T13" fmla="*/ 720080 h 720080"/>
              <a:gd name="T14" fmla="*/ 0 w 1040338"/>
              <a:gd name="T15" fmla="*/ 720080 h 720080"/>
              <a:gd name="T16" fmla="*/ 0 w 1040338"/>
              <a:gd name="T17" fmla="*/ 0 h 720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0338" h="720080">
                <a:moveTo>
                  <a:pt x="0" y="0"/>
                </a:moveTo>
                <a:lnTo>
                  <a:pt x="1040338" y="0"/>
                </a:lnTo>
                <a:lnTo>
                  <a:pt x="1040338" y="600064"/>
                </a:lnTo>
                <a:lnTo>
                  <a:pt x="920322" y="720080"/>
                </a:lnTo>
                <a:lnTo>
                  <a:pt x="501864" y="720080"/>
                </a:lnTo>
                <a:cubicBezTo>
                  <a:pt x="486718" y="691463"/>
                  <a:pt x="456383" y="672836"/>
                  <a:pt x="421698" y="672836"/>
                </a:cubicBezTo>
                <a:cubicBezTo>
                  <a:pt x="387013" y="672836"/>
                  <a:pt x="356678" y="691463"/>
                  <a:pt x="341532" y="720080"/>
                </a:cubicBezTo>
                <a:lnTo>
                  <a:pt x="0" y="720080"/>
                </a:lnTo>
                <a:lnTo>
                  <a:pt x="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TextBox 74"/>
          <p:cNvSpPr txBox="1">
            <a:spLocks noChangeArrowheads="1"/>
          </p:cNvSpPr>
          <p:nvPr/>
        </p:nvSpPr>
        <p:spPr bwMode="auto">
          <a:xfrm>
            <a:off x="2282454" y="4903536"/>
            <a:ext cx="5586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59" name="TextBox 75"/>
          <p:cNvSpPr txBox="1">
            <a:spLocks noChangeArrowheads="1"/>
          </p:cNvSpPr>
          <p:nvPr/>
        </p:nvSpPr>
        <p:spPr bwMode="auto">
          <a:xfrm flipH="1">
            <a:off x="1161024" y="3765912"/>
            <a:ext cx="143518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承建第十三个项目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龙湖大学城东桥郡别墅工程</a:t>
            </a:r>
          </a:p>
        </p:txBody>
      </p:sp>
      <p:sp>
        <p:nvSpPr>
          <p:cNvPr id="160" name="折角形 39"/>
          <p:cNvSpPr>
            <a:spLocks/>
          </p:cNvSpPr>
          <p:nvPr/>
        </p:nvSpPr>
        <p:spPr bwMode="auto">
          <a:xfrm flipH="1">
            <a:off x="1161024" y="3735549"/>
            <a:ext cx="1348144" cy="1038434"/>
          </a:xfrm>
          <a:custGeom>
            <a:avLst/>
            <a:gdLst>
              <a:gd name="T0" fmla="*/ 1056920 w 1056920"/>
              <a:gd name="T1" fmla="*/ 0 h 815380"/>
              <a:gd name="T2" fmla="*/ 0 w 1056920"/>
              <a:gd name="T3" fmla="*/ 0 h 815380"/>
              <a:gd name="T4" fmla="*/ 0 w 1056920"/>
              <a:gd name="T5" fmla="*/ 731161 h 815380"/>
              <a:gd name="T6" fmla="*/ 98262 w 1056920"/>
              <a:gd name="T7" fmla="*/ 815380 h 815380"/>
              <a:gd name="T8" fmla="*/ 921021 w 1056920"/>
              <a:gd name="T9" fmla="*/ 815380 h 815380"/>
              <a:gd name="T10" fmla="*/ 1056920 w 1056920"/>
              <a:gd name="T11" fmla="*/ 679481 h 815380"/>
              <a:gd name="T12" fmla="*/ 1056920 w 1056920"/>
              <a:gd name="T13" fmla="*/ 0 h 815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920" h="815380">
                <a:moveTo>
                  <a:pt x="1056920" y="0"/>
                </a:moveTo>
                <a:lnTo>
                  <a:pt x="0" y="0"/>
                </a:lnTo>
                <a:lnTo>
                  <a:pt x="0" y="731161"/>
                </a:lnTo>
                <a:cubicBezTo>
                  <a:pt x="49973" y="731432"/>
                  <a:pt x="91438" y="767486"/>
                  <a:pt x="98262" y="815380"/>
                </a:cubicBezTo>
                <a:lnTo>
                  <a:pt x="921021" y="815380"/>
                </a:lnTo>
                <a:lnTo>
                  <a:pt x="1056920" y="679481"/>
                </a:lnTo>
                <a:lnTo>
                  <a:pt x="105692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流程图: 联系 77"/>
          <p:cNvSpPr>
            <a:spLocks noChangeArrowheads="1"/>
          </p:cNvSpPr>
          <p:nvPr/>
        </p:nvSpPr>
        <p:spPr bwMode="auto">
          <a:xfrm>
            <a:off x="2434273" y="4763863"/>
            <a:ext cx="182182" cy="184206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TextBox 78"/>
          <p:cNvSpPr txBox="1">
            <a:spLocks noChangeArrowheads="1"/>
          </p:cNvSpPr>
          <p:nvPr/>
        </p:nvSpPr>
        <p:spPr bwMode="auto">
          <a:xfrm>
            <a:off x="1306770" y="4903536"/>
            <a:ext cx="12023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kumimoji="0" lang="zh-CN" altLang="en-US" sz="1100" b="0" i="0" u="none" strike="noStrike" kern="0" cap="none" spc="0" normalizeH="0" baseline="0" noProof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TextBox 79"/>
          <p:cNvSpPr txBox="1">
            <a:spLocks noChangeArrowheads="1"/>
          </p:cNvSpPr>
          <p:nvPr/>
        </p:nvSpPr>
        <p:spPr bwMode="auto">
          <a:xfrm flipH="1">
            <a:off x="355377" y="3359041"/>
            <a:ext cx="80564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承建第十四、五个项目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龙湖大学城东桥郡别墅工程</a:t>
            </a:r>
          </a:p>
        </p:txBody>
      </p:sp>
      <p:sp>
        <p:nvSpPr>
          <p:cNvPr id="164" name="折角形 58"/>
          <p:cNvSpPr>
            <a:spLocks/>
          </p:cNvSpPr>
          <p:nvPr/>
        </p:nvSpPr>
        <p:spPr bwMode="auto">
          <a:xfrm flipH="1">
            <a:off x="369548" y="3367138"/>
            <a:ext cx="791478" cy="1742870"/>
          </a:xfrm>
          <a:custGeom>
            <a:avLst/>
            <a:gdLst>
              <a:gd name="T0" fmla="*/ 621460 w 621460"/>
              <a:gd name="T1" fmla="*/ 0 h 1366211"/>
              <a:gd name="T2" fmla="*/ 0 w 621460"/>
              <a:gd name="T3" fmla="*/ 0 h 1366211"/>
              <a:gd name="T4" fmla="*/ 0 w 621460"/>
              <a:gd name="T5" fmla="*/ 1252745 h 1366211"/>
              <a:gd name="T6" fmla="*/ 108585 w 621460"/>
              <a:gd name="T7" fmla="*/ 1366211 h 1366211"/>
              <a:gd name="T8" fmla="*/ 517881 w 621460"/>
              <a:gd name="T9" fmla="*/ 1366211 h 1366211"/>
              <a:gd name="T10" fmla="*/ 621460 w 621460"/>
              <a:gd name="T11" fmla="*/ 1262632 h 1366211"/>
              <a:gd name="T12" fmla="*/ 621460 w 621460"/>
              <a:gd name="T13" fmla="*/ 0 h 1366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1460" h="1366211">
                <a:moveTo>
                  <a:pt x="621460" y="0"/>
                </a:moveTo>
                <a:lnTo>
                  <a:pt x="0" y="0"/>
                </a:lnTo>
                <a:lnTo>
                  <a:pt x="0" y="1252745"/>
                </a:lnTo>
                <a:cubicBezTo>
                  <a:pt x="60535" y="1254880"/>
                  <a:pt x="108585" y="1304934"/>
                  <a:pt x="108585" y="1366211"/>
                </a:cubicBezTo>
                <a:lnTo>
                  <a:pt x="517881" y="1366211"/>
                </a:lnTo>
                <a:lnTo>
                  <a:pt x="621460" y="1262632"/>
                </a:lnTo>
                <a:lnTo>
                  <a:pt x="62146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流程图: 联系 81"/>
          <p:cNvSpPr>
            <a:spLocks noChangeArrowheads="1"/>
          </p:cNvSpPr>
          <p:nvPr/>
        </p:nvSpPr>
        <p:spPr bwMode="auto">
          <a:xfrm>
            <a:off x="1132686" y="5020942"/>
            <a:ext cx="182182" cy="184207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流程图: 联系 82"/>
          <p:cNvSpPr>
            <a:spLocks noChangeArrowheads="1"/>
          </p:cNvSpPr>
          <p:nvPr/>
        </p:nvSpPr>
        <p:spPr bwMode="auto">
          <a:xfrm>
            <a:off x="1039571" y="6122128"/>
            <a:ext cx="184206" cy="184207"/>
          </a:xfrm>
          <a:prstGeom prst="flowChartConnector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TextBox 83"/>
          <p:cNvSpPr txBox="1">
            <a:spLocks noChangeArrowheads="1"/>
          </p:cNvSpPr>
          <p:nvPr/>
        </p:nvSpPr>
        <p:spPr bwMode="auto">
          <a:xfrm flipH="1">
            <a:off x="1219728" y="5662626"/>
            <a:ext cx="143518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公司先后承建了十多个项目在建项目总面积约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万平方米</a:t>
            </a:r>
          </a:p>
        </p:txBody>
      </p:sp>
      <p:sp>
        <p:nvSpPr>
          <p:cNvPr id="168" name="折角形 67"/>
          <p:cNvSpPr>
            <a:spLocks/>
          </p:cNvSpPr>
          <p:nvPr/>
        </p:nvSpPr>
        <p:spPr bwMode="auto">
          <a:xfrm>
            <a:off x="1205558" y="5662626"/>
            <a:ext cx="1281345" cy="1095114"/>
          </a:xfrm>
          <a:custGeom>
            <a:avLst/>
            <a:gdLst>
              <a:gd name="T0" fmla="*/ 0 w 1004983"/>
              <a:gd name="T1" fmla="*/ 0 h 859593"/>
              <a:gd name="T2" fmla="*/ 1004983 w 1004983"/>
              <a:gd name="T3" fmla="*/ 0 h 859593"/>
              <a:gd name="T4" fmla="*/ 1004983 w 1004983"/>
              <a:gd name="T5" fmla="*/ 716325 h 859593"/>
              <a:gd name="T6" fmla="*/ 861715 w 1004983"/>
              <a:gd name="T7" fmla="*/ 859593 h 859593"/>
              <a:gd name="T8" fmla="*/ 0 w 1004983"/>
              <a:gd name="T9" fmla="*/ 859593 h 859593"/>
              <a:gd name="T10" fmla="*/ 0 w 1004983"/>
              <a:gd name="T11" fmla="*/ 554378 h 859593"/>
              <a:gd name="T12" fmla="*/ 72318 w 1004983"/>
              <a:gd name="T13" fmla="*/ 437901 h 859593"/>
              <a:gd name="T14" fmla="*/ 0 w 1004983"/>
              <a:gd name="T15" fmla="*/ 321424 h 859593"/>
              <a:gd name="T16" fmla="*/ 0 w 1004983"/>
              <a:gd name="T17" fmla="*/ 0 h 859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4983" h="859593">
                <a:moveTo>
                  <a:pt x="0" y="0"/>
                </a:moveTo>
                <a:lnTo>
                  <a:pt x="1004983" y="0"/>
                </a:lnTo>
                <a:lnTo>
                  <a:pt x="1004983" y="716325"/>
                </a:lnTo>
                <a:lnTo>
                  <a:pt x="861715" y="859593"/>
                </a:lnTo>
                <a:lnTo>
                  <a:pt x="0" y="859593"/>
                </a:lnTo>
                <a:lnTo>
                  <a:pt x="0" y="554378"/>
                </a:lnTo>
                <a:cubicBezTo>
                  <a:pt x="43279" y="533662"/>
                  <a:pt x="72318" y="489173"/>
                  <a:pt x="72318" y="437901"/>
                </a:cubicBezTo>
                <a:cubicBezTo>
                  <a:pt x="72318" y="386629"/>
                  <a:pt x="43279" y="342140"/>
                  <a:pt x="0" y="321424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TextBox 85"/>
          <p:cNvSpPr txBox="1">
            <a:spLocks noChangeArrowheads="1"/>
          </p:cNvSpPr>
          <p:nvPr/>
        </p:nvSpPr>
        <p:spPr bwMode="auto">
          <a:xfrm>
            <a:off x="2509169" y="6522929"/>
            <a:ext cx="5586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70" name="TextBox 86"/>
          <p:cNvSpPr txBox="1">
            <a:spLocks noChangeArrowheads="1"/>
          </p:cNvSpPr>
          <p:nvPr/>
        </p:nvSpPr>
        <p:spPr bwMode="auto">
          <a:xfrm flipH="1">
            <a:off x="2968671" y="5660602"/>
            <a:ext cx="16517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重庆万泰建筑工程有限公司成为重庆万科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2010—2012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年总包</a:t>
            </a:r>
            <a:r>
              <a:rPr kumimoji="0" lang="en-US" altLang="zh-CN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级战略合作伙伴</a:t>
            </a:r>
          </a:p>
        </p:txBody>
      </p:sp>
      <p:sp>
        <p:nvSpPr>
          <p:cNvPr id="171" name="折角形 74"/>
          <p:cNvSpPr>
            <a:spLocks/>
          </p:cNvSpPr>
          <p:nvPr/>
        </p:nvSpPr>
        <p:spPr bwMode="auto">
          <a:xfrm>
            <a:off x="2968671" y="5668699"/>
            <a:ext cx="1508058" cy="1119406"/>
          </a:xfrm>
          <a:custGeom>
            <a:avLst/>
            <a:gdLst>
              <a:gd name="T0" fmla="*/ 0 w 1183030"/>
              <a:gd name="T1" fmla="*/ 0 h 877780"/>
              <a:gd name="T2" fmla="*/ 1183030 w 1183030"/>
              <a:gd name="T3" fmla="*/ 0 h 877780"/>
              <a:gd name="T4" fmla="*/ 1183030 w 1183030"/>
              <a:gd name="T5" fmla="*/ 731480 h 877780"/>
              <a:gd name="T6" fmla="*/ 1036730 w 1183030"/>
              <a:gd name="T7" fmla="*/ 877780 h 877780"/>
              <a:gd name="T8" fmla="*/ 0 w 1183030"/>
              <a:gd name="T9" fmla="*/ 877780 h 877780"/>
              <a:gd name="T10" fmla="*/ 0 w 1183030"/>
              <a:gd name="T11" fmla="*/ 866811 h 877780"/>
              <a:gd name="T12" fmla="*/ 72008 w 1183030"/>
              <a:gd name="T13" fmla="*/ 769441 h 877780"/>
              <a:gd name="T14" fmla="*/ 0 w 1183030"/>
              <a:gd name="T15" fmla="*/ 672071 h 877780"/>
              <a:gd name="T16" fmla="*/ 0 w 1183030"/>
              <a:gd name="T17" fmla="*/ 0 h 877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3030" h="877780">
                <a:moveTo>
                  <a:pt x="0" y="0"/>
                </a:moveTo>
                <a:lnTo>
                  <a:pt x="1183030" y="0"/>
                </a:lnTo>
                <a:lnTo>
                  <a:pt x="1183030" y="731480"/>
                </a:lnTo>
                <a:lnTo>
                  <a:pt x="1036730" y="877780"/>
                </a:lnTo>
                <a:lnTo>
                  <a:pt x="0" y="877780"/>
                </a:lnTo>
                <a:lnTo>
                  <a:pt x="0" y="866811"/>
                </a:lnTo>
                <a:cubicBezTo>
                  <a:pt x="41983" y="854580"/>
                  <a:pt x="72008" y="815517"/>
                  <a:pt x="72008" y="769441"/>
                </a:cubicBezTo>
                <a:cubicBezTo>
                  <a:pt x="72008" y="723366"/>
                  <a:pt x="41983" y="684302"/>
                  <a:pt x="0" y="672071"/>
                </a:cubicBezTo>
                <a:lnTo>
                  <a:pt x="0" y="0"/>
                </a:lnTo>
                <a:close/>
              </a:path>
            </a:pathLst>
          </a:custGeom>
          <a:noFill/>
          <a:ln w="12700" cap="rnd" cmpd="sng">
            <a:solidFill>
              <a:srgbClr val="00B0F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18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507549" y="2300983"/>
            <a:ext cx="1116444" cy="1116444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7823214" y="3417427"/>
            <a:ext cx="1118399" cy="111839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6710680" y="3417427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6022434" y="2300983"/>
            <a:ext cx="1116444" cy="1116444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4909901" y="2300983"/>
            <a:ext cx="1112534" cy="1116444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4909901" y="3417427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6022434" y="4101763"/>
            <a:ext cx="1116444" cy="1116444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6022434" y="5218206"/>
            <a:ext cx="1116444" cy="111839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4909901" y="5218206"/>
            <a:ext cx="1112534" cy="111839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E44A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4225566" y="4101763"/>
            <a:ext cx="1112534" cy="1116444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3107167" y="4101763"/>
            <a:ext cx="1118399" cy="1116444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2424787" y="5218206"/>
            <a:ext cx="1112534" cy="1118399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7226864" y="2826944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2012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5426086" y="2826944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2013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5426086" y="4617947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2014</a:t>
            </a:r>
            <a:endParaRPr lang="zh-CN" altLang="en-US" sz="240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3625306" y="4617947"/>
            <a:ext cx="1196609" cy="1196609"/>
          </a:xfrm>
          <a:prstGeom prst="ellipse">
            <a:avLst/>
          </a:prstGeom>
          <a:solidFill>
            <a:schemeClr val="bg1"/>
          </a:solidFill>
          <a:ln w="2857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 smtClean="0">
                <a:solidFill>
                  <a:srgbClr val="E8432E"/>
                </a:solidFill>
                <a:latin typeface="Bebas" pitchFamily="2" charset="0"/>
                <a:cs typeface="Arial" pitchFamily="34" charset="0"/>
              </a:rPr>
              <a:t>2015</a:t>
            </a:r>
            <a:endParaRPr lang="zh-CN" altLang="en-US" sz="2400" dirty="0">
              <a:solidFill>
                <a:srgbClr val="E8432E"/>
              </a:solidFill>
              <a:latin typeface="Bebas" pitchFamily="2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23993" y="2300983"/>
            <a:ext cx="2494809" cy="435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1611" y="5901383"/>
            <a:ext cx="2509323" cy="435222"/>
          </a:xfrm>
          <a:prstGeom prst="rect">
            <a:avLst/>
          </a:prstGeom>
          <a:solidFill>
            <a:srgbClr val="E843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47931" y="2992458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47931" y="3507851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54437" y="2518594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85806" y="3033987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00464" y="4802613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00464" y="5318006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907" y="4368135"/>
            <a:ext cx="230435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 sz="200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6276" y="4883528"/>
            <a:ext cx="28729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。您的内容打</a:t>
            </a:r>
            <a:r>
              <a:rPr lang="zh-CN" altLang="en-US" sz="120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  <a:endParaRPr lang="zh-CN" altLang="en-US" sz="120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7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"/>
                            </p:stCondLst>
                            <p:childTnLst>
                              <p:par>
                                <p:cTn id="8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00"/>
                            </p:stCondLst>
                            <p:childTnLst>
                              <p:par>
                                <p:cTn id="10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23108</TotalTime>
  <Words>844</Words>
  <Application>Microsoft Office PowerPoint</Application>
  <PresentationFormat>自定义</PresentationFormat>
  <Paragraphs>68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2019-08-17T09:09:35Z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