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E7FB7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5C1A4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2685A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879104"/>
        <c:axId val="153658112"/>
      </c:barChart>
      <c:catAx>
        <c:axId val="152879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658112"/>
        <c:crosses val="autoZero"/>
        <c:auto val="1"/>
        <c:lblAlgn val="ctr"/>
        <c:lblOffset val="100"/>
        <c:noMultiLvlLbl val="0"/>
      </c:catAx>
      <c:valAx>
        <c:axId val="15365811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52879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bg1">
              <a:lumMod val="50000"/>
            </a:schemeClr>
          </a:solidFill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314337" y="1086161"/>
            <a:ext cx="2439130" cy="6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17" tIns="22859" rIns="45717" bIns="22859">
            <a:spAutoFit/>
          </a:bodyPr>
          <a:lstStyle/>
          <a:p>
            <a:pPr algn="ctr" defTabSz="1088162" fontAlgn="auto">
              <a:spcBef>
                <a:spcPts val="0"/>
              </a:spcBef>
              <a:spcAft>
                <a:spcPts val="0"/>
              </a:spcAft>
            </a:pPr>
            <a:r>
              <a:rPr lang="en-CA" sz="3600" spc="-150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Tax Increasing</a:t>
            </a: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09600" y="1682569"/>
            <a:ext cx="7848600" cy="38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7" tIns="22859" rIns="45717" bIns="22859" anchor="ctr">
            <a:spAutoFit/>
          </a:bodyPr>
          <a:lstStyle/>
          <a:p>
            <a:pPr algn="ctr" defTabSz="1088162" fontAlgn="auto">
              <a:spcBef>
                <a:spcPts val="0"/>
              </a:spcBef>
              <a:spcAft>
                <a:spcPts val="0"/>
              </a:spcAft>
            </a:pPr>
            <a:r>
              <a:rPr lang="en-US" sz="11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graphicFrame>
        <p:nvGraphicFramePr>
          <p:cNvPr id="32" name="Chart 1"/>
          <p:cNvGraphicFramePr/>
          <p:nvPr>
            <p:extLst>
              <p:ext uri="{D42A27DB-BD31-4B8C-83A1-F6EECF244321}">
                <p14:modId xmlns:p14="http://schemas.microsoft.com/office/powerpoint/2010/main" val="3221312513"/>
              </p:ext>
            </p:extLst>
          </p:nvPr>
        </p:nvGraphicFramePr>
        <p:xfrm>
          <a:off x="381000" y="2305287"/>
          <a:ext cx="4724400" cy="312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Rectangle 14"/>
          <p:cNvSpPr/>
          <p:nvPr/>
        </p:nvSpPr>
        <p:spPr>
          <a:xfrm>
            <a:off x="6444043" y="2533874"/>
            <a:ext cx="2242757" cy="677102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Measurement</a:t>
            </a:r>
            <a:endParaRPr lang="en-US" sz="1000">
              <a:solidFill>
                <a:srgbClr val="0E7FB7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34" name="Rectangle 15"/>
          <p:cNvSpPr/>
          <p:nvPr/>
        </p:nvSpPr>
        <p:spPr>
          <a:xfrm>
            <a:off x="6444043" y="3557926"/>
            <a:ext cx="2242757" cy="677102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Profit</a:t>
            </a:r>
            <a:endParaRPr lang="en-US" sz="1000">
              <a:solidFill>
                <a:srgbClr val="45C1A4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35" name="Rectangle 17"/>
          <p:cNvSpPr/>
          <p:nvPr/>
        </p:nvSpPr>
        <p:spPr>
          <a:xfrm>
            <a:off x="6444043" y="4438756"/>
            <a:ext cx="2242757" cy="677102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2685A"/>
                </a:solidFill>
                <a:latin typeface="Calibri"/>
                <a:ea typeface="Open Sans" pitchFamily="34" charset="0"/>
                <a:cs typeface="Open Sans" pitchFamily="34" charset="0"/>
              </a:rPr>
              <a:t>Cost</a:t>
            </a:r>
            <a:endParaRPr lang="en-US" sz="1000">
              <a:solidFill>
                <a:srgbClr val="F2685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341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36" name="Rounded Rectangle 18"/>
          <p:cNvSpPr/>
          <p:nvPr/>
        </p:nvSpPr>
        <p:spPr>
          <a:xfrm>
            <a:off x="5747957" y="2533874"/>
            <a:ext cx="652843" cy="630903"/>
          </a:xfrm>
          <a:prstGeom prst="roundRect">
            <a:avLst/>
          </a:prstGeom>
          <a:solidFill>
            <a:srgbClr val="0E7FB7"/>
          </a:solidFill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algn="ctr" defTabSz="9143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19"/>
          <p:cNvSpPr/>
          <p:nvPr/>
        </p:nvSpPr>
        <p:spPr>
          <a:xfrm>
            <a:off x="5747957" y="3524412"/>
            <a:ext cx="652843" cy="630903"/>
          </a:xfrm>
          <a:prstGeom prst="roundRect">
            <a:avLst/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algn="ctr" defTabSz="9143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Rounded Rectangle 21"/>
          <p:cNvSpPr/>
          <p:nvPr/>
        </p:nvSpPr>
        <p:spPr>
          <a:xfrm>
            <a:off x="5747957" y="4460098"/>
            <a:ext cx="652843" cy="630903"/>
          </a:xfrm>
          <a:prstGeom prst="roundRect">
            <a:avLst/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algn="ctr" defTabSz="9143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9" name="Group 34"/>
          <p:cNvGrpSpPr/>
          <p:nvPr/>
        </p:nvGrpSpPr>
        <p:grpSpPr>
          <a:xfrm>
            <a:off x="5952071" y="3642083"/>
            <a:ext cx="244616" cy="369295"/>
            <a:chOff x="549275" y="4406901"/>
            <a:chExt cx="161926" cy="244475"/>
          </a:xfrm>
          <a:solidFill>
            <a:sysClr val="window" lastClr="FFFFFF"/>
          </a:solidFill>
        </p:grpSpPr>
        <p:sp>
          <p:nvSpPr>
            <p:cNvPr id="40" name="Freeform 62"/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4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4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2" name="Freeform 58"/>
          <p:cNvSpPr>
            <a:spLocks/>
          </p:cNvSpPr>
          <p:nvPr/>
        </p:nvSpPr>
        <p:spPr bwMode="auto">
          <a:xfrm>
            <a:off x="5905229" y="4600223"/>
            <a:ext cx="338300" cy="350653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defTabSz="9143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5927912" y="2652914"/>
            <a:ext cx="292933" cy="392823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defTabSz="9143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580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Graphic spid="32" grpId="0">
        <p:bldAsOne/>
      </p:bldGraphic>
      <p:bldP spid="33" grpId="0"/>
      <p:bldP spid="34" grpId="0"/>
      <p:bldP spid="35" grpId="0"/>
      <p:bldP spid="36" grpId="0" animBg="1"/>
      <p:bldP spid="37" grpId="0" animBg="1"/>
      <p:bldP spid="38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310</Words>
  <Application>Microsoft Office PowerPoint</Application>
  <PresentationFormat>全屏显示(4:3)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2019-08-17T11:42:47Z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