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161500160"/>
        <c:axId val="166126720"/>
      </c:barChart>
      <c:catAx>
        <c:axId val="161500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66126720"/>
        <c:crosses val="autoZero"/>
        <c:auto val="1"/>
        <c:lblAlgn val="ctr"/>
        <c:lblOffset val="100"/>
        <c:noMultiLvlLbl val="0"/>
      </c:catAx>
      <c:valAx>
        <c:axId val="166126720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161500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213205760"/>
        <c:axId val="213207296"/>
      </c:barChart>
      <c:catAx>
        <c:axId val="21320576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213207296"/>
        <c:crosses val="autoZero"/>
        <c:auto val="1"/>
        <c:lblAlgn val="ctr"/>
        <c:lblOffset val="100"/>
        <c:noMultiLvlLbl val="0"/>
      </c:catAx>
      <c:valAx>
        <c:axId val="213207296"/>
        <c:scaling>
          <c:orientation val="minMax"/>
        </c:scaling>
        <c:delete val="0"/>
        <c:axPos val="r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213205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>
          <a:xfrm>
            <a:off x="1752600" y="1196550"/>
            <a:ext cx="5638800" cy="35350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Comparison Slide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514600" y="1548520"/>
            <a:ext cx="4114800" cy="20073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Comparison Slide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graphicFrame>
        <p:nvGraphicFramePr>
          <p:cNvPr id="34" name="Chart 13"/>
          <p:cNvGraphicFramePr/>
          <p:nvPr>
            <p:extLst>
              <p:ext uri="{D42A27DB-BD31-4B8C-83A1-F6EECF244321}">
                <p14:modId xmlns:p14="http://schemas.microsoft.com/office/powerpoint/2010/main" val="908729594"/>
              </p:ext>
            </p:extLst>
          </p:nvPr>
        </p:nvGraphicFramePr>
        <p:xfrm>
          <a:off x="333279" y="1902152"/>
          <a:ext cx="3395361" cy="2971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Chart 20"/>
          <p:cNvGraphicFramePr/>
          <p:nvPr>
            <p:extLst>
              <p:ext uri="{D42A27DB-BD31-4B8C-83A1-F6EECF244321}">
                <p14:modId xmlns:p14="http://schemas.microsoft.com/office/powerpoint/2010/main" val="4203595933"/>
              </p:ext>
            </p:extLst>
          </p:nvPr>
        </p:nvGraphicFramePr>
        <p:xfrm>
          <a:off x="5370444" y="1901357"/>
          <a:ext cx="3395361" cy="2971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6" name="Straight Connector 22"/>
          <p:cNvCxnSpPr/>
          <p:nvPr/>
        </p:nvCxnSpPr>
        <p:spPr>
          <a:xfrm rot="5400000">
            <a:off x="3238582" y="3539557"/>
            <a:ext cx="2666837" cy="1588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sysDot"/>
            <a:headEnd type="oval" w="med" len="med"/>
            <a:tailEnd type="oval" w="med" len="med"/>
          </a:ln>
          <a:effectLst/>
        </p:spPr>
      </p:cxnSp>
      <p:sp>
        <p:nvSpPr>
          <p:cNvPr id="37" name="Oval 23"/>
          <p:cNvSpPr/>
          <p:nvPr/>
        </p:nvSpPr>
        <p:spPr>
          <a:xfrm>
            <a:off x="4000500" y="2968093"/>
            <a:ext cx="1143000" cy="1142930"/>
          </a:xfrm>
          <a:prstGeom prst="ellipse">
            <a:avLst/>
          </a:prstGeom>
          <a:gradFill rotWithShape="1">
            <a:gsLst>
              <a:gs pos="0">
                <a:srgbClr val="262626">
                  <a:tint val="50000"/>
                  <a:satMod val="300000"/>
                </a:srgbClr>
              </a:gs>
              <a:gs pos="35000">
                <a:srgbClr val="262626">
                  <a:tint val="37000"/>
                  <a:satMod val="300000"/>
                </a:srgbClr>
              </a:gs>
              <a:gs pos="100000">
                <a:srgbClr val="26262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lIns="91434" tIns="45717" rIns="91434" bIns="45717" rtlCol="0" anchor="ctr"/>
          <a:lstStyle/>
          <a:p>
            <a:pPr algn="ctr" defTabSz="10315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262626">
                    <a:lumMod val="50000"/>
                    <a:lumOff val="50000"/>
                  </a:srgbClr>
                </a:solidFill>
                <a:latin typeface="Roboto Condensed"/>
              </a:rPr>
              <a:t>2019</a:t>
            </a: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774192" y="4776075"/>
            <a:ext cx="847255" cy="671760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41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262626">
                    <a:lumMod val="50000"/>
                    <a:lumOff val="50000"/>
                  </a:srgbClr>
                </a:solidFill>
                <a:latin typeface="Roboto Condensed"/>
              </a:rPr>
              <a:t>35%</a:t>
            </a:r>
          </a:p>
        </p:txBody>
      </p:sp>
      <p:sp>
        <p:nvSpPr>
          <p:cNvPr id="39" name="Footer Text"/>
          <p:cNvSpPr txBox="1"/>
          <p:nvPr/>
        </p:nvSpPr>
        <p:spPr>
          <a:xfrm>
            <a:off x="1716158" y="4806852"/>
            <a:ext cx="2703443" cy="793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03156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62626">
                    <a:lumMod val="50000"/>
                    <a:lumOff val="50000"/>
                  </a:srgbClr>
                </a:solidFill>
                <a:latin typeface="Roboto Condensed"/>
              </a:rPr>
              <a:t>There are many variations of passages of lorem ipsum available, but the majority have suffered alteration in some form, by injected humour randomized words which don't look even slightly believable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476170" y="4776075"/>
            <a:ext cx="847255" cy="671760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41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262626">
                    <a:lumMod val="50000"/>
                    <a:lumOff val="50000"/>
                  </a:srgbClr>
                </a:solidFill>
                <a:latin typeface="Roboto Condensed"/>
              </a:rPr>
              <a:t>65%</a:t>
            </a:r>
          </a:p>
        </p:txBody>
      </p:sp>
      <p:sp>
        <p:nvSpPr>
          <p:cNvPr id="41" name="Footer Text"/>
          <p:cNvSpPr txBox="1"/>
          <p:nvPr/>
        </p:nvSpPr>
        <p:spPr>
          <a:xfrm>
            <a:off x="4648200" y="4806852"/>
            <a:ext cx="2703443" cy="793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03156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62626">
                    <a:lumMod val="50000"/>
                    <a:lumOff val="50000"/>
                  </a:srgbClr>
                </a:solidFill>
                <a:latin typeface="Roboto Condensed"/>
              </a:rPr>
              <a:t>There are many variations of passages of lorem ipsum available, but the majority have suffered alteration in some form, by injected humour randomized words which don't look even slightly believable</a:t>
            </a:r>
          </a:p>
        </p:txBody>
      </p:sp>
    </p:spTree>
    <p:extLst>
      <p:ext uri="{BB962C8B-B14F-4D97-AF65-F5344CB8AC3E}">
        <p14:creationId xmlns:p14="http://schemas.microsoft.com/office/powerpoint/2010/main" val="166734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3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3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3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Sub>
          <a:bldChart bld="series"/>
        </p:bldSub>
      </p:bldGraphic>
      <p:bldGraphic spid="35" grpId="0">
        <p:bldSub>
          <a:bldChart bld="series"/>
        </p:bldSub>
      </p:bldGraphic>
      <p:bldP spid="37" grpId="0" animBg="1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0_Theme20">
    <a:dk1>
      <a:srgbClr val="262626"/>
    </a:dk1>
    <a:lt1>
      <a:srgbClr val="FFFFFF"/>
    </a:lt1>
    <a:dk2>
      <a:srgbClr val="262626"/>
    </a:dk2>
    <a:lt2>
      <a:srgbClr val="FFFFFF"/>
    </a:lt2>
    <a:accent1>
      <a:srgbClr val="237DB9"/>
    </a:accent1>
    <a:accent2>
      <a:srgbClr val="15AA96"/>
    </a:accent2>
    <a:accent3>
      <a:srgbClr val="9BB955"/>
    </a:accent3>
    <a:accent4>
      <a:srgbClr val="F19B14"/>
    </a:accent4>
    <a:accent5>
      <a:srgbClr val="BE382C"/>
    </a:accent5>
    <a:accent6>
      <a:srgbClr val="633247"/>
    </a:accent6>
    <a:hlink>
      <a:srgbClr val="FFFFFF"/>
    </a:hlink>
    <a:folHlink>
      <a:srgbClr val="595959"/>
    </a:folHlink>
  </a:clrScheme>
  <a:fontScheme name="Roboto">
    <a:majorFont>
      <a:latin typeface="Roboto Medium"/>
      <a:ea typeface=""/>
      <a:cs typeface="Roboto Medium"/>
    </a:majorFont>
    <a:minorFont>
      <a:latin typeface="Roboto Condensed"/>
      <a:ea typeface=""/>
      <a:cs typeface="Roboto Condensed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20_Theme20">
    <a:dk1>
      <a:srgbClr val="262626"/>
    </a:dk1>
    <a:lt1>
      <a:srgbClr val="FFFFFF"/>
    </a:lt1>
    <a:dk2>
      <a:srgbClr val="262626"/>
    </a:dk2>
    <a:lt2>
      <a:srgbClr val="FFFFFF"/>
    </a:lt2>
    <a:accent1>
      <a:srgbClr val="237DB9"/>
    </a:accent1>
    <a:accent2>
      <a:srgbClr val="15AA96"/>
    </a:accent2>
    <a:accent3>
      <a:srgbClr val="9BB955"/>
    </a:accent3>
    <a:accent4>
      <a:srgbClr val="F19B14"/>
    </a:accent4>
    <a:accent5>
      <a:srgbClr val="BE382C"/>
    </a:accent5>
    <a:accent6>
      <a:srgbClr val="633247"/>
    </a:accent6>
    <a:hlink>
      <a:srgbClr val="FFFFFF"/>
    </a:hlink>
    <a:folHlink>
      <a:srgbClr val="595959"/>
    </a:folHlink>
  </a:clrScheme>
  <a:fontScheme name="Roboto">
    <a:majorFont>
      <a:latin typeface="Roboto Medium"/>
      <a:ea typeface=""/>
      <a:cs typeface="Roboto Medium"/>
    </a:majorFont>
    <a:minorFont>
      <a:latin typeface="Roboto Condensed"/>
      <a:ea typeface=""/>
      <a:cs typeface="Roboto Condensed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311</Words>
  <Application>Microsoft Office PowerPoint</Application>
  <PresentationFormat>全屏显示(4:3)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2019-08-17T11:35:23Z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