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50800">
                <a:solidFill>
                  <a:schemeClr val="accent2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50800">
                <a:solidFill>
                  <a:schemeClr val="accent2"/>
                </a:solidFill>
              </a:ln>
              <a:effectLst/>
            </c:spPr>
          </c:dPt>
          <c:cat>
            <c:strRef>
              <c:f>Sheet1!$A$2:$A$5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-1.8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5"/>
        <c:holeSize val="64"/>
      </c:doughnut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355205909"/>
              </p:ext>
            </p:extLst>
          </p:nvPr>
        </p:nvGraphicFramePr>
        <p:xfrm>
          <a:off x="631" y="1649454"/>
          <a:ext cx="5603140" cy="3529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椭圆 11"/>
          <p:cNvSpPr/>
          <p:nvPr/>
        </p:nvSpPr>
        <p:spPr>
          <a:xfrm>
            <a:off x="3914929" y="3225391"/>
            <a:ext cx="1027677" cy="1027772"/>
          </a:xfrm>
          <a:prstGeom prst="ellipse">
            <a:avLst/>
          </a:prstGeom>
          <a:solidFill>
            <a:srgbClr val="00A78B"/>
          </a:solidFill>
          <a:ln w="50800" cap="flat" cmpd="sng" algn="ctr">
            <a:solidFill>
              <a:srgbClr val="91D140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62%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29741" y="2934345"/>
            <a:ext cx="959730" cy="959819"/>
          </a:xfrm>
          <a:prstGeom prst="ellipse">
            <a:avLst/>
          </a:prstGeom>
          <a:solidFill>
            <a:srgbClr val="91D140">
              <a:lumMod val="75000"/>
            </a:srgbClr>
          </a:solidFill>
          <a:ln w="50800" cap="flat" cmpd="sng" algn="ctr">
            <a:solidFill>
              <a:srgbClr val="91D140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24%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72221" y="1543007"/>
            <a:ext cx="838049" cy="837443"/>
          </a:xfrm>
          <a:prstGeom prst="ellipse">
            <a:avLst/>
          </a:prstGeom>
          <a:solidFill>
            <a:srgbClr val="FFA300"/>
          </a:solidFill>
          <a:ln w="50800" cap="flat" cmpd="sng" algn="ctr">
            <a:solidFill>
              <a:srgbClr val="91D140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500" b="1" kern="0">
                <a:solidFill>
                  <a:srgbClr val="FFFFFF"/>
                </a:solidFill>
                <a:latin typeface="Century Gothic"/>
                <a:ea typeface="微软雅黑"/>
              </a:rPr>
              <a:t>14%</a:t>
            </a:r>
            <a:endParaRPr kumimoji="1" lang="zh-CN" altLang="en-US" sz="1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文本框 48"/>
          <p:cNvSpPr txBox="1"/>
          <p:nvPr/>
        </p:nvSpPr>
        <p:spPr>
          <a:xfrm>
            <a:off x="1991706" y="2915974"/>
            <a:ext cx="1620987" cy="59445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400" b="1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34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49"/>
          <p:cNvSpPr txBox="1"/>
          <p:nvPr/>
        </p:nvSpPr>
        <p:spPr>
          <a:xfrm>
            <a:off x="6946640" y="2093412"/>
            <a:ext cx="2100334" cy="46412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5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文本框 50"/>
          <p:cNvSpPr txBox="1"/>
          <p:nvPr/>
        </p:nvSpPr>
        <p:spPr>
          <a:xfrm>
            <a:off x="5244840" y="1654940"/>
            <a:ext cx="1701798" cy="1050387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 algn="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91D140"/>
                </a:solidFill>
                <a:latin typeface="Century Gothic"/>
                <a:ea typeface="微软雅黑"/>
              </a:rPr>
              <a:t>$70</a:t>
            </a:r>
            <a:endParaRPr kumimoji="1" lang="zh-CN" altLang="en-US" sz="6300" b="1" dirty="0">
              <a:solidFill>
                <a:srgbClr val="91D140"/>
              </a:solidFill>
              <a:latin typeface="Century Gothic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16414" y="3056254"/>
            <a:ext cx="3630559" cy="1829933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48380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19" name="直线连接符 52"/>
          <p:cNvCxnSpPr/>
          <p:nvPr/>
        </p:nvCxnSpPr>
        <p:spPr>
          <a:xfrm>
            <a:off x="5416414" y="2915974"/>
            <a:ext cx="3531059" cy="0"/>
          </a:xfrm>
          <a:prstGeom prst="line">
            <a:avLst/>
          </a:prstGeom>
          <a:noFill/>
          <a:ln w="15875" cap="flat" cmpd="sng" algn="ctr">
            <a:solidFill>
              <a:srgbClr val="91919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3142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1432768980"/>
              </p:ext>
            </p:extLst>
          </p:nvPr>
        </p:nvGraphicFramePr>
        <p:xfrm>
          <a:off x="631" y="1442483"/>
          <a:ext cx="5603140" cy="3529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椭圆 11"/>
          <p:cNvSpPr/>
          <p:nvPr/>
        </p:nvSpPr>
        <p:spPr>
          <a:xfrm>
            <a:off x="3914929" y="3018420"/>
            <a:ext cx="1027677" cy="1027772"/>
          </a:xfrm>
          <a:prstGeom prst="ellipse">
            <a:avLst/>
          </a:prstGeom>
          <a:solidFill>
            <a:srgbClr val="008CE7"/>
          </a:solidFill>
          <a:ln w="50800" cap="flat" cmpd="sng" algn="ctr">
            <a:solidFill>
              <a:srgbClr val="00C086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62%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29741" y="2727374"/>
            <a:ext cx="959730" cy="959819"/>
          </a:xfrm>
          <a:prstGeom prst="ellipse">
            <a:avLst/>
          </a:prstGeom>
          <a:solidFill>
            <a:srgbClr val="00C086">
              <a:lumMod val="75000"/>
            </a:srgbClr>
          </a:solidFill>
          <a:ln w="50800" cap="flat" cmpd="sng" algn="ctr">
            <a:solidFill>
              <a:srgbClr val="00C086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24%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72221" y="1336036"/>
            <a:ext cx="838049" cy="837443"/>
          </a:xfrm>
          <a:prstGeom prst="ellipse">
            <a:avLst/>
          </a:prstGeom>
          <a:solidFill>
            <a:srgbClr val="89D420"/>
          </a:solidFill>
          <a:ln w="50800" cap="flat" cmpd="sng" algn="ctr">
            <a:solidFill>
              <a:srgbClr val="00C086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500" b="1" kern="0">
                <a:solidFill>
                  <a:srgbClr val="FFFFFF"/>
                </a:solidFill>
                <a:latin typeface="Century Gothic"/>
                <a:ea typeface="微软雅黑"/>
              </a:rPr>
              <a:t>14%</a:t>
            </a:r>
            <a:endParaRPr kumimoji="1" lang="zh-CN" altLang="en-US" sz="1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文本框 48"/>
          <p:cNvSpPr txBox="1"/>
          <p:nvPr/>
        </p:nvSpPr>
        <p:spPr>
          <a:xfrm>
            <a:off x="1991706" y="2709003"/>
            <a:ext cx="1620987" cy="59445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400" b="1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34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49"/>
          <p:cNvSpPr txBox="1"/>
          <p:nvPr/>
        </p:nvSpPr>
        <p:spPr>
          <a:xfrm>
            <a:off x="6946640" y="1886441"/>
            <a:ext cx="2100334" cy="46412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5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文本框 50"/>
          <p:cNvSpPr txBox="1"/>
          <p:nvPr/>
        </p:nvSpPr>
        <p:spPr>
          <a:xfrm>
            <a:off x="5244840" y="1447969"/>
            <a:ext cx="1701798" cy="1050387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 algn="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00C086"/>
                </a:solidFill>
                <a:latin typeface="Century Gothic"/>
                <a:ea typeface="微软雅黑"/>
              </a:rPr>
              <a:t>$70</a:t>
            </a:r>
            <a:endParaRPr kumimoji="1" lang="zh-CN" altLang="en-US" sz="6300" b="1" dirty="0">
              <a:solidFill>
                <a:srgbClr val="00C086"/>
              </a:solidFill>
              <a:latin typeface="Century Gothic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16414" y="2849283"/>
            <a:ext cx="3630559" cy="1829933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48380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19" name="直线连接符 52"/>
          <p:cNvCxnSpPr/>
          <p:nvPr/>
        </p:nvCxnSpPr>
        <p:spPr>
          <a:xfrm>
            <a:off x="5416414" y="2709003"/>
            <a:ext cx="3531059" cy="0"/>
          </a:xfrm>
          <a:prstGeom prst="line">
            <a:avLst/>
          </a:prstGeom>
          <a:noFill/>
          <a:ln w="15875" cap="flat" cmpd="sng" algn="ctr">
            <a:solidFill>
              <a:srgbClr val="91919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950815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4155300812"/>
              </p:ext>
            </p:extLst>
          </p:nvPr>
        </p:nvGraphicFramePr>
        <p:xfrm>
          <a:off x="631" y="1728240"/>
          <a:ext cx="5603140" cy="3529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椭圆 11"/>
          <p:cNvSpPr/>
          <p:nvPr/>
        </p:nvSpPr>
        <p:spPr>
          <a:xfrm>
            <a:off x="3914929" y="3304176"/>
            <a:ext cx="1027677" cy="1027772"/>
          </a:xfrm>
          <a:prstGeom prst="ellipse">
            <a:avLst/>
          </a:prstGeom>
          <a:solidFill>
            <a:srgbClr val="00D7D7"/>
          </a:solidFill>
          <a:ln w="50800" cap="flat" cmpd="sng" algn="ctr">
            <a:solidFill>
              <a:srgbClr val="00C165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62%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29741" y="3013131"/>
            <a:ext cx="959730" cy="959819"/>
          </a:xfrm>
          <a:prstGeom prst="ellipse">
            <a:avLst/>
          </a:prstGeom>
          <a:solidFill>
            <a:srgbClr val="00C165">
              <a:lumMod val="75000"/>
            </a:srgbClr>
          </a:solidFill>
          <a:ln w="50800" cap="flat" cmpd="sng" algn="ctr">
            <a:solidFill>
              <a:srgbClr val="00C165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24%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72221" y="1621792"/>
            <a:ext cx="838049" cy="837443"/>
          </a:xfrm>
          <a:prstGeom prst="ellipse">
            <a:avLst/>
          </a:prstGeom>
          <a:solidFill>
            <a:srgbClr val="A6E94E"/>
          </a:solidFill>
          <a:ln w="50800" cap="flat" cmpd="sng" algn="ctr">
            <a:solidFill>
              <a:srgbClr val="00C165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500" b="1" kern="0">
                <a:solidFill>
                  <a:srgbClr val="FFFFFF"/>
                </a:solidFill>
                <a:latin typeface="Century Gothic"/>
                <a:ea typeface="微软雅黑"/>
              </a:rPr>
              <a:t>14%</a:t>
            </a:r>
            <a:endParaRPr kumimoji="1" lang="zh-CN" altLang="en-US" sz="1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文本框 48"/>
          <p:cNvSpPr txBox="1"/>
          <p:nvPr/>
        </p:nvSpPr>
        <p:spPr>
          <a:xfrm>
            <a:off x="1991706" y="2994760"/>
            <a:ext cx="1620987" cy="59445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400" b="1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34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49"/>
          <p:cNvSpPr txBox="1"/>
          <p:nvPr/>
        </p:nvSpPr>
        <p:spPr>
          <a:xfrm>
            <a:off x="6946640" y="2172198"/>
            <a:ext cx="2100334" cy="46412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500" b="1" dirty="0">
                <a:solidFill>
                  <a:srgbClr val="515151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500" b="1" dirty="0">
              <a:solidFill>
                <a:srgbClr val="515151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文本框 50"/>
          <p:cNvSpPr txBox="1"/>
          <p:nvPr/>
        </p:nvSpPr>
        <p:spPr>
          <a:xfrm>
            <a:off x="5244840" y="1733725"/>
            <a:ext cx="1701798" cy="1050387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 algn="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00C165"/>
                </a:solidFill>
                <a:latin typeface="Century Gothic"/>
                <a:ea typeface="微软雅黑"/>
              </a:rPr>
              <a:t>$70</a:t>
            </a:r>
            <a:endParaRPr kumimoji="1" lang="zh-CN" altLang="en-US" sz="6300" b="1" dirty="0">
              <a:solidFill>
                <a:srgbClr val="00C165"/>
              </a:solidFill>
              <a:latin typeface="Century Gothic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16414" y="3135039"/>
            <a:ext cx="3630559" cy="1829933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48380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19" name="直线连接符 52"/>
          <p:cNvCxnSpPr/>
          <p:nvPr/>
        </p:nvCxnSpPr>
        <p:spPr>
          <a:xfrm>
            <a:off x="5416414" y="2994760"/>
            <a:ext cx="3531059" cy="0"/>
          </a:xfrm>
          <a:prstGeom prst="line">
            <a:avLst/>
          </a:prstGeom>
          <a:noFill/>
          <a:ln w="15875" cap="flat" cmpd="sng" algn="ctr">
            <a:solidFill>
              <a:srgbClr val="919191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54207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3945010307"/>
              </p:ext>
            </p:extLst>
          </p:nvPr>
        </p:nvGraphicFramePr>
        <p:xfrm>
          <a:off x="631" y="1671089"/>
          <a:ext cx="5603140" cy="3529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椭圆 11"/>
          <p:cNvSpPr/>
          <p:nvPr/>
        </p:nvSpPr>
        <p:spPr>
          <a:xfrm>
            <a:off x="3914929" y="3247025"/>
            <a:ext cx="1027677" cy="1027772"/>
          </a:xfrm>
          <a:prstGeom prst="ellipse">
            <a:avLst/>
          </a:prstGeom>
          <a:solidFill>
            <a:srgbClr val="1C68B6"/>
          </a:solidFill>
          <a:ln w="50800" cap="flat" cmpd="sng" algn="ctr">
            <a:solidFill>
              <a:srgbClr val="2DBDAA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62%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29741" y="2955979"/>
            <a:ext cx="959730" cy="959819"/>
          </a:xfrm>
          <a:prstGeom prst="ellipse">
            <a:avLst/>
          </a:prstGeom>
          <a:solidFill>
            <a:srgbClr val="2DBDAA">
              <a:lumMod val="75000"/>
            </a:srgbClr>
          </a:solidFill>
          <a:ln w="50800" cap="flat" cmpd="sng" algn="ctr">
            <a:solidFill>
              <a:srgbClr val="2DBDAA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2500" b="1" kern="0" dirty="0">
                <a:solidFill>
                  <a:srgbClr val="FFFFFF"/>
                </a:solidFill>
                <a:latin typeface="Century Gothic"/>
                <a:ea typeface="微软雅黑"/>
              </a:rPr>
              <a:t>24%</a:t>
            </a:r>
            <a:endParaRPr kumimoji="1" lang="zh-CN" altLang="en-US" sz="2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472221" y="1564641"/>
            <a:ext cx="838049" cy="837443"/>
          </a:xfrm>
          <a:prstGeom prst="ellipse">
            <a:avLst/>
          </a:prstGeom>
          <a:solidFill>
            <a:srgbClr val="637C8D"/>
          </a:solidFill>
          <a:ln w="50800" cap="flat" cmpd="sng" algn="ctr">
            <a:solidFill>
              <a:srgbClr val="2DBDAA"/>
            </a:solidFill>
            <a:prstDash val="solid"/>
            <a:miter lim="800000"/>
          </a:ln>
          <a:effectLst/>
        </p:spPr>
        <p:txBody>
          <a:bodyPr lIns="72567" tIns="36283" rIns="72567" bIns="36283" rtlCol="0" anchor="ctr"/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en-US" altLang="zh-CN" sz="1500" b="1" kern="0">
                <a:solidFill>
                  <a:srgbClr val="FFFFFF"/>
                </a:solidFill>
                <a:latin typeface="Century Gothic"/>
                <a:ea typeface="微软雅黑"/>
              </a:rPr>
              <a:t>14%</a:t>
            </a:r>
            <a:endParaRPr kumimoji="1" lang="zh-CN" altLang="en-US" sz="1500" b="1" kern="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文本框 48"/>
          <p:cNvSpPr txBox="1"/>
          <p:nvPr/>
        </p:nvSpPr>
        <p:spPr>
          <a:xfrm>
            <a:off x="1991706" y="2937608"/>
            <a:ext cx="1620987" cy="594457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algn="ct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3400" b="1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kumimoji="1" lang="zh-CN" altLang="en-US" sz="3400" b="1" dirty="0">
              <a:solidFill>
                <a:srgbClr val="6B6767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文本框 49"/>
          <p:cNvSpPr txBox="1"/>
          <p:nvPr/>
        </p:nvSpPr>
        <p:spPr>
          <a:xfrm>
            <a:off x="6946640" y="2115046"/>
            <a:ext cx="2100334" cy="464124"/>
          </a:xfrm>
          <a:prstGeom prst="rect">
            <a:avLst/>
          </a:prstGeom>
          <a:noFill/>
        </p:spPr>
        <p:txBody>
          <a:bodyPr wrap="square" lIns="72567" tIns="36283" rIns="72567" bIns="36283" rtlCol="0">
            <a:spAutoFit/>
          </a:bodyPr>
          <a:lstStyle/>
          <a:p>
            <a:pPr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5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25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500" b="1" dirty="0">
                <a:solidFill>
                  <a:srgbClr val="6B6767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2500" b="1" dirty="0">
              <a:solidFill>
                <a:srgbClr val="6B6767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7" name="文本框 50"/>
          <p:cNvSpPr txBox="1"/>
          <p:nvPr/>
        </p:nvSpPr>
        <p:spPr>
          <a:xfrm>
            <a:off x="5244840" y="1676574"/>
            <a:ext cx="1701798" cy="1050387"/>
          </a:xfrm>
          <a:prstGeom prst="rect">
            <a:avLst/>
          </a:prstGeom>
          <a:noFill/>
        </p:spPr>
        <p:txBody>
          <a:bodyPr wrap="square" lIns="72567" tIns="36283" rIns="72567" bIns="36283" rtlCol="0" anchor="ctr">
            <a:spAutoFit/>
          </a:bodyPr>
          <a:lstStyle/>
          <a:p>
            <a:pPr algn="r" defTabSz="48380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300" b="1" dirty="0">
                <a:solidFill>
                  <a:srgbClr val="2DBDAA"/>
                </a:solidFill>
                <a:latin typeface="Century Gothic"/>
                <a:ea typeface="微软雅黑"/>
              </a:rPr>
              <a:t>$70</a:t>
            </a:r>
            <a:endParaRPr kumimoji="1" lang="zh-CN" altLang="en-US" sz="6300" b="1" dirty="0">
              <a:solidFill>
                <a:srgbClr val="2DBDAA"/>
              </a:solidFill>
              <a:latin typeface="Century Gothic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16414" y="3077888"/>
            <a:ext cx="3630559" cy="1829933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defTabSz="48380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8-10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倍字间距。标题数字等都可以通过点击和重新输入进行更改，顶部“开始”面板中可以对字体、字号、颜色、行距等进行修改。</a:t>
            </a:r>
          </a:p>
        </p:txBody>
      </p:sp>
      <p:cxnSp>
        <p:nvCxnSpPr>
          <p:cNvPr id="19" name="直线连接符 52"/>
          <p:cNvCxnSpPr/>
          <p:nvPr/>
        </p:nvCxnSpPr>
        <p:spPr>
          <a:xfrm>
            <a:off x="5416414" y="2937609"/>
            <a:ext cx="3531059" cy="0"/>
          </a:xfrm>
          <a:prstGeom prst="line">
            <a:avLst/>
          </a:prstGeom>
          <a:noFill/>
          <a:ln w="15875" cap="flat" cmpd="sng" algn="ctr">
            <a:solidFill>
              <a:srgbClr val="D2D2CF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734794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28">
    <a:dk1>
      <a:srgbClr val="000000"/>
    </a:dk1>
    <a:lt1>
      <a:srgbClr val="FFFFFF"/>
    </a:lt1>
    <a:dk2>
      <a:srgbClr val="000000"/>
    </a:dk2>
    <a:lt2>
      <a:srgbClr val="FFFDFD"/>
    </a:lt2>
    <a:accent1>
      <a:srgbClr val="00A78B"/>
    </a:accent1>
    <a:accent2>
      <a:srgbClr val="91D140"/>
    </a:accent2>
    <a:accent3>
      <a:srgbClr val="FFA30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自定义 129">
    <a:dk1>
      <a:srgbClr val="000000"/>
    </a:dk1>
    <a:lt1>
      <a:srgbClr val="FFFFFF"/>
    </a:lt1>
    <a:dk2>
      <a:srgbClr val="000000"/>
    </a:dk2>
    <a:lt2>
      <a:srgbClr val="FFFDFD"/>
    </a:lt2>
    <a:accent1>
      <a:srgbClr val="008CE7"/>
    </a:accent1>
    <a:accent2>
      <a:srgbClr val="00C086"/>
    </a:accent2>
    <a:accent3>
      <a:srgbClr val="89D420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自定义 130">
    <a:dk1>
      <a:srgbClr val="000000"/>
    </a:dk1>
    <a:lt1>
      <a:srgbClr val="FFFFFF"/>
    </a:lt1>
    <a:dk2>
      <a:srgbClr val="000000"/>
    </a:dk2>
    <a:lt2>
      <a:srgbClr val="FFFDFD"/>
    </a:lt2>
    <a:accent1>
      <a:srgbClr val="00D7D7"/>
    </a:accent1>
    <a:accent2>
      <a:srgbClr val="00C165"/>
    </a:accent2>
    <a:accent3>
      <a:srgbClr val="A6E94E"/>
    </a:accent3>
    <a:accent4>
      <a:srgbClr val="515151"/>
    </a:accent4>
    <a:accent5>
      <a:srgbClr val="919191"/>
    </a:accent5>
    <a:accent6>
      <a:srgbClr val="CACACA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自定义 131">
    <a:dk1>
      <a:srgbClr val="000000"/>
    </a:dk1>
    <a:lt1>
      <a:srgbClr val="FFFFFF"/>
    </a:lt1>
    <a:dk2>
      <a:srgbClr val="000000"/>
    </a:dk2>
    <a:lt2>
      <a:srgbClr val="FFFDFD"/>
    </a:lt2>
    <a:accent1>
      <a:srgbClr val="1C68B6"/>
    </a:accent1>
    <a:accent2>
      <a:srgbClr val="2DBDAA"/>
    </a:accent2>
    <a:accent3>
      <a:srgbClr val="637C8D"/>
    </a:accent3>
    <a:accent4>
      <a:srgbClr val="6B6767"/>
    </a:accent4>
    <a:accent5>
      <a:srgbClr val="D2D2CF"/>
    </a:accent5>
    <a:accent6>
      <a:srgbClr val="515151"/>
    </a:accent6>
    <a:hlink>
      <a:srgbClr val="0563C1"/>
    </a:hlink>
    <a:folHlink>
      <a:srgbClr val="954F72"/>
    </a:folHlink>
  </a:clrScheme>
  <a:fontScheme name="Century Gothic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1004</Words>
  <Application>Microsoft Office PowerPoint</Application>
  <PresentationFormat>全屏显示(4:3)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2019-08-19T14:46:27Z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