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0"/>
  </p:notesMasterIdLst>
  <p:sldIdLst>
    <p:sldId id="257" r:id="rId3"/>
    <p:sldId id="256" r:id="rId4"/>
    <p:sldId id="262" r:id="rId5"/>
    <p:sldId id="267" r:id="rId6"/>
    <p:sldId id="268" r:id="rId7"/>
    <p:sldId id="269" r:id="rId8"/>
    <p:sldId id="270" r:id="rId9"/>
    <p:sldId id="271" r:id="rId10"/>
    <p:sldId id="303" r:id="rId11"/>
    <p:sldId id="272" r:id="rId12"/>
    <p:sldId id="273" r:id="rId13"/>
    <p:sldId id="275" r:id="rId14"/>
    <p:sldId id="304" r:id="rId15"/>
    <p:sldId id="276" r:id="rId16"/>
    <p:sldId id="277" r:id="rId17"/>
    <p:sldId id="287" r:id="rId18"/>
    <p:sldId id="305" r:id="rId19"/>
    <p:sldId id="278" r:id="rId20"/>
    <p:sldId id="281" r:id="rId21"/>
    <p:sldId id="282" r:id="rId22"/>
    <p:sldId id="283" r:id="rId23"/>
    <p:sldId id="284" r:id="rId24"/>
    <p:sldId id="285" r:id="rId25"/>
    <p:sldId id="286" r:id="rId26"/>
    <p:sldId id="306" r:id="rId27"/>
    <p:sldId id="311" r:id="rId28"/>
    <p:sldId id="290" r:id="rId29"/>
    <p:sldId id="291" r:id="rId30"/>
    <p:sldId id="292" r:id="rId31"/>
    <p:sldId id="307" r:id="rId32"/>
    <p:sldId id="293" r:id="rId33"/>
    <p:sldId id="308" r:id="rId34"/>
    <p:sldId id="309" r:id="rId35"/>
    <p:sldId id="310" r:id="rId36"/>
    <p:sldId id="295" r:id="rId37"/>
    <p:sldId id="301" r:id="rId38"/>
    <p:sldId id="312" r:id="rId39"/>
  </p:sldIdLst>
  <p:sldSz cx="12192000" cy="6858000"/>
  <p:notesSz cx="6858000" cy="9144000"/>
  <p:custDataLst>
    <p:tags r:id="rId4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FDFD"/>
    <a:srgbClr val="B70000"/>
    <a:srgbClr val="FEFAF7"/>
    <a:srgbClr val="FEFEFE"/>
    <a:srgbClr val="B50000"/>
    <a:srgbClr val="CFCFCF"/>
    <a:srgbClr val="9C0000"/>
    <a:srgbClr val="9D0000"/>
    <a:srgbClr val="EDB92C"/>
    <a:srgbClr val="AA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58" d="100"/>
          <a:sy n="58" d="100"/>
        </p:scale>
        <p:origin x="-102"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7EF2C2-74C9-4A2C-BD7E-105B4577DE15}" type="datetimeFigureOut">
              <a:rPr lang="zh-CN" altLang="en-US" smtClean="0"/>
              <a:t>2019/6/28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F8C7A94-4F48-4D78-B507-8DB6CBA51D31}" type="slidenum">
              <a:rPr lang="zh-CN" altLang="en-US" smtClean="0"/>
              <a:t>‹#›</a:t>
            </a:fld>
            <a:endParaRPr lang="zh-CN" altLang="en-US"/>
          </a:p>
        </p:txBody>
      </p:sp>
    </p:spTree>
    <p:extLst>
      <p:ext uri="{BB962C8B-B14F-4D97-AF65-F5344CB8AC3E}">
        <p14:creationId xmlns:p14="http://schemas.microsoft.com/office/powerpoint/2010/main" val="4945555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8C7A94-4F48-4D78-B507-8DB6CBA51D31}" type="slidenum">
              <a:rPr lang="zh-CN" altLang="en-US" smtClean="0"/>
              <a:t>1</a:t>
            </a:fld>
            <a:endParaRPr lang="zh-CN" altLang="en-US"/>
          </a:p>
        </p:txBody>
      </p:sp>
    </p:spTree>
    <p:extLst>
      <p:ext uri="{BB962C8B-B14F-4D97-AF65-F5344CB8AC3E}">
        <p14:creationId xmlns:p14="http://schemas.microsoft.com/office/powerpoint/2010/main" val="14723281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8C7A94-4F48-4D78-B507-8DB6CBA51D31}" type="slidenum">
              <a:rPr lang="zh-CN" altLang="en-US" smtClean="0"/>
              <a:t>10</a:t>
            </a:fld>
            <a:endParaRPr lang="zh-CN" altLang="en-US"/>
          </a:p>
        </p:txBody>
      </p:sp>
    </p:spTree>
    <p:extLst>
      <p:ext uri="{BB962C8B-B14F-4D97-AF65-F5344CB8AC3E}">
        <p14:creationId xmlns:p14="http://schemas.microsoft.com/office/powerpoint/2010/main" val="5292258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8C7A94-4F48-4D78-B507-8DB6CBA51D31}" type="slidenum">
              <a:rPr lang="zh-CN" altLang="en-US" smtClean="0"/>
              <a:t>11</a:t>
            </a:fld>
            <a:endParaRPr lang="zh-CN" altLang="en-US"/>
          </a:p>
        </p:txBody>
      </p:sp>
    </p:spTree>
    <p:extLst>
      <p:ext uri="{BB962C8B-B14F-4D97-AF65-F5344CB8AC3E}">
        <p14:creationId xmlns:p14="http://schemas.microsoft.com/office/powerpoint/2010/main" val="9724698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8C7A94-4F48-4D78-B507-8DB6CBA51D31}" type="slidenum">
              <a:rPr lang="zh-CN" altLang="en-US" smtClean="0"/>
              <a:t>12</a:t>
            </a:fld>
            <a:endParaRPr lang="zh-CN" altLang="en-US"/>
          </a:p>
        </p:txBody>
      </p:sp>
    </p:spTree>
    <p:extLst>
      <p:ext uri="{BB962C8B-B14F-4D97-AF65-F5344CB8AC3E}">
        <p14:creationId xmlns:p14="http://schemas.microsoft.com/office/powerpoint/2010/main" val="16947682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8C7A94-4F48-4D78-B507-8DB6CBA51D31}" type="slidenum">
              <a:rPr lang="zh-CN" altLang="en-US" smtClean="0"/>
              <a:t>13</a:t>
            </a:fld>
            <a:endParaRPr lang="zh-CN" altLang="en-US"/>
          </a:p>
        </p:txBody>
      </p:sp>
    </p:spTree>
    <p:extLst>
      <p:ext uri="{BB962C8B-B14F-4D97-AF65-F5344CB8AC3E}">
        <p14:creationId xmlns:p14="http://schemas.microsoft.com/office/powerpoint/2010/main" val="30296183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8C7A94-4F48-4D78-B507-8DB6CBA51D31}" type="slidenum">
              <a:rPr lang="zh-CN" altLang="en-US" smtClean="0"/>
              <a:t>14</a:t>
            </a:fld>
            <a:endParaRPr lang="zh-CN" altLang="en-US"/>
          </a:p>
        </p:txBody>
      </p:sp>
    </p:spTree>
    <p:extLst>
      <p:ext uri="{BB962C8B-B14F-4D97-AF65-F5344CB8AC3E}">
        <p14:creationId xmlns:p14="http://schemas.microsoft.com/office/powerpoint/2010/main" val="39085744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8C7A94-4F48-4D78-B507-8DB6CBA51D31}" type="slidenum">
              <a:rPr lang="zh-CN" altLang="en-US" smtClean="0"/>
              <a:t>15</a:t>
            </a:fld>
            <a:endParaRPr lang="zh-CN" altLang="en-US"/>
          </a:p>
        </p:txBody>
      </p:sp>
    </p:spTree>
    <p:extLst>
      <p:ext uri="{BB962C8B-B14F-4D97-AF65-F5344CB8AC3E}">
        <p14:creationId xmlns:p14="http://schemas.microsoft.com/office/powerpoint/2010/main" val="23880488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8C7A94-4F48-4D78-B507-8DB6CBA51D31}" type="slidenum">
              <a:rPr lang="zh-CN" altLang="en-US" smtClean="0"/>
              <a:t>16</a:t>
            </a:fld>
            <a:endParaRPr lang="zh-CN" altLang="en-US"/>
          </a:p>
        </p:txBody>
      </p:sp>
    </p:spTree>
    <p:extLst>
      <p:ext uri="{BB962C8B-B14F-4D97-AF65-F5344CB8AC3E}">
        <p14:creationId xmlns:p14="http://schemas.microsoft.com/office/powerpoint/2010/main" val="5226365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8C7A94-4F48-4D78-B507-8DB6CBA51D31}" type="slidenum">
              <a:rPr lang="zh-CN" altLang="en-US" smtClean="0"/>
              <a:t>17</a:t>
            </a:fld>
            <a:endParaRPr lang="zh-CN" altLang="en-US"/>
          </a:p>
        </p:txBody>
      </p:sp>
    </p:spTree>
    <p:extLst>
      <p:ext uri="{BB962C8B-B14F-4D97-AF65-F5344CB8AC3E}">
        <p14:creationId xmlns:p14="http://schemas.microsoft.com/office/powerpoint/2010/main" val="18503585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8C7A94-4F48-4D78-B507-8DB6CBA51D31}" type="slidenum">
              <a:rPr lang="zh-CN" altLang="en-US" smtClean="0"/>
              <a:t>18</a:t>
            </a:fld>
            <a:endParaRPr lang="zh-CN" altLang="en-US"/>
          </a:p>
        </p:txBody>
      </p:sp>
    </p:spTree>
    <p:extLst>
      <p:ext uri="{BB962C8B-B14F-4D97-AF65-F5344CB8AC3E}">
        <p14:creationId xmlns:p14="http://schemas.microsoft.com/office/powerpoint/2010/main" val="21557586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8C7A94-4F48-4D78-B507-8DB6CBA51D31}" type="slidenum">
              <a:rPr lang="zh-CN" altLang="en-US" smtClean="0"/>
              <a:t>19</a:t>
            </a:fld>
            <a:endParaRPr lang="zh-CN" altLang="en-US"/>
          </a:p>
        </p:txBody>
      </p:sp>
    </p:spTree>
    <p:extLst>
      <p:ext uri="{BB962C8B-B14F-4D97-AF65-F5344CB8AC3E}">
        <p14:creationId xmlns:p14="http://schemas.microsoft.com/office/powerpoint/2010/main" val="23817874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8C7A94-4F48-4D78-B507-8DB6CBA51D31}" type="slidenum">
              <a:rPr lang="zh-CN" altLang="en-US" smtClean="0"/>
              <a:t>2</a:t>
            </a:fld>
            <a:endParaRPr lang="zh-CN" altLang="en-US"/>
          </a:p>
        </p:txBody>
      </p:sp>
    </p:spTree>
    <p:extLst>
      <p:ext uri="{BB962C8B-B14F-4D97-AF65-F5344CB8AC3E}">
        <p14:creationId xmlns:p14="http://schemas.microsoft.com/office/powerpoint/2010/main" val="31769680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8C7A94-4F48-4D78-B507-8DB6CBA51D31}" type="slidenum">
              <a:rPr lang="zh-CN" altLang="en-US" smtClean="0"/>
              <a:t>20</a:t>
            </a:fld>
            <a:endParaRPr lang="zh-CN" altLang="en-US"/>
          </a:p>
        </p:txBody>
      </p:sp>
    </p:spTree>
    <p:extLst>
      <p:ext uri="{BB962C8B-B14F-4D97-AF65-F5344CB8AC3E}">
        <p14:creationId xmlns:p14="http://schemas.microsoft.com/office/powerpoint/2010/main" val="32568411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8C7A94-4F48-4D78-B507-8DB6CBA51D31}" type="slidenum">
              <a:rPr lang="zh-CN" altLang="en-US" smtClean="0"/>
              <a:t>21</a:t>
            </a:fld>
            <a:endParaRPr lang="zh-CN" altLang="en-US"/>
          </a:p>
        </p:txBody>
      </p:sp>
    </p:spTree>
    <p:extLst>
      <p:ext uri="{BB962C8B-B14F-4D97-AF65-F5344CB8AC3E}">
        <p14:creationId xmlns:p14="http://schemas.microsoft.com/office/powerpoint/2010/main" val="38632220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8C7A94-4F48-4D78-B507-8DB6CBA51D31}" type="slidenum">
              <a:rPr lang="zh-CN" altLang="en-US" smtClean="0"/>
              <a:t>22</a:t>
            </a:fld>
            <a:endParaRPr lang="zh-CN" altLang="en-US"/>
          </a:p>
        </p:txBody>
      </p:sp>
    </p:spTree>
    <p:extLst>
      <p:ext uri="{BB962C8B-B14F-4D97-AF65-F5344CB8AC3E}">
        <p14:creationId xmlns:p14="http://schemas.microsoft.com/office/powerpoint/2010/main" val="33631727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8C7A94-4F48-4D78-B507-8DB6CBA51D31}" type="slidenum">
              <a:rPr lang="zh-CN" altLang="en-US" smtClean="0"/>
              <a:t>23</a:t>
            </a:fld>
            <a:endParaRPr lang="zh-CN" altLang="en-US"/>
          </a:p>
        </p:txBody>
      </p:sp>
    </p:spTree>
    <p:extLst>
      <p:ext uri="{BB962C8B-B14F-4D97-AF65-F5344CB8AC3E}">
        <p14:creationId xmlns:p14="http://schemas.microsoft.com/office/powerpoint/2010/main" val="26224735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8C7A94-4F48-4D78-B507-8DB6CBA51D31}" type="slidenum">
              <a:rPr lang="zh-CN" altLang="en-US" smtClean="0"/>
              <a:t>24</a:t>
            </a:fld>
            <a:endParaRPr lang="zh-CN" altLang="en-US"/>
          </a:p>
        </p:txBody>
      </p:sp>
    </p:spTree>
    <p:extLst>
      <p:ext uri="{BB962C8B-B14F-4D97-AF65-F5344CB8AC3E}">
        <p14:creationId xmlns:p14="http://schemas.microsoft.com/office/powerpoint/2010/main" val="166889753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8C7A94-4F48-4D78-B507-8DB6CBA51D31}" type="slidenum">
              <a:rPr lang="zh-CN" altLang="en-US" smtClean="0"/>
              <a:t>25</a:t>
            </a:fld>
            <a:endParaRPr lang="zh-CN" altLang="en-US"/>
          </a:p>
        </p:txBody>
      </p:sp>
    </p:spTree>
    <p:extLst>
      <p:ext uri="{BB962C8B-B14F-4D97-AF65-F5344CB8AC3E}">
        <p14:creationId xmlns:p14="http://schemas.microsoft.com/office/powerpoint/2010/main" val="53496854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8C7A94-4F48-4D78-B507-8DB6CBA51D31}" type="slidenum">
              <a:rPr lang="zh-CN" altLang="en-US" smtClean="0"/>
              <a:t>26</a:t>
            </a:fld>
            <a:endParaRPr lang="zh-CN" altLang="en-US"/>
          </a:p>
        </p:txBody>
      </p:sp>
    </p:spTree>
    <p:extLst>
      <p:ext uri="{BB962C8B-B14F-4D97-AF65-F5344CB8AC3E}">
        <p14:creationId xmlns:p14="http://schemas.microsoft.com/office/powerpoint/2010/main" val="98699252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8C7A94-4F48-4D78-B507-8DB6CBA51D31}" type="slidenum">
              <a:rPr lang="zh-CN" altLang="en-US" smtClean="0"/>
              <a:t>27</a:t>
            </a:fld>
            <a:endParaRPr lang="zh-CN" altLang="en-US"/>
          </a:p>
        </p:txBody>
      </p:sp>
    </p:spTree>
    <p:extLst>
      <p:ext uri="{BB962C8B-B14F-4D97-AF65-F5344CB8AC3E}">
        <p14:creationId xmlns:p14="http://schemas.microsoft.com/office/powerpoint/2010/main" val="357440079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8C7A94-4F48-4D78-B507-8DB6CBA51D31}" type="slidenum">
              <a:rPr lang="zh-CN" altLang="en-US" smtClean="0"/>
              <a:t>28</a:t>
            </a:fld>
            <a:endParaRPr lang="zh-CN" altLang="en-US"/>
          </a:p>
        </p:txBody>
      </p:sp>
    </p:spTree>
    <p:extLst>
      <p:ext uri="{BB962C8B-B14F-4D97-AF65-F5344CB8AC3E}">
        <p14:creationId xmlns:p14="http://schemas.microsoft.com/office/powerpoint/2010/main" val="55002475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8C7A94-4F48-4D78-B507-8DB6CBA51D31}" type="slidenum">
              <a:rPr lang="zh-CN" altLang="en-US" smtClean="0"/>
              <a:t>29</a:t>
            </a:fld>
            <a:endParaRPr lang="zh-CN" altLang="en-US"/>
          </a:p>
        </p:txBody>
      </p:sp>
    </p:spTree>
    <p:extLst>
      <p:ext uri="{BB962C8B-B14F-4D97-AF65-F5344CB8AC3E}">
        <p14:creationId xmlns:p14="http://schemas.microsoft.com/office/powerpoint/2010/main" val="20821362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8C7A94-4F48-4D78-B507-8DB6CBA51D31}" type="slidenum">
              <a:rPr lang="zh-CN" altLang="en-US" smtClean="0"/>
              <a:t>3</a:t>
            </a:fld>
            <a:endParaRPr lang="zh-CN" altLang="en-US"/>
          </a:p>
        </p:txBody>
      </p:sp>
    </p:spTree>
    <p:extLst>
      <p:ext uri="{BB962C8B-B14F-4D97-AF65-F5344CB8AC3E}">
        <p14:creationId xmlns:p14="http://schemas.microsoft.com/office/powerpoint/2010/main" val="235558516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8C7A94-4F48-4D78-B507-8DB6CBA51D31}" type="slidenum">
              <a:rPr lang="zh-CN" altLang="en-US" smtClean="0"/>
              <a:t>30</a:t>
            </a:fld>
            <a:endParaRPr lang="zh-CN" altLang="en-US"/>
          </a:p>
        </p:txBody>
      </p:sp>
    </p:spTree>
    <p:extLst>
      <p:ext uri="{BB962C8B-B14F-4D97-AF65-F5344CB8AC3E}">
        <p14:creationId xmlns:p14="http://schemas.microsoft.com/office/powerpoint/2010/main" val="309871152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8C7A94-4F48-4D78-B507-8DB6CBA51D31}" type="slidenum">
              <a:rPr lang="zh-CN" altLang="en-US" smtClean="0"/>
              <a:t>31</a:t>
            </a:fld>
            <a:endParaRPr lang="zh-CN" altLang="en-US"/>
          </a:p>
        </p:txBody>
      </p:sp>
    </p:spTree>
    <p:extLst>
      <p:ext uri="{BB962C8B-B14F-4D97-AF65-F5344CB8AC3E}">
        <p14:creationId xmlns:p14="http://schemas.microsoft.com/office/powerpoint/2010/main" val="62458992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8C7A94-4F48-4D78-B507-8DB6CBA51D31}" type="slidenum">
              <a:rPr lang="zh-CN" altLang="en-US" smtClean="0"/>
              <a:t>32</a:t>
            </a:fld>
            <a:endParaRPr lang="zh-CN" altLang="en-US"/>
          </a:p>
        </p:txBody>
      </p:sp>
    </p:spTree>
    <p:extLst>
      <p:ext uri="{BB962C8B-B14F-4D97-AF65-F5344CB8AC3E}">
        <p14:creationId xmlns:p14="http://schemas.microsoft.com/office/powerpoint/2010/main" val="664984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8C7A94-4F48-4D78-B507-8DB6CBA51D31}" type="slidenum">
              <a:rPr lang="zh-CN" altLang="en-US" smtClean="0"/>
              <a:t>33</a:t>
            </a:fld>
            <a:endParaRPr lang="zh-CN" altLang="en-US"/>
          </a:p>
        </p:txBody>
      </p:sp>
    </p:spTree>
    <p:extLst>
      <p:ext uri="{BB962C8B-B14F-4D97-AF65-F5344CB8AC3E}">
        <p14:creationId xmlns:p14="http://schemas.microsoft.com/office/powerpoint/2010/main" val="356467020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8C7A94-4F48-4D78-B507-8DB6CBA51D31}" type="slidenum">
              <a:rPr lang="zh-CN" altLang="en-US" smtClean="0"/>
              <a:t>34</a:t>
            </a:fld>
            <a:endParaRPr lang="zh-CN" altLang="en-US"/>
          </a:p>
        </p:txBody>
      </p:sp>
    </p:spTree>
    <p:extLst>
      <p:ext uri="{BB962C8B-B14F-4D97-AF65-F5344CB8AC3E}">
        <p14:creationId xmlns:p14="http://schemas.microsoft.com/office/powerpoint/2010/main" val="377421422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8C7A94-4F48-4D78-B507-8DB6CBA51D31}" type="slidenum">
              <a:rPr lang="zh-CN" altLang="en-US" smtClean="0"/>
              <a:t>35</a:t>
            </a:fld>
            <a:endParaRPr lang="zh-CN" altLang="en-US"/>
          </a:p>
        </p:txBody>
      </p:sp>
    </p:spTree>
    <p:extLst>
      <p:ext uri="{BB962C8B-B14F-4D97-AF65-F5344CB8AC3E}">
        <p14:creationId xmlns:p14="http://schemas.microsoft.com/office/powerpoint/2010/main" val="413339552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8C7A94-4F48-4D78-B507-8DB6CBA51D31}" type="slidenum">
              <a:rPr lang="zh-CN" altLang="en-US" smtClean="0"/>
              <a:t>36</a:t>
            </a:fld>
            <a:endParaRPr lang="zh-CN" altLang="en-US"/>
          </a:p>
        </p:txBody>
      </p:sp>
    </p:spTree>
    <p:extLst>
      <p:ext uri="{BB962C8B-B14F-4D97-AF65-F5344CB8AC3E}">
        <p14:creationId xmlns:p14="http://schemas.microsoft.com/office/powerpoint/2010/main" val="6094436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8C7A94-4F48-4D78-B507-8DB6CBA51D31}" type="slidenum">
              <a:rPr lang="zh-CN" altLang="en-US" smtClean="0"/>
              <a:t>4</a:t>
            </a:fld>
            <a:endParaRPr lang="zh-CN" altLang="en-US"/>
          </a:p>
        </p:txBody>
      </p:sp>
    </p:spTree>
    <p:extLst>
      <p:ext uri="{BB962C8B-B14F-4D97-AF65-F5344CB8AC3E}">
        <p14:creationId xmlns:p14="http://schemas.microsoft.com/office/powerpoint/2010/main" val="37457009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8C7A94-4F48-4D78-B507-8DB6CBA51D31}" type="slidenum">
              <a:rPr lang="zh-CN" altLang="en-US" smtClean="0"/>
              <a:t>5</a:t>
            </a:fld>
            <a:endParaRPr lang="zh-CN" altLang="en-US"/>
          </a:p>
        </p:txBody>
      </p:sp>
    </p:spTree>
    <p:extLst>
      <p:ext uri="{BB962C8B-B14F-4D97-AF65-F5344CB8AC3E}">
        <p14:creationId xmlns:p14="http://schemas.microsoft.com/office/powerpoint/2010/main" val="18908229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8C7A94-4F48-4D78-B507-8DB6CBA51D31}" type="slidenum">
              <a:rPr lang="zh-CN" altLang="en-US" smtClean="0"/>
              <a:t>6</a:t>
            </a:fld>
            <a:endParaRPr lang="zh-CN" altLang="en-US"/>
          </a:p>
        </p:txBody>
      </p:sp>
    </p:spTree>
    <p:extLst>
      <p:ext uri="{BB962C8B-B14F-4D97-AF65-F5344CB8AC3E}">
        <p14:creationId xmlns:p14="http://schemas.microsoft.com/office/powerpoint/2010/main" val="16769084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8C7A94-4F48-4D78-B507-8DB6CBA51D31}" type="slidenum">
              <a:rPr lang="zh-CN" altLang="en-US" smtClean="0"/>
              <a:t>7</a:t>
            </a:fld>
            <a:endParaRPr lang="zh-CN" altLang="en-US"/>
          </a:p>
        </p:txBody>
      </p:sp>
    </p:spTree>
    <p:extLst>
      <p:ext uri="{BB962C8B-B14F-4D97-AF65-F5344CB8AC3E}">
        <p14:creationId xmlns:p14="http://schemas.microsoft.com/office/powerpoint/2010/main" val="21884975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8C7A94-4F48-4D78-B507-8DB6CBA51D31}" type="slidenum">
              <a:rPr lang="zh-CN" altLang="en-US" smtClean="0"/>
              <a:t>8</a:t>
            </a:fld>
            <a:endParaRPr lang="zh-CN" altLang="en-US"/>
          </a:p>
        </p:txBody>
      </p:sp>
    </p:spTree>
    <p:extLst>
      <p:ext uri="{BB962C8B-B14F-4D97-AF65-F5344CB8AC3E}">
        <p14:creationId xmlns:p14="http://schemas.microsoft.com/office/powerpoint/2010/main" val="13176890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8C7A94-4F48-4D78-B507-8DB6CBA51D31}" type="slidenum">
              <a:rPr lang="zh-CN" altLang="en-US" smtClean="0"/>
              <a:t>9</a:t>
            </a:fld>
            <a:endParaRPr lang="zh-CN" altLang="en-US"/>
          </a:p>
        </p:txBody>
      </p:sp>
    </p:spTree>
    <p:extLst>
      <p:ext uri="{BB962C8B-B14F-4D97-AF65-F5344CB8AC3E}">
        <p14:creationId xmlns:p14="http://schemas.microsoft.com/office/powerpoint/2010/main" val="26754495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DD1152B-D2F0-4BCE-801B-7A54663AC408}" type="datetimeFigureOut">
              <a:rPr lang="zh-CN" altLang="en-US" smtClean="0"/>
              <a:t>2019/6/28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7F59FDA-71CD-4F0F-812E-F576B358BFDF}" type="slidenum">
              <a:rPr lang="zh-CN" altLang="en-US" smtClean="0"/>
              <a:t>‹#›</a:t>
            </a:fld>
            <a:endParaRPr lang="zh-CN" altLang="en-US"/>
          </a:p>
        </p:txBody>
      </p:sp>
    </p:spTree>
    <p:extLst>
      <p:ext uri="{BB962C8B-B14F-4D97-AF65-F5344CB8AC3E}">
        <p14:creationId xmlns:p14="http://schemas.microsoft.com/office/powerpoint/2010/main" val="28727324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DD1152B-D2F0-4BCE-801B-7A54663AC408}" type="datetimeFigureOut">
              <a:rPr lang="zh-CN" altLang="en-US" smtClean="0"/>
              <a:t>2019/6/28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7F59FDA-71CD-4F0F-812E-F576B358BFDF}" type="slidenum">
              <a:rPr lang="zh-CN" altLang="en-US" smtClean="0"/>
              <a:t>‹#›</a:t>
            </a:fld>
            <a:endParaRPr lang="zh-CN" altLang="en-US"/>
          </a:p>
        </p:txBody>
      </p:sp>
    </p:spTree>
    <p:extLst>
      <p:ext uri="{BB962C8B-B14F-4D97-AF65-F5344CB8AC3E}">
        <p14:creationId xmlns:p14="http://schemas.microsoft.com/office/powerpoint/2010/main" val="22799870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DD1152B-D2F0-4BCE-801B-7A54663AC408}" type="datetimeFigureOut">
              <a:rPr lang="zh-CN" altLang="en-US" smtClean="0"/>
              <a:t>2019/6/28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7F59FDA-71CD-4F0F-812E-F576B358BFDF}" type="slidenum">
              <a:rPr lang="zh-CN" altLang="en-US" smtClean="0"/>
              <a:t>‹#›</a:t>
            </a:fld>
            <a:endParaRPr lang="zh-CN" altLang="en-US"/>
          </a:p>
        </p:txBody>
      </p:sp>
    </p:spTree>
    <p:extLst>
      <p:ext uri="{BB962C8B-B14F-4D97-AF65-F5344CB8AC3E}">
        <p14:creationId xmlns:p14="http://schemas.microsoft.com/office/powerpoint/2010/main" val="24843788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40693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62515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18589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35632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48100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71002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08061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70064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DD1152B-D2F0-4BCE-801B-7A54663AC408}" type="datetimeFigureOut">
              <a:rPr lang="zh-CN" altLang="en-US" smtClean="0"/>
              <a:t>2019/6/28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7F59FDA-71CD-4F0F-812E-F576B358BFDF}" type="slidenum">
              <a:rPr lang="zh-CN" altLang="en-US" smtClean="0"/>
              <a:t>‹#›</a:t>
            </a:fld>
            <a:endParaRPr lang="zh-CN" altLang="en-US"/>
          </a:p>
        </p:txBody>
      </p:sp>
    </p:spTree>
    <p:extLst>
      <p:ext uri="{BB962C8B-B14F-4D97-AF65-F5344CB8AC3E}">
        <p14:creationId xmlns:p14="http://schemas.microsoft.com/office/powerpoint/2010/main" val="12112143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99004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45723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76491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ADD1152B-D2F0-4BCE-801B-7A54663AC408}" type="datetimeFigureOut">
              <a:rPr lang="zh-CN" altLang="en-US" smtClean="0"/>
              <a:t>2019/6/28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7F59FDA-71CD-4F0F-812E-F576B358BFDF}" type="slidenum">
              <a:rPr lang="zh-CN" altLang="en-US" smtClean="0"/>
              <a:t>‹#›</a:t>
            </a:fld>
            <a:endParaRPr lang="zh-CN" altLang="en-US"/>
          </a:p>
        </p:txBody>
      </p:sp>
    </p:spTree>
    <p:extLst>
      <p:ext uri="{BB962C8B-B14F-4D97-AF65-F5344CB8AC3E}">
        <p14:creationId xmlns:p14="http://schemas.microsoft.com/office/powerpoint/2010/main" val="34591548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ADD1152B-D2F0-4BCE-801B-7A54663AC408}" type="datetimeFigureOut">
              <a:rPr lang="zh-CN" altLang="en-US" smtClean="0"/>
              <a:t>2019/6/28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7F59FDA-71CD-4F0F-812E-F576B358BFDF}" type="slidenum">
              <a:rPr lang="zh-CN" altLang="en-US" smtClean="0"/>
              <a:t>‹#›</a:t>
            </a:fld>
            <a:endParaRPr lang="zh-CN" altLang="en-US"/>
          </a:p>
        </p:txBody>
      </p:sp>
    </p:spTree>
    <p:extLst>
      <p:ext uri="{BB962C8B-B14F-4D97-AF65-F5344CB8AC3E}">
        <p14:creationId xmlns:p14="http://schemas.microsoft.com/office/powerpoint/2010/main" val="3649760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DD1152B-D2F0-4BCE-801B-7A54663AC408}" type="datetimeFigureOut">
              <a:rPr lang="zh-CN" altLang="en-US" smtClean="0"/>
              <a:t>2019/6/28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7F59FDA-71CD-4F0F-812E-F576B358BFDF}" type="slidenum">
              <a:rPr lang="zh-CN" altLang="en-US" smtClean="0"/>
              <a:t>‹#›</a:t>
            </a:fld>
            <a:endParaRPr lang="zh-CN" altLang="en-US"/>
          </a:p>
        </p:txBody>
      </p:sp>
      <p:sp>
        <p:nvSpPr>
          <p:cNvPr id="11" name="矩形 10"/>
          <p:cNvSpPr/>
          <p:nvPr userDrawn="1"/>
        </p:nvSpPr>
        <p:spPr>
          <a:xfrm>
            <a:off x="8798769" y="6447451"/>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2830525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ADD1152B-D2F0-4BCE-801B-7A54663AC408}" type="datetimeFigureOut">
              <a:rPr lang="zh-CN" altLang="en-US" smtClean="0"/>
              <a:t>2019/6/28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7F59FDA-71CD-4F0F-812E-F576B358BFDF}" type="slidenum">
              <a:rPr lang="zh-CN" altLang="en-US" smtClean="0"/>
              <a:t>‹#›</a:t>
            </a:fld>
            <a:endParaRPr lang="zh-CN" altLang="en-US"/>
          </a:p>
        </p:txBody>
      </p:sp>
    </p:spTree>
    <p:extLst>
      <p:ext uri="{BB962C8B-B14F-4D97-AF65-F5344CB8AC3E}">
        <p14:creationId xmlns:p14="http://schemas.microsoft.com/office/powerpoint/2010/main" val="5902965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DD1152B-D2F0-4BCE-801B-7A54663AC408}" type="datetimeFigureOut">
              <a:rPr lang="zh-CN" altLang="en-US" smtClean="0"/>
              <a:t>2019/6/28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7F59FDA-71CD-4F0F-812E-F576B358BFDF}" type="slidenum">
              <a:rPr lang="zh-CN" altLang="en-US" smtClean="0"/>
              <a:t>‹#›</a:t>
            </a:fld>
            <a:endParaRPr lang="zh-CN" altLang="en-US"/>
          </a:p>
        </p:txBody>
      </p:sp>
    </p:spTree>
    <p:extLst>
      <p:ext uri="{BB962C8B-B14F-4D97-AF65-F5344CB8AC3E}">
        <p14:creationId xmlns:p14="http://schemas.microsoft.com/office/powerpoint/2010/main" val="13003443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DD1152B-D2F0-4BCE-801B-7A54663AC408}" type="datetimeFigureOut">
              <a:rPr lang="zh-CN" altLang="en-US" smtClean="0"/>
              <a:t>2019/6/28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7F59FDA-71CD-4F0F-812E-F576B358BFDF}" type="slidenum">
              <a:rPr lang="zh-CN" altLang="en-US" smtClean="0"/>
              <a:t>‹#›</a:t>
            </a:fld>
            <a:endParaRPr lang="zh-CN" altLang="en-US"/>
          </a:p>
        </p:txBody>
      </p:sp>
    </p:spTree>
    <p:extLst>
      <p:ext uri="{BB962C8B-B14F-4D97-AF65-F5344CB8AC3E}">
        <p14:creationId xmlns:p14="http://schemas.microsoft.com/office/powerpoint/2010/main" val="32917016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DD1152B-D2F0-4BCE-801B-7A54663AC408}" type="datetimeFigureOut">
              <a:rPr lang="zh-CN" altLang="en-US" smtClean="0"/>
              <a:t>2019/6/28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7F59FDA-71CD-4F0F-812E-F576B358BFDF}" type="slidenum">
              <a:rPr lang="zh-CN" altLang="en-US" smtClean="0"/>
              <a:t>‹#›</a:t>
            </a:fld>
            <a:endParaRPr lang="zh-CN" altLang="en-US"/>
          </a:p>
        </p:txBody>
      </p:sp>
    </p:spTree>
    <p:extLst>
      <p:ext uri="{BB962C8B-B14F-4D97-AF65-F5344CB8AC3E}">
        <p14:creationId xmlns:p14="http://schemas.microsoft.com/office/powerpoint/2010/main" val="12026975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D1152B-D2F0-4BCE-801B-7A54663AC408}" type="datetimeFigureOut">
              <a:rPr lang="zh-CN" altLang="en-US" smtClean="0"/>
              <a:t>2019/6/28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F59FDA-71CD-4F0F-812E-F576B358BFDF}" type="slidenum">
              <a:rPr lang="zh-CN" altLang="en-US" smtClean="0"/>
              <a:t>‹#›</a:t>
            </a:fld>
            <a:endParaRPr lang="zh-CN" altLang="en-US"/>
          </a:p>
        </p:txBody>
      </p:sp>
    </p:spTree>
    <p:extLst>
      <p:ext uri="{BB962C8B-B14F-4D97-AF65-F5344CB8AC3E}">
        <p14:creationId xmlns:p14="http://schemas.microsoft.com/office/powerpoint/2010/main" val="25178371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2019/6/28</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44004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3.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3.png"/><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4.png"/><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3.png"/><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3.png"/><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3.png"/><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4.png"/><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3.png"/><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3.png"/><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6.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3.png"/><Relationship Id="rId4" Type="http://schemas.openxmlformats.org/officeDocument/2006/relationships/image" Target="../media/image13.png"/></Relationships>
</file>

<file path=ppt/slides/_rels/slide2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3.png"/><Relationship Id="rId4" Type="http://schemas.openxmlformats.org/officeDocument/2006/relationships/image" Target="../media/image13.png"/></Relationships>
</file>

<file path=ppt/slides/_rels/slide2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3.png"/><Relationship Id="rId4" Type="http://schemas.openxmlformats.org/officeDocument/2006/relationships/image" Target="../media/image13.png"/></Relationships>
</file>

<file path=ppt/slides/_rels/slide2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3.png"/><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3.png"/><Relationship Id="rId4" Type="http://schemas.openxmlformats.org/officeDocument/2006/relationships/image" Target="../media/image13.png"/></Relationships>
</file>

<file path=ppt/slides/_rels/slide2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4.png"/><Relationship Id="rId4" Type="http://schemas.openxmlformats.org/officeDocument/2006/relationships/image" Target="../media/image10.png"/></Relationships>
</file>

<file path=ppt/slides/_rels/slide2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3.png"/><Relationship Id="rId4" Type="http://schemas.openxmlformats.org/officeDocument/2006/relationships/image" Target="../media/image13.png"/></Relationships>
</file>

<file path=ppt/slides/_rels/slide2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image" Target="../media/image20.png"/><Relationship Id="rId5" Type="http://schemas.openxmlformats.org/officeDocument/2006/relationships/image" Target="../media/image3.png"/><Relationship Id="rId4" Type="http://schemas.openxmlformats.org/officeDocument/2006/relationships/image" Target="../media/image13.png"/></Relationships>
</file>

<file path=ppt/slides/_rels/slide2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3.png"/><Relationship Id="rId4" Type="http://schemas.openxmlformats.org/officeDocument/2006/relationships/image" Target="../media/image13.png"/></Relationships>
</file>

<file path=ppt/slides/_rels/slide2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9.xml"/><Relationship Id="rId1" Type="http://schemas.openxmlformats.org/officeDocument/2006/relationships/slideLayout" Target="../slideLayouts/slideLayout1.xml"/><Relationship Id="rId6" Type="http://schemas.openxmlformats.org/officeDocument/2006/relationships/image" Target="../media/image20.png"/><Relationship Id="rId5" Type="http://schemas.openxmlformats.org/officeDocument/2006/relationships/image" Target="../media/image3.png"/><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4.png"/><Relationship Id="rId4" Type="http://schemas.openxmlformats.org/officeDocument/2006/relationships/image" Target="../media/image10.png"/></Relationships>
</file>

<file path=ppt/slides/_rels/slide31.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18.png"/><Relationship Id="rId2" Type="http://schemas.openxmlformats.org/officeDocument/2006/relationships/notesSlide" Target="../notesSlides/notesSlide31.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3.png"/><Relationship Id="rId4" Type="http://schemas.openxmlformats.org/officeDocument/2006/relationships/image" Target="../media/image13.png"/></Relationships>
</file>

<file path=ppt/slides/_rels/slide3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2.xml"/><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3.png"/><Relationship Id="rId4" Type="http://schemas.openxmlformats.org/officeDocument/2006/relationships/image" Target="../media/image13.png"/></Relationships>
</file>

<file path=ppt/slides/_rels/slide3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3.xml"/><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3.png"/><Relationship Id="rId4" Type="http://schemas.openxmlformats.org/officeDocument/2006/relationships/image" Target="../media/image13.png"/></Relationships>
</file>

<file path=ppt/slides/_rels/slide3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4.xml"/><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3.png"/><Relationship Id="rId4" Type="http://schemas.openxmlformats.org/officeDocument/2006/relationships/image" Target="../media/image13.png"/></Relationships>
</file>

<file path=ppt/slides/_rels/slide3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5.xml"/><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3.png"/><Relationship Id="rId4" Type="http://schemas.openxmlformats.org/officeDocument/2006/relationships/image" Target="../media/image13.png"/></Relationships>
</file>

<file path=ppt/slides/_rels/slide36.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5.png"/><Relationship Id="rId2" Type="http://schemas.openxmlformats.org/officeDocument/2006/relationships/notesSlide" Target="../notesSlides/notesSlide36.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3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5.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4.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13.png"/><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jpg"/><Relationship Id="rId7" Type="http://schemas.microsoft.com/office/2007/relationships/hdphoto" Target="../media/hdphoto1.wdp"/><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3.png"/><Relationship Id="rId4" Type="http://schemas.openxmlformats.org/officeDocument/2006/relationships/image" Target="../media/image13.png"/><Relationship Id="rId9" Type="http://schemas.microsoft.com/office/2007/relationships/hdphoto" Target="../media/hdphoto2.wdp"/></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3.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7.jpeg"/><Relationship Id="rId5" Type="http://schemas.openxmlformats.org/officeDocument/2006/relationships/image" Target="../media/image3.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4.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5" name="Picture 6" descr="G:\2016我图\两会\ooopic_10194892_b0c64675b11c678cafbc\004.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1"/>
            <a:ext cx="3719189" cy="229191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xb\Desktop\53bf653e36a06.png"/>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2186616" y="1034773"/>
            <a:ext cx="1893160" cy="1678544"/>
          </a:xfrm>
          <a:prstGeom prst="rect">
            <a:avLst/>
          </a:prstGeom>
          <a:noFill/>
          <a:extLst>
            <a:ext uri="{909E8E84-426E-40DD-AFC4-6F175D3DCCD1}">
              <a14:hiddenFill xmlns:a14="http://schemas.microsoft.com/office/drawing/2010/main">
                <a:solidFill>
                  <a:srgbClr val="FFFFFF"/>
                </a:solidFill>
              </a14:hiddenFill>
            </a:ext>
          </a:extLst>
        </p:spPr>
      </p:pic>
      <p:sp>
        <p:nvSpPr>
          <p:cNvPr id="11" name="文本框 10"/>
          <p:cNvSpPr txBox="1"/>
          <p:nvPr/>
        </p:nvSpPr>
        <p:spPr>
          <a:xfrm>
            <a:off x="9264353" y="18256"/>
            <a:ext cx="2769713" cy="1446550"/>
          </a:xfrm>
          <a:prstGeom prst="rect">
            <a:avLst/>
          </a:prstGeom>
          <a:noFill/>
          <a:effectLst>
            <a:outerShdw blurRad="50800" dist="38100" dir="2700000" algn="tl" rotWithShape="0">
              <a:prstClr val="black">
                <a:alpha val="40000"/>
              </a:prstClr>
            </a:outerShdw>
          </a:effectLst>
        </p:spPr>
        <p:txBody>
          <a:bodyPr wrap="square" rtlCol="0">
            <a:spAutoFit/>
          </a:bodyPr>
          <a:lstStyle/>
          <a:p>
            <a:r>
              <a:rPr lang="zh-CN" altLang="en-US" sz="3200" dirty="0"/>
              <a:t>学</a:t>
            </a:r>
            <a:r>
              <a:rPr lang="zh-CN" altLang="en-US" sz="8800" dirty="0">
                <a:solidFill>
                  <a:srgbClr val="C00000"/>
                </a:solidFill>
                <a:latin typeface="华文行楷" panose="02010800040101010101" pitchFamily="2" charset="-122"/>
                <a:ea typeface="华文行楷" panose="02010800040101010101" pitchFamily="2" charset="-122"/>
              </a:rPr>
              <a:t>习</a:t>
            </a:r>
            <a:r>
              <a:rPr lang="zh-CN" altLang="en-US" sz="3200" dirty="0"/>
              <a:t>路上</a:t>
            </a:r>
          </a:p>
        </p:txBody>
      </p:sp>
      <p:pic>
        <p:nvPicPr>
          <p:cNvPr id="12" name="图片 11"/>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0" y="5842000"/>
            <a:ext cx="12192000" cy="1016000"/>
          </a:xfrm>
          <a:prstGeom prst="rect">
            <a:avLst/>
          </a:prstGeom>
        </p:spPr>
      </p:pic>
      <p:sp>
        <p:nvSpPr>
          <p:cNvPr id="13" name="TextBox 19"/>
          <p:cNvSpPr txBox="1"/>
          <p:nvPr/>
        </p:nvSpPr>
        <p:spPr>
          <a:xfrm>
            <a:off x="5063274" y="2218938"/>
            <a:ext cx="4253665" cy="461665"/>
          </a:xfrm>
          <a:prstGeom prst="rect">
            <a:avLst/>
          </a:prstGeom>
          <a:noFill/>
          <a:effectLst/>
        </p:spPr>
        <p:txBody>
          <a:bodyPr wrap="none" rtlCol="0">
            <a:spAutoFit/>
          </a:bodyPr>
          <a:lstStyle/>
          <a:p>
            <a:r>
              <a:rPr lang="en-US" altLang="zh-CN" sz="2400" b="1" dirty="0">
                <a:solidFill>
                  <a:srgbClr val="C00000"/>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Communist Party of China</a:t>
            </a:r>
            <a:endParaRPr lang="zh-CN" altLang="en-US" sz="2400" b="1" dirty="0">
              <a:solidFill>
                <a:srgbClr val="C00000"/>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endParaRPr>
          </a:p>
        </p:txBody>
      </p:sp>
      <p:sp>
        <p:nvSpPr>
          <p:cNvPr id="14" name="TextBox 20"/>
          <p:cNvSpPr txBox="1"/>
          <p:nvPr/>
        </p:nvSpPr>
        <p:spPr>
          <a:xfrm>
            <a:off x="5024086" y="1277147"/>
            <a:ext cx="4292853" cy="1015663"/>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zh-CN" altLang="en-US" sz="6000" b="1" dirty="0">
                <a:solidFill>
                  <a:srgbClr val="C00000"/>
                </a:solidFill>
                <a:latin typeface="微软雅黑" panose="020B0503020204020204" pitchFamily="34" charset="-122"/>
                <a:ea typeface="微软雅黑" panose="020B0503020204020204" pitchFamily="34" charset="-122"/>
              </a:rPr>
              <a:t>中国共产党</a:t>
            </a:r>
            <a:endParaRPr lang="en-US" altLang="zh-CN" sz="6000" b="1" dirty="0">
              <a:solidFill>
                <a:srgbClr val="C00000"/>
              </a:solidFill>
              <a:latin typeface="微软雅黑" panose="020B0503020204020204" pitchFamily="34" charset="-122"/>
              <a:ea typeface="微软雅黑" panose="020B0503020204020204" pitchFamily="34" charset="-122"/>
            </a:endParaRPr>
          </a:p>
        </p:txBody>
      </p:sp>
      <p:grpSp>
        <p:nvGrpSpPr>
          <p:cNvPr id="53" name="组合 52"/>
          <p:cNvGrpSpPr/>
          <p:nvPr/>
        </p:nvGrpSpPr>
        <p:grpSpPr>
          <a:xfrm>
            <a:off x="3883997" y="3092293"/>
            <a:ext cx="1368781" cy="1368780"/>
            <a:chOff x="1398837" y="3496783"/>
            <a:chExt cx="1006035" cy="1006034"/>
          </a:xfrm>
          <a:effectLst>
            <a:outerShdw blurRad="50800" dist="38100" dir="2700000" algn="tl" rotWithShape="0">
              <a:prstClr val="black">
                <a:alpha val="40000"/>
              </a:prstClr>
            </a:outerShdw>
          </a:effectLst>
        </p:grpSpPr>
        <p:grpSp>
          <p:nvGrpSpPr>
            <p:cNvPr id="54" name="组合 53"/>
            <p:cNvGrpSpPr/>
            <p:nvPr/>
          </p:nvGrpSpPr>
          <p:grpSpPr>
            <a:xfrm>
              <a:off x="1398837" y="3496783"/>
              <a:ext cx="1006035" cy="1006034"/>
              <a:chOff x="2180022" y="2446667"/>
              <a:chExt cx="1008000" cy="1008000"/>
            </a:xfrm>
          </p:grpSpPr>
          <p:sp>
            <p:nvSpPr>
              <p:cNvPr id="56" name="矩形 55"/>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57" name="直接连接符 56"/>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55" name="TextBox 14"/>
            <p:cNvSpPr txBox="1"/>
            <p:nvPr/>
          </p:nvSpPr>
          <p:spPr>
            <a:xfrm>
              <a:off x="1426098" y="3587325"/>
              <a:ext cx="951512" cy="814361"/>
            </a:xfrm>
            <a:prstGeom prst="rect">
              <a:avLst/>
            </a:prstGeom>
            <a:noFill/>
          </p:spPr>
          <p:txBody>
            <a:bodyPr wrap="square" rtlCol="0">
              <a:spAutoFit/>
            </a:bodyPr>
            <a:lstStyle/>
            <a:p>
              <a:pPr algn="ctr"/>
              <a:r>
                <a:rPr lang="zh-CN" altLang="en-US" sz="6600" b="1" dirty="0">
                  <a:latin typeface="微软雅黑" panose="020B0503020204020204" pitchFamily="34" charset="-122"/>
                  <a:ea typeface="微软雅黑" panose="020B0503020204020204" pitchFamily="34" charset="-122"/>
                </a:rPr>
                <a:t>两</a:t>
              </a:r>
            </a:p>
          </p:txBody>
        </p:sp>
      </p:grpSp>
      <p:grpSp>
        <p:nvGrpSpPr>
          <p:cNvPr id="59" name="组合 58"/>
          <p:cNvGrpSpPr/>
          <p:nvPr/>
        </p:nvGrpSpPr>
        <p:grpSpPr>
          <a:xfrm>
            <a:off x="5540442" y="3106652"/>
            <a:ext cx="1368781" cy="1368780"/>
            <a:chOff x="2536745" y="3496783"/>
            <a:chExt cx="1006035" cy="1006034"/>
          </a:xfrm>
          <a:effectLst>
            <a:outerShdw blurRad="50800" dist="38100" dir="2700000" algn="tl" rotWithShape="0">
              <a:prstClr val="black">
                <a:alpha val="40000"/>
              </a:prstClr>
            </a:outerShdw>
          </a:effectLst>
        </p:grpSpPr>
        <p:grpSp>
          <p:nvGrpSpPr>
            <p:cNvPr id="60" name="组合 59"/>
            <p:cNvGrpSpPr/>
            <p:nvPr/>
          </p:nvGrpSpPr>
          <p:grpSpPr>
            <a:xfrm>
              <a:off x="2536745" y="3496783"/>
              <a:ext cx="1006035" cy="1006034"/>
              <a:chOff x="2180022" y="2446667"/>
              <a:chExt cx="1008000" cy="1008000"/>
            </a:xfrm>
          </p:grpSpPr>
          <p:sp>
            <p:nvSpPr>
              <p:cNvPr id="62" name="矩形 61"/>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63" name="直接连接符 62"/>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61" name="TextBox 14"/>
            <p:cNvSpPr txBox="1"/>
            <p:nvPr/>
          </p:nvSpPr>
          <p:spPr>
            <a:xfrm>
              <a:off x="2577636" y="3592173"/>
              <a:ext cx="951515" cy="814361"/>
            </a:xfrm>
            <a:prstGeom prst="rect">
              <a:avLst/>
            </a:prstGeom>
            <a:noFill/>
          </p:spPr>
          <p:txBody>
            <a:bodyPr wrap="square" rtlCol="0">
              <a:spAutoFit/>
            </a:bodyPr>
            <a:lstStyle/>
            <a:p>
              <a:pPr algn="ctr"/>
              <a:r>
                <a:rPr lang="zh-CN" altLang="en-US" sz="6600" b="1" dirty="0">
                  <a:latin typeface="微软雅黑" panose="020B0503020204020204" pitchFamily="34" charset="-122"/>
                  <a:ea typeface="微软雅黑" panose="020B0503020204020204" pitchFamily="34" charset="-122"/>
                </a:rPr>
                <a:t>学</a:t>
              </a:r>
            </a:p>
          </p:txBody>
        </p:sp>
      </p:grpSp>
      <p:grpSp>
        <p:nvGrpSpPr>
          <p:cNvPr id="65" name="组合 64"/>
          <p:cNvGrpSpPr/>
          <p:nvPr/>
        </p:nvGrpSpPr>
        <p:grpSpPr>
          <a:xfrm>
            <a:off x="7196887" y="3092702"/>
            <a:ext cx="1368781" cy="1368779"/>
            <a:chOff x="3674653" y="3496783"/>
            <a:chExt cx="1006035" cy="1006034"/>
          </a:xfrm>
          <a:effectLst>
            <a:outerShdw blurRad="50800" dist="38100" dir="2700000" algn="tl" rotWithShape="0">
              <a:prstClr val="black">
                <a:alpha val="40000"/>
              </a:prstClr>
            </a:outerShdw>
          </a:effectLst>
        </p:grpSpPr>
        <p:grpSp>
          <p:nvGrpSpPr>
            <p:cNvPr id="66" name="组合 65"/>
            <p:cNvGrpSpPr/>
            <p:nvPr/>
          </p:nvGrpSpPr>
          <p:grpSpPr>
            <a:xfrm>
              <a:off x="3674653" y="3496783"/>
              <a:ext cx="1006035" cy="1006034"/>
              <a:chOff x="2655510" y="2582189"/>
              <a:chExt cx="831406" cy="831406"/>
            </a:xfrm>
          </p:grpSpPr>
          <p:sp>
            <p:nvSpPr>
              <p:cNvPr id="68" name="矩形 67"/>
              <p:cNvSpPr/>
              <p:nvPr/>
            </p:nvSpPr>
            <p:spPr>
              <a:xfrm>
                <a:off x="2655510" y="2582189"/>
                <a:ext cx="831406" cy="83140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69" name="直接连接符 68"/>
              <p:cNvCxnSpPr/>
              <p:nvPr/>
            </p:nvCxnSpPr>
            <p:spPr>
              <a:xfrm>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rot="5400000">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67" name="TextBox 14"/>
            <p:cNvSpPr txBox="1"/>
            <p:nvPr/>
          </p:nvSpPr>
          <p:spPr>
            <a:xfrm>
              <a:off x="3708728" y="3601699"/>
              <a:ext cx="951515" cy="814362"/>
            </a:xfrm>
            <a:prstGeom prst="rect">
              <a:avLst/>
            </a:prstGeom>
            <a:noFill/>
          </p:spPr>
          <p:txBody>
            <a:bodyPr wrap="square" rtlCol="0">
              <a:spAutoFit/>
            </a:bodyPr>
            <a:lstStyle/>
            <a:p>
              <a:pPr algn="ctr"/>
              <a:r>
                <a:rPr lang="zh-CN" altLang="en-US" sz="6600" b="1" dirty="0">
                  <a:latin typeface="微软雅黑" panose="020B0503020204020204" pitchFamily="34" charset="-122"/>
                  <a:ea typeface="微软雅黑" panose="020B0503020204020204" pitchFamily="34" charset="-122"/>
                </a:rPr>
                <a:t>一</a:t>
              </a:r>
            </a:p>
          </p:txBody>
        </p:sp>
      </p:grpSp>
      <p:grpSp>
        <p:nvGrpSpPr>
          <p:cNvPr id="71" name="组合 70"/>
          <p:cNvGrpSpPr/>
          <p:nvPr/>
        </p:nvGrpSpPr>
        <p:grpSpPr>
          <a:xfrm>
            <a:off x="8853332" y="3105055"/>
            <a:ext cx="1368781" cy="1368780"/>
            <a:chOff x="4812563" y="3496783"/>
            <a:chExt cx="1006035" cy="1006034"/>
          </a:xfrm>
          <a:effectLst>
            <a:outerShdw blurRad="50800" dist="38100" dir="2700000" algn="tl" rotWithShape="0">
              <a:prstClr val="black">
                <a:alpha val="40000"/>
              </a:prstClr>
            </a:outerShdw>
          </a:effectLst>
        </p:grpSpPr>
        <p:grpSp>
          <p:nvGrpSpPr>
            <p:cNvPr id="72" name="组合 71"/>
            <p:cNvGrpSpPr/>
            <p:nvPr/>
          </p:nvGrpSpPr>
          <p:grpSpPr>
            <a:xfrm>
              <a:off x="4812563" y="3496783"/>
              <a:ext cx="1006035" cy="1006034"/>
              <a:chOff x="2180022" y="2446667"/>
              <a:chExt cx="1008000" cy="1008000"/>
            </a:xfrm>
          </p:grpSpPr>
          <p:sp>
            <p:nvSpPr>
              <p:cNvPr id="74" name="矩形 73"/>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75" name="直接连接符 74"/>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73" name="TextBox 14"/>
            <p:cNvSpPr txBox="1"/>
            <p:nvPr/>
          </p:nvSpPr>
          <p:spPr>
            <a:xfrm>
              <a:off x="4839822" y="3619056"/>
              <a:ext cx="951515" cy="814361"/>
            </a:xfrm>
            <a:prstGeom prst="rect">
              <a:avLst/>
            </a:prstGeom>
            <a:noFill/>
          </p:spPr>
          <p:txBody>
            <a:bodyPr wrap="square" rtlCol="0">
              <a:spAutoFit/>
            </a:bodyPr>
            <a:lstStyle/>
            <a:p>
              <a:pPr algn="ctr"/>
              <a:r>
                <a:rPr lang="zh-CN" altLang="en-US" sz="6600" b="1" dirty="0">
                  <a:latin typeface="微软雅黑" panose="020B0503020204020204" pitchFamily="34" charset="-122"/>
                  <a:ea typeface="微软雅黑" panose="020B0503020204020204" pitchFamily="34" charset="-122"/>
                </a:rPr>
                <a:t>做</a:t>
              </a:r>
            </a:p>
          </p:txBody>
        </p:sp>
      </p:grpSp>
      <p:grpSp>
        <p:nvGrpSpPr>
          <p:cNvPr id="77" name="组合 76"/>
          <p:cNvGrpSpPr/>
          <p:nvPr/>
        </p:nvGrpSpPr>
        <p:grpSpPr>
          <a:xfrm>
            <a:off x="2511190" y="5009094"/>
            <a:ext cx="2496000" cy="480000"/>
            <a:chOff x="6516216" y="2211710"/>
            <a:chExt cx="1872000" cy="360000"/>
          </a:xfrm>
        </p:grpSpPr>
        <p:sp>
          <p:nvSpPr>
            <p:cNvPr id="78" name="圆角矩形 77"/>
            <p:cNvSpPr/>
            <p:nvPr/>
          </p:nvSpPr>
          <p:spPr>
            <a:xfrm>
              <a:off x="6516216" y="2211710"/>
              <a:ext cx="1872000" cy="360000"/>
            </a:xfrm>
            <a:prstGeom prst="roundRect">
              <a:avLst/>
            </a:prstGeom>
            <a:solidFill>
              <a:srgbClr val="C00000"/>
            </a:solidFill>
            <a:ln w="127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微软雅黑" panose="020B0503020204020204" pitchFamily="34" charset="-122"/>
                  <a:ea typeface="微软雅黑" panose="020B0503020204020204" pitchFamily="34" charset="-122"/>
                </a:rPr>
                <a:t>  学党章党规   </a:t>
              </a:r>
            </a:p>
          </p:txBody>
        </p:sp>
        <p:sp>
          <p:nvSpPr>
            <p:cNvPr id="79" name="八角星 78"/>
            <p:cNvSpPr/>
            <p:nvPr/>
          </p:nvSpPr>
          <p:spPr>
            <a:xfrm flipH="1">
              <a:off x="6660248" y="2319710"/>
              <a:ext cx="108000" cy="108000"/>
            </a:xfrm>
            <a:prstGeom prst="star8">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80" name="八角星 79"/>
            <p:cNvSpPr/>
            <p:nvPr/>
          </p:nvSpPr>
          <p:spPr>
            <a:xfrm flipH="1">
              <a:off x="8172400" y="2319710"/>
              <a:ext cx="108000" cy="108000"/>
            </a:xfrm>
            <a:prstGeom prst="star8">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grpSp>
        <p:nvGrpSpPr>
          <p:cNvPr id="81" name="组合 80"/>
          <p:cNvGrpSpPr/>
          <p:nvPr/>
        </p:nvGrpSpPr>
        <p:grpSpPr>
          <a:xfrm>
            <a:off x="5906566" y="5013369"/>
            <a:ext cx="2496000" cy="480000"/>
            <a:chOff x="6516216" y="2639850"/>
            <a:chExt cx="1872000" cy="360000"/>
          </a:xfrm>
        </p:grpSpPr>
        <p:sp>
          <p:nvSpPr>
            <p:cNvPr id="82" name="圆角矩形 81"/>
            <p:cNvSpPr/>
            <p:nvPr/>
          </p:nvSpPr>
          <p:spPr>
            <a:xfrm>
              <a:off x="6516216" y="2639850"/>
              <a:ext cx="1872000" cy="360000"/>
            </a:xfrm>
            <a:prstGeom prst="roundRect">
              <a:avLst/>
            </a:prstGeom>
            <a:solidFill>
              <a:srgbClr val="C00000"/>
            </a:solidFill>
            <a:ln w="127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微软雅黑" panose="020B0503020204020204" pitchFamily="34" charset="-122"/>
                  <a:ea typeface="微软雅黑" panose="020B0503020204020204" pitchFamily="34" charset="-122"/>
                </a:rPr>
                <a:t>  学系列讲话</a:t>
              </a:r>
            </a:p>
          </p:txBody>
        </p:sp>
        <p:sp>
          <p:nvSpPr>
            <p:cNvPr id="83" name="八角星 82"/>
            <p:cNvSpPr/>
            <p:nvPr/>
          </p:nvSpPr>
          <p:spPr>
            <a:xfrm flipH="1">
              <a:off x="6660248" y="2747850"/>
              <a:ext cx="108000" cy="108000"/>
            </a:xfrm>
            <a:prstGeom prst="star8">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84" name="八角星 83"/>
            <p:cNvSpPr/>
            <p:nvPr/>
          </p:nvSpPr>
          <p:spPr>
            <a:xfrm flipH="1">
              <a:off x="8172400" y="2747850"/>
              <a:ext cx="108000" cy="108000"/>
            </a:xfrm>
            <a:prstGeom prst="star8">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grpSp>
        <p:nvGrpSpPr>
          <p:cNvPr id="85" name="组合 84"/>
          <p:cNvGrpSpPr/>
          <p:nvPr/>
        </p:nvGrpSpPr>
        <p:grpSpPr>
          <a:xfrm>
            <a:off x="9301942" y="5007540"/>
            <a:ext cx="2496000" cy="480000"/>
            <a:chOff x="6516216" y="3067990"/>
            <a:chExt cx="1872000" cy="360000"/>
          </a:xfrm>
        </p:grpSpPr>
        <p:sp>
          <p:nvSpPr>
            <p:cNvPr id="86" name="圆角矩形 85"/>
            <p:cNvSpPr/>
            <p:nvPr/>
          </p:nvSpPr>
          <p:spPr>
            <a:xfrm>
              <a:off x="6516216" y="3067990"/>
              <a:ext cx="1872000" cy="360000"/>
            </a:xfrm>
            <a:prstGeom prst="roundRect">
              <a:avLst/>
            </a:prstGeom>
            <a:solidFill>
              <a:srgbClr val="C00000"/>
            </a:solidFill>
            <a:ln w="127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微软雅黑" panose="020B0503020204020204" pitchFamily="34" charset="-122"/>
                  <a:ea typeface="微软雅黑" panose="020B0503020204020204" pitchFamily="34" charset="-122"/>
                </a:rPr>
                <a:t>  做合格党员</a:t>
              </a:r>
            </a:p>
          </p:txBody>
        </p:sp>
        <p:sp>
          <p:nvSpPr>
            <p:cNvPr id="87" name="八角星 86"/>
            <p:cNvSpPr/>
            <p:nvPr/>
          </p:nvSpPr>
          <p:spPr>
            <a:xfrm flipH="1">
              <a:off x="6660248" y="3175990"/>
              <a:ext cx="108000" cy="108000"/>
            </a:xfrm>
            <a:prstGeom prst="star8">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88" name="八角星 87"/>
            <p:cNvSpPr/>
            <p:nvPr/>
          </p:nvSpPr>
          <p:spPr>
            <a:xfrm flipH="1">
              <a:off x="8172400" y="3175990"/>
              <a:ext cx="108000" cy="108000"/>
            </a:xfrm>
            <a:prstGeom prst="star8">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pic>
        <p:nvPicPr>
          <p:cNvPr id="90" name="图片 89"/>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18153" y="2606608"/>
            <a:ext cx="1992371" cy="2209115"/>
          </a:xfrm>
          <a:prstGeom prst="rect">
            <a:avLst/>
          </a:prstGeom>
        </p:spPr>
      </p:pic>
    </p:spTree>
    <p:extLst>
      <p:ext uri="{BB962C8B-B14F-4D97-AF65-F5344CB8AC3E}">
        <p14:creationId xmlns:p14="http://schemas.microsoft.com/office/powerpoint/2010/main" val="3218590263"/>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0"/>
                                            <p:tgtEl>
                                              <p:spTgt spid="5"/>
                                            </p:tgtEl>
                                          </p:cBhvr>
                                        </p:animEffect>
                                      </p:childTnLst>
                                    </p:cTn>
                                  </p:par>
                                  <p:par>
                                    <p:cTn id="8" presetID="10" presetClass="entr" presetSubtype="0" fill="hold" nodeType="withEffect">
                                      <p:stCondLst>
                                        <p:cond delay="25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3000"/>
                                            <p:tgtEl>
                                              <p:spTgt spid="10"/>
                                            </p:tgtEl>
                                          </p:cBhvr>
                                        </p:animEffect>
                                      </p:childTnLst>
                                    </p:cTn>
                                  </p:par>
                                  <p:par>
                                    <p:cTn id="11" presetID="53" presetClass="entr" presetSubtype="16" fill="hold" nodeType="withEffect">
                                      <p:stCondLst>
                                        <p:cond delay="250"/>
                                      </p:stCondLst>
                                      <p:childTnLst>
                                        <p:set>
                                          <p:cBhvr>
                                            <p:cTn id="12" dur="1" fill="hold">
                                              <p:stCondLst>
                                                <p:cond delay="0"/>
                                              </p:stCondLst>
                                            </p:cTn>
                                            <p:tgtEl>
                                              <p:spTgt spid="10"/>
                                            </p:tgtEl>
                                            <p:attrNameLst>
                                              <p:attrName>style.visibility</p:attrName>
                                            </p:attrNameLst>
                                          </p:cBhvr>
                                          <p:to>
                                            <p:strVal val="visible"/>
                                          </p:to>
                                        </p:set>
                                        <p:anim calcmode="lin" valueType="num">
                                          <p:cBhvr>
                                            <p:cTn id="13" dur="3000" fill="hold"/>
                                            <p:tgtEl>
                                              <p:spTgt spid="10"/>
                                            </p:tgtEl>
                                            <p:attrNameLst>
                                              <p:attrName>ppt_w</p:attrName>
                                            </p:attrNameLst>
                                          </p:cBhvr>
                                          <p:tavLst>
                                            <p:tav tm="0">
                                              <p:val>
                                                <p:fltVal val="0"/>
                                              </p:val>
                                            </p:tav>
                                            <p:tav tm="100000">
                                              <p:val>
                                                <p:strVal val="#ppt_w"/>
                                              </p:val>
                                            </p:tav>
                                          </p:tavLst>
                                        </p:anim>
                                        <p:anim calcmode="lin" valueType="num">
                                          <p:cBhvr>
                                            <p:cTn id="14" dur="3000" fill="hold"/>
                                            <p:tgtEl>
                                              <p:spTgt spid="10"/>
                                            </p:tgtEl>
                                            <p:attrNameLst>
                                              <p:attrName>ppt_h</p:attrName>
                                            </p:attrNameLst>
                                          </p:cBhvr>
                                          <p:tavLst>
                                            <p:tav tm="0">
                                              <p:val>
                                                <p:fltVal val="0"/>
                                              </p:val>
                                            </p:tav>
                                            <p:tav tm="100000">
                                              <p:val>
                                                <p:strVal val="#ppt_h"/>
                                              </p:val>
                                            </p:tav>
                                          </p:tavLst>
                                        </p:anim>
                                        <p:animEffect transition="in" filter="fade">
                                          <p:cBhvr>
                                            <p:cTn id="15" dur="3000"/>
                                            <p:tgtEl>
                                              <p:spTgt spid="10"/>
                                            </p:tgtEl>
                                          </p:cBhvr>
                                        </p:animEffect>
                                      </p:childTnLst>
                                    </p:cTn>
                                  </p:par>
                                  <p:par>
                                    <p:cTn id="16" presetID="42" presetClass="path" presetSubtype="0" accel="26000" decel="74000" fill="hold" nodeType="withEffect">
                                      <p:stCondLst>
                                        <p:cond delay="250"/>
                                      </p:stCondLst>
                                      <p:childTnLst>
                                        <p:animMotion origin="layout" path="M -4.44444E-6 1.85185E-6 L -0.11128 0.00278 " pathEditMode="relative" rAng="0" ptsTypes="AA">
                                          <p:cBhvr>
                                            <p:cTn id="17" dur="3000" spd="-100000" fill="hold"/>
                                            <p:tgtEl>
                                              <p:spTgt spid="10"/>
                                            </p:tgtEl>
                                            <p:attrNameLst>
                                              <p:attrName>ppt_x</p:attrName>
                                              <p:attrName>ppt_y</p:attrName>
                                            </p:attrNameLst>
                                          </p:cBhvr>
                                          <p:rCtr x="-5573" y="123"/>
                                        </p:animMotion>
                                      </p:childTnLst>
                                    </p:cTn>
                                  </p:par>
                                </p:childTnLst>
                              </p:cTn>
                            </p:par>
                            <p:par>
                              <p:cTn id="18" fill="hold">
                                <p:stCondLst>
                                  <p:cond delay="5000"/>
                                </p:stCondLst>
                                <p:childTnLst>
                                  <p:par>
                                    <p:cTn id="19" presetID="14" presetClass="entr" presetSubtype="10"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randombar(horizontal)">
                                          <p:cBhvr>
                                            <p:cTn id="21" dur="1500"/>
                                            <p:tgtEl>
                                              <p:spTgt spid="11"/>
                                            </p:tgtEl>
                                          </p:cBhvr>
                                        </p:animEffect>
                                      </p:childTnLst>
                                    </p:cTn>
                                  </p:par>
                                </p:childTnLst>
                              </p:cTn>
                            </p:par>
                            <p:par>
                              <p:cTn id="22" fill="hold">
                                <p:stCondLst>
                                  <p:cond delay="6500"/>
                                </p:stCondLst>
                                <p:childTnLst>
                                  <p:par>
                                    <p:cTn id="23" presetID="22" presetClass="entr" presetSubtype="8"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1000"/>
                                            <p:tgtEl>
                                              <p:spTgt spid="12"/>
                                            </p:tgtEl>
                                          </p:cBhvr>
                                        </p:animEffect>
                                      </p:childTnLst>
                                    </p:cTn>
                                  </p:par>
                                  <p:par>
                                    <p:cTn id="26" presetID="10" presetClass="entr" presetSubtype="0" fill="hold" grpId="0" nodeType="withEffect">
                                      <p:stCondLst>
                                        <p:cond delay="175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4000"/>
                                            <p:tgtEl>
                                              <p:spTgt spid="14"/>
                                            </p:tgtEl>
                                          </p:cBhvr>
                                        </p:animEffect>
                                      </p:childTnLst>
                                    </p:cTn>
                                  </p:par>
                                  <p:par>
                                    <p:cTn id="29" presetID="64" presetClass="path" presetSubtype="0" decel="51000" fill="hold" grpId="1" nodeType="withEffect">
                                      <p:stCondLst>
                                        <p:cond delay="1750"/>
                                      </p:stCondLst>
                                      <p:childTnLst>
                                        <p:animMotion origin="layout" path="M -1.04167E-6 4.81481E-6 L -1.04167E-6 -0.12686 " pathEditMode="relative" rAng="0" ptsTypes="AA">
                                          <p:cBhvr>
                                            <p:cTn id="30" dur="4000" spd="-100000" fill="hold"/>
                                            <p:tgtEl>
                                              <p:spTgt spid="14"/>
                                            </p:tgtEl>
                                            <p:attrNameLst>
                                              <p:attrName>ppt_x</p:attrName>
                                              <p:attrName>ppt_y</p:attrName>
                                            </p:attrNameLst>
                                          </p:cBhvr>
                                          <p:rCtr x="0" y="-6343"/>
                                        </p:animMotion>
                                      </p:childTnLst>
                                    </p:cTn>
                                  </p:par>
                                  <p:par>
                                    <p:cTn id="31" presetID="2" presetClass="entr" presetSubtype="2" decel="59000" fill="hold" grpId="0" nodeType="withEffect">
                                      <p:stCondLst>
                                        <p:cond delay="2750"/>
                                      </p:stCondLst>
                                      <p:iterate type="lt">
                                        <p:tmPct val="10000"/>
                                      </p:iterate>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1250" fill="hold"/>
                                            <p:tgtEl>
                                              <p:spTgt spid="13"/>
                                            </p:tgtEl>
                                            <p:attrNameLst>
                                              <p:attrName>ppt_x</p:attrName>
                                            </p:attrNameLst>
                                          </p:cBhvr>
                                          <p:tavLst>
                                            <p:tav tm="0">
                                              <p:val>
                                                <p:strVal val="1+#ppt_w/2"/>
                                              </p:val>
                                            </p:tav>
                                            <p:tav tm="100000">
                                              <p:val>
                                                <p:strVal val="#ppt_x"/>
                                              </p:val>
                                            </p:tav>
                                          </p:tavLst>
                                        </p:anim>
                                        <p:anim calcmode="lin" valueType="num">
                                          <p:cBhvr additive="base">
                                            <p:cTn id="34" dur="1250" fill="hold"/>
                                            <p:tgtEl>
                                              <p:spTgt spid="13"/>
                                            </p:tgtEl>
                                            <p:attrNameLst>
                                              <p:attrName>ppt_y</p:attrName>
                                            </p:attrNameLst>
                                          </p:cBhvr>
                                          <p:tavLst>
                                            <p:tav tm="0">
                                              <p:val>
                                                <p:strVal val="#ppt_y"/>
                                              </p:val>
                                            </p:tav>
                                            <p:tav tm="100000">
                                              <p:val>
                                                <p:strVal val="#ppt_y"/>
                                              </p:val>
                                            </p:tav>
                                          </p:tavLst>
                                        </p:anim>
                                      </p:childTnLst>
                                    </p:cTn>
                                  </p:par>
                                </p:childTnLst>
                              </p:cTn>
                            </p:par>
                            <p:par>
                              <p:cTn id="35" fill="hold">
                                <p:stCondLst>
                                  <p:cond delay="13000"/>
                                </p:stCondLst>
                                <p:childTnLst>
                                  <p:par>
                                    <p:cTn id="36" presetID="53" presetClass="entr" presetSubtype="16" fill="hold" nodeType="afterEffect">
                                      <p:stCondLst>
                                        <p:cond delay="0"/>
                                      </p:stCondLst>
                                      <p:childTnLst>
                                        <p:set>
                                          <p:cBhvr>
                                            <p:cTn id="37" dur="1" fill="hold">
                                              <p:stCondLst>
                                                <p:cond delay="0"/>
                                              </p:stCondLst>
                                            </p:cTn>
                                            <p:tgtEl>
                                              <p:spTgt spid="53"/>
                                            </p:tgtEl>
                                            <p:attrNameLst>
                                              <p:attrName>style.visibility</p:attrName>
                                            </p:attrNameLst>
                                          </p:cBhvr>
                                          <p:to>
                                            <p:strVal val="visible"/>
                                          </p:to>
                                        </p:set>
                                        <p:anim calcmode="lin" valueType="num">
                                          <p:cBhvr>
                                            <p:cTn id="38" dur="500" fill="hold"/>
                                            <p:tgtEl>
                                              <p:spTgt spid="53"/>
                                            </p:tgtEl>
                                            <p:attrNameLst>
                                              <p:attrName>ppt_w</p:attrName>
                                            </p:attrNameLst>
                                          </p:cBhvr>
                                          <p:tavLst>
                                            <p:tav tm="0">
                                              <p:val>
                                                <p:fltVal val="0"/>
                                              </p:val>
                                            </p:tav>
                                            <p:tav tm="100000">
                                              <p:val>
                                                <p:strVal val="#ppt_w"/>
                                              </p:val>
                                            </p:tav>
                                          </p:tavLst>
                                        </p:anim>
                                        <p:anim calcmode="lin" valueType="num">
                                          <p:cBhvr>
                                            <p:cTn id="39" dur="500" fill="hold"/>
                                            <p:tgtEl>
                                              <p:spTgt spid="53"/>
                                            </p:tgtEl>
                                            <p:attrNameLst>
                                              <p:attrName>ppt_h</p:attrName>
                                            </p:attrNameLst>
                                          </p:cBhvr>
                                          <p:tavLst>
                                            <p:tav tm="0">
                                              <p:val>
                                                <p:fltVal val="0"/>
                                              </p:val>
                                            </p:tav>
                                            <p:tav tm="100000">
                                              <p:val>
                                                <p:strVal val="#ppt_h"/>
                                              </p:val>
                                            </p:tav>
                                          </p:tavLst>
                                        </p:anim>
                                        <p:animEffect transition="in" filter="fade">
                                          <p:cBhvr>
                                            <p:cTn id="40" dur="500"/>
                                            <p:tgtEl>
                                              <p:spTgt spid="53"/>
                                            </p:tgtEl>
                                          </p:cBhvr>
                                        </p:animEffect>
                                      </p:childTnLst>
                                    </p:cTn>
                                  </p:par>
                                </p:childTnLst>
                              </p:cTn>
                            </p:par>
                            <p:par>
                              <p:cTn id="41" fill="hold">
                                <p:stCondLst>
                                  <p:cond delay="13500"/>
                                </p:stCondLst>
                                <p:childTnLst>
                                  <p:par>
                                    <p:cTn id="42" presetID="53" presetClass="entr" presetSubtype="16" fill="hold" nodeType="afterEffect">
                                      <p:stCondLst>
                                        <p:cond delay="0"/>
                                      </p:stCondLst>
                                      <p:childTnLst>
                                        <p:set>
                                          <p:cBhvr>
                                            <p:cTn id="43" dur="1" fill="hold">
                                              <p:stCondLst>
                                                <p:cond delay="0"/>
                                              </p:stCondLst>
                                            </p:cTn>
                                            <p:tgtEl>
                                              <p:spTgt spid="59"/>
                                            </p:tgtEl>
                                            <p:attrNameLst>
                                              <p:attrName>style.visibility</p:attrName>
                                            </p:attrNameLst>
                                          </p:cBhvr>
                                          <p:to>
                                            <p:strVal val="visible"/>
                                          </p:to>
                                        </p:set>
                                        <p:anim calcmode="lin" valueType="num">
                                          <p:cBhvr>
                                            <p:cTn id="44" dur="500" fill="hold"/>
                                            <p:tgtEl>
                                              <p:spTgt spid="59"/>
                                            </p:tgtEl>
                                            <p:attrNameLst>
                                              <p:attrName>ppt_w</p:attrName>
                                            </p:attrNameLst>
                                          </p:cBhvr>
                                          <p:tavLst>
                                            <p:tav tm="0">
                                              <p:val>
                                                <p:fltVal val="0"/>
                                              </p:val>
                                            </p:tav>
                                            <p:tav tm="100000">
                                              <p:val>
                                                <p:strVal val="#ppt_w"/>
                                              </p:val>
                                            </p:tav>
                                          </p:tavLst>
                                        </p:anim>
                                        <p:anim calcmode="lin" valueType="num">
                                          <p:cBhvr>
                                            <p:cTn id="45" dur="500" fill="hold"/>
                                            <p:tgtEl>
                                              <p:spTgt spid="59"/>
                                            </p:tgtEl>
                                            <p:attrNameLst>
                                              <p:attrName>ppt_h</p:attrName>
                                            </p:attrNameLst>
                                          </p:cBhvr>
                                          <p:tavLst>
                                            <p:tav tm="0">
                                              <p:val>
                                                <p:fltVal val="0"/>
                                              </p:val>
                                            </p:tav>
                                            <p:tav tm="100000">
                                              <p:val>
                                                <p:strVal val="#ppt_h"/>
                                              </p:val>
                                            </p:tav>
                                          </p:tavLst>
                                        </p:anim>
                                        <p:animEffect transition="in" filter="fade">
                                          <p:cBhvr>
                                            <p:cTn id="46" dur="500"/>
                                            <p:tgtEl>
                                              <p:spTgt spid="59"/>
                                            </p:tgtEl>
                                          </p:cBhvr>
                                        </p:animEffect>
                                      </p:childTnLst>
                                    </p:cTn>
                                  </p:par>
                                </p:childTnLst>
                              </p:cTn>
                            </p:par>
                            <p:par>
                              <p:cTn id="47" fill="hold">
                                <p:stCondLst>
                                  <p:cond delay="14000"/>
                                </p:stCondLst>
                                <p:childTnLst>
                                  <p:par>
                                    <p:cTn id="48" presetID="53" presetClass="entr" presetSubtype="16" fill="hold" nodeType="afterEffect">
                                      <p:stCondLst>
                                        <p:cond delay="0"/>
                                      </p:stCondLst>
                                      <p:childTnLst>
                                        <p:set>
                                          <p:cBhvr>
                                            <p:cTn id="49" dur="1" fill="hold">
                                              <p:stCondLst>
                                                <p:cond delay="0"/>
                                              </p:stCondLst>
                                            </p:cTn>
                                            <p:tgtEl>
                                              <p:spTgt spid="65"/>
                                            </p:tgtEl>
                                            <p:attrNameLst>
                                              <p:attrName>style.visibility</p:attrName>
                                            </p:attrNameLst>
                                          </p:cBhvr>
                                          <p:to>
                                            <p:strVal val="visible"/>
                                          </p:to>
                                        </p:set>
                                        <p:anim calcmode="lin" valueType="num">
                                          <p:cBhvr>
                                            <p:cTn id="50" dur="500" fill="hold"/>
                                            <p:tgtEl>
                                              <p:spTgt spid="65"/>
                                            </p:tgtEl>
                                            <p:attrNameLst>
                                              <p:attrName>ppt_w</p:attrName>
                                            </p:attrNameLst>
                                          </p:cBhvr>
                                          <p:tavLst>
                                            <p:tav tm="0">
                                              <p:val>
                                                <p:fltVal val="0"/>
                                              </p:val>
                                            </p:tav>
                                            <p:tav tm="100000">
                                              <p:val>
                                                <p:strVal val="#ppt_w"/>
                                              </p:val>
                                            </p:tav>
                                          </p:tavLst>
                                        </p:anim>
                                        <p:anim calcmode="lin" valueType="num">
                                          <p:cBhvr>
                                            <p:cTn id="51" dur="500" fill="hold"/>
                                            <p:tgtEl>
                                              <p:spTgt spid="65"/>
                                            </p:tgtEl>
                                            <p:attrNameLst>
                                              <p:attrName>ppt_h</p:attrName>
                                            </p:attrNameLst>
                                          </p:cBhvr>
                                          <p:tavLst>
                                            <p:tav tm="0">
                                              <p:val>
                                                <p:fltVal val="0"/>
                                              </p:val>
                                            </p:tav>
                                            <p:tav tm="100000">
                                              <p:val>
                                                <p:strVal val="#ppt_h"/>
                                              </p:val>
                                            </p:tav>
                                          </p:tavLst>
                                        </p:anim>
                                        <p:animEffect transition="in" filter="fade">
                                          <p:cBhvr>
                                            <p:cTn id="52" dur="500"/>
                                            <p:tgtEl>
                                              <p:spTgt spid="65"/>
                                            </p:tgtEl>
                                          </p:cBhvr>
                                        </p:animEffect>
                                      </p:childTnLst>
                                    </p:cTn>
                                  </p:par>
                                </p:childTnLst>
                              </p:cTn>
                            </p:par>
                            <p:par>
                              <p:cTn id="53" fill="hold">
                                <p:stCondLst>
                                  <p:cond delay="14500"/>
                                </p:stCondLst>
                                <p:childTnLst>
                                  <p:par>
                                    <p:cTn id="54" presetID="53" presetClass="entr" presetSubtype="16" fill="hold" nodeType="afterEffect">
                                      <p:stCondLst>
                                        <p:cond delay="0"/>
                                      </p:stCondLst>
                                      <p:childTnLst>
                                        <p:set>
                                          <p:cBhvr>
                                            <p:cTn id="55" dur="1" fill="hold">
                                              <p:stCondLst>
                                                <p:cond delay="0"/>
                                              </p:stCondLst>
                                            </p:cTn>
                                            <p:tgtEl>
                                              <p:spTgt spid="71"/>
                                            </p:tgtEl>
                                            <p:attrNameLst>
                                              <p:attrName>style.visibility</p:attrName>
                                            </p:attrNameLst>
                                          </p:cBhvr>
                                          <p:to>
                                            <p:strVal val="visible"/>
                                          </p:to>
                                        </p:set>
                                        <p:anim calcmode="lin" valueType="num">
                                          <p:cBhvr>
                                            <p:cTn id="56" dur="500" fill="hold"/>
                                            <p:tgtEl>
                                              <p:spTgt spid="71"/>
                                            </p:tgtEl>
                                            <p:attrNameLst>
                                              <p:attrName>ppt_w</p:attrName>
                                            </p:attrNameLst>
                                          </p:cBhvr>
                                          <p:tavLst>
                                            <p:tav tm="0">
                                              <p:val>
                                                <p:fltVal val="0"/>
                                              </p:val>
                                            </p:tav>
                                            <p:tav tm="100000">
                                              <p:val>
                                                <p:strVal val="#ppt_w"/>
                                              </p:val>
                                            </p:tav>
                                          </p:tavLst>
                                        </p:anim>
                                        <p:anim calcmode="lin" valueType="num">
                                          <p:cBhvr>
                                            <p:cTn id="57" dur="500" fill="hold"/>
                                            <p:tgtEl>
                                              <p:spTgt spid="71"/>
                                            </p:tgtEl>
                                            <p:attrNameLst>
                                              <p:attrName>ppt_h</p:attrName>
                                            </p:attrNameLst>
                                          </p:cBhvr>
                                          <p:tavLst>
                                            <p:tav tm="0">
                                              <p:val>
                                                <p:fltVal val="0"/>
                                              </p:val>
                                            </p:tav>
                                            <p:tav tm="100000">
                                              <p:val>
                                                <p:strVal val="#ppt_h"/>
                                              </p:val>
                                            </p:tav>
                                          </p:tavLst>
                                        </p:anim>
                                        <p:animEffect transition="in" filter="fade">
                                          <p:cBhvr>
                                            <p:cTn id="58" dur="500"/>
                                            <p:tgtEl>
                                              <p:spTgt spid="71"/>
                                            </p:tgtEl>
                                          </p:cBhvr>
                                        </p:animEffect>
                                      </p:childTnLst>
                                    </p:cTn>
                                  </p:par>
                                </p:childTnLst>
                              </p:cTn>
                            </p:par>
                            <p:par>
                              <p:cTn id="59" fill="hold">
                                <p:stCondLst>
                                  <p:cond delay="15000"/>
                                </p:stCondLst>
                                <p:childTnLst>
                                  <p:par>
                                    <p:cTn id="60" presetID="2" presetClass="entr" presetSubtype="2" fill="hold" nodeType="afterEffect">
                                      <p:stCondLst>
                                        <p:cond delay="0"/>
                                      </p:stCondLst>
                                      <p:childTnLst>
                                        <p:set>
                                          <p:cBhvr>
                                            <p:cTn id="61" dur="1" fill="hold">
                                              <p:stCondLst>
                                                <p:cond delay="0"/>
                                              </p:stCondLst>
                                            </p:cTn>
                                            <p:tgtEl>
                                              <p:spTgt spid="77"/>
                                            </p:tgtEl>
                                            <p:attrNameLst>
                                              <p:attrName>style.visibility</p:attrName>
                                            </p:attrNameLst>
                                          </p:cBhvr>
                                          <p:to>
                                            <p:strVal val="visible"/>
                                          </p:to>
                                        </p:set>
                                        <p:anim calcmode="lin" valueType="num">
                                          <p:cBhvr additive="base">
                                            <p:cTn id="62" dur="1500" fill="hold"/>
                                            <p:tgtEl>
                                              <p:spTgt spid="77"/>
                                            </p:tgtEl>
                                            <p:attrNameLst>
                                              <p:attrName>ppt_x</p:attrName>
                                            </p:attrNameLst>
                                          </p:cBhvr>
                                          <p:tavLst>
                                            <p:tav tm="0">
                                              <p:val>
                                                <p:strVal val="1+#ppt_w/2"/>
                                              </p:val>
                                            </p:tav>
                                            <p:tav tm="100000">
                                              <p:val>
                                                <p:strVal val="#ppt_x"/>
                                              </p:val>
                                            </p:tav>
                                          </p:tavLst>
                                        </p:anim>
                                        <p:anim calcmode="lin" valueType="num">
                                          <p:cBhvr additive="base">
                                            <p:cTn id="63" dur="1500" fill="hold"/>
                                            <p:tgtEl>
                                              <p:spTgt spid="77"/>
                                            </p:tgtEl>
                                            <p:attrNameLst>
                                              <p:attrName>ppt_y</p:attrName>
                                            </p:attrNameLst>
                                          </p:cBhvr>
                                          <p:tavLst>
                                            <p:tav tm="0">
                                              <p:val>
                                                <p:strVal val="#ppt_y"/>
                                              </p:val>
                                            </p:tav>
                                            <p:tav tm="100000">
                                              <p:val>
                                                <p:strVal val="#ppt_y"/>
                                              </p:val>
                                            </p:tav>
                                          </p:tavLst>
                                        </p:anim>
                                      </p:childTnLst>
                                    </p:cTn>
                                  </p:par>
                                </p:childTnLst>
                              </p:cTn>
                            </p:par>
                            <p:par>
                              <p:cTn id="64" fill="hold">
                                <p:stCondLst>
                                  <p:cond delay="16500"/>
                                </p:stCondLst>
                                <p:childTnLst>
                                  <p:par>
                                    <p:cTn id="65" presetID="2" presetClass="entr" presetSubtype="2" fill="hold" nodeType="afterEffect">
                                      <p:stCondLst>
                                        <p:cond delay="0"/>
                                      </p:stCondLst>
                                      <p:childTnLst>
                                        <p:set>
                                          <p:cBhvr>
                                            <p:cTn id="66" dur="1" fill="hold">
                                              <p:stCondLst>
                                                <p:cond delay="0"/>
                                              </p:stCondLst>
                                            </p:cTn>
                                            <p:tgtEl>
                                              <p:spTgt spid="81"/>
                                            </p:tgtEl>
                                            <p:attrNameLst>
                                              <p:attrName>style.visibility</p:attrName>
                                            </p:attrNameLst>
                                          </p:cBhvr>
                                          <p:to>
                                            <p:strVal val="visible"/>
                                          </p:to>
                                        </p:set>
                                        <p:anim calcmode="lin" valueType="num">
                                          <p:cBhvr additive="base">
                                            <p:cTn id="67" dur="1500" fill="hold"/>
                                            <p:tgtEl>
                                              <p:spTgt spid="81"/>
                                            </p:tgtEl>
                                            <p:attrNameLst>
                                              <p:attrName>ppt_x</p:attrName>
                                            </p:attrNameLst>
                                          </p:cBhvr>
                                          <p:tavLst>
                                            <p:tav tm="0">
                                              <p:val>
                                                <p:strVal val="1+#ppt_w/2"/>
                                              </p:val>
                                            </p:tav>
                                            <p:tav tm="100000">
                                              <p:val>
                                                <p:strVal val="#ppt_x"/>
                                              </p:val>
                                            </p:tav>
                                          </p:tavLst>
                                        </p:anim>
                                        <p:anim calcmode="lin" valueType="num">
                                          <p:cBhvr additive="base">
                                            <p:cTn id="68" dur="1500" fill="hold"/>
                                            <p:tgtEl>
                                              <p:spTgt spid="81"/>
                                            </p:tgtEl>
                                            <p:attrNameLst>
                                              <p:attrName>ppt_y</p:attrName>
                                            </p:attrNameLst>
                                          </p:cBhvr>
                                          <p:tavLst>
                                            <p:tav tm="0">
                                              <p:val>
                                                <p:strVal val="#ppt_y"/>
                                              </p:val>
                                            </p:tav>
                                            <p:tav tm="100000">
                                              <p:val>
                                                <p:strVal val="#ppt_y"/>
                                              </p:val>
                                            </p:tav>
                                          </p:tavLst>
                                        </p:anim>
                                      </p:childTnLst>
                                    </p:cTn>
                                  </p:par>
                                </p:childTnLst>
                              </p:cTn>
                            </p:par>
                            <p:par>
                              <p:cTn id="69" fill="hold">
                                <p:stCondLst>
                                  <p:cond delay="18000"/>
                                </p:stCondLst>
                                <p:childTnLst>
                                  <p:par>
                                    <p:cTn id="70" presetID="2" presetClass="entr" presetSubtype="2" fill="hold" nodeType="afterEffect">
                                      <p:stCondLst>
                                        <p:cond delay="0"/>
                                      </p:stCondLst>
                                      <p:childTnLst>
                                        <p:set>
                                          <p:cBhvr>
                                            <p:cTn id="71" dur="1" fill="hold">
                                              <p:stCondLst>
                                                <p:cond delay="0"/>
                                              </p:stCondLst>
                                            </p:cTn>
                                            <p:tgtEl>
                                              <p:spTgt spid="85"/>
                                            </p:tgtEl>
                                            <p:attrNameLst>
                                              <p:attrName>style.visibility</p:attrName>
                                            </p:attrNameLst>
                                          </p:cBhvr>
                                          <p:to>
                                            <p:strVal val="visible"/>
                                          </p:to>
                                        </p:set>
                                        <p:anim calcmode="lin" valueType="num">
                                          <p:cBhvr additive="base">
                                            <p:cTn id="72" dur="1500" fill="hold"/>
                                            <p:tgtEl>
                                              <p:spTgt spid="85"/>
                                            </p:tgtEl>
                                            <p:attrNameLst>
                                              <p:attrName>ppt_x</p:attrName>
                                            </p:attrNameLst>
                                          </p:cBhvr>
                                          <p:tavLst>
                                            <p:tav tm="0">
                                              <p:val>
                                                <p:strVal val="1+#ppt_w/2"/>
                                              </p:val>
                                            </p:tav>
                                            <p:tav tm="100000">
                                              <p:val>
                                                <p:strVal val="#ppt_x"/>
                                              </p:val>
                                            </p:tav>
                                          </p:tavLst>
                                        </p:anim>
                                        <p:anim calcmode="lin" valueType="num">
                                          <p:cBhvr additive="base">
                                            <p:cTn id="73" dur="1500" fill="hold"/>
                                            <p:tgtEl>
                                              <p:spTgt spid="85"/>
                                            </p:tgtEl>
                                            <p:attrNameLst>
                                              <p:attrName>ppt_y</p:attrName>
                                            </p:attrNameLst>
                                          </p:cBhvr>
                                          <p:tavLst>
                                            <p:tav tm="0">
                                              <p:val>
                                                <p:strVal val="#ppt_y"/>
                                              </p:val>
                                            </p:tav>
                                            <p:tav tm="100000">
                                              <p:val>
                                                <p:strVal val="#ppt_y"/>
                                              </p:val>
                                            </p:tav>
                                          </p:tavLst>
                                        </p:anim>
                                      </p:childTnLst>
                                    </p:cTn>
                                  </p:par>
                                </p:childTnLst>
                              </p:cTn>
                            </p:par>
                            <p:par>
                              <p:cTn id="74" fill="hold">
                                <p:stCondLst>
                                  <p:cond delay="19500"/>
                                </p:stCondLst>
                                <p:childTnLst>
                                  <p:par>
                                    <p:cTn id="75" presetID="2" presetClass="entr" presetSubtype="6" accel="32000" fill="hold" nodeType="afterEffect" p14:presetBounceEnd="32000">
                                      <p:stCondLst>
                                        <p:cond delay="0"/>
                                      </p:stCondLst>
                                      <p:childTnLst>
                                        <p:set>
                                          <p:cBhvr>
                                            <p:cTn id="76" dur="1" fill="hold">
                                              <p:stCondLst>
                                                <p:cond delay="0"/>
                                              </p:stCondLst>
                                            </p:cTn>
                                            <p:tgtEl>
                                              <p:spTgt spid="90"/>
                                            </p:tgtEl>
                                            <p:attrNameLst>
                                              <p:attrName>style.visibility</p:attrName>
                                            </p:attrNameLst>
                                          </p:cBhvr>
                                          <p:to>
                                            <p:strVal val="visible"/>
                                          </p:to>
                                        </p:set>
                                        <p:anim calcmode="lin" valueType="num" p14:bounceEnd="32000">
                                          <p:cBhvr additive="base">
                                            <p:cTn id="77" dur="1200" fill="hold"/>
                                            <p:tgtEl>
                                              <p:spTgt spid="90"/>
                                            </p:tgtEl>
                                            <p:attrNameLst>
                                              <p:attrName>ppt_x</p:attrName>
                                            </p:attrNameLst>
                                          </p:cBhvr>
                                          <p:tavLst>
                                            <p:tav tm="0">
                                              <p:val>
                                                <p:strVal val="1+#ppt_w/2"/>
                                              </p:val>
                                            </p:tav>
                                            <p:tav tm="100000">
                                              <p:val>
                                                <p:strVal val="#ppt_x"/>
                                              </p:val>
                                            </p:tav>
                                          </p:tavLst>
                                        </p:anim>
                                        <p:anim calcmode="lin" valueType="num" p14:bounceEnd="32000">
                                          <p:cBhvr additive="base">
                                            <p:cTn id="78" dur="1200" fill="hold"/>
                                            <p:tgtEl>
                                              <p:spTgt spid="9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4" grpId="0"/>
          <p:bldP spid="14" grpId="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0"/>
                                            <p:tgtEl>
                                              <p:spTgt spid="5"/>
                                            </p:tgtEl>
                                          </p:cBhvr>
                                        </p:animEffect>
                                      </p:childTnLst>
                                    </p:cTn>
                                  </p:par>
                                  <p:par>
                                    <p:cTn id="8" presetID="10" presetClass="entr" presetSubtype="0" fill="hold" nodeType="withEffect">
                                      <p:stCondLst>
                                        <p:cond delay="25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3000"/>
                                            <p:tgtEl>
                                              <p:spTgt spid="10"/>
                                            </p:tgtEl>
                                          </p:cBhvr>
                                        </p:animEffect>
                                      </p:childTnLst>
                                    </p:cTn>
                                  </p:par>
                                  <p:par>
                                    <p:cTn id="11" presetID="53" presetClass="entr" presetSubtype="16" fill="hold" nodeType="withEffect">
                                      <p:stCondLst>
                                        <p:cond delay="250"/>
                                      </p:stCondLst>
                                      <p:childTnLst>
                                        <p:set>
                                          <p:cBhvr>
                                            <p:cTn id="12" dur="1" fill="hold">
                                              <p:stCondLst>
                                                <p:cond delay="0"/>
                                              </p:stCondLst>
                                            </p:cTn>
                                            <p:tgtEl>
                                              <p:spTgt spid="10"/>
                                            </p:tgtEl>
                                            <p:attrNameLst>
                                              <p:attrName>style.visibility</p:attrName>
                                            </p:attrNameLst>
                                          </p:cBhvr>
                                          <p:to>
                                            <p:strVal val="visible"/>
                                          </p:to>
                                        </p:set>
                                        <p:anim calcmode="lin" valueType="num">
                                          <p:cBhvr>
                                            <p:cTn id="13" dur="3000" fill="hold"/>
                                            <p:tgtEl>
                                              <p:spTgt spid="10"/>
                                            </p:tgtEl>
                                            <p:attrNameLst>
                                              <p:attrName>ppt_w</p:attrName>
                                            </p:attrNameLst>
                                          </p:cBhvr>
                                          <p:tavLst>
                                            <p:tav tm="0">
                                              <p:val>
                                                <p:fltVal val="0"/>
                                              </p:val>
                                            </p:tav>
                                            <p:tav tm="100000">
                                              <p:val>
                                                <p:strVal val="#ppt_w"/>
                                              </p:val>
                                            </p:tav>
                                          </p:tavLst>
                                        </p:anim>
                                        <p:anim calcmode="lin" valueType="num">
                                          <p:cBhvr>
                                            <p:cTn id="14" dur="3000" fill="hold"/>
                                            <p:tgtEl>
                                              <p:spTgt spid="10"/>
                                            </p:tgtEl>
                                            <p:attrNameLst>
                                              <p:attrName>ppt_h</p:attrName>
                                            </p:attrNameLst>
                                          </p:cBhvr>
                                          <p:tavLst>
                                            <p:tav tm="0">
                                              <p:val>
                                                <p:fltVal val="0"/>
                                              </p:val>
                                            </p:tav>
                                            <p:tav tm="100000">
                                              <p:val>
                                                <p:strVal val="#ppt_h"/>
                                              </p:val>
                                            </p:tav>
                                          </p:tavLst>
                                        </p:anim>
                                        <p:animEffect transition="in" filter="fade">
                                          <p:cBhvr>
                                            <p:cTn id="15" dur="3000"/>
                                            <p:tgtEl>
                                              <p:spTgt spid="10"/>
                                            </p:tgtEl>
                                          </p:cBhvr>
                                        </p:animEffect>
                                      </p:childTnLst>
                                    </p:cTn>
                                  </p:par>
                                  <p:par>
                                    <p:cTn id="16" presetID="42" presetClass="path" presetSubtype="0" accel="26000" decel="74000" fill="hold" nodeType="withEffect">
                                      <p:stCondLst>
                                        <p:cond delay="250"/>
                                      </p:stCondLst>
                                      <p:childTnLst>
                                        <p:animMotion origin="layout" path="M -4.44444E-6 1.85185E-6 L -0.11128 0.00278 " pathEditMode="relative" rAng="0" ptsTypes="AA">
                                          <p:cBhvr>
                                            <p:cTn id="17" dur="3000" spd="-100000" fill="hold"/>
                                            <p:tgtEl>
                                              <p:spTgt spid="10"/>
                                            </p:tgtEl>
                                            <p:attrNameLst>
                                              <p:attrName>ppt_x</p:attrName>
                                              <p:attrName>ppt_y</p:attrName>
                                            </p:attrNameLst>
                                          </p:cBhvr>
                                          <p:rCtr x="-5573" y="123"/>
                                        </p:animMotion>
                                      </p:childTnLst>
                                    </p:cTn>
                                  </p:par>
                                </p:childTnLst>
                              </p:cTn>
                            </p:par>
                            <p:par>
                              <p:cTn id="18" fill="hold">
                                <p:stCondLst>
                                  <p:cond delay="5000"/>
                                </p:stCondLst>
                                <p:childTnLst>
                                  <p:par>
                                    <p:cTn id="19" presetID="14" presetClass="entr" presetSubtype="10"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randombar(horizontal)">
                                          <p:cBhvr>
                                            <p:cTn id="21" dur="1500"/>
                                            <p:tgtEl>
                                              <p:spTgt spid="11"/>
                                            </p:tgtEl>
                                          </p:cBhvr>
                                        </p:animEffect>
                                      </p:childTnLst>
                                    </p:cTn>
                                  </p:par>
                                </p:childTnLst>
                              </p:cTn>
                            </p:par>
                            <p:par>
                              <p:cTn id="22" fill="hold">
                                <p:stCondLst>
                                  <p:cond delay="6500"/>
                                </p:stCondLst>
                                <p:childTnLst>
                                  <p:par>
                                    <p:cTn id="23" presetID="22" presetClass="entr" presetSubtype="8"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1000"/>
                                            <p:tgtEl>
                                              <p:spTgt spid="12"/>
                                            </p:tgtEl>
                                          </p:cBhvr>
                                        </p:animEffect>
                                      </p:childTnLst>
                                    </p:cTn>
                                  </p:par>
                                  <p:par>
                                    <p:cTn id="26" presetID="10" presetClass="entr" presetSubtype="0" fill="hold" grpId="0" nodeType="withEffect">
                                      <p:stCondLst>
                                        <p:cond delay="175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4000"/>
                                            <p:tgtEl>
                                              <p:spTgt spid="14"/>
                                            </p:tgtEl>
                                          </p:cBhvr>
                                        </p:animEffect>
                                      </p:childTnLst>
                                    </p:cTn>
                                  </p:par>
                                  <p:par>
                                    <p:cTn id="29" presetID="64" presetClass="path" presetSubtype="0" decel="51000" fill="hold" grpId="1" nodeType="withEffect">
                                      <p:stCondLst>
                                        <p:cond delay="1750"/>
                                      </p:stCondLst>
                                      <p:childTnLst>
                                        <p:animMotion origin="layout" path="M -1.04167E-6 4.81481E-6 L -1.04167E-6 -0.12686 " pathEditMode="relative" rAng="0" ptsTypes="AA">
                                          <p:cBhvr>
                                            <p:cTn id="30" dur="4000" spd="-100000" fill="hold"/>
                                            <p:tgtEl>
                                              <p:spTgt spid="14"/>
                                            </p:tgtEl>
                                            <p:attrNameLst>
                                              <p:attrName>ppt_x</p:attrName>
                                              <p:attrName>ppt_y</p:attrName>
                                            </p:attrNameLst>
                                          </p:cBhvr>
                                          <p:rCtr x="0" y="-6343"/>
                                        </p:animMotion>
                                      </p:childTnLst>
                                    </p:cTn>
                                  </p:par>
                                  <p:par>
                                    <p:cTn id="31" presetID="2" presetClass="entr" presetSubtype="2" decel="59000" fill="hold" grpId="0" nodeType="withEffect">
                                      <p:stCondLst>
                                        <p:cond delay="2750"/>
                                      </p:stCondLst>
                                      <p:iterate type="lt">
                                        <p:tmPct val="10000"/>
                                      </p:iterate>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1250" fill="hold"/>
                                            <p:tgtEl>
                                              <p:spTgt spid="13"/>
                                            </p:tgtEl>
                                            <p:attrNameLst>
                                              <p:attrName>ppt_x</p:attrName>
                                            </p:attrNameLst>
                                          </p:cBhvr>
                                          <p:tavLst>
                                            <p:tav tm="0">
                                              <p:val>
                                                <p:strVal val="1+#ppt_w/2"/>
                                              </p:val>
                                            </p:tav>
                                            <p:tav tm="100000">
                                              <p:val>
                                                <p:strVal val="#ppt_x"/>
                                              </p:val>
                                            </p:tav>
                                          </p:tavLst>
                                        </p:anim>
                                        <p:anim calcmode="lin" valueType="num">
                                          <p:cBhvr additive="base">
                                            <p:cTn id="34" dur="1250" fill="hold"/>
                                            <p:tgtEl>
                                              <p:spTgt spid="13"/>
                                            </p:tgtEl>
                                            <p:attrNameLst>
                                              <p:attrName>ppt_y</p:attrName>
                                            </p:attrNameLst>
                                          </p:cBhvr>
                                          <p:tavLst>
                                            <p:tav tm="0">
                                              <p:val>
                                                <p:strVal val="#ppt_y"/>
                                              </p:val>
                                            </p:tav>
                                            <p:tav tm="100000">
                                              <p:val>
                                                <p:strVal val="#ppt_y"/>
                                              </p:val>
                                            </p:tav>
                                          </p:tavLst>
                                        </p:anim>
                                      </p:childTnLst>
                                    </p:cTn>
                                  </p:par>
                                </p:childTnLst>
                              </p:cTn>
                            </p:par>
                            <p:par>
                              <p:cTn id="35" fill="hold">
                                <p:stCondLst>
                                  <p:cond delay="13000"/>
                                </p:stCondLst>
                                <p:childTnLst>
                                  <p:par>
                                    <p:cTn id="36" presetID="53" presetClass="entr" presetSubtype="16" fill="hold" nodeType="afterEffect">
                                      <p:stCondLst>
                                        <p:cond delay="0"/>
                                      </p:stCondLst>
                                      <p:childTnLst>
                                        <p:set>
                                          <p:cBhvr>
                                            <p:cTn id="37" dur="1" fill="hold">
                                              <p:stCondLst>
                                                <p:cond delay="0"/>
                                              </p:stCondLst>
                                            </p:cTn>
                                            <p:tgtEl>
                                              <p:spTgt spid="53"/>
                                            </p:tgtEl>
                                            <p:attrNameLst>
                                              <p:attrName>style.visibility</p:attrName>
                                            </p:attrNameLst>
                                          </p:cBhvr>
                                          <p:to>
                                            <p:strVal val="visible"/>
                                          </p:to>
                                        </p:set>
                                        <p:anim calcmode="lin" valueType="num">
                                          <p:cBhvr>
                                            <p:cTn id="38" dur="500" fill="hold"/>
                                            <p:tgtEl>
                                              <p:spTgt spid="53"/>
                                            </p:tgtEl>
                                            <p:attrNameLst>
                                              <p:attrName>ppt_w</p:attrName>
                                            </p:attrNameLst>
                                          </p:cBhvr>
                                          <p:tavLst>
                                            <p:tav tm="0">
                                              <p:val>
                                                <p:fltVal val="0"/>
                                              </p:val>
                                            </p:tav>
                                            <p:tav tm="100000">
                                              <p:val>
                                                <p:strVal val="#ppt_w"/>
                                              </p:val>
                                            </p:tav>
                                          </p:tavLst>
                                        </p:anim>
                                        <p:anim calcmode="lin" valueType="num">
                                          <p:cBhvr>
                                            <p:cTn id="39" dur="500" fill="hold"/>
                                            <p:tgtEl>
                                              <p:spTgt spid="53"/>
                                            </p:tgtEl>
                                            <p:attrNameLst>
                                              <p:attrName>ppt_h</p:attrName>
                                            </p:attrNameLst>
                                          </p:cBhvr>
                                          <p:tavLst>
                                            <p:tav tm="0">
                                              <p:val>
                                                <p:fltVal val="0"/>
                                              </p:val>
                                            </p:tav>
                                            <p:tav tm="100000">
                                              <p:val>
                                                <p:strVal val="#ppt_h"/>
                                              </p:val>
                                            </p:tav>
                                          </p:tavLst>
                                        </p:anim>
                                        <p:animEffect transition="in" filter="fade">
                                          <p:cBhvr>
                                            <p:cTn id="40" dur="500"/>
                                            <p:tgtEl>
                                              <p:spTgt spid="53"/>
                                            </p:tgtEl>
                                          </p:cBhvr>
                                        </p:animEffect>
                                      </p:childTnLst>
                                    </p:cTn>
                                  </p:par>
                                </p:childTnLst>
                              </p:cTn>
                            </p:par>
                            <p:par>
                              <p:cTn id="41" fill="hold">
                                <p:stCondLst>
                                  <p:cond delay="13500"/>
                                </p:stCondLst>
                                <p:childTnLst>
                                  <p:par>
                                    <p:cTn id="42" presetID="53" presetClass="entr" presetSubtype="16" fill="hold" nodeType="afterEffect">
                                      <p:stCondLst>
                                        <p:cond delay="0"/>
                                      </p:stCondLst>
                                      <p:childTnLst>
                                        <p:set>
                                          <p:cBhvr>
                                            <p:cTn id="43" dur="1" fill="hold">
                                              <p:stCondLst>
                                                <p:cond delay="0"/>
                                              </p:stCondLst>
                                            </p:cTn>
                                            <p:tgtEl>
                                              <p:spTgt spid="59"/>
                                            </p:tgtEl>
                                            <p:attrNameLst>
                                              <p:attrName>style.visibility</p:attrName>
                                            </p:attrNameLst>
                                          </p:cBhvr>
                                          <p:to>
                                            <p:strVal val="visible"/>
                                          </p:to>
                                        </p:set>
                                        <p:anim calcmode="lin" valueType="num">
                                          <p:cBhvr>
                                            <p:cTn id="44" dur="500" fill="hold"/>
                                            <p:tgtEl>
                                              <p:spTgt spid="59"/>
                                            </p:tgtEl>
                                            <p:attrNameLst>
                                              <p:attrName>ppt_w</p:attrName>
                                            </p:attrNameLst>
                                          </p:cBhvr>
                                          <p:tavLst>
                                            <p:tav tm="0">
                                              <p:val>
                                                <p:fltVal val="0"/>
                                              </p:val>
                                            </p:tav>
                                            <p:tav tm="100000">
                                              <p:val>
                                                <p:strVal val="#ppt_w"/>
                                              </p:val>
                                            </p:tav>
                                          </p:tavLst>
                                        </p:anim>
                                        <p:anim calcmode="lin" valueType="num">
                                          <p:cBhvr>
                                            <p:cTn id="45" dur="500" fill="hold"/>
                                            <p:tgtEl>
                                              <p:spTgt spid="59"/>
                                            </p:tgtEl>
                                            <p:attrNameLst>
                                              <p:attrName>ppt_h</p:attrName>
                                            </p:attrNameLst>
                                          </p:cBhvr>
                                          <p:tavLst>
                                            <p:tav tm="0">
                                              <p:val>
                                                <p:fltVal val="0"/>
                                              </p:val>
                                            </p:tav>
                                            <p:tav tm="100000">
                                              <p:val>
                                                <p:strVal val="#ppt_h"/>
                                              </p:val>
                                            </p:tav>
                                          </p:tavLst>
                                        </p:anim>
                                        <p:animEffect transition="in" filter="fade">
                                          <p:cBhvr>
                                            <p:cTn id="46" dur="500"/>
                                            <p:tgtEl>
                                              <p:spTgt spid="59"/>
                                            </p:tgtEl>
                                          </p:cBhvr>
                                        </p:animEffect>
                                      </p:childTnLst>
                                    </p:cTn>
                                  </p:par>
                                </p:childTnLst>
                              </p:cTn>
                            </p:par>
                            <p:par>
                              <p:cTn id="47" fill="hold">
                                <p:stCondLst>
                                  <p:cond delay="14000"/>
                                </p:stCondLst>
                                <p:childTnLst>
                                  <p:par>
                                    <p:cTn id="48" presetID="53" presetClass="entr" presetSubtype="16" fill="hold" nodeType="afterEffect">
                                      <p:stCondLst>
                                        <p:cond delay="0"/>
                                      </p:stCondLst>
                                      <p:childTnLst>
                                        <p:set>
                                          <p:cBhvr>
                                            <p:cTn id="49" dur="1" fill="hold">
                                              <p:stCondLst>
                                                <p:cond delay="0"/>
                                              </p:stCondLst>
                                            </p:cTn>
                                            <p:tgtEl>
                                              <p:spTgt spid="65"/>
                                            </p:tgtEl>
                                            <p:attrNameLst>
                                              <p:attrName>style.visibility</p:attrName>
                                            </p:attrNameLst>
                                          </p:cBhvr>
                                          <p:to>
                                            <p:strVal val="visible"/>
                                          </p:to>
                                        </p:set>
                                        <p:anim calcmode="lin" valueType="num">
                                          <p:cBhvr>
                                            <p:cTn id="50" dur="500" fill="hold"/>
                                            <p:tgtEl>
                                              <p:spTgt spid="65"/>
                                            </p:tgtEl>
                                            <p:attrNameLst>
                                              <p:attrName>ppt_w</p:attrName>
                                            </p:attrNameLst>
                                          </p:cBhvr>
                                          <p:tavLst>
                                            <p:tav tm="0">
                                              <p:val>
                                                <p:fltVal val="0"/>
                                              </p:val>
                                            </p:tav>
                                            <p:tav tm="100000">
                                              <p:val>
                                                <p:strVal val="#ppt_w"/>
                                              </p:val>
                                            </p:tav>
                                          </p:tavLst>
                                        </p:anim>
                                        <p:anim calcmode="lin" valueType="num">
                                          <p:cBhvr>
                                            <p:cTn id="51" dur="500" fill="hold"/>
                                            <p:tgtEl>
                                              <p:spTgt spid="65"/>
                                            </p:tgtEl>
                                            <p:attrNameLst>
                                              <p:attrName>ppt_h</p:attrName>
                                            </p:attrNameLst>
                                          </p:cBhvr>
                                          <p:tavLst>
                                            <p:tav tm="0">
                                              <p:val>
                                                <p:fltVal val="0"/>
                                              </p:val>
                                            </p:tav>
                                            <p:tav tm="100000">
                                              <p:val>
                                                <p:strVal val="#ppt_h"/>
                                              </p:val>
                                            </p:tav>
                                          </p:tavLst>
                                        </p:anim>
                                        <p:animEffect transition="in" filter="fade">
                                          <p:cBhvr>
                                            <p:cTn id="52" dur="500"/>
                                            <p:tgtEl>
                                              <p:spTgt spid="65"/>
                                            </p:tgtEl>
                                          </p:cBhvr>
                                        </p:animEffect>
                                      </p:childTnLst>
                                    </p:cTn>
                                  </p:par>
                                </p:childTnLst>
                              </p:cTn>
                            </p:par>
                            <p:par>
                              <p:cTn id="53" fill="hold">
                                <p:stCondLst>
                                  <p:cond delay="14500"/>
                                </p:stCondLst>
                                <p:childTnLst>
                                  <p:par>
                                    <p:cTn id="54" presetID="53" presetClass="entr" presetSubtype="16" fill="hold" nodeType="afterEffect">
                                      <p:stCondLst>
                                        <p:cond delay="0"/>
                                      </p:stCondLst>
                                      <p:childTnLst>
                                        <p:set>
                                          <p:cBhvr>
                                            <p:cTn id="55" dur="1" fill="hold">
                                              <p:stCondLst>
                                                <p:cond delay="0"/>
                                              </p:stCondLst>
                                            </p:cTn>
                                            <p:tgtEl>
                                              <p:spTgt spid="71"/>
                                            </p:tgtEl>
                                            <p:attrNameLst>
                                              <p:attrName>style.visibility</p:attrName>
                                            </p:attrNameLst>
                                          </p:cBhvr>
                                          <p:to>
                                            <p:strVal val="visible"/>
                                          </p:to>
                                        </p:set>
                                        <p:anim calcmode="lin" valueType="num">
                                          <p:cBhvr>
                                            <p:cTn id="56" dur="500" fill="hold"/>
                                            <p:tgtEl>
                                              <p:spTgt spid="71"/>
                                            </p:tgtEl>
                                            <p:attrNameLst>
                                              <p:attrName>ppt_w</p:attrName>
                                            </p:attrNameLst>
                                          </p:cBhvr>
                                          <p:tavLst>
                                            <p:tav tm="0">
                                              <p:val>
                                                <p:fltVal val="0"/>
                                              </p:val>
                                            </p:tav>
                                            <p:tav tm="100000">
                                              <p:val>
                                                <p:strVal val="#ppt_w"/>
                                              </p:val>
                                            </p:tav>
                                          </p:tavLst>
                                        </p:anim>
                                        <p:anim calcmode="lin" valueType="num">
                                          <p:cBhvr>
                                            <p:cTn id="57" dur="500" fill="hold"/>
                                            <p:tgtEl>
                                              <p:spTgt spid="71"/>
                                            </p:tgtEl>
                                            <p:attrNameLst>
                                              <p:attrName>ppt_h</p:attrName>
                                            </p:attrNameLst>
                                          </p:cBhvr>
                                          <p:tavLst>
                                            <p:tav tm="0">
                                              <p:val>
                                                <p:fltVal val="0"/>
                                              </p:val>
                                            </p:tav>
                                            <p:tav tm="100000">
                                              <p:val>
                                                <p:strVal val="#ppt_h"/>
                                              </p:val>
                                            </p:tav>
                                          </p:tavLst>
                                        </p:anim>
                                        <p:animEffect transition="in" filter="fade">
                                          <p:cBhvr>
                                            <p:cTn id="58" dur="500"/>
                                            <p:tgtEl>
                                              <p:spTgt spid="71"/>
                                            </p:tgtEl>
                                          </p:cBhvr>
                                        </p:animEffect>
                                      </p:childTnLst>
                                    </p:cTn>
                                  </p:par>
                                </p:childTnLst>
                              </p:cTn>
                            </p:par>
                            <p:par>
                              <p:cTn id="59" fill="hold">
                                <p:stCondLst>
                                  <p:cond delay="15000"/>
                                </p:stCondLst>
                                <p:childTnLst>
                                  <p:par>
                                    <p:cTn id="60" presetID="2" presetClass="entr" presetSubtype="2" fill="hold" nodeType="afterEffect">
                                      <p:stCondLst>
                                        <p:cond delay="0"/>
                                      </p:stCondLst>
                                      <p:childTnLst>
                                        <p:set>
                                          <p:cBhvr>
                                            <p:cTn id="61" dur="1" fill="hold">
                                              <p:stCondLst>
                                                <p:cond delay="0"/>
                                              </p:stCondLst>
                                            </p:cTn>
                                            <p:tgtEl>
                                              <p:spTgt spid="77"/>
                                            </p:tgtEl>
                                            <p:attrNameLst>
                                              <p:attrName>style.visibility</p:attrName>
                                            </p:attrNameLst>
                                          </p:cBhvr>
                                          <p:to>
                                            <p:strVal val="visible"/>
                                          </p:to>
                                        </p:set>
                                        <p:anim calcmode="lin" valueType="num">
                                          <p:cBhvr additive="base">
                                            <p:cTn id="62" dur="1500" fill="hold"/>
                                            <p:tgtEl>
                                              <p:spTgt spid="77"/>
                                            </p:tgtEl>
                                            <p:attrNameLst>
                                              <p:attrName>ppt_x</p:attrName>
                                            </p:attrNameLst>
                                          </p:cBhvr>
                                          <p:tavLst>
                                            <p:tav tm="0">
                                              <p:val>
                                                <p:strVal val="1+#ppt_w/2"/>
                                              </p:val>
                                            </p:tav>
                                            <p:tav tm="100000">
                                              <p:val>
                                                <p:strVal val="#ppt_x"/>
                                              </p:val>
                                            </p:tav>
                                          </p:tavLst>
                                        </p:anim>
                                        <p:anim calcmode="lin" valueType="num">
                                          <p:cBhvr additive="base">
                                            <p:cTn id="63" dur="1500" fill="hold"/>
                                            <p:tgtEl>
                                              <p:spTgt spid="77"/>
                                            </p:tgtEl>
                                            <p:attrNameLst>
                                              <p:attrName>ppt_y</p:attrName>
                                            </p:attrNameLst>
                                          </p:cBhvr>
                                          <p:tavLst>
                                            <p:tav tm="0">
                                              <p:val>
                                                <p:strVal val="#ppt_y"/>
                                              </p:val>
                                            </p:tav>
                                            <p:tav tm="100000">
                                              <p:val>
                                                <p:strVal val="#ppt_y"/>
                                              </p:val>
                                            </p:tav>
                                          </p:tavLst>
                                        </p:anim>
                                      </p:childTnLst>
                                    </p:cTn>
                                  </p:par>
                                </p:childTnLst>
                              </p:cTn>
                            </p:par>
                            <p:par>
                              <p:cTn id="64" fill="hold">
                                <p:stCondLst>
                                  <p:cond delay="16500"/>
                                </p:stCondLst>
                                <p:childTnLst>
                                  <p:par>
                                    <p:cTn id="65" presetID="2" presetClass="entr" presetSubtype="2" fill="hold" nodeType="afterEffect">
                                      <p:stCondLst>
                                        <p:cond delay="0"/>
                                      </p:stCondLst>
                                      <p:childTnLst>
                                        <p:set>
                                          <p:cBhvr>
                                            <p:cTn id="66" dur="1" fill="hold">
                                              <p:stCondLst>
                                                <p:cond delay="0"/>
                                              </p:stCondLst>
                                            </p:cTn>
                                            <p:tgtEl>
                                              <p:spTgt spid="81"/>
                                            </p:tgtEl>
                                            <p:attrNameLst>
                                              <p:attrName>style.visibility</p:attrName>
                                            </p:attrNameLst>
                                          </p:cBhvr>
                                          <p:to>
                                            <p:strVal val="visible"/>
                                          </p:to>
                                        </p:set>
                                        <p:anim calcmode="lin" valueType="num">
                                          <p:cBhvr additive="base">
                                            <p:cTn id="67" dur="1500" fill="hold"/>
                                            <p:tgtEl>
                                              <p:spTgt spid="81"/>
                                            </p:tgtEl>
                                            <p:attrNameLst>
                                              <p:attrName>ppt_x</p:attrName>
                                            </p:attrNameLst>
                                          </p:cBhvr>
                                          <p:tavLst>
                                            <p:tav tm="0">
                                              <p:val>
                                                <p:strVal val="1+#ppt_w/2"/>
                                              </p:val>
                                            </p:tav>
                                            <p:tav tm="100000">
                                              <p:val>
                                                <p:strVal val="#ppt_x"/>
                                              </p:val>
                                            </p:tav>
                                          </p:tavLst>
                                        </p:anim>
                                        <p:anim calcmode="lin" valueType="num">
                                          <p:cBhvr additive="base">
                                            <p:cTn id="68" dur="1500" fill="hold"/>
                                            <p:tgtEl>
                                              <p:spTgt spid="81"/>
                                            </p:tgtEl>
                                            <p:attrNameLst>
                                              <p:attrName>ppt_y</p:attrName>
                                            </p:attrNameLst>
                                          </p:cBhvr>
                                          <p:tavLst>
                                            <p:tav tm="0">
                                              <p:val>
                                                <p:strVal val="#ppt_y"/>
                                              </p:val>
                                            </p:tav>
                                            <p:tav tm="100000">
                                              <p:val>
                                                <p:strVal val="#ppt_y"/>
                                              </p:val>
                                            </p:tav>
                                          </p:tavLst>
                                        </p:anim>
                                      </p:childTnLst>
                                    </p:cTn>
                                  </p:par>
                                </p:childTnLst>
                              </p:cTn>
                            </p:par>
                            <p:par>
                              <p:cTn id="69" fill="hold">
                                <p:stCondLst>
                                  <p:cond delay="18000"/>
                                </p:stCondLst>
                                <p:childTnLst>
                                  <p:par>
                                    <p:cTn id="70" presetID="2" presetClass="entr" presetSubtype="2" fill="hold" nodeType="afterEffect">
                                      <p:stCondLst>
                                        <p:cond delay="0"/>
                                      </p:stCondLst>
                                      <p:childTnLst>
                                        <p:set>
                                          <p:cBhvr>
                                            <p:cTn id="71" dur="1" fill="hold">
                                              <p:stCondLst>
                                                <p:cond delay="0"/>
                                              </p:stCondLst>
                                            </p:cTn>
                                            <p:tgtEl>
                                              <p:spTgt spid="85"/>
                                            </p:tgtEl>
                                            <p:attrNameLst>
                                              <p:attrName>style.visibility</p:attrName>
                                            </p:attrNameLst>
                                          </p:cBhvr>
                                          <p:to>
                                            <p:strVal val="visible"/>
                                          </p:to>
                                        </p:set>
                                        <p:anim calcmode="lin" valueType="num">
                                          <p:cBhvr additive="base">
                                            <p:cTn id="72" dur="1500" fill="hold"/>
                                            <p:tgtEl>
                                              <p:spTgt spid="85"/>
                                            </p:tgtEl>
                                            <p:attrNameLst>
                                              <p:attrName>ppt_x</p:attrName>
                                            </p:attrNameLst>
                                          </p:cBhvr>
                                          <p:tavLst>
                                            <p:tav tm="0">
                                              <p:val>
                                                <p:strVal val="1+#ppt_w/2"/>
                                              </p:val>
                                            </p:tav>
                                            <p:tav tm="100000">
                                              <p:val>
                                                <p:strVal val="#ppt_x"/>
                                              </p:val>
                                            </p:tav>
                                          </p:tavLst>
                                        </p:anim>
                                        <p:anim calcmode="lin" valueType="num">
                                          <p:cBhvr additive="base">
                                            <p:cTn id="73" dur="1500" fill="hold"/>
                                            <p:tgtEl>
                                              <p:spTgt spid="85"/>
                                            </p:tgtEl>
                                            <p:attrNameLst>
                                              <p:attrName>ppt_y</p:attrName>
                                            </p:attrNameLst>
                                          </p:cBhvr>
                                          <p:tavLst>
                                            <p:tav tm="0">
                                              <p:val>
                                                <p:strVal val="#ppt_y"/>
                                              </p:val>
                                            </p:tav>
                                            <p:tav tm="100000">
                                              <p:val>
                                                <p:strVal val="#ppt_y"/>
                                              </p:val>
                                            </p:tav>
                                          </p:tavLst>
                                        </p:anim>
                                      </p:childTnLst>
                                    </p:cTn>
                                  </p:par>
                                </p:childTnLst>
                              </p:cTn>
                            </p:par>
                            <p:par>
                              <p:cTn id="74" fill="hold">
                                <p:stCondLst>
                                  <p:cond delay="19500"/>
                                </p:stCondLst>
                                <p:childTnLst>
                                  <p:par>
                                    <p:cTn id="75" presetID="2" presetClass="entr" presetSubtype="6" accel="32000" fill="hold" nodeType="afterEffect">
                                      <p:stCondLst>
                                        <p:cond delay="0"/>
                                      </p:stCondLst>
                                      <p:childTnLst>
                                        <p:set>
                                          <p:cBhvr>
                                            <p:cTn id="76" dur="1" fill="hold">
                                              <p:stCondLst>
                                                <p:cond delay="0"/>
                                              </p:stCondLst>
                                            </p:cTn>
                                            <p:tgtEl>
                                              <p:spTgt spid="90"/>
                                            </p:tgtEl>
                                            <p:attrNameLst>
                                              <p:attrName>style.visibility</p:attrName>
                                            </p:attrNameLst>
                                          </p:cBhvr>
                                          <p:to>
                                            <p:strVal val="visible"/>
                                          </p:to>
                                        </p:set>
                                        <p:anim calcmode="lin" valueType="num">
                                          <p:cBhvr additive="base">
                                            <p:cTn id="77" dur="1200" fill="hold"/>
                                            <p:tgtEl>
                                              <p:spTgt spid="90"/>
                                            </p:tgtEl>
                                            <p:attrNameLst>
                                              <p:attrName>ppt_x</p:attrName>
                                            </p:attrNameLst>
                                          </p:cBhvr>
                                          <p:tavLst>
                                            <p:tav tm="0">
                                              <p:val>
                                                <p:strVal val="1+#ppt_w/2"/>
                                              </p:val>
                                            </p:tav>
                                            <p:tav tm="100000">
                                              <p:val>
                                                <p:strVal val="#ppt_x"/>
                                              </p:val>
                                            </p:tav>
                                          </p:tavLst>
                                        </p:anim>
                                        <p:anim calcmode="lin" valueType="num">
                                          <p:cBhvr additive="base">
                                            <p:cTn id="78" dur="1200" fill="hold"/>
                                            <p:tgtEl>
                                              <p:spTgt spid="9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4" grpId="0"/>
          <p:bldP spid="14" grpId="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2" name="矩形 31"/>
          <p:cNvSpPr/>
          <p:nvPr/>
        </p:nvSpPr>
        <p:spPr>
          <a:xfrm>
            <a:off x="975360" y="-1341120"/>
            <a:ext cx="772160" cy="1056640"/>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a:grpSpLocks noChangeAspect="1"/>
          </p:cNvGrpSpPr>
          <p:nvPr/>
        </p:nvGrpSpPr>
        <p:grpSpPr>
          <a:xfrm>
            <a:off x="183057" y="301005"/>
            <a:ext cx="2339215" cy="1126744"/>
            <a:chOff x="1672035" y="1687395"/>
            <a:chExt cx="938928" cy="452259"/>
          </a:xfrm>
          <a:effectLst>
            <a:outerShdw blurRad="50800" dist="38100" dir="5400000" algn="t" rotWithShape="0">
              <a:prstClr val="black">
                <a:alpha val="40000"/>
              </a:prstClr>
            </a:outerShdw>
          </a:effectLst>
        </p:grpSpPr>
        <p:pic>
          <p:nvPicPr>
            <p:cNvPr id="7" name="Picture 2" descr="C:\Users\xb\Desktop\素材--党建\PNG--党（国）徽旗\党旗红旗\16sucai_201507091736.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flipH="1">
              <a:off x="1672035" y="1687395"/>
              <a:ext cx="845493" cy="44350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xb\Desktop\53bf653e36a06.png"/>
            <p:cNvPicPr>
              <a:picLocks noChangeAspect="1" noChangeArrowheads="1"/>
            </p:cNvPicPr>
            <p:nvPr userDrawn="1"/>
          </p:nvPicPr>
          <p:blipFill>
            <a:blip r:embed="rId5" cstate="print">
              <a:extLst>
                <a:ext uri="{28A0092B-C50C-407E-A947-70E740481C1C}">
                  <a14:useLocalDpi xmlns:a14="http://schemas.microsoft.com/office/drawing/2010/main"/>
                </a:ext>
              </a:extLst>
            </a:blip>
            <a:srcRect/>
            <a:stretch>
              <a:fillRect/>
            </a:stretch>
          </p:blipFill>
          <p:spPr bwMode="auto">
            <a:xfrm>
              <a:off x="2123728" y="1707654"/>
              <a:ext cx="487235" cy="432000"/>
            </a:xfrm>
            <a:prstGeom prst="rect">
              <a:avLst/>
            </a:prstGeom>
            <a:noFill/>
            <a:extLst>
              <a:ext uri="{909E8E84-426E-40DD-AFC4-6F175D3DCCD1}">
                <a14:hiddenFill xmlns:a14="http://schemas.microsoft.com/office/drawing/2010/main">
                  <a:solidFill>
                    <a:srgbClr val="FFFFFF"/>
                  </a:solidFill>
                </a14:hiddenFill>
              </a:ext>
            </a:extLst>
          </p:spPr>
        </p:pic>
      </p:grpSp>
      <p:sp>
        <p:nvSpPr>
          <p:cNvPr id="9" name="标题 1"/>
          <p:cNvSpPr txBox="1">
            <a:spLocks/>
          </p:cNvSpPr>
          <p:nvPr/>
        </p:nvSpPr>
        <p:spPr>
          <a:xfrm>
            <a:off x="2853934" y="605397"/>
            <a:ext cx="4658214" cy="794216"/>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r>
              <a:rPr lang="zh-CN" altLang="en-US" sz="3600" spc="300" dirty="0">
                <a:gradFill>
                  <a:gsLst>
                    <a:gs pos="0">
                      <a:srgbClr val="BE0000"/>
                    </a:gs>
                    <a:gs pos="100000">
                      <a:srgbClr val="930000"/>
                    </a:gs>
                  </a:gsLst>
                  <a:lin ang="16200000" scaled="1"/>
                </a:gradFill>
              </a:rPr>
              <a:t>基础在学，关键在做</a:t>
            </a:r>
          </a:p>
        </p:txBody>
      </p:sp>
      <p:grpSp>
        <p:nvGrpSpPr>
          <p:cNvPr id="10" name="组合 9"/>
          <p:cNvGrpSpPr/>
          <p:nvPr/>
        </p:nvGrpSpPr>
        <p:grpSpPr>
          <a:xfrm>
            <a:off x="8778749" y="569365"/>
            <a:ext cx="693102" cy="707002"/>
            <a:chOff x="1398837" y="3496783"/>
            <a:chExt cx="1006035" cy="1006034"/>
          </a:xfrm>
          <a:effectLst>
            <a:outerShdw blurRad="50800" dist="38100" dir="2700000" algn="tl" rotWithShape="0">
              <a:prstClr val="black">
                <a:alpha val="40000"/>
              </a:prstClr>
            </a:outerShdw>
          </a:effectLst>
        </p:grpSpPr>
        <p:grpSp>
          <p:nvGrpSpPr>
            <p:cNvPr id="11" name="组合 10"/>
            <p:cNvGrpSpPr/>
            <p:nvPr/>
          </p:nvGrpSpPr>
          <p:grpSpPr>
            <a:xfrm>
              <a:off x="1398837" y="3496783"/>
              <a:ext cx="1006035" cy="1006034"/>
              <a:chOff x="2180022" y="2446667"/>
              <a:chExt cx="1008000" cy="1008000"/>
            </a:xfrm>
          </p:grpSpPr>
          <p:sp>
            <p:nvSpPr>
              <p:cNvPr id="13" name="矩形 12"/>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14" name="直接连接符 13"/>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2" name="TextBox 14"/>
            <p:cNvSpPr txBox="1"/>
            <p:nvPr/>
          </p:nvSpPr>
          <p:spPr>
            <a:xfrm>
              <a:off x="1426098" y="3564497"/>
              <a:ext cx="951512"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两</a:t>
              </a:r>
            </a:p>
          </p:txBody>
        </p:sp>
      </p:grpSp>
      <p:grpSp>
        <p:nvGrpSpPr>
          <p:cNvPr id="16" name="组合 15"/>
          <p:cNvGrpSpPr/>
          <p:nvPr/>
        </p:nvGrpSpPr>
        <p:grpSpPr>
          <a:xfrm>
            <a:off x="9614407" y="577011"/>
            <a:ext cx="693102" cy="693101"/>
            <a:chOff x="2536745" y="3496783"/>
            <a:chExt cx="1006035" cy="1006034"/>
          </a:xfrm>
          <a:effectLst>
            <a:outerShdw blurRad="50800" dist="38100" dir="2700000" algn="tl" rotWithShape="0">
              <a:prstClr val="black">
                <a:alpha val="40000"/>
              </a:prstClr>
            </a:outerShdw>
          </a:effectLst>
        </p:grpSpPr>
        <p:grpSp>
          <p:nvGrpSpPr>
            <p:cNvPr id="17" name="组合 16"/>
            <p:cNvGrpSpPr/>
            <p:nvPr/>
          </p:nvGrpSpPr>
          <p:grpSpPr>
            <a:xfrm>
              <a:off x="2536745" y="3496783"/>
              <a:ext cx="1006035" cy="1006034"/>
              <a:chOff x="2180022" y="2446667"/>
              <a:chExt cx="1008000" cy="1008000"/>
            </a:xfrm>
          </p:grpSpPr>
          <p:sp>
            <p:nvSpPr>
              <p:cNvPr id="19" name="矩形 18"/>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0" name="直接连接符 19"/>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8" name="TextBox 14"/>
            <p:cNvSpPr txBox="1"/>
            <p:nvPr/>
          </p:nvSpPr>
          <p:spPr>
            <a:xfrm>
              <a:off x="2577636" y="3592172"/>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学</a:t>
              </a:r>
            </a:p>
          </p:txBody>
        </p:sp>
      </p:grpSp>
      <p:grpSp>
        <p:nvGrpSpPr>
          <p:cNvPr id="22" name="组合 21"/>
          <p:cNvGrpSpPr/>
          <p:nvPr/>
        </p:nvGrpSpPr>
        <p:grpSpPr>
          <a:xfrm>
            <a:off x="10459838" y="573188"/>
            <a:ext cx="693101" cy="693100"/>
            <a:chOff x="3674653" y="3496783"/>
            <a:chExt cx="1006035" cy="1006034"/>
          </a:xfrm>
          <a:effectLst>
            <a:outerShdw blurRad="50800" dist="38100" dir="2700000" algn="tl" rotWithShape="0">
              <a:prstClr val="black">
                <a:alpha val="40000"/>
              </a:prstClr>
            </a:outerShdw>
          </a:effectLst>
        </p:grpSpPr>
        <p:grpSp>
          <p:nvGrpSpPr>
            <p:cNvPr id="23" name="组合 22"/>
            <p:cNvGrpSpPr/>
            <p:nvPr/>
          </p:nvGrpSpPr>
          <p:grpSpPr>
            <a:xfrm>
              <a:off x="3674653" y="3496783"/>
              <a:ext cx="1006035" cy="1006034"/>
              <a:chOff x="2655510" y="2582189"/>
              <a:chExt cx="831406" cy="831406"/>
            </a:xfrm>
          </p:grpSpPr>
          <p:sp>
            <p:nvSpPr>
              <p:cNvPr id="25" name="矩形 24"/>
              <p:cNvSpPr/>
              <p:nvPr/>
            </p:nvSpPr>
            <p:spPr>
              <a:xfrm>
                <a:off x="2655510" y="2582189"/>
                <a:ext cx="831406" cy="83140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6" name="直接连接符 25"/>
              <p:cNvCxnSpPr/>
              <p:nvPr/>
            </p:nvCxnSpPr>
            <p:spPr>
              <a:xfrm>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5400000">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24" name="TextBox 14"/>
            <p:cNvSpPr txBox="1"/>
            <p:nvPr/>
          </p:nvSpPr>
          <p:spPr>
            <a:xfrm>
              <a:off x="3708728" y="3601699"/>
              <a:ext cx="951515" cy="806800"/>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一</a:t>
              </a:r>
            </a:p>
          </p:txBody>
        </p:sp>
      </p:grpSp>
      <p:grpSp>
        <p:nvGrpSpPr>
          <p:cNvPr id="28" name="组合 27"/>
          <p:cNvGrpSpPr/>
          <p:nvPr/>
        </p:nvGrpSpPr>
        <p:grpSpPr>
          <a:xfrm>
            <a:off x="11286106" y="569364"/>
            <a:ext cx="693102" cy="693101"/>
            <a:chOff x="4812563" y="3496783"/>
            <a:chExt cx="1006035" cy="1006034"/>
          </a:xfrm>
          <a:effectLst>
            <a:outerShdw blurRad="50800" dist="38100" dir="2700000" algn="tl" rotWithShape="0">
              <a:prstClr val="black">
                <a:alpha val="40000"/>
              </a:prstClr>
            </a:outerShdw>
          </a:effectLst>
        </p:grpSpPr>
        <p:grpSp>
          <p:nvGrpSpPr>
            <p:cNvPr id="29" name="组合 28"/>
            <p:cNvGrpSpPr/>
            <p:nvPr/>
          </p:nvGrpSpPr>
          <p:grpSpPr>
            <a:xfrm>
              <a:off x="4812563" y="3496783"/>
              <a:ext cx="1006035" cy="1006034"/>
              <a:chOff x="2180022" y="2446667"/>
              <a:chExt cx="1008000" cy="1008000"/>
            </a:xfrm>
          </p:grpSpPr>
          <p:sp>
            <p:nvSpPr>
              <p:cNvPr id="31" name="矩形 30"/>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36" name="直接连接符 35"/>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30" name="TextBox 14"/>
            <p:cNvSpPr txBox="1"/>
            <p:nvPr/>
          </p:nvSpPr>
          <p:spPr>
            <a:xfrm>
              <a:off x="4839822" y="3619057"/>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做</a:t>
              </a:r>
            </a:p>
          </p:txBody>
        </p:sp>
      </p:grpSp>
      <p:pic>
        <p:nvPicPr>
          <p:cNvPr id="33" name="图片 32"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747520" y="2506240"/>
            <a:ext cx="1739734" cy="16590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组合 2"/>
          <p:cNvGrpSpPr/>
          <p:nvPr/>
        </p:nvGrpSpPr>
        <p:grpSpPr>
          <a:xfrm>
            <a:off x="688714" y="4415286"/>
            <a:ext cx="3920227" cy="869964"/>
            <a:chOff x="688714" y="4415286"/>
            <a:chExt cx="3920227" cy="869964"/>
          </a:xfrm>
        </p:grpSpPr>
        <p:sp>
          <p:nvSpPr>
            <p:cNvPr id="35" name="圆角矩形 34"/>
            <p:cNvSpPr/>
            <p:nvPr/>
          </p:nvSpPr>
          <p:spPr>
            <a:xfrm>
              <a:off x="778185" y="4415286"/>
              <a:ext cx="3741287" cy="818840"/>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标题 1"/>
            <p:cNvSpPr txBox="1">
              <a:spLocks/>
            </p:cNvSpPr>
            <p:nvPr/>
          </p:nvSpPr>
          <p:spPr>
            <a:xfrm>
              <a:off x="688714" y="4499301"/>
              <a:ext cx="3920227" cy="785949"/>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pPr algn="ctr"/>
              <a:r>
                <a:rPr lang="zh-CN" altLang="en-US" sz="3600" dirty="0" smtClean="0"/>
                <a:t>实现四个进一步</a:t>
              </a:r>
              <a:endParaRPr lang="zh-CN" altLang="en-US" sz="3600" dirty="0"/>
            </a:p>
          </p:txBody>
        </p:sp>
      </p:grpSp>
      <p:grpSp>
        <p:nvGrpSpPr>
          <p:cNvPr id="4" name="组合 3"/>
          <p:cNvGrpSpPr/>
          <p:nvPr/>
        </p:nvGrpSpPr>
        <p:grpSpPr>
          <a:xfrm>
            <a:off x="5401995" y="2232175"/>
            <a:ext cx="1556698" cy="563693"/>
            <a:chOff x="5401995" y="2232175"/>
            <a:chExt cx="1556698" cy="563693"/>
          </a:xfrm>
        </p:grpSpPr>
        <p:sp>
          <p:nvSpPr>
            <p:cNvPr id="2" name="燕尾形 1"/>
            <p:cNvSpPr/>
            <p:nvPr/>
          </p:nvSpPr>
          <p:spPr>
            <a:xfrm>
              <a:off x="5401995" y="2232175"/>
              <a:ext cx="1556698" cy="563693"/>
            </a:xfrm>
            <a:prstGeom prst="chevron">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6" name="TextBox 5"/>
            <p:cNvSpPr txBox="1"/>
            <p:nvPr/>
          </p:nvSpPr>
          <p:spPr>
            <a:xfrm>
              <a:off x="5702160" y="2283188"/>
              <a:ext cx="1107996" cy="461665"/>
            </a:xfrm>
            <a:prstGeom prst="rect">
              <a:avLst/>
            </a:prstGeom>
            <a:noFill/>
          </p:spPr>
          <p:txBody>
            <a:bodyPr wrap="none" rtlCol="0">
              <a:spAutoFit/>
            </a:bodyPr>
            <a:lstStyle/>
            <a:p>
              <a:r>
                <a:rPr lang="zh-CN" altLang="en-US" sz="2400" b="1" dirty="0">
                  <a:solidFill>
                    <a:schemeClr val="bg1"/>
                  </a:solidFill>
                  <a:latin typeface="微软雅黑" pitchFamily="34" charset="-122"/>
                  <a:ea typeface="微软雅黑" pitchFamily="34" charset="-122"/>
                </a:rPr>
                <a:t>第一步</a:t>
              </a:r>
            </a:p>
          </p:txBody>
        </p:sp>
      </p:grpSp>
      <p:grpSp>
        <p:nvGrpSpPr>
          <p:cNvPr id="34" name="组合 33"/>
          <p:cNvGrpSpPr/>
          <p:nvPr/>
        </p:nvGrpSpPr>
        <p:grpSpPr>
          <a:xfrm>
            <a:off x="5401995" y="3338801"/>
            <a:ext cx="1556698" cy="563693"/>
            <a:chOff x="5401995" y="3338801"/>
            <a:chExt cx="1556698" cy="563693"/>
          </a:xfrm>
        </p:grpSpPr>
        <p:sp>
          <p:nvSpPr>
            <p:cNvPr id="47" name="燕尾形 46"/>
            <p:cNvSpPr/>
            <p:nvPr/>
          </p:nvSpPr>
          <p:spPr>
            <a:xfrm>
              <a:off x="5401995" y="3338801"/>
              <a:ext cx="1556698" cy="563693"/>
            </a:xfrm>
            <a:prstGeom prst="chevron">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9" name="TextBox 5"/>
            <p:cNvSpPr txBox="1"/>
            <p:nvPr/>
          </p:nvSpPr>
          <p:spPr>
            <a:xfrm>
              <a:off x="5702160" y="3389814"/>
              <a:ext cx="1107996" cy="461665"/>
            </a:xfrm>
            <a:prstGeom prst="rect">
              <a:avLst/>
            </a:prstGeom>
            <a:noFill/>
          </p:spPr>
          <p:txBody>
            <a:bodyPr wrap="none" rtlCol="0">
              <a:spAutoFit/>
            </a:bodyPr>
            <a:lstStyle/>
            <a:p>
              <a:r>
                <a:rPr lang="zh-CN" altLang="en-US" sz="2400" b="1" dirty="0" smtClean="0">
                  <a:solidFill>
                    <a:schemeClr val="bg1"/>
                  </a:solidFill>
                  <a:latin typeface="微软雅黑" pitchFamily="34" charset="-122"/>
                  <a:ea typeface="微软雅黑" pitchFamily="34" charset="-122"/>
                </a:rPr>
                <a:t>第二步</a:t>
              </a:r>
              <a:endParaRPr lang="zh-CN" altLang="en-US" sz="2400" b="1" dirty="0">
                <a:solidFill>
                  <a:schemeClr val="bg1"/>
                </a:solidFill>
                <a:latin typeface="微软雅黑" pitchFamily="34" charset="-122"/>
                <a:ea typeface="微软雅黑" pitchFamily="34" charset="-122"/>
              </a:endParaRPr>
            </a:p>
          </p:txBody>
        </p:sp>
      </p:grpSp>
      <p:grpSp>
        <p:nvGrpSpPr>
          <p:cNvPr id="40" name="组合 39"/>
          <p:cNvGrpSpPr/>
          <p:nvPr/>
        </p:nvGrpSpPr>
        <p:grpSpPr>
          <a:xfrm>
            <a:off x="5401995" y="4460991"/>
            <a:ext cx="1556698" cy="563693"/>
            <a:chOff x="5401995" y="4460991"/>
            <a:chExt cx="1556698" cy="563693"/>
          </a:xfrm>
        </p:grpSpPr>
        <p:sp>
          <p:nvSpPr>
            <p:cNvPr id="50" name="燕尾形 49"/>
            <p:cNvSpPr/>
            <p:nvPr/>
          </p:nvSpPr>
          <p:spPr>
            <a:xfrm>
              <a:off x="5401995" y="4460991"/>
              <a:ext cx="1556698" cy="563693"/>
            </a:xfrm>
            <a:prstGeom prst="chevron">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2" name="TextBox 5"/>
            <p:cNvSpPr txBox="1"/>
            <p:nvPr/>
          </p:nvSpPr>
          <p:spPr>
            <a:xfrm>
              <a:off x="5702160" y="4512004"/>
              <a:ext cx="1107996" cy="461665"/>
            </a:xfrm>
            <a:prstGeom prst="rect">
              <a:avLst/>
            </a:prstGeom>
            <a:noFill/>
          </p:spPr>
          <p:txBody>
            <a:bodyPr wrap="none" rtlCol="0">
              <a:spAutoFit/>
            </a:bodyPr>
            <a:lstStyle/>
            <a:p>
              <a:r>
                <a:rPr lang="zh-CN" altLang="en-US" sz="2400" b="1" dirty="0" smtClean="0">
                  <a:solidFill>
                    <a:schemeClr val="bg1"/>
                  </a:solidFill>
                  <a:latin typeface="微软雅黑" pitchFamily="34" charset="-122"/>
                  <a:ea typeface="微软雅黑" pitchFamily="34" charset="-122"/>
                </a:rPr>
                <a:t>第三步</a:t>
              </a:r>
              <a:endParaRPr lang="zh-CN" altLang="en-US" sz="2400" b="1" dirty="0">
                <a:solidFill>
                  <a:schemeClr val="bg1"/>
                </a:solidFill>
                <a:latin typeface="微软雅黑" pitchFamily="34" charset="-122"/>
                <a:ea typeface="微软雅黑" pitchFamily="34" charset="-122"/>
              </a:endParaRPr>
            </a:p>
          </p:txBody>
        </p:sp>
      </p:grpSp>
      <p:grpSp>
        <p:nvGrpSpPr>
          <p:cNvPr id="42" name="组合 41"/>
          <p:cNvGrpSpPr/>
          <p:nvPr/>
        </p:nvGrpSpPr>
        <p:grpSpPr>
          <a:xfrm>
            <a:off x="5401995" y="5578979"/>
            <a:ext cx="1556698" cy="563693"/>
            <a:chOff x="5401995" y="5578979"/>
            <a:chExt cx="1556698" cy="563693"/>
          </a:xfrm>
        </p:grpSpPr>
        <p:sp>
          <p:nvSpPr>
            <p:cNvPr id="53" name="燕尾形 52"/>
            <p:cNvSpPr/>
            <p:nvPr/>
          </p:nvSpPr>
          <p:spPr>
            <a:xfrm>
              <a:off x="5401995" y="5578979"/>
              <a:ext cx="1556698" cy="563693"/>
            </a:xfrm>
            <a:prstGeom prst="chevron">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5" name="TextBox 5"/>
            <p:cNvSpPr txBox="1"/>
            <p:nvPr/>
          </p:nvSpPr>
          <p:spPr>
            <a:xfrm>
              <a:off x="5702160" y="5629992"/>
              <a:ext cx="1107996" cy="461665"/>
            </a:xfrm>
            <a:prstGeom prst="rect">
              <a:avLst/>
            </a:prstGeom>
            <a:noFill/>
          </p:spPr>
          <p:txBody>
            <a:bodyPr wrap="none" rtlCol="0">
              <a:spAutoFit/>
            </a:bodyPr>
            <a:lstStyle/>
            <a:p>
              <a:r>
                <a:rPr lang="zh-CN" altLang="en-US" sz="2400" b="1" dirty="0" smtClean="0">
                  <a:solidFill>
                    <a:schemeClr val="bg1"/>
                  </a:solidFill>
                  <a:latin typeface="微软雅黑" pitchFamily="34" charset="-122"/>
                  <a:ea typeface="微软雅黑" pitchFamily="34" charset="-122"/>
                </a:rPr>
                <a:t>第四步</a:t>
              </a:r>
              <a:endParaRPr lang="zh-CN" altLang="en-US" sz="2400" b="1" dirty="0">
                <a:solidFill>
                  <a:schemeClr val="bg1"/>
                </a:solidFill>
                <a:latin typeface="微软雅黑" pitchFamily="34" charset="-122"/>
                <a:ea typeface="微软雅黑" pitchFamily="34" charset="-122"/>
              </a:endParaRPr>
            </a:p>
          </p:txBody>
        </p:sp>
      </p:grpSp>
      <p:grpSp>
        <p:nvGrpSpPr>
          <p:cNvPr id="5" name="组合 4"/>
          <p:cNvGrpSpPr/>
          <p:nvPr/>
        </p:nvGrpSpPr>
        <p:grpSpPr>
          <a:xfrm>
            <a:off x="6782020" y="2162560"/>
            <a:ext cx="5016349" cy="687359"/>
            <a:chOff x="6782020" y="2162560"/>
            <a:chExt cx="5016349" cy="687359"/>
          </a:xfrm>
        </p:grpSpPr>
        <p:sp>
          <p:nvSpPr>
            <p:cNvPr id="45" name="燕尾形 44"/>
            <p:cNvSpPr/>
            <p:nvPr/>
          </p:nvSpPr>
          <p:spPr>
            <a:xfrm>
              <a:off x="6782020" y="2162560"/>
              <a:ext cx="5016349" cy="687359"/>
            </a:xfrm>
            <a:prstGeom prst="chevron">
              <a:avLst/>
            </a:prstGeom>
            <a:noFill/>
            <a:ln>
              <a:solidFill>
                <a:srgbClr val="B3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6" name="TextBox 6"/>
            <p:cNvSpPr txBox="1"/>
            <p:nvPr/>
          </p:nvSpPr>
          <p:spPr>
            <a:xfrm>
              <a:off x="7726530" y="2332185"/>
              <a:ext cx="3738906" cy="338554"/>
            </a:xfrm>
            <a:prstGeom prst="rect">
              <a:avLst/>
            </a:prstGeom>
            <a:noFill/>
          </p:spPr>
          <p:txBody>
            <a:bodyPr wrap="square" rtlCol="0">
              <a:spAutoFit/>
            </a:bodyPr>
            <a:lstStyle/>
            <a:p>
              <a:pPr algn="just" defTabSz="972508">
                <a:defRPr/>
              </a:pPr>
              <a:r>
                <a:rPr lang="zh-CN" altLang="en-US" sz="1600" b="1" dirty="0" smtClean="0">
                  <a:gradFill>
                    <a:gsLst>
                      <a:gs pos="0">
                        <a:srgbClr val="BE0000"/>
                      </a:gs>
                      <a:gs pos="100000">
                        <a:srgbClr val="930000"/>
                      </a:gs>
                    </a:gsLst>
                    <a:lin ang="16200000" scaled="1"/>
                  </a:gradFill>
                  <a:latin typeface="微软雅黑" pitchFamily="34" charset="-122"/>
                  <a:ea typeface="微软雅黑" pitchFamily="34" charset="-122"/>
                </a:rPr>
                <a:t>进一步</a:t>
              </a:r>
              <a:r>
                <a:rPr lang="zh-CN" altLang="en-US" sz="1600" b="1" dirty="0">
                  <a:gradFill>
                    <a:gsLst>
                      <a:gs pos="0">
                        <a:srgbClr val="BE0000"/>
                      </a:gs>
                      <a:gs pos="100000">
                        <a:srgbClr val="930000"/>
                      </a:gs>
                    </a:gsLst>
                    <a:lin ang="16200000" scaled="1"/>
                  </a:gradFill>
                  <a:latin typeface="微软雅黑" pitchFamily="34" charset="-122"/>
                  <a:ea typeface="微软雅黑" pitchFamily="34" charset="-122"/>
                </a:rPr>
                <a:t>坚定理想信念，提高党性觉悟</a:t>
              </a:r>
              <a:endParaRPr lang="zh-CN" altLang="en-US" sz="1600" b="1" kern="0" dirty="0">
                <a:gradFill>
                  <a:gsLst>
                    <a:gs pos="0">
                      <a:srgbClr val="BE0000"/>
                    </a:gs>
                    <a:gs pos="100000">
                      <a:srgbClr val="930000"/>
                    </a:gs>
                  </a:gsLst>
                  <a:lin ang="16200000" scaled="1"/>
                </a:gradFill>
                <a:latin typeface="微软雅黑" pitchFamily="34" charset="-122"/>
                <a:ea typeface="微软雅黑" pitchFamily="34" charset="-122"/>
              </a:endParaRPr>
            </a:p>
          </p:txBody>
        </p:sp>
      </p:grpSp>
      <p:grpSp>
        <p:nvGrpSpPr>
          <p:cNvPr id="39" name="组合 38"/>
          <p:cNvGrpSpPr/>
          <p:nvPr/>
        </p:nvGrpSpPr>
        <p:grpSpPr>
          <a:xfrm>
            <a:off x="6782020" y="3269186"/>
            <a:ext cx="5016349" cy="687359"/>
            <a:chOff x="6782020" y="3269186"/>
            <a:chExt cx="5016349" cy="687359"/>
          </a:xfrm>
        </p:grpSpPr>
        <p:sp>
          <p:nvSpPr>
            <p:cNvPr id="48" name="燕尾形 47"/>
            <p:cNvSpPr/>
            <p:nvPr/>
          </p:nvSpPr>
          <p:spPr>
            <a:xfrm>
              <a:off x="6782020" y="3269186"/>
              <a:ext cx="5016349" cy="687359"/>
            </a:xfrm>
            <a:prstGeom prst="chevron">
              <a:avLst/>
            </a:prstGeom>
            <a:noFill/>
            <a:ln>
              <a:solidFill>
                <a:srgbClr val="B3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7" name="TextBox 10"/>
            <p:cNvSpPr txBox="1"/>
            <p:nvPr/>
          </p:nvSpPr>
          <p:spPr>
            <a:xfrm>
              <a:off x="7414617" y="3337441"/>
              <a:ext cx="3927828" cy="584775"/>
            </a:xfrm>
            <a:prstGeom prst="rect">
              <a:avLst/>
            </a:prstGeom>
            <a:noFill/>
          </p:spPr>
          <p:txBody>
            <a:bodyPr wrap="square" rtlCol="0">
              <a:spAutoFit/>
            </a:bodyPr>
            <a:lstStyle/>
            <a:p>
              <a:pPr algn="just" defTabSz="972508">
                <a:defRPr/>
              </a:pPr>
              <a:r>
                <a:rPr lang="zh-CN" altLang="en-US" sz="1600" b="1" dirty="0" smtClean="0">
                  <a:gradFill>
                    <a:gsLst>
                      <a:gs pos="0">
                        <a:srgbClr val="BE0000"/>
                      </a:gs>
                      <a:gs pos="100000">
                        <a:srgbClr val="930000"/>
                      </a:gs>
                    </a:gsLst>
                    <a:lin ang="16200000" scaled="1"/>
                  </a:gradFill>
                  <a:latin typeface="微软雅黑" pitchFamily="34" charset="-122"/>
                  <a:ea typeface="微软雅黑" pitchFamily="34" charset="-122"/>
                </a:rPr>
                <a:t>进一步</a:t>
              </a:r>
              <a:r>
                <a:rPr lang="zh-CN" altLang="en-US" sz="1600" b="1" dirty="0">
                  <a:gradFill>
                    <a:gsLst>
                      <a:gs pos="0">
                        <a:srgbClr val="BE0000"/>
                      </a:gs>
                      <a:gs pos="100000">
                        <a:srgbClr val="930000"/>
                      </a:gs>
                    </a:gsLst>
                    <a:lin ang="16200000" scaled="1"/>
                  </a:gradFill>
                  <a:latin typeface="微软雅黑" pitchFamily="34" charset="-122"/>
                  <a:ea typeface="微软雅黑" pitchFamily="34" charset="-122"/>
                </a:rPr>
                <a:t>增强政治意识、大局意识</a:t>
              </a:r>
              <a:r>
                <a:rPr lang="zh-CN" altLang="en-US" sz="1600" b="1" dirty="0" smtClean="0">
                  <a:gradFill>
                    <a:gsLst>
                      <a:gs pos="0">
                        <a:srgbClr val="BE0000"/>
                      </a:gs>
                      <a:gs pos="100000">
                        <a:srgbClr val="930000"/>
                      </a:gs>
                    </a:gsLst>
                    <a:lin ang="16200000" scaled="1"/>
                  </a:gradFill>
                  <a:latin typeface="微软雅黑" pitchFamily="34" charset="-122"/>
                  <a:ea typeface="微软雅黑" pitchFamily="34" charset="-122"/>
                </a:rPr>
                <a:t>、</a:t>
              </a:r>
              <a:endParaRPr lang="en-US" altLang="zh-CN" sz="1600" b="1" dirty="0" smtClean="0">
                <a:gradFill>
                  <a:gsLst>
                    <a:gs pos="0">
                      <a:srgbClr val="BE0000"/>
                    </a:gs>
                    <a:gs pos="100000">
                      <a:srgbClr val="930000"/>
                    </a:gs>
                  </a:gsLst>
                  <a:lin ang="16200000" scaled="1"/>
                </a:gradFill>
                <a:latin typeface="微软雅黑" pitchFamily="34" charset="-122"/>
                <a:ea typeface="微软雅黑" pitchFamily="34" charset="-122"/>
              </a:endParaRPr>
            </a:p>
            <a:p>
              <a:pPr algn="just" defTabSz="972508">
                <a:defRPr/>
              </a:pPr>
              <a:r>
                <a:rPr lang="zh-CN" altLang="en-US" sz="1600" b="1" dirty="0" smtClean="0">
                  <a:gradFill>
                    <a:gsLst>
                      <a:gs pos="0">
                        <a:srgbClr val="BE0000"/>
                      </a:gs>
                      <a:gs pos="100000">
                        <a:srgbClr val="930000"/>
                      </a:gs>
                    </a:gsLst>
                    <a:lin ang="16200000" scaled="1"/>
                  </a:gradFill>
                  <a:latin typeface="微软雅黑" pitchFamily="34" charset="-122"/>
                  <a:ea typeface="微软雅黑" pitchFamily="34" charset="-122"/>
                </a:rPr>
                <a:t>核心</a:t>
              </a:r>
              <a:r>
                <a:rPr lang="zh-CN" altLang="en-US" sz="1600" b="1" dirty="0">
                  <a:gradFill>
                    <a:gsLst>
                      <a:gs pos="0">
                        <a:srgbClr val="BE0000"/>
                      </a:gs>
                      <a:gs pos="100000">
                        <a:srgbClr val="930000"/>
                      </a:gs>
                    </a:gsLst>
                    <a:lin ang="16200000" scaled="1"/>
                  </a:gradFill>
                  <a:latin typeface="微软雅黑" pitchFamily="34" charset="-122"/>
                  <a:ea typeface="微软雅黑" pitchFamily="34" charset="-122"/>
                </a:rPr>
                <a:t>意识</a:t>
              </a:r>
              <a:r>
                <a:rPr lang="zh-CN" altLang="en-US" sz="1600" b="1" dirty="0" smtClean="0">
                  <a:gradFill>
                    <a:gsLst>
                      <a:gs pos="0">
                        <a:srgbClr val="BE0000"/>
                      </a:gs>
                      <a:gs pos="100000">
                        <a:srgbClr val="930000"/>
                      </a:gs>
                    </a:gsLst>
                    <a:lin ang="16200000" scaled="1"/>
                  </a:gradFill>
                  <a:latin typeface="微软雅黑" pitchFamily="34" charset="-122"/>
                  <a:ea typeface="微软雅黑" pitchFamily="34" charset="-122"/>
                </a:rPr>
                <a:t>、看齐</a:t>
              </a:r>
              <a:r>
                <a:rPr lang="zh-CN" altLang="en-US" sz="1600" b="1" dirty="0">
                  <a:gradFill>
                    <a:gsLst>
                      <a:gs pos="0">
                        <a:srgbClr val="BE0000"/>
                      </a:gs>
                      <a:gs pos="100000">
                        <a:srgbClr val="930000"/>
                      </a:gs>
                    </a:gsLst>
                    <a:lin ang="16200000" scaled="1"/>
                  </a:gradFill>
                  <a:latin typeface="微软雅黑" pitchFamily="34" charset="-122"/>
                  <a:ea typeface="微软雅黑" pitchFamily="34" charset="-122"/>
                </a:rPr>
                <a:t>意识，坚定正确政治方向</a:t>
              </a:r>
              <a:endParaRPr lang="zh-CN" altLang="en-US" sz="1600" b="1" kern="0" dirty="0">
                <a:gradFill>
                  <a:gsLst>
                    <a:gs pos="0">
                      <a:srgbClr val="BE0000"/>
                    </a:gs>
                    <a:gs pos="100000">
                      <a:srgbClr val="930000"/>
                    </a:gs>
                  </a:gsLst>
                  <a:lin ang="16200000" scaled="1"/>
                </a:gradFill>
                <a:latin typeface="微软雅黑" pitchFamily="34" charset="-122"/>
                <a:ea typeface="微软雅黑" pitchFamily="34" charset="-122"/>
              </a:endParaRPr>
            </a:p>
          </p:txBody>
        </p:sp>
      </p:grpSp>
      <p:grpSp>
        <p:nvGrpSpPr>
          <p:cNvPr id="41" name="组合 40"/>
          <p:cNvGrpSpPr/>
          <p:nvPr/>
        </p:nvGrpSpPr>
        <p:grpSpPr>
          <a:xfrm>
            <a:off x="6782020" y="4391376"/>
            <a:ext cx="5157987" cy="687359"/>
            <a:chOff x="6782020" y="4391376"/>
            <a:chExt cx="5157987" cy="687359"/>
          </a:xfrm>
        </p:grpSpPr>
        <p:sp>
          <p:nvSpPr>
            <p:cNvPr id="51" name="燕尾形 50"/>
            <p:cNvSpPr/>
            <p:nvPr/>
          </p:nvSpPr>
          <p:spPr>
            <a:xfrm>
              <a:off x="6782020" y="4391376"/>
              <a:ext cx="5016349" cy="687359"/>
            </a:xfrm>
            <a:prstGeom prst="chevron">
              <a:avLst/>
            </a:prstGeom>
            <a:noFill/>
            <a:ln>
              <a:solidFill>
                <a:srgbClr val="B3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8" name="TextBox 14"/>
            <p:cNvSpPr txBox="1"/>
            <p:nvPr/>
          </p:nvSpPr>
          <p:spPr>
            <a:xfrm>
              <a:off x="7251959" y="4573559"/>
              <a:ext cx="4688048" cy="338554"/>
            </a:xfrm>
            <a:prstGeom prst="rect">
              <a:avLst/>
            </a:prstGeom>
            <a:noFill/>
          </p:spPr>
          <p:txBody>
            <a:bodyPr wrap="square" rtlCol="0">
              <a:spAutoFit/>
            </a:bodyPr>
            <a:lstStyle/>
            <a:p>
              <a:pPr algn="just" defTabSz="972508">
                <a:defRPr/>
              </a:pPr>
              <a:r>
                <a:rPr lang="zh-CN" altLang="en-US" sz="1600" b="1" dirty="0" smtClean="0">
                  <a:gradFill>
                    <a:gsLst>
                      <a:gs pos="0">
                        <a:srgbClr val="BE0000"/>
                      </a:gs>
                      <a:gs pos="100000">
                        <a:srgbClr val="930000"/>
                      </a:gs>
                    </a:gsLst>
                    <a:lin ang="16200000" scaled="1"/>
                  </a:gradFill>
                  <a:latin typeface="微软雅黑" pitchFamily="34" charset="-122"/>
                  <a:ea typeface="微软雅黑" pitchFamily="34" charset="-122"/>
                </a:rPr>
                <a:t>进一步</a:t>
              </a:r>
              <a:r>
                <a:rPr lang="zh-CN" altLang="en-US" sz="1600" b="1" dirty="0">
                  <a:gradFill>
                    <a:gsLst>
                      <a:gs pos="0">
                        <a:srgbClr val="BE0000"/>
                      </a:gs>
                      <a:gs pos="100000">
                        <a:srgbClr val="930000"/>
                      </a:gs>
                    </a:gsLst>
                    <a:lin ang="16200000" scaled="1"/>
                  </a:gradFill>
                  <a:latin typeface="微软雅黑" pitchFamily="34" charset="-122"/>
                  <a:ea typeface="微软雅黑" pitchFamily="34" charset="-122"/>
                </a:rPr>
                <a:t>树立清风正气，严守政治纪律政治规矩</a:t>
              </a:r>
              <a:endParaRPr lang="zh-CN" altLang="en-US" sz="1600" b="1" kern="0" dirty="0">
                <a:gradFill>
                  <a:gsLst>
                    <a:gs pos="0">
                      <a:srgbClr val="BE0000"/>
                    </a:gs>
                    <a:gs pos="100000">
                      <a:srgbClr val="930000"/>
                    </a:gs>
                  </a:gsLst>
                  <a:lin ang="16200000" scaled="1"/>
                </a:gradFill>
                <a:latin typeface="微软雅黑" pitchFamily="34" charset="-122"/>
                <a:ea typeface="微软雅黑" pitchFamily="34" charset="-122"/>
              </a:endParaRPr>
            </a:p>
          </p:txBody>
        </p:sp>
      </p:grpSp>
      <p:grpSp>
        <p:nvGrpSpPr>
          <p:cNvPr id="43" name="组合 42"/>
          <p:cNvGrpSpPr/>
          <p:nvPr/>
        </p:nvGrpSpPr>
        <p:grpSpPr>
          <a:xfrm>
            <a:off x="6782020" y="5509364"/>
            <a:ext cx="5016349" cy="687359"/>
            <a:chOff x="6782020" y="5509364"/>
            <a:chExt cx="5016349" cy="687359"/>
          </a:xfrm>
        </p:grpSpPr>
        <p:sp>
          <p:nvSpPr>
            <p:cNvPr id="54" name="燕尾形 53"/>
            <p:cNvSpPr/>
            <p:nvPr/>
          </p:nvSpPr>
          <p:spPr>
            <a:xfrm>
              <a:off x="6782020" y="5509364"/>
              <a:ext cx="5016349" cy="687359"/>
            </a:xfrm>
            <a:prstGeom prst="chevron">
              <a:avLst/>
            </a:prstGeom>
            <a:noFill/>
            <a:ln>
              <a:solidFill>
                <a:srgbClr val="B3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9" name="TextBox 18"/>
            <p:cNvSpPr txBox="1"/>
            <p:nvPr/>
          </p:nvSpPr>
          <p:spPr>
            <a:xfrm>
              <a:off x="7148400" y="5573084"/>
              <a:ext cx="4387883" cy="584775"/>
            </a:xfrm>
            <a:prstGeom prst="rect">
              <a:avLst/>
            </a:prstGeom>
            <a:noFill/>
          </p:spPr>
          <p:txBody>
            <a:bodyPr wrap="square" rtlCol="0">
              <a:spAutoFit/>
            </a:bodyPr>
            <a:lstStyle/>
            <a:p>
              <a:pPr algn="just" defTabSz="972508">
                <a:defRPr/>
              </a:pPr>
              <a:r>
                <a:rPr lang="zh-CN" altLang="en-US" sz="1600" b="1" dirty="0" smtClean="0">
                  <a:gradFill>
                    <a:gsLst>
                      <a:gs pos="0">
                        <a:srgbClr val="BE0000"/>
                      </a:gs>
                      <a:gs pos="100000">
                        <a:srgbClr val="930000"/>
                      </a:gs>
                    </a:gsLst>
                    <a:lin ang="16200000" scaled="1"/>
                  </a:gradFill>
                  <a:latin typeface="微软雅黑" pitchFamily="34" charset="-122"/>
                  <a:ea typeface="微软雅黑" pitchFamily="34" charset="-122"/>
                </a:rPr>
                <a:t>进一步</a:t>
              </a:r>
              <a:r>
                <a:rPr lang="zh-CN" altLang="en-US" sz="1600" b="1" dirty="0">
                  <a:gradFill>
                    <a:gsLst>
                      <a:gs pos="0">
                        <a:srgbClr val="BE0000"/>
                      </a:gs>
                      <a:gs pos="100000">
                        <a:srgbClr val="930000"/>
                      </a:gs>
                    </a:gsLst>
                    <a:lin ang="16200000" scaled="1"/>
                  </a:gradFill>
                  <a:latin typeface="微软雅黑" pitchFamily="34" charset="-122"/>
                  <a:ea typeface="微软雅黑" pitchFamily="34" charset="-122"/>
                </a:rPr>
                <a:t>强化宗旨观念，勇于担当作为，在生产</a:t>
              </a:r>
              <a:r>
                <a:rPr lang="zh-CN" altLang="en-US" sz="1600" b="1" dirty="0" smtClean="0">
                  <a:gradFill>
                    <a:gsLst>
                      <a:gs pos="0">
                        <a:srgbClr val="BE0000"/>
                      </a:gs>
                      <a:gs pos="100000">
                        <a:srgbClr val="930000"/>
                      </a:gs>
                    </a:gsLst>
                    <a:lin ang="16200000" scaled="1"/>
                  </a:gradFill>
                  <a:latin typeface="微软雅黑" pitchFamily="34" charset="-122"/>
                  <a:ea typeface="微软雅黑" pitchFamily="34" charset="-122"/>
                </a:rPr>
                <a:t>、</a:t>
              </a:r>
              <a:endParaRPr lang="en-US" altLang="zh-CN" sz="1600" b="1" dirty="0" smtClean="0">
                <a:gradFill>
                  <a:gsLst>
                    <a:gs pos="0">
                      <a:srgbClr val="BE0000"/>
                    </a:gs>
                    <a:gs pos="100000">
                      <a:srgbClr val="930000"/>
                    </a:gs>
                  </a:gsLst>
                  <a:lin ang="16200000" scaled="1"/>
                </a:gradFill>
                <a:latin typeface="微软雅黑" pitchFamily="34" charset="-122"/>
                <a:ea typeface="微软雅黑" pitchFamily="34" charset="-122"/>
              </a:endParaRPr>
            </a:p>
            <a:p>
              <a:pPr algn="just" defTabSz="972508">
                <a:defRPr/>
              </a:pPr>
              <a:r>
                <a:rPr lang="zh-CN" altLang="en-US" sz="1600" b="1" dirty="0" smtClean="0">
                  <a:gradFill>
                    <a:gsLst>
                      <a:gs pos="0">
                        <a:srgbClr val="BE0000"/>
                      </a:gs>
                      <a:gs pos="100000">
                        <a:srgbClr val="930000"/>
                      </a:gs>
                    </a:gsLst>
                    <a:lin ang="16200000" scaled="1"/>
                  </a:gradFill>
                  <a:latin typeface="微软雅黑" pitchFamily="34" charset="-122"/>
                  <a:ea typeface="微软雅黑" pitchFamily="34" charset="-122"/>
                </a:rPr>
                <a:t>工作</a:t>
              </a:r>
              <a:r>
                <a:rPr lang="zh-CN" altLang="en-US" sz="1600" b="1" dirty="0">
                  <a:gradFill>
                    <a:gsLst>
                      <a:gs pos="0">
                        <a:srgbClr val="BE0000"/>
                      </a:gs>
                      <a:gs pos="100000">
                        <a:srgbClr val="930000"/>
                      </a:gs>
                    </a:gsLst>
                    <a:lin ang="16200000" scaled="1"/>
                  </a:gradFill>
                  <a:latin typeface="微软雅黑" pitchFamily="34" charset="-122"/>
                  <a:ea typeface="微软雅黑" pitchFamily="34" charset="-122"/>
                </a:rPr>
                <a:t>、学习和社会生活中起先锋模范作用</a:t>
              </a:r>
              <a:endParaRPr lang="zh-CN" altLang="en-US" sz="1600" b="1" kern="0" dirty="0">
                <a:gradFill>
                  <a:gsLst>
                    <a:gs pos="0">
                      <a:srgbClr val="BE0000"/>
                    </a:gs>
                    <a:gs pos="100000">
                      <a:srgbClr val="930000"/>
                    </a:gs>
                  </a:gsLst>
                  <a:lin ang="16200000" scaled="1"/>
                </a:gradFill>
                <a:latin typeface="微软雅黑" pitchFamily="34" charset="-122"/>
                <a:ea typeface="微软雅黑" pitchFamily="34" charset="-122"/>
              </a:endParaRPr>
            </a:p>
          </p:txBody>
        </p:sp>
      </p:grpSp>
    </p:spTree>
    <p:extLst>
      <p:ext uri="{BB962C8B-B14F-4D97-AF65-F5344CB8AC3E}">
        <p14:creationId xmlns:p14="http://schemas.microsoft.com/office/powerpoint/2010/main" val="199786648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1000"/>
                                        <p:tgtEl>
                                          <p:spTgt spid="9"/>
                                        </p:tgtEl>
                                      </p:cBhvr>
                                    </p:animEffect>
                                  </p:childTnLst>
                                </p:cTn>
                              </p:par>
                            </p:childTnLst>
                          </p:cTn>
                        </p:par>
                        <p:par>
                          <p:cTn id="14" fill="hold">
                            <p:stCondLst>
                              <p:cond delay="2000"/>
                            </p:stCondLst>
                            <p:childTnLst>
                              <p:par>
                                <p:cTn id="15" presetID="53" presetClass="entr" presetSubtype="16"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par>
                          <p:cTn id="20" fill="hold">
                            <p:stCondLst>
                              <p:cond delay="2500"/>
                            </p:stCondLst>
                            <p:childTnLst>
                              <p:par>
                                <p:cTn id="21" presetID="53" presetClass="entr" presetSubtype="16"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childTnLst>
                          </p:cTn>
                        </p:par>
                        <p:par>
                          <p:cTn id="26" fill="hold">
                            <p:stCondLst>
                              <p:cond delay="3000"/>
                            </p:stCondLst>
                            <p:childTnLst>
                              <p:par>
                                <p:cTn id="27" presetID="53" presetClass="entr" presetSubtype="16"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Effect transition="in" filter="fade">
                                      <p:cBhvr>
                                        <p:cTn id="37" dur="500"/>
                                        <p:tgtEl>
                                          <p:spTgt spid="28"/>
                                        </p:tgtEl>
                                      </p:cBhvr>
                                    </p:animEffect>
                                  </p:childTnLst>
                                </p:cTn>
                              </p:par>
                            </p:childTnLst>
                          </p:cTn>
                        </p:par>
                        <p:par>
                          <p:cTn id="38" fill="hold">
                            <p:stCondLst>
                              <p:cond delay="4000"/>
                            </p:stCondLst>
                            <p:childTnLst>
                              <p:par>
                                <p:cTn id="39" presetID="23" presetClass="entr" presetSubtype="528" fill="hold" nodeType="afterEffect">
                                  <p:stCondLst>
                                    <p:cond delay="0"/>
                                  </p:stCondLst>
                                  <p:childTnLst>
                                    <p:set>
                                      <p:cBhvr>
                                        <p:cTn id="40" dur="1" fill="hold">
                                          <p:stCondLst>
                                            <p:cond delay="0"/>
                                          </p:stCondLst>
                                        </p:cTn>
                                        <p:tgtEl>
                                          <p:spTgt spid="33"/>
                                        </p:tgtEl>
                                        <p:attrNameLst>
                                          <p:attrName>style.visibility</p:attrName>
                                        </p:attrNameLst>
                                      </p:cBhvr>
                                      <p:to>
                                        <p:strVal val="visible"/>
                                      </p:to>
                                    </p:set>
                                    <p:anim calcmode="lin" valueType="num">
                                      <p:cBhvr>
                                        <p:cTn id="41" dur="1000" fill="hold"/>
                                        <p:tgtEl>
                                          <p:spTgt spid="33"/>
                                        </p:tgtEl>
                                        <p:attrNameLst>
                                          <p:attrName>ppt_w</p:attrName>
                                        </p:attrNameLst>
                                      </p:cBhvr>
                                      <p:tavLst>
                                        <p:tav tm="0">
                                          <p:val>
                                            <p:fltVal val="0"/>
                                          </p:val>
                                        </p:tav>
                                        <p:tav tm="100000">
                                          <p:val>
                                            <p:strVal val="#ppt_w"/>
                                          </p:val>
                                        </p:tav>
                                      </p:tavLst>
                                    </p:anim>
                                    <p:anim calcmode="lin" valueType="num">
                                      <p:cBhvr>
                                        <p:cTn id="42" dur="1000" fill="hold"/>
                                        <p:tgtEl>
                                          <p:spTgt spid="33"/>
                                        </p:tgtEl>
                                        <p:attrNameLst>
                                          <p:attrName>ppt_h</p:attrName>
                                        </p:attrNameLst>
                                      </p:cBhvr>
                                      <p:tavLst>
                                        <p:tav tm="0">
                                          <p:val>
                                            <p:fltVal val="0"/>
                                          </p:val>
                                        </p:tav>
                                        <p:tav tm="100000">
                                          <p:val>
                                            <p:strVal val="#ppt_h"/>
                                          </p:val>
                                        </p:tav>
                                      </p:tavLst>
                                    </p:anim>
                                    <p:anim calcmode="lin" valueType="num">
                                      <p:cBhvr>
                                        <p:cTn id="43" dur="1000" fill="hold"/>
                                        <p:tgtEl>
                                          <p:spTgt spid="33"/>
                                        </p:tgtEl>
                                        <p:attrNameLst>
                                          <p:attrName>ppt_x</p:attrName>
                                        </p:attrNameLst>
                                      </p:cBhvr>
                                      <p:tavLst>
                                        <p:tav tm="0">
                                          <p:val>
                                            <p:fltVal val="0.5"/>
                                          </p:val>
                                        </p:tav>
                                        <p:tav tm="100000">
                                          <p:val>
                                            <p:strVal val="#ppt_x"/>
                                          </p:val>
                                        </p:tav>
                                      </p:tavLst>
                                    </p:anim>
                                    <p:anim calcmode="lin" valueType="num">
                                      <p:cBhvr>
                                        <p:cTn id="44" dur="1000" fill="hold"/>
                                        <p:tgtEl>
                                          <p:spTgt spid="33"/>
                                        </p:tgtEl>
                                        <p:attrNameLst>
                                          <p:attrName>ppt_y</p:attrName>
                                        </p:attrNameLst>
                                      </p:cBhvr>
                                      <p:tavLst>
                                        <p:tav tm="0">
                                          <p:val>
                                            <p:fltVal val="0.5"/>
                                          </p:val>
                                        </p:tav>
                                        <p:tav tm="100000">
                                          <p:val>
                                            <p:strVal val="#ppt_y"/>
                                          </p:val>
                                        </p:tav>
                                      </p:tavLst>
                                    </p:anim>
                                  </p:childTnLst>
                                </p:cTn>
                              </p:par>
                            </p:childTnLst>
                          </p:cTn>
                        </p:par>
                        <p:par>
                          <p:cTn id="45" fill="hold">
                            <p:stCondLst>
                              <p:cond delay="5000"/>
                            </p:stCondLst>
                            <p:childTnLst>
                              <p:par>
                                <p:cTn id="46" presetID="42" presetClass="entr" presetSubtype="0" fill="hold" nodeType="afterEffect">
                                  <p:stCondLst>
                                    <p:cond delay="0"/>
                                  </p:stCondLst>
                                  <p:childTnLst>
                                    <p:set>
                                      <p:cBhvr>
                                        <p:cTn id="47" dur="1" fill="hold">
                                          <p:stCondLst>
                                            <p:cond delay="0"/>
                                          </p:stCondLst>
                                        </p:cTn>
                                        <p:tgtEl>
                                          <p:spTgt spid="3"/>
                                        </p:tgtEl>
                                        <p:attrNameLst>
                                          <p:attrName>style.visibility</p:attrName>
                                        </p:attrNameLst>
                                      </p:cBhvr>
                                      <p:to>
                                        <p:strVal val="visible"/>
                                      </p:to>
                                    </p:set>
                                    <p:animEffect transition="in" filter="fade">
                                      <p:cBhvr>
                                        <p:cTn id="48" dur="1000"/>
                                        <p:tgtEl>
                                          <p:spTgt spid="3"/>
                                        </p:tgtEl>
                                      </p:cBhvr>
                                    </p:animEffect>
                                    <p:anim calcmode="lin" valueType="num">
                                      <p:cBhvr>
                                        <p:cTn id="49" dur="1000" fill="hold"/>
                                        <p:tgtEl>
                                          <p:spTgt spid="3"/>
                                        </p:tgtEl>
                                        <p:attrNameLst>
                                          <p:attrName>ppt_x</p:attrName>
                                        </p:attrNameLst>
                                      </p:cBhvr>
                                      <p:tavLst>
                                        <p:tav tm="0">
                                          <p:val>
                                            <p:strVal val="#ppt_x"/>
                                          </p:val>
                                        </p:tav>
                                        <p:tav tm="100000">
                                          <p:val>
                                            <p:strVal val="#ppt_x"/>
                                          </p:val>
                                        </p:tav>
                                      </p:tavLst>
                                    </p:anim>
                                    <p:anim calcmode="lin" valueType="num">
                                      <p:cBhvr>
                                        <p:cTn id="50" dur="1000" fill="hold"/>
                                        <p:tgtEl>
                                          <p:spTgt spid="3"/>
                                        </p:tgtEl>
                                        <p:attrNameLst>
                                          <p:attrName>ppt_y</p:attrName>
                                        </p:attrNameLst>
                                      </p:cBhvr>
                                      <p:tavLst>
                                        <p:tav tm="0">
                                          <p:val>
                                            <p:strVal val="#ppt_y+.1"/>
                                          </p:val>
                                        </p:tav>
                                        <p:tav tm="100000">
                                          <p:val>
                                            <p:strVal val="#ppt_y"/>
                                          </p:val>
                                        </p:tav>
                                      </p:tavLst>
                                    </p:anim>
                                  </p:childTnLst>
                                </p:cTn>
                              </p:par>
                            </p:childTnLst>
                          </p:cTn>
                        </p:par>
                        <p:par>
                          <p:cTn id="51" fill="hold">
                            <p:stCondLst>
                              <p:cond delay="6000"/>
                            </p:stCondLst>
                            <p:childTnLst>
                              <p:par>
                                <p:cTn id="52" presetID="2" presetClass="entr" presetSubtype="8" fill="hold" nodeType="afterEffect">
                                  <p:stCondLst>
                                    <p:cond delay="0"/>
                                  </p:stCondLst>
                                  <p:childTnLst>
                                    <p:set>
                                      <p:cBhvr>
                                        <p:cTn id="53" dur="1" fill="hold">
                                          <p:stCondLst>
                                            <p:cond delay="0"/>
                                          </p:stCondLst>
                                        </p:cTn>
                                        <p:tgtEl>
                                          <p:spTgt spid="4"/>
                                        </p:tgtEl>
                                        <p:attrNameLst>
                                          <p:attrName>style.visibility</p:attrName>
                                        </p:attrNameLst>
                                      </p:cBhvr>
                                      <p:to>
                                        <p:strVal val="visible"/>
                                      </p:to>
                                    </p:set>
                                    <p:anim calcmode="lin" valueType="num">
                                      <p:cBhvr additive="base">
                                        <p:cTn id="54" dur="500" fill="hold"/>
                                        <p:tgtEl>
                                          <p:spTgt spid="4"/>
                                        </p:tgtEl>
                                        <p:attrNameLst>
                                          <p:attrName>ppt_x</p:attrName>
                                        </p:attrNameLst>
                                      </p:cBhvr>
                                      <p:tavLst>
                                        <p:tav tm="0">
                                          <p:val>
                                            <p:strVal val="0-#ppt_w/2"/>
                                          </p:val>
                                        </p:tav>
                                        <p:tav tm="100000">
                                          <p:val>
                                            <p:strVal val="#ppt_x"/>
                                          </p:val>
                                        </p:tav>
                                      </p:tavLst>
                                    </p:anim>
                                    <p:anim calcmode="lin" valueType="num">
                                      <p:cBhvr additive="base">
                                        <p:cTn id="55" dur="500" fill="hold"/>
                                        <p:tgtEl>
                                          <p:spTgt spid="4"/>
                                        </p:tgtEl>
                                        <p:attrNameLst>
                                          <p:attrName>ppt_y</p:attrName>
                                        </p:attrNameLst>
                                      </p:cBhvr>
                                      <p:tavLst>
                                        <p:tav tm="0">
                                          <p:val>
                                            <p:strVal val="#ppt_y"/>
                                          </p:val>
                                        </p:tav>
                                        <p:tav tm="100000">
                                          <p:val>
                                            <p:strVal val="#ppt_y"/>
                                          </p:val>
                                        </p:tav>
                                      </p:tavLst>
                                    </p:anim>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5"/>
                                        </p:tgtEl>
                                        <p:attrNameLst>
                                          <p:attrName>style.visibility</p:attrName>
                                        </p:attrNameLst>
                                      </p:cBhvr>
                                      <p:to>
                                        <p:strVal val="visible"/>
                                      </p:to>
                                    </p:set>
                                    <p:animEffect transition="in" filter="wipe(left)">
                                      <p:cBhvr>
                                        <p:cTn id="59" dur="500"/>
                                        <p:tgtEl>
                                          <p:spTgt spid="5"/>
                                        </p:tgtEl>
                                      </p:cBhvr>
                                    </p:animEffect>
                                  </p:childTnLst>
                                </p:cTn>
                              </p:par>
                            </p:childTnLst>
                          </p:cTn>
                        </p:par>
                        <p:par>
                          <p:cTn id="60" fill="hold">
                            <p:stCondLst>
                              <p:cond delay="7000"/>
                            </p:stCondLst>
                            <p:childTnLst>
                              <p:par>
                                <p:cTn id="61" presetID="2" presetClass="entr" presetSubtype="8" fill="hold" nodeType="afterEffect">
                                  <p:stCondLst>
                                    <p:cond delay="0"/>
                                  </p:stCondLst>
                                  <p:childTnLst>
                                    <p:set>
                                      <p:cBhvr>
                                        <p:cTn id="62" dur="1" fill="hold">
                                          <p:stCondLst>
                                            <p:cond delay="0"/>
                                          </p:stCondLst>
                                        </p:cTn>
                                        <p:tgtEl>
                                          <p:spTgt spid="34"/>
                                        </p:tgtEl>
                                        <p:attrNameLst>
                                          <p:attrName>style.visibility</p:attrName>
                                        </p:attrNameLst>
                                      </p:cBhvr>
                                      <p:to>
                                        <p:strVal val="visible"/>
                                      </p:to>
                                    </p:set>
                                    <p:anim calcmode="lin" valueType="num">
                                      <p:cBhvr additive="base">
                                        <p:cTn id="63" dur="500" fill="hold"/>
                                        <p:tgtEl>
                                          <p:spTgt spid="34"/>
                                        </p:tgtEl>
                                        <p:attrNameLst>
                                          <p:attrName>ppt_x</p:attrName>
                                        </p:attrNameLst>
                                      </p:cBhvr>
                                      <p:tavLst>
                                        <p:tav tm="0">
                                          <p:val>
                                            <p:strVal val="0-#ppt_w/2"/>
                                          </p:val>
                                        </p:tav>
                                        <p:tav tm="100000">
                                          <p:val>
                                            <p:strVal val="#ppt_x"/>
                                          </p:val>
                                        </p:tav>
                                      </p:tavLst>
                                    </p:anim>
                                    <p:anim calcmode="lin" valueType="num">
                                      <p:cBhvr additive="base">
                                        <p:cTn id="64" dur="500" fill="hold"/>
                                        <p:tgtEl>
                                          <p:spTgt spid="34"/>
                                        </p:tgtEl>
                                        <p:attrNameLst>
                                          <p:attrName>ppt_y</p:attrName>
                                        </p:attrNameLst>
                                      </p:cBhvr>
                                      <p:tavLst>
                                        <p:tav tm="0">
                                          <p:val>
                                            <p:strVal val="#ppt_y"/>
                                          </p:val>
                                        </p:tav>
                                        <p:tav tm="100000">
                                          <p:val>
                                            <p:strVal val="#ppt_y"/>
                                          </p:val>
                                        </p:tav>
                                      </p:tavLst>
                                    </p:anim>
                                  </p:childTnLst>
                                </p:cTn>
                              </p:par>
                            </p:childTnLst>
                          </p:cTn>
                        </p:par>
                        <p:par>
                          <p:cTn id="65" fill="hold">
                            <p:stCondLst>
                              <p:cond delay="7500"/>
                            </p:stCondLst>
                            <p:childTnLst>
                              <p:par>
                                <p:cTn id="66" presetID="22" presetClass="entr" presetSubtype="8" fill="hold" nodeType="afterEffect">
                                  <p:stCondLst>
                                    <p:cond delay="0"/>
                                  </p:stCondLst>
                                  <p:childTnLst>
                                    <p:set>
                                      <p:cBhvr>
                                        <p:cTn id="67" dur="1" fill="hold">
                                          <p:stCondLst>
                                            <p:cond delay="0"/>
                                          </p:stCondLst>
                                        </p:cTn>
                                        <p:tgtEl>
                                          <p:spTgt spid="39"/>
                                        </p:tgtEl>
                                        <p:attrNameLst>
                                          <p:attrName>style.visibility</p:attrName>
                                        </p:attrNameLst>
                                      </p:cBhvr>
                                      <p:to>
                                        <p:strVal val="visible"/>
                                      </p:to>
                                    </p:set>
                                    <p:animEffect transition="in" filter="wipe(left)">
                                      <p:cBhvr>
                                        <p:cTn id="68" dur="500"/>
                                        <p:tgtEl>
                                          <p:spTgt spid="39"/>
                                        </p:tgtEl>
                                      </p:cBhvr>
                                    </p:animEffect>
                                  </p:childTnLst>
                                </p:cTn>
                              </p:par>
                            </p:childTnLst>
                          </p:cTn>
                        </p:par>
                        <p:par>
                          <p:cTn id="69" fill="hold">
                            <p:stCondLst>
                              <p:cond delay="8000"/>
                            </p:stCondLst>
                            <p:childTnLst>
                              <p:par>
                                <p:cTn id="70" presetID="2" presetClass="entr" presetSubtype="8" fill="hold" nodeType="afterEffect">
                                  <p:stCondLst>
                                    <p:cond delay="0"/>
                                  </p:stCondLst>
                                  <p:childTnLst>
                                    <p:set>
                                      <p:cBhvr>
                                        <p:cTn id="71" dur="1" fill="hold">
                                          <p:stCondLst>
                                            <p:cond delay="0"/>
                                          </p:stCondLst>
                                        </p:cTn>
                                        <p:tgtEl>
                                          <p:spTgt spid="40"/>
                                        </p:tgtEl>
                                        <p:attrNameLst>
                                          <p:attrName>style.visibility</p:attrName>
                                        </p:attrNameLst>
                                      </p:cBhvr>
                                      <p:to>
                                        <p:strVal val="visible"/>
                                      </p:to>
                                    </p:set>
                                    <p:anim calcmode="lin" valueType="num">
                                      <p:cBhvr additive="base">
                                        <p:cTn id="72" dur="500" fill="hold"/>
                                        <p:tgtEl>
                                          <p:spTgt spid="40"/>
                                        </p:tgtEl>
                                        <p:attrNameLst>
                                          <p:attrName>ppt_x</p:attrName>
                                        </p:attrNameLst>
                                      </p:cBhvr>
                                      <p:tavLst>
                                        <p:tav tm="0">
                                          <p:val>
                                            <p:strVal val="0-#ppt_w/2"/>
                                          </p:val>
                                        </p:tav>
                                        <p:tav tm="100000">
                                          <p:val>
                                            <p:strVal val="#ppt_x"/>
                                          </p:val>
                                        </p:tav>
                                      </p:tavLst>
                                    </p:anim>
                                    <p:anim calcmode="lin" valueType="num">
                                      <p:cBhvr additive="base">
                                        <p:cTn id="73" dur="500" fill="hold"/>
                                        <p:tgtEl>
                                          <p:spTgt spid="40"/>
                                        </p:tgtEl>
                                        <p:attrNameLst>
                                          <p:attrName>ppt_y</p:attrName>
                                        </p:attrNameLst>
                                      </p:cBhvr>
                                      <p:tavLst>
                                        <p:tav tm="0">
                                          <p:val>
                                            <p:strVal val="#ppt_y"/>
                                          </p:val>
                                        </p:tav>
                                        <p:tav tm="100000">
                                          <p:val>
                                            <p:strVal val="#ppt_y"/>
                                          </p:val>
                                        </p:tav>
                                      </p:tavLst>
                                    </p:anim>
                                  </p:childTnLst>
                                </p:cTn>
                              </p:par>
                            </p:childTnLst>
                          </p:cTn>
                        </p:par>
                        <p:par>
                          <p:cTn id="74" fill="hold">
                            <p:stCondLst>
                              <p:cond delay="8500"/>
                            </p:stCondLst>
                            <p:childTnLst>
                              <p:par>
                                <p:cTn id="75" presetID="22" presetClass="entr" presetSubtype="8" fill="hold" nodeType="afterEffect">
                                  <p:stCondLst>
                                    <p:cond delay="0"/>
                                  </p:stCondLst>
                                  <p:childTnLst>
                                    <p:set>
                                      <p:cBhvr>
                                        <p:cTn id="76" dur="1" fill="hold">
                                          <p:stCondLst>
                                            <p:cond delay="0"/>
                                          </p:stCondLst>
                                        </p:cTn>
                                        <p:tgtEl>
                                          <p:spTgt spid="41"/>
                                        </p:tgtEl>
                                        <p:attrNameLst>
                                          <p:attrName>style.visibility</p:attrName>
                                        </p:attrNameLst>
                                      </p:cBhvr>
                                      <p:to>
                                        <p:strVal val="visible"/>
                                      </p:to>
                                    </p:set>
                                    <p:animEffect transition="in" filter="wipe(left)">
                                      <p:cBhvr>
                                        <p:cTn id="77" dur="500"/>
                                        <p:tgtEl>
                                          <p:spTgt spid="41"/>
                                        </p:tgtEl>
                                      </p:cBhvr>
                                    </p:animEffect>
                                  </p:childTnLst>
                                </p:cTn>
                              </p:par>
                            </p:childTnLst>
                          </p:cTn>
                        </p:par>
                        <p:par>
                          <p:cTn id="78" fill="hold">
                            <p:stCondLst>
                              <p:cond delay="9000"/>
                            </p:stCondLst>
                            <p:childTnLst>
                              <p:par>
                                <p:cTn id="79" presetID="2" presetClass="entr" presetSubtype="8" fill="hold" nodeType="afterEffect">
                                  <p:stCondLst>
                                    <p:cond delay="0"/>
                                  </p:stCondLst>
                                  <p:childTnLst>
                                    <p:set>
                                      <p:cBhvr>
                                        <p:cTn id="80" dur="1" fill="hold">
                                          <p:stCondLst>
                                            <p:cond delay="0"/>
                                          </p:stCondLst>
                                        </p:cTn>
                                        <p:tgtEl>
                                          <p:spTgt spid="42"/>
                                        </p:tgtEl>
                                        <p:attrNameLst>
                                          <p:attrName>style.visibility</p:attrName>
                                        </p:attrNameLst>
                                      </p:cBhvr>
                                      <p:to>
                                        <p:strVal val="visible"/>
                                      </p:to>
                                    </p:set>
                                    <p:anim calcmode="lin" valueType="num">
                                      <p:cBhvr additive="base">
                                        <p:cTn id="81" dur="500" fill="hold"/>
                                        <p:tgtEl>
                                          <p:spTgt spid="42"/>
                                        </p:tgtEl>
                                        <p:attrNameLst>
                                          <p:attrName>ppt_x</p:attrName>
                                        </p:attrNameLst>
                                      </p:cBhvr>
                                      <p:tavLst>
                                        <p:tav tm="0">
                                          <p:val>
                                            <p:strVal val="0-#ppt_w/2"/>
                                          </p:val>
                                        </p:tav>
                                        <p:tav tm="100000">
                                          <p:val>
                                            <p:strVal val="#ppt_x"/>
                                          </p:val>
                                        </p:tav>
                                      </p:tavLst>
                                    </p:anim>
                                    <p:anim calcmode="lin" valueType="num">
                                      <p:cBhvr additive="base">
                                        <p:cTn id="82" dur="500" fill="hold"/>
                                        <p:tgtEl>
                                          <p:spTgt spid="42"/>
                                        </p:tgtEl>
                                        <p:attrNameLst>
                                          <p:attrName>ppt_y</p:attrName>
                                        </p:attrNameLst>
                                      </p:cBhvr>
                                      <p:tavLst>
                                        <p:tav tm="0">
                                          <p:val>
                                            <p:strVal val="#ppt_y"/>
                                          </p:val>
                                        </p:tav>
                                        <p:tav tm="100000">
                                          <p:val>
                                            <p:strVal val="#ppt_y"/>
                                          </p:val>
                                        </p:tav>
                                      </p:tavLst>
                                    </p:anim>
                                  </p:childTnLst>
                                </p:cTn>
                              </p:par>
                            </p:childTnLst>
                          </p:cTn>
                        </p:par>
                        <p:par>
                          <p:cTn id="83" fill="hold">
                            <p:stCondLst>
                              <p:cond delay="9500"/>
                            </p:stCondLst>
                            <p:childTnLst>
                              <p:par>
                                <p:cTn id="84" presetID="22" presetClass="entr" presetSubtype="8" fill="hold" nodeType="afterEffect">
                                  <p:stCondLst>
                                    <p:cond delay="0"/>
                                  </p:stCondLst>
                                  <p:childTnLst>
                                    <p:set>
                                      <p:cBhvr>
                                        <p:cTn id="85" dur="1" fill="hold">
                                          <p:stCondLst>
                                            <p:cond delay="0"/>
                                          </p:stCondLst>
                                        </p:cTn>
                                        <p:tgtEl>
                                          <p:spTgt spid="43"/>
                                        </p:tgtEl>
                                        <p:attrNameLst>
                                          <p:attrName>style.visibility</p:attrName>
                                        </p:attrNameLst>
                                      </p:cBhvr>
                                      <p:to>
                                        <p:strVal val="visible"/>
                                      </p:to>
                                    </p:set>
                                    <p:animEffect transition="in" filter="wipe(left)">
                                      <p:cBhvr>
                                        <p:cTn id="86"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2" name="矩形 31"/>
          <p:cNvSpPr/>
          <p:nvPr/>
        </p:nvSpPr>
        <p:spPr>
          <a:xfrm>
            <a:off x="975360" y="-1341120"/>
            <a:ext cx="772160" cy="1056640"/>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a:grpSpLocks noChangeAspect="1"/>
          </p:cNvGrpSpPr>
          <p:nvPr/>
        </p:nvGrpSpPr>
        <p:grpSpPr>
          <a:xfrm>
            <a:off x="183057" y="301005"/>
            <a:ext cx="2339215" cy="1126744"/>
            <a:chOff x="1672035" y="1687395"/>
            <a:chExt cx="938928" cy="452259"/>
          </a:xfrm>
          <a:effectLst>
            <a:outerShdw blurRad="50800" dist="38100" dir="5400000" algn="t" rotWithShape="0">
              <a:prstClr val="black">
                <a:alpha val="40000"/>
              </a:prstClr>
            </a:outerShdw>
          </a:effectLst>
        </p:grpSpPr>
        <p:pic>
          <p:nvPicPr>
            <p:cNvPr id="7" name="Picture 2" descr="C:\Users\xb\Desktop\素材--党建\PNG--党（国）徽旗\党旗红旗\16sucai_201507091736.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flipH="1">
              <a:off x="1672035" y="1687395"/>
              <a:ext cx="845493" cy="44350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xb\Desktop\53bf653e36a06.png"/>
            <p:cNvPicPr>
              <a:picLocks noChangeAspect="1" noChangeArrowheads="1"/>
            </p:cNvPicPr>
            <p:nvPr userDrawn="1"/>
          </p:nvPicPr>
          <p:blipFill>
            <a:blip r:embed="rId5" cstate="print">
              <a:extLst>
                <a:ext uri="{28A0092B-C50C-407E-A947-70E740481C1C}">
                  <a14:useLocalDpi xmlns:a14="http://schemas.microsoft.com/office/drawing/2010/main"/>
                </a:ext>
              </a:extLst>
            </a:blip>
            <a:srcRect/>
            <a:stretch>
              <a:fillRect/>
            </a:stretch>
          </p:blipFill>
          <p:spPr bwMode="auto">
            <a:xfrm>
              <a:off x="2123728" y="1707654"/>
              <a:ext cx="487235" cy="432000"/>
            </a:xfrm>
            <a:prstGeom prst="rect">
              <a:avLst/>
            </a:prstGeom>
            <a:noFill/>
            <a:extLst>
              <a:ext uri="{909E8E84-426E-40DD-AFC4-6F175D3DCCD1}">
                <a14:hiddenFill xmlns:a14="http://schemas.microsoft.com/office/drawing/2010/main">
                  <a:solidFill>
                    <a:srgbClr val="FFFFFF"/>
                  </a:solidFill>
                </a14:hiddenFill>
              </a:ext>
            </a:extLst>
          </p:spPr>
        </p:pic>
      </p:grpSp>
      <p:sp>
        <p:nvSpPr>
          <p:cNvPr id="9" name="标题 1"/>
          <p:cNvSpPr txBox="1">
            <a:spLocks/>
          </p:cNvSpPr>
          <p:nvPr/>
        </p:nvSpPr>
        <p:spPr>
          <a:xfrm>
            <a:off x="3123100" y="372202"/>
            <a:ext cx="3983951" cy="1267372"/>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pPr algn="ctr"/>
            <a:r>
              <a:rPr lang="zh-CN" altLang="en-US" sz="3600" dirty="0" smtClean="0">
                <a:solidFill>
                  <a:srgbClr val="C00000"/>
                </a:solidFill>
              </a:rPr>
              <a:t>  </a:t>
            </a:r>
            <a:r>
              <a:rPr lang="zh-CN" altLang="en-US" sz="3600" dirty="0" smtClean="0">
                <a:gradFill>
                  <a:gsLst>
                    <a:gs pos="0">
                      <a:srgbClr val="BE0000"/>
                    </a:gs>
                    <a:gs pos="100000">
                      <a:srgbClr val="930000"/>
                    </a:gs>
                  </a:gsLst>
                  <a:lin ang="16200000" scaled="1"/>
                </a:gradFill>
              </a:rPr>
              <a:t>增强</a:t>
            </a:r>
            <a:r>
              <a:rPr lang="zh-CN" altLang="en-US" sz="3600" dirty="0">
                <a:gradFill>
                  <a:gsLst>
                    <a:gs pos="0">
                      <a:srgbClr val="BE0000"/>
                    </a:gs>
                    <a:gs pos="100000">
                      <a:srgbClr val="930000"/>
                    </a:gs>
                  </a:gsLst>
                  <a:lin ang="16200000" scaled="1"/>
                </a:gradFill>
              </a:rPr>
              <a:t>“两学一做”学习教育的针对性</a:t>
            </a:r>
          </a:p>
        </p:txBody>
      </p:sp>
      <p:grpSp>
        <p:nvGrpSpPr>
          <p:cNvPr id="10" name="组合 9"/>
          <p:cNvGrpSpPr/>
          <p:nvPr/>
        </p:nvGrpSpPr>
        <p:grpSpPr>
          <a:xfrm>
            <a:off x="8778749" y="569365"/>
            <a:ext cx="693102" cy="707002"/>
            <a:chOff x="1398837" y="3496783"/>
            <a:chExt cx="1006035" cy="1006034"/>
          </a:xfrm>
          <a:effectLst>
            <a:outerShdw blurRad="50800" dist="38100" dir="2700000" algn="tl" rotWithShape="0">
              <a:prstClr val="black">
                <a:alpha val="40000"/>
              </a:prstClr>
            </a:outerShdw>
          </a:effectLst>
        </p:grpSpPr>
        <p:grpSp>
          <p:nvGrpSpPr>
            <p:cNvPr id="11" name="组合 10"/>
            <p:cNvGrpSpPr/>
            <p:nvPr/>
          </p:nvGrpSpPr>
          <p:grpSpPr>
            <a:xfrm>
              <a:off x="1398837" y="3496783"/>
              <a:ext cx="1006035" cy="1006034"/>
              <a:chOff x="2180022" y="2446667"/>
              <a:chExt cx="1008000" cy="1008000"/>
            </a:xfrm>
          </p:grpSpPr>
          <p:sp>
            <p:nvSpPr>
              <p:cNvPr id="13" name="矩形 12"/>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14" name="直接连接符 13"/>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2" name="TextBox 14"/>
            <p:cNvSpPr txBox="1"/>
            <p:nvPr/>
          </p:nvSpPr>
          <p:spPr>
            <a:xfrm>
              <a:off x="1426098" y="3564497"/>
              <a:ext cx="951512"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两</a:t>
              </a:r>
            </a:p>
          </p:txBody>
        </p:sp>
      </p:grpSp>
      <p:grpSp>
        <p:nvGrpSpPr>
          <p:cNvPr id="16" name="组合 15"/>
          <p:cNvGrpSpPr/>
          <p:nvPr/>
        </p:nvGrpSpPr>
        <p:grpSpPr>
          <a:xfrm>
            <a:off x="9614407" y="577011"/>
            <a:ext cx="693102" cy="693101"/>
            <a:chOff x="2536745" y="3496783"/>
            <a:chExt cx="1006035" cy="1006034"/>
          </a:xfrm>
          <a:effectLst>
            <a:outerShdw blurRad="50800" dist="38100" dir="2700000" algn="tl" rotWithShape="0">
              <a:prstClr val="black">
                <a:alpha val="40000"/>
              </a:prstClr>
            </a:outerShdw>
          </a:effectLst>
        </p:grpSpPr>
        <p:grpSp>
          <p:nvGrpSpPr>
            <p:cNvPr id="17" name="组合 16"/>
            <p:cNvGrpSpPr/>
            <p:nvPr/>
          </p:nvGrpSpPr>
          <p:grpSpPr>
            <a:xfrm>
              <a:off x="2536745" y="3496783"/>
              <a:ext cx="1006035" cy="1006034"/>
              <a:chOff x="2180022" y="2446667"/>
              <a:chExt cx="1008000" cy="1008000"/>
            </a:xfrm>
          </p:grpSpPr>
          <p:sp>
            <p:nvSpPr>
              <p:cNvPr id="19" name="矩形 18"/>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0" name="直接连接符 19"/>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8" name="TextBox 14"/>
            <p:cNvSpPr txBox="1"/>
            <p:nvPr/>
          </p:nvSpPr>
          <p:spPr>
            <a:xfrm>
              <a:off x="2577636" y="3592172"/>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学</a:t>
              </a:r>
            </a:p>
          </p:txBody>
        </p:sp>
      </p:grpSp>
      <p:grpSp>
        <p:nvGrpSpPr>
          <p:cNvPr id="22" name="组合 21"/>
          <p:cNvGrpSpPr/>
          <p:nvPr/>
        </p:nvGrpSpPr>
        <p:grpSpPr>
          <a:xfrm>
            <a:off x="10459838" y="573188"/>
            <a:ext cx="693101" cy="693100"/>
            <a:chOff x="3674653" y="3496783"/>
            <a:chExt cx="1006035" cy="1006034"/>
          </a:xfrm>
          <a:effectLst>
            <a:outerShdw blurRad="50800" dist="38100" dir="2700000" algn="tl" rotWithShape="0">
              <a:prstClr val="black">
                <a:alpha val="40000"/>
              </a:prstClr>
            </a:outerShdw>
          </a:effectLst>
        </p:grpSpPr>
        <p:grpSp>
          <p:nvGrpSpPr>
            <p:cNvPr id="23" name="组合 22"/>
            <p:cNvGrpSpPr/>
            <p:nvPr/>
          </p:nvGrpSpPr>
          <p:grpSpPr>
            <a:xfrm>
              <a:off x="3674653" y="3496783"/>
              <a:ext cx="1006035" cy="1006034"/>
              <a:chOff x="2655510" y="2582189"/>
              <a:chExt cx="831406" cy="831406"/>
            </a:xfrm>
          </p:grpSpPr>
          <p:sp>
            <p:nvSpPr>
              <p:cNvPr id="25" name="矩形 24"/>
              <p:cNvSpPr/>
              <p:nvPr/>
            </p:nvSpPr>
            <p:spPr>
              <a:xfrm>
                <a:off x="2655510" y="2582189"/>
                <a:ext cx="831406" cy="83140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6" name="直接连接符 25"/>
              <p:cNvCxnSpPr/>
              <p:nvPr/>
            </p:nvCxnSpPr>
            <p:spPr>
              <a:xfrm>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5400000">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24" name="TextBox 14"/>
            <p:cNvSpPr txBox="1"/>
            <p:nvPr/>
          </p:nvSpPr>
          <p:spPr>
            <a:xfrm>
              <a:off x="3708728" y="3601699"/>
              <a:ext cx="951515" cy="806800"/>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一</a:t>
              </a:r>
            </a:p>
          </p:txBody>
        </p:sp>
      </p:grpSp>
      <p:grpSp>
        <p:nvGrpSpPr>
          <p:cNvPr id="28" name="组合 27"/>
          <p:cNvGrpSpPr/>
          <p:nvPr/>
        </p:nvGrpSpPr>
        <p:grpSpPr>
          <a:xfrm>
            <a:off x="11286106" y="569364"/>
            <a:ext cx="693102" cy="693101"/>
            <a:chOff x="4812563" y="3496783"/>
            <a:chExt cx="1006035" cy="1006034"/>
          </a:xfrm>
          <a:effectLst>
            <a:outerShdw blurRad="50800" dist="38100" dir="2700000" algn="tl" rotWithShape="0">
              <a:prstClr val="black">
                <a:alpha val="40000"/>
              </a:prstClr>
            </a:outerShdw>
          </a:effectLst>
        </p:grpSpPr>
        <p:grpSp>
          <p:nvGrpSpPr>
            <p:cNvPr id="29" name="组合 28"/>
            <p:cNvGrpSpPr/>
            <p:nvPr/>
          </p:nvGrpSpPr>
          <p:grpSpPr>
            <a:xfrm>
              <a:off x="4812563" y="3496783"/>
              <a:ext cx="1006035" cy="1006034"/>
              <a:chOff x="2180022" y="2446667"/>
              <a:chExt cx="1008000" cy="1008000"/>
            </a:xfrm>
          </p:grpSpPr>
          <p:sp>
            <p:nvSpPr>
              <p:cNvPr id="31" name="矩形 30"/>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36" name="直接连接符 35"/>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30" name="TextBox 14"/>
            <p:cNvSpPr txBox="1"/>
            <p:nvPr/>
          </p:nvSpPr>
          <p:spPr>
            <a:xfrm>
              <a:off x="4839822" y="3619057"/>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做</a:t>
              </a:r>
            </a:p>
          </p:txBody>
        </p:sp>
      </p:grpSp>
      <p:sp>
        <p:nvSpPr>
          <p:cNvPr id="2" name="椭圆 1"/>
          <p:cNvSpPr/>
          <p:nvPr/>
        </p:nvSpPr>
        <p:spPr>
          <a:xfrm>
            <a:off x="1794888" y="2729133"/>
            <a:ext cx="2861535" cy="2861535"/>
          </a:xfrm>
          <a:prstGeom prst="ellipse">
            <a:avLst/>
          </a:prstGeom>
          <a:gradFill>
            <a:gsLst>
              <a:gs pos="0">
                <a:srgbClr val="BE0000">
                  <a:lumMod val="94000"/>
                </a:srgbClr>
              </a:gs>
              <a:gs pos="100000">
                <a:srgbClr val="930000"/>
              </a:gs>
            </a:gsLst>
            <a:lin ang="16200000" scaled="1"/>
          </a:gradFill>
          <a:ln w="50800">
            <a:gradFill>
              <a:gsLst>
                <a:gs pos="0">
                  <a:srgbClr val="AF0000"/>
                </a:gs>
                <a:gs pos="100000">
                  <a:srgbClr val="990000"/>
                </a:gs>
              </a:gsLst>
              <a:lin ang="7200000" scaled="0"/>
            </a:gradFill>
          </a:ln>
          <a:effectLst>
            <a:outerShdw blurRad="1905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3" name="图片 32"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639835" y="2946267"/>
            <a:ext cx="1171640" cy="1117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标题 1"/>
          <p:cNvSpPr txBox="1">
            <a:spLocks/>
          </p:cNvSpPr>
          <p:nvPr/>
        </p:nvSpPr>
        <p:spPr>
          <a:xfrm>
            <a:off x="2255033" y="4205447"/>
            <a:ext cx="1997518" cy="1078491"/>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pPr algn="ctr"/>
            <a:r>
              <a:rPr lang="zh-CN" altLang="en-US" dirty="0" smtClean="0"/>
              <a:t>着力解决  五个问题</a:t>
            </a:r>
            <a:endParaRPr lang="zh-CN" altLang="en-US" dirty="0"/>
          </a:p>
        </p:txBody>
      </p:sp>
      <p:sp>
        <p:nvSpPr>
          <p:cNvPr id="35" name="椭圆 34"/>
          <p:cNvSpPr>
            <a:spLocks noChangeAspect="1"/>
          </p:cNvSpPr>
          <p:nvPr/>
        </p:nvSpPr>
        <p:spPr>
          <a:xfrm>
            <a:off x="389910" y="1358073"/>
            <a:ext cx="5694748" cy="5694748"/>
          </a:xfrm>
          <a:prstGeom prst="ellipse">
            <a:avLst/>
          </a:prstGeom>
          <a:noFill/>
          <a:ln w="25400">
            <a:gradFill>
              <a:gsLst>
                <a:gs pos="73000">
                  <a:srgbClr val="FFFFFF">
                    <a:alpha val="0"/>
                  </a:srgbClr>
                </a:gs>
                <a:gs pos="80000">
                  <a:srgbClr val="AE0000"/>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5115075" y="2088387"/>
            <a:ext cx="4110962" cy="676590"/>
            <a:chOff x="5115075" y="2088387"/>
            <a:chExt cx="4110962" cy="676590"/>
          </a:xfrm>
        </p:grpSpPr>
        <p:sp>
          <p:nvSpPr>
            <p:cNvPr id="38" name="圆角矩形 37"/>
            <p:cNvSpPr/>
            <p:nvPr/>
          </p:nvSpPr>
          <p:spPr>
            <a:xfrm>
              <a:off x="5150939" y="2089006"/>
              <a:ext cx="4075098" cy="668094"/>
            </a:xfrm>
            <a:prstGeom prst="roundRect">
              <a:avLst>
                <a:gd name="adj" fmla="val 50000"/>
              </a:avLst>
            </a:prstGeom>
            <a:noFill/>
            <a:ln>
              <a:gradFill>
                <a:gsLst>
                  <a:gs pos="0">
                    <a:srgbClr val="990000"/>
                  </a:gs>
                  <a:gs pos="100000">
                    <a:srgbClr val="AE0000"/>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a:spLocks noChangeAspect="1"/>
            </p:cNvSpPr>
            <p:nvPr/>
          </p:nvSpPr>
          <p:spPr>
            <a:xfrm>
              <a:off x="5156254" y="2088387"/>
              <a:ext cx="676590" cy="676590"/>
            </a:xfrm>
            <a:prstGeom prst="ellipse">
              <a:avLst/>
            </a:prstGeom>
            <a:gradFill>
              <a:gsLst>
                <a:gs pos="0">
                  <a:srgbClr val="BE0000"/>
                </a:gs>
                <a:gs pos="100000">
                  <a:srgbClr val="930000"/>
                </a:gs>
              </a:gsLst>
              <a:lin ang="16200000" scaled="1"/>
            </a:gra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a:spLocks noChangeArrowheads="1"/>
            </p:cNvSpPr>
            <p:nvPr/>
          </p:nvSpPr>
          <p:spPr bwMode="auto">
            <a:xfrm>
              <a:off x="6266795" y="2226037"/>
              <a:ext cx="2718535" cy="531063"/>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r>
                <a:rPr lang="zh-CN" altLang="en-US" sz="2400"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党的意识淡化问题</a:t>
              </a:r>
            </a:p>
          </p:txBody>
        </p:sp>
        <p:sp>
          <p:nvSpPr>
            <p:cNvPr id="57" name="标题 1"/>
            <p:cNvSpPr txBox="1">
              <a:spLocks/>
            </p:cNvSpPr>
            <p:nvPr/>
          </p:nvSpPr>
          <p:spPr>
            <a:xfrm>
              <a:off x="5115075" y="2210468"/>
              <a:ext cx="743715" cy="359669"/>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pPr algn="ctr"/>
              <a:r>
                <a:rPr lang="en-US" altLang="zh-CN" sz="3200" dirty="0" smtClean="0">
                  <a:latin typeface="Kartika" panose="02020503030404060203" pitchFamily="18" charset="0"/>
                  <a:cs typeface="Kartika" panose="02020503030404060203" pitchFamily="18" charset="0"/>
                </a:rPr>
                <a:t>1</a:t>
              </a:r>
              <a:endParaRPr lang="zh-CN" altLang="en-US" sz="3200" dirty="0">
                <a:latin typeface="Kartika" panose="02020503030404060203" pitchFamily="18" charset="0"/>
                <a:cs typeface="Kartika" panose="02020503030404060203" pitchFamily="18" charset="0"/>
              </a:endParaRPr>
            </a:p>
          </p:txBody>
        </p:sp>
      </p:grpSp>
      <p:grpSp>
        <p:nvGrpSpPr>
          <p:cNvPr id="4" name="组合 3"/>
          <p:cNvGrpSpPr/>
          <p:nvPr/>
        </p:nvGrpSpPr>
        <p:grpSpPr>
          <a:xfrm>
            <a:off x="5475053" y="2979584"/>
            <a:ext cx="4094594" cy="676590"/>
            <a:chOff x="5475053" y="2979584"/>
            <a:chExt cx="4094594" cy="676590"/>
          </a:xfrm>
        </p:grpSpPr>
        <p:sp>
          <p:nvSpPr>
            <p:cNvPr id="41" name="圆角矩形 40"/>
            <p:cNvSpPr/>
            <p:nvPr/>
          </p:nvSpPr>
          <p:spPr>
            <a:xfrm>
              <a:off x="5494549" y="2980203"/>
              <a:ext cx="4075098" cy="668094"/>
            </a:xfrm>
            <a:prstGeom prst="roundRect">
              <a:avLst>
                <a:gd name="adj" fmla="val 50000"/>
              </a:avLst>
            </a:prstGeom>
            <a:noFill/>
            <a:ln>
              <a:gradFill>
                <a:gsLst>
                  <a:gs pos="0">
                    <a:srgbClr val="990000"/>
                  </a:gs>
                  <a:gs pos="100000">
                    <a:srgbClr val="AE0000"/>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a:spLocks noChangeAspect="1"/>
            </p:cNvSpPr>
            <p:nvPr/>
          </p:nvSpPr>
          <p:spPr>
            <a:xfrm>
              <a:off x="5499864" y="2979584"/>
              <a:ext cx="676590" cy="676590"/>
            </a:xfrm>
            <a:prstGeom prst="ellipse">
              <a:avLst/>
            </a:prstGeom>
            <a:gradFill>
              <a:gsLst>
                <a:gs pos="0">
                  <a:srgbClr val="BE0000"/>
                </a:gs>
                <a:gs pos="100000">
                  <a:srgbClr val="930000"/>
                </a:gs>
              </a:gsLst>
              <a:lin ang="16200000" scaled="1"/>
            </a:gra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a:spLocks noChangeArrowheads="1"/>
            </p:cNvSpPr>
            <p:nvPr/>
          </p:nvSpPr>
          <p:spPr bwMode="auto">
            <a:xfrm>
              <a:off x="6514211" y="3132325"/>
              <a:ext cx="2738656" cy="47058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r>
                <a:rPr lang="zh-CN" altLang="en-US" sz="2400"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宗旨观念淡薄问题</a:t>
              </a:r>
            </a:p>
          </p:txBody>
        </p:sp>
        <p:sp>
          <p:nvSpPr>
            <p:cNvPr id="58" name="标题 1"/>
            <p:cNvSpPr txBox="1">
              <a:spLocks/>
            </p:cNvSpPr>
            <p:nvPr/>
          </p:nvSpPr>
          <p:spPr>
            <a:xfrm>
              <a:off x="5475053" y="3077082"/>
              <a:ext cx="743715" cy="359669"/>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pPr algn="ctr"/>
              <a:r>
                <a:rPr lang="en-US" altLang="zh-CN" sz="3200" dirty="0" smtClean="0">
                  <a:latin typeface="Kartika" panose="02020503030404060203" pitchFamily="18" charset="0"/>
                  <a:cs typeface="Kartika" panose="02020503030404060203" pitchFamily="18" charset="0"/>
                </a:rPr>
                <a:t>2</a:t>
              </a:r>
              <a:endParaRPr lang="zh-CN" altLang="en-US" sz="3200" dirty="0">
                <a:latin typeface="Kartika" panose="02020503030404060203" pitchFamily="18" charset="0"/>
                <a:cs typeface="Kartika" panose="02020503030404060203" pitchFamily="18" charset="0"/>
              </a:endParaRPr>
            </a:p>
          </p:txBody>
        </p:sp>
      </p:grpSp>
      <p:grpSp>
        <p:nvGrpSpPr>
          <p:cNvPr id="5" name="组合 4"/>
          <p:cNvGrpSpPr/>
          <p:nvPr/>
        </p:nvGrpSpPr>
        <p:grpSpPr>
          <a:xfrm>
            <a:off x="5712800" y="3870781"/>
            <a:ext cx="4173685" cy="676590"/>
            <a:chOff x="5712800" y="3870781"/>
            <a:chExt cx="4173685" cy="676590"/>
          </a:xfrm>
        </p:grpSpPr>
        <p:sp>
          <p:nvSpPr>
            <p:cNvPr id="44" name="圆角矩形 43"/>
            <p:cNvSpPr/>
            <p:nvPr/>
          </p:nvSpPr>
          <p:spPr>
            <a:xfrm>
              <a:off x="5741048" y="3871400"/>
              <a:ext cx="4075098" cy="668094"/>
            </a:xfrm>
            <a:prstGeom prst="roundRect">
              <a:avLst>
                <a:gd name="adj" fmla="val 50000"/>
              </a:avLst>
            </a:prstGeom>
            <a:noFill/>
            <a:ln>
              <a:gradFill>
                <a:gsLst>
                  <a:gs pos="0">
                    <a:srgbClr val="990000"/>
                  </a:gs>
                  <a:gs pos="100000">
                    <a:srgbClr val="AE0000"/>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a:spLocks noChangeAspect="1"/>
            </p:cNvSpPr>
            <p:nvPr/>
          </p:nvSpPr>
          <p:spPr>
            <a:xfrm>
              <a:off x="5746363" y="3870781"/>
              <a:ext cx="676590" cy="676590"/>
            </a:xfrm>
            <a:prstGeom prst="ellipse">
              <a:avLst/>
            </a:prstGeom>
            <a:gradFill>
              <a:gsLst>
                <a:gs pos="0">
                  <a:srgbClr val="BE0000"/>
                </a:gs>
                <a:gs pos="100000">
                  <a:srgbClr val="930000"/>
                </a:gs>
              </a:gsLst>
              <a:lin ang="16200000" scaled="1"/>
            </a:gra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a:spLocks noChangeArrowheads="1"/>
            </p:cNvSpPr>
            <p:nvPr/>
          </p:nvSpPr>
          <p:spPr bwMode="auto">
            <a:xfrm>
              <a:off x="6562980" y="4023457"/>
              <a:ext cx="3323505" cy="47058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r>
                <a:rPr lang="zh-CN" altLang="en-US" sz="2400"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理想信念模糊动摇问题</a:t>
              </a:r>
            </a:p>
          </p:txBody>
        </p:sp>
        <p:sp>
          <p:nvSpPr>
            <p:cNvPr id="59" name="标题 1"/>
            <p:cNvSpPr txBox="1">
              <a:spLocks/>
            </p:cNvSpPr>
            <p:nvPr/>
          </p:nvSpPr>
          <p:spPr>
            <a:xfrm>
              <a:off x="5712800" y="3960567"/>
              <a:ext cx="743715" cy="359669"/>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pPr algn="ctr"/>
              <a:r>
                <a:rPr lang="en-US" altLang="zh-CN" sz="3200" dirty="0" smtClean="0">
                  <a:latin typeface="Kartika" panose="02020503030404060203" pitchFamily="18" charset="0"/>
                  <a:cs typeface="Kartika" panose="02020503030404060203" pitchFamily="18" charset="0"/>
                </a:rPr>
                <a:t>3</a:t>
              </a:r>
              <a:endParaRPr lang="zh-CN" altLang="en-US" sz="3200" dirty="0">
                <a:latin typeface="Kartika" panose="02020503030404060203" pitchFamily="18" charset="0"/>
                <a:cs typeface="Kartika" panose="02020503030404060203" pitchFamily="18" charset="0"/>
              </a:endParaRPr>
            </a:p>
          </p:txBody>
        </p:sp>
      </p:grpSp>
      <p:grpSp>
        <p:nvGrpSpPr>
          <p:cNvPr id="40" name="组合 39"/>
          <p:cNvGrpSpPr/>
          <p:nvPr/>
        </p:nvGrpSpPr>
        <p:grpSpPr>
          <a:xfrm>
            <a:off x="5458796" y="4768847"/>
            <a:ext cx="4110850" cy="676590"/>
            <a:chOff x="5458796" y="4768847"/>
            <a:chExt cx="4110850" cy="676590"/>
          </a:xfrm>
        </p:grpSpPr>
        <p:sp>
          <p:nvSpPr>
            <p:cNvPr id="47" name="圆角矩形 46"/>
            <p:cNvSpPr/>
            <p:nvPr/>
          </p:nvSpPr>
          <p:spPr>
            <a:xfrm>
              <a:off x="5494548" y="4769466"/>
              <a:ext cx="4075098" cy="668094"/>
            </a:xfrm>
            <a:prstGeom prst="roundRect">
              <a:avLst>
                <a:gd name="adj" fmla="val 50000"/>
              </a:avLst>
            </a:prstGeom>
            <a:noFill/>
            <a:ln>
              <a:gradFill>
                <a:gsLst>
                  <a:gs pos="0">
                    <a:srgbClr val="990000"/>
                  </a:gs>
                  <a:gs pos="100000">
                    <a:srgbClr val="AE0000"/>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a:spLocks noChangeAspect="1"/>
            </p:cNvSpPr>
            <p:nvPr/>
          </p:nvSpPr>
          <p:spPr>
            <a:xfrm>
              <a:off x="5499863" y="4768847"/>
              <a:ext cx="676590" cy="676590"/>
            </a:xfrm>
            <a:prstGeom prst="ellipse">
              <a:avLst/>
            </a:prstGeom>
            <a:gradFill>
              <a:gsLst>
                <a:gs pos="0">
                  <a:srgbClr val="BE0000"/>
                </a:gs>
                <a:gs pos="100000">
                  <a:srgbClr val="930000"/>
                </a:gs>
              </a:gsLst>
              <a:lin ang="16200000" scaled="1"/>
            </a:gra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a:spLocks noChangeArrowheads="1"/>
            </p:cNvSpPr>
            <p:nvPr/>
          </p:nvSpPr>
          <p:spPr bwMode="auto">
            <a:xfrm>
              <a:off x="6785629" y="4949548"/>
              <a:ext cx="1969698" cy="49588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r>
                <a:rPr lang="zh-CN" altLang="en-US" sz="2400"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精神不振问题</a:t>
              </a:r>
            </a:p>
          </p:txBody>
        </p:sp>
        <p:sp>
          <p:nvSpPr>
            <p:cNvPr id="60" name="标题 1"/>
            <p:cNvSpPr txBox="1">
              <a:spLocks/>
            </p:cNvSpPr>
            <p:nvPr/>
          </p:nvSpPr>
          <p:spPr>
            <a:xfrm>
              <a:off x="5458796" y="4882279"/>
              <a:ext cx="743715" cy="359669"/>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pPr algn="ctr"/>
              <a:r>
                <a:rPr lang="en-US" altLang="zh-CN" sz="3200" dirty="0" smtClean="0">
                  <a:latin typeface="Kartika" panose="02020503030404060203" pitchFamily="18" charset="0"/>
                  <a:cs typeface="Kartika" panose="02020503030404060203" pitchFamily="18" charset="0"/>
                </a:rPr>
                <a:t>4</a:t>
              </a:r>
              <a:endParaRPr lang="zh-CN" altLang="en-US" sz="3200" dirty="0">
                <a:latin typeface="Kartika" panose="02020503030404060203" pitchFamily="18" charset="0"/>
                <a:cs typeface="Kartika" panose="02020503030404060203" pitchFamily="18" charset="0"/>
              </a:endParaRPr>
            </a:p>
          </p:txBody>
        </p:sp>
      </p:grpSp>
      <p:grpSp>
        <p:nvGrpSpPr>
          <p:cNvPr id="43" name="组合 42"/>
          <p:cNvGrpSpPr/>
          <p:nvPr/>
        </p:nvGrpSpPr>
        <p:grpSpPr>
          <a:xfrm>
            <a:off x="5131331" y="5652167"/>
            <a:ext cx="4094705" cy="677925"/>
            <a:chOff x="5131331" y="5652167"/>
            <a:chExt cx="4094705" cy="677925"/>
          </a:xfrm>
        </p:grpSpPr>
        <p:sp>
          <p:nvSpPr>
            <p:cNvPr id="50" name="圆角矩形 49"/>
            <p:cNvSpPr/>
            <p:nvPr/>
          </p:nvSpPr>
          <p:spPr>
            <a:xfrm>
              <a:off x="5150938" y="5652786"/>
              <a:ext cx="4075098" cy="668094"/>
            </a:xfrm>
            <a:prstGeom prst="roundRect">
              <a:avLst>
                <a:gd name="adj" fmla="val 50000"/>
              </a:avLst>
            </a:prstGeom>
            <a:noFill/>
            <a:ln>
              <a:gradFill>
                <a:gsLst>
                  <a:gs pos="0">
                    <a:srgbClr val="990000"/>
                  </a:gs>
                  <a:gs pos="100000">
                    <a:srgbClr val="AE0000"/>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a:spLocks noChangeAspect="1"/>
            </p:cNvSpPr>
            <p:nvPr/>
          </p:nvSpPr>
          <p:spPr>
            <a:xfrm>
              <a:off x="5156253" y="5652167"/>
              <a:ext cx="676590" cy="676590"/>
            </a:xfrm>
            <a:prstGeom prst="ellipse">
              <a:avLst/>
            </a:prstGeom>
            <a:gradFill>
              <a:gsLst>
                <a:gs pos="0">
                  <a:srgbClr val="BE0000"/>
                </a:gs>
                <a:gs pos="100000">
                  <a:srgbClr val="930000"/>
                </a:gs>
              </a:gsLst>
              <a:lin ang="16200000" scaled="1"/>
            </a:gra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a:spLocks noChangeArrowheads="1"/>
            </p:cNvSpPr>
            <p:nvPr/>
          </p:nvSpPr>
          <p:spPr bwMode="auto">
            <a:xfrm>
              <a:off x="6306938" y="5800976"/>
              <a:ext cx="2276749" cy="529116"/>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r>
                <a:rPr lang="zh-CN" altLang="en-US" sz="2400"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道德不端问题</a:t>
              </a:r>
            </a:p>
          </p:txBody>
        </p:sp>
        <p:sp>
          <p:nvSpPr>
            <p:cNvPr id="62" name="标题 1"/>
            <p:cNvSpPr txBox="1">
              <a:spLocks/>
            </p:cNvSpPr>
            <p:nvPr/>
          </p:nvSpPr>
          <p:spPr>
            <a:xfrm>
              <a:off x="5131331" y="5779667"/>
              <a:ext cx="743715" cy="359669"/>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pPr algn="ctr"/>
              <a:r>
                <a:rPr lang="en-US" altLang="zh-CN" sz="3200" dirty="0" smtClean="0">
                  <a:latin typeface="Kartika" panose="02020503030404060203" pitchFamily="18" charset="0"/>
                  <a:cs typeface="Kartika" panose="02020503030404060203" pitchFamily="18" charset="0"/>
                </a:rPr>
                <a:t>5</a:t>
              </a:r>
              <a:endParaRPr lang="zh-CN" altLang="en-US" sz="3200" dirty="0">
                <a:latin typeface="Kartika" panose="02020503030404060203" pitchFamily="18" charset="0"/>
                <a:cs typeface="Kartika" panose="02020503030404060203" pitchFamily="18" charset="0"/>
              </a:endParaRPr>
            </a:p>
          </p:txBody>
        </p:sp>
      </p:grpSp>
    </p:spTree>
    <p:extLst>
      <p:ext uri="{BB962C8B-B14F-4D97-AF65-F5344CB8AC3E}">
        <p14:creationId xmlns:p14="http://schemas.microsoft.com/office/powerpoint/2010/main" val="10525809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1000"/>
                                        <p:tgtEl>
                                          <p:spTgt spid="9"/>
                                        </p:tgtEl>
                                      </p:cBhvr>
                                    </p:animEffect>
                                  </p:childTnLst>
                                </p:cTn>
                              </p:par>
                            </p:childTnLst>
                          </p:cTn>
                        </p:par>
                        <p:par>
                          <p:cTn id="14" fill="hold">
                            <p:stCondLst>
                              <p:cond delay="2000"/>
                            </p:stCondLst>
                            <p:childTnLst>
                              <p:par>
                                <p:cTn id="15" presetID="53" presetClass="entr" presetSubtype="16"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par>
                          <p:cTn id="20" fill="hold">
                            <p:stCondLst>
                              <p:cond delay="2500"/>
                            </p:stCondLst>
                            <p:childTnLst>
                              <p:par>
                                <p:cTn id="21" presetID="53" presetClass="entr" presetSubtype="16"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childTnLst>
                          </p:cTn>
                        </p:par>
                        <p:par>
                          <p:cTn id="26" fill="hold">
                            <p:stCondLst>
                              <p:cond delay="3000"/>
                            </p:stCondLst>
                            <p:childTnLst>
                              <p:par>
                                <p:cTn id="27" presetID="53" presetClass="entr" presetSubtype="16"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Effect transition="in" filter="fade">
                                      <p:cBhvr>
                                        <p:cTn id="37" dur="500"/>
                                        <p:tgtEl>
                                          <p:spTgt spid="28"/>
                                        </p:tgtEl>
                                      </p:cBhvr>
                                    </p:animEffect>
                                  </p:childTnLst>
                                </p:cTn>
                              </p:par>
                            </p:childTnLst>
                          </p:cTn>
                        </p:par>
                        <p:par>
                          <p:cTn id="38" fill="hold">
                            <p:stCondLst>
                              <p:cond delay="4000"/>
                            </p:stCondLst>
                            <p:childTnLst>
                              <p:par>
                                <p:cTn id="39" presetID="21" presetClass="entr" presetSubtype="1"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wheel(1)">
                                      <p:cBhvr>
                                        <p:cTn id="41" dur="2000"/>
                                        <p:tgtEl>
                                          <p:spTgt spid="2"/>
                                        </p:tgtEl>
                                      </p:cBhvr>
                                    </p:animEffect>
                                  </p:childTnLst>
                                </p:cTn>
                              </p:par>
                            </p:childTnLst>
                          </p:cTn>
                        </p:par>
                        <p:par>
                          <p:cTn id="42" fill="hold">
                            <p:stCondLst>
                              <p:cond delay="6000"/>
                            </p:stCondLst>
                            <p:childTnLst>
                              <p:par>
                                <p:cTn id="43" presetID="23" presetClass="entr" presetSubtype="528" fill="hold" nodeType="afterEffect">
                                  <p:stCondLst>
                                    <p:cond delay="0"/>
                                  </p:stCondLst>
                                  <p:childTnLst>
                                    <p:set>
                                      <p:cBhvr>
                                        <p:cTn id="44" dur="1" fill="hold">
                                          <p:stCondLst>
                                            <p:cond delay="0"/>
                                          </p:stCondLst>
                                        </p:cTn>
                                        <p:tgtEl>
                                          <p:spTgt spid="33"/>
                                        </p:tgtEl>
                                        <p:attrNameLst>
                                          <p:attrName>style.visibility</p:attrName>
                                        </p:attrNameLst>
                                      </p:cBhvr>
                                      <p:to>
                                        <p:strVal val="visible"/>
                                      </p:to>
                                    </p:set>
                                    <p:anim calcmode="lin" valueType="num">
                                      <p:cBhvr>
                                        <p:cTn id="45" dur="1000" fill="hold"/>
                                        <p:tgtEl>
                                          <p:spTgt spid="33"/>
                                        </p:tgtEl>
                                        <p:attrNameLst>
                                          <p:attrName>ppt_w</p:attrName>
                                        </p:attrNameLst>
                                      </p:cBhvr>
                                      <p:tavLst>
                                        <p:tav tm="0">
                                          <p:val>
                                            <p:fltVal val="0"/>
                                          </p:val>
                                        </p:tav>
                                        <p:tav tm="100000">
                                          <p:val>
                                            <p:strVal val="#ppt_w"/>
                                          </p:val>
                                        </p:tav>
                                      </p:tavLst>
                                    </p:anim>
                                    <p:anim calcmode="lin" valueType="num">
                                      <p:cBhvr>
                                        <p:cTn id="46" dur="1000" fill="hold"/>
                                        <p:tgtEl>
                                          <p:spTgt spid="33"/>
                                        </p:tgtEl>
                                        <p:attrNameLst>
                                          <p:attrName>ppt_h</p:attrName>
                                        </p:attrNameLst>
                                      </p:cBhvr>
                                      <p:tavLst>
                                        <p:tav tm="0">
                                          <p:val>
                                            <p:fltVal val="0"/>
                                          </p:val>
                                        </p:tav>
                                        <p:tav tm="100000">
                                          <p:val>
                                            <p:strVal val="#ppt_h"/>
                                          </p:val>
                                        </p:tav>
                                      </p:tavLst>
                                    </p:anim>
                                    <p:anim calcmode="lin" valueType="num">
                                      <p:cBhvr>
                                        <p:cTn id="47" dur="1000" fill="hold"/>
                                        <p:tgtEl>
                                          <p:spTgt spid="33"/>
                                        </p:tgtEl>
                                        <p:attrNameLst>
                                          <p:attrName>ppt_x</p:attrName>
                                        </p:attrNameLst>
                                      </p:cBhvr>
                                      <p:tavLst>
                                        <p:tav tm="0">
                                          <p:val>
                                            <p:fltVal val="0.5"/>
                                          </p:val>
                                        </p:tav>
                                        <p:tav tm="100000">
                                          <p:val>
                                            <p:strVal val="#ppt_x"/>
                                          </p:val>
                                        </p:tav>
                                      </p:tavLst>
                                    </p:anim>
                                    <p:anim calcmode="lin" valueType="num">
                                      <p:cBhvr>
                                        <p:cTn id="48" dur="1000" fill="hold"/>
                                        <p:tgtEl>
                                          <p:spTgt spid="33"/>
                                        </p:tgtEl>
                                        <p:attrNameLst>
                                          <p:attrName>ppt_y</p:attrName>
                                        </p:attrNameLst>
                                      </p:cBhvr>
                                      <p:tavLst>
                                        <p:tav tm="0">
                                          <p:val>
                                            <p:fltVal val="0.5"/>
                                          </p:val>
                                        </p:tav>
                                        <p:tav tm="100000">
                                          <p:val>
                                            <p:strVal val="#ppt_y"/>
                                          </p:val>
                                        </p:tav>
                                      </p:tavLst>
                                    </p:anim>
                                  </p:childTnLst>
                                </p:cTn>
                              </p:par>
                            </p:childTnLst>
                          </p:cTn>
                        </p:par>
                        <p:par>
                          <p:cTn id="49" fill="hold">
                            <p:stCondLst>
                              <p:cond delay="7000"/>
                            </p:stCondLst>
                            <p:childTnLst>
                              <p:par>
                                <p:cTn id="50" presetID="22" presetClass="entr" presetSubtype="8" fill="hold" grpId="0" nodeType="afterEffect">
                                  <p:stCondLst>
                                    <p:cond delay="0"/>
                                  </p:stCondLst>
                                  <p:childTnLst>
                                    <p:set>
                                      <p:cBhvr>
                                        <p:cTn id="51" dur="1" fill="hold">
                                          <p:stCondLst>
                                            <p:cond delay="0"/>
                                          </p:stCondLst>
                                        </p:cTn>
                                        <p:tgtEl>
                                          <p:spTgt spid="34"/>
                                        </p:tgtEl>
                                        <p:attrNameLst>
                                          <p:attrName>style.visibility</p:attrName>
                                        </p:attrNameLst>
                                      </p:cBhvr>
                                      <p:to>
                                        <p:strVal val="visible"/>
                                      </p:to>
                                    </p:set>
                                    <p:animEffect transition="in" filter="wipe(left)">
                                      <p:cBhvr>
                                        <p:cTn id="52" dur="500"/>
                                        <p:tgtEl>
                                          <p:spTgt spid="34"/>
                                        </p:tgtEl>
                                      </p:cBhvr>
                                    </p:animEffect>
                                  </p:childTnLst>
                                </p:cTn>
                              </p:par>
                            </p:childTnLst>
                          </p:cTn>
                        </p:par>
                        <p:par>
                          <p:cTn id="53" fill="hold">
                            <p:stCondLst>
                              <p:cond delay="7500"/>
                            </p:stCondLst>
                            <p:childTnLst>
                              <p:par>
                                <p:cTn id="54" presetID="22" presetClass="entr" presetSubtype="1" fill="hold" grpId="0" nodeType="after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wipe(up)">
                                      <p:cBhvr>
                                        <p:cTn id="56" dur="1000"/>
                                        <p:tgtEl>
                                          <p:spTgt spid="35"/>
                                        </p:tgtEl>
                                      </p:cBhvr>
                                    </p:animEffect>
                                  </p:childTnLst>
                                </p:cTn>
                              </p:par>
                            </p:childTnLst>
                          </p:cTn>
                        </p:par>
                        <p:par>
                          <p:cTn id="57" fill="hold">
                            <p:stCondLst>
                              <p:cond delay="8500"/>
                            </p:stCondLst>
                            <p:childTnLst>
                              <p:par>
                                <p:cTn id="58" presetID="2" presetClass="entr" presetSubtype="2" fill="hold" nodeType="afterEffect">
                                  <p:stCondLst>
                                    <p:cond delay="0"/>
                                  </p:stCondLst>
                                  <p:childTnLst>
                                    <p:set>
                                      <p:cBhvr>
                                        <p:cTn id="59" dur="1" fill="hold">
                                          <p:stCondLst>
                                            <p:cond delay="0"/>
                                          </p:stCondLst>
                                        </p:cTn>
                                        <p:tgtEl>
                                          <p:spTgt spid="3"/>
                                        </p:tgtEl>
                                        <p:attrNameLst>
                                          <p:attrName>style.visibility</p:attrName>
                                        </p:attrNameLst>
                                      </p:cBhvr>
                                      <p:to>
                                        <p:strVal val="visible"/>
                                      </p:to>
                                    </p:set>
                                    <p:anim calcmode="lin" valueType="num">
                                      <p:cBhvr additive="base">
                                        <p:cTn id="60" dur="1000" fill="hold"/>
                                        <p:tgtEl>
                                          <p:spTgt spid="3"/>
                                        </p:tgtEl>
                                        <p:attrNameLst>
                                          <p:attrName>ppt_x</p:attrName>
                                        </p:attrNameLst>
                                      </p:cBhvr>
                                      <p:tavLst>
                                        <p:tav tm="0">
                                          <p:val>
                                            <p:strVal val="1+#ppt_w/2"/>
                                          </p:val>
                                        </p:tav>
                                        <p:tav tm="100000">
                                          <p:val>
                                            <p:strVal val="#ppt_x"/>
                                          </p:val>
                                        </p:tav>
                                      </p:tavLst>
                                    </p:anim>
                                    <p:anim calcmode="lin" valueType="num">
                                      <p:cBhvr additive="base">
                                        <p:cTn id="61" dur="1000" fill="hold"/>
                                        <p:tgtEl>
                                          <p:spTgt spid="3"/>
                                        </p:tgtEl>
                                        <p:attrNameLst>
                                          <p:attrName>ppt_y</p:attrName>
                                        </p:attrNameLst>
                                      </p:cBhvr>
                                      <p:tavLst>
                                        <p:tav tm="0">
                                          <p:val>
                                            <p:strVal val="#ppt_y"/>
                                          </p:val>
                                        </p:tav>
                                        <p:tav tm="100000">
                                          <p:val>
                                            <p:strVal val="#ppt_y"/>
                                          </p:val>
                                        </p:tav>
                                      </p:tavLst>
                                    </p:anim>
                                  </p:childTnLst>
                                </p:cTn>
                              </p:par>
                            </p:childTnLst>
                          </p:cTn>
                        </p:par>
                        <p:par>
                          <p:cTn id="62" fill="hold">
                            <p:stCondLst>
                              <p:cond delay="9500"/>
                            </p:stCondLst>
                            <p:childTnLst>
                              <p:par>
                                <p:cTn id="63" presetID="2" presetClass="entr" presetSubtype="2" fill="hold" nodeType="afterEffect">
                                  <p:stCondLst>
                                    <p:cond delay="0"/>
                                  </p:stCondLst>
                                  <p:childTnLst>
                                    <p:set>
                                      <p:cBhvr>
                                        <p:cTn id="64" dur="1" fill="hold">
                                          <p:stCondLst>
                                            <p:cond delay="0"/>
                                          </p:stCondLst>
                                        </p:cTn>
                                        <p:tgtEl>
                                          <p:spTgt spid="4"/>
                                        </p:tgtEl>
                                        <p:attrNameLst>
                                          <p:attrName>style.visibility</p:attrName>
                                        </p:attrNameLst>
                                      </p:cBhvr>
                                      <p:to>
                                        <p:strVal val="visible"/>
                                      </p:to>
                                    </p:set>
                                    <p:anim calcmode="lin" valueType="num">
                                      <p:cBhvr additive="base">
                                        <p:cTn id="65" dur="1000" fill="hold"/>
                                        <p:tgtEl>
                                          <p:spTgt spid="4"/>
                                        </p:tgtEl>
                                        <p:attrNameLst>
                                          <p:attrName>ppt_x</p:attrName>
                                        </p:attrNameLst>
                                      </p:cBhvr>
                                      <p:tavLst>
                                        <p:tav tm="0">
                                          <p:val>
                                            <p:strVal val="1+#ppt_w/2"/>
                                          </p:val>
                                        </p:tav>
                                        <p:tav tm="100000">
                                          <p:val>
                                            <p:strVal val="#ppt_x"/>
                                          </p:val>
                                        </p:tav>
                                      </p:tavLst>
                                    </p:anim>
                                    <p:anim calcmode="lin" valueType="num">
                                      <p:cBhvr additive="base">
                                        <p:cTn id="66" dur="1000" fill="hold"/>
                                        <p:tgtEl>
                                          <p:spTgt spid="4"/>
                                        </p:tgtEl>
                                        <p:attrNameLst>
                                          <p:attrName>ppt_y</p:attrName>
                                        </p:attrNameLst>
                                      </p:cBhvr>
                                      <p:tavLst>
                                        <p:tav tm="0">
                                          <p:val>
                                            <p:strVal val="#ppt_y"/>
                                          </p:val>
                                        </p:tav>
                                        <p:tav tm="100000">
                                          <p:val>
                                            <p:strVal val="#ppt_y"/>
                                          </p:val>
                                        </p:tav>
                                      </p:tavLst>
                                    </p:anim>
                                  </p:childTnLst>
                                </p:cTn>
                              </p:par>
                            </p:childTnLst>
                          </p:cTn>
                        </p:par>
                        <p:par>
                          <p:cTn id="67" fill="hold">
                            <p:stCondLst>
                              <p:cond delay="10500"/>
                            </p:stCondLst>
                            <p:childTnLst>
                              <p:par>
                                <p:cTn id="68" presetID="2" presetClass="entr" presetSubtype="2" fill="hold" nodeType="afterEffect">
                                  <p:stCondLst>
                                    <p:cond delay="0"/>
                                  </p:stCondLst>
                                  <p:childTnLst>
                                    <p:set>
                                      <p:cBhvr>
                                        <p:cTn id="69" dur="1" fill="hold">
                                          <p:stCondLst>
                                            <p:cond delay="0"/>
                                          </p:stCondLst>
                                        </p:cTn>
                                        <p:tgtEl>
                                          <p:spTgt spid="5"/>
                                        </p:tgtEl>
                                        <p:attrNameLst>
                                          <p:attrName>style.visibility</p:attrName>
                                        </p:attrNameLst>
                                      </p:cBhvr>
                                      <p:to>
                                        <p:strVal val="visible"/>
                                      </p:to>
                                    </p:set>
                                    <p:anim calcmode="lin" valueType="num">
                                      <p:cBhvr additive="base">
                                        <p:cTn id="70" dur="1000" fill="hold"/>
                                        <p:tgtEl>
                                          <p:spTgt spid="5"/>
                                        </p:tgtEl>
                                        <p:attrNameLst>
                                          <p:attrName>ppt_x</p:attrName>
                                        </p:attrNameLst>
                                      </p:cBhvr>
                                      <p:tavLst>
                                        <p:tav tm="0">
                                          <p:val>
                                            <p:strVal val="1+#ppt_w/2"/>
                                          </p:val>
                                        </p:tav>
                                        <p:tav tm="100000">
                                          <p:val>
                                            <p:strVal val="#ppt_x"/>
                                          </p:val>
                                        </p:tav>
                                      </p:tavLst>
                                    </p:anim>
                                    <p:anim calcmode="lin" valueType="num">
                                      <p:cBhvr additive="base">
                                        <p:cTn id="71" dur="1000" fill="hold"/>
                                        <p:tgtEl>
                                          <p:spTgt spid="5"/>
                                        </p:tgtEl>
                                        <p:attrNameLst>
                                          <p:attrName>ppt_y</p:attrName>
                                        </p:attrNameLst>
                                      </p:cBhvr>
                                      <p:tavLst>
                                        <p:tav tm="0">
                                          <p:val>
                                            <p:strVal val="#ppt_y"/>
                                          </p:val>
                                        </p:tav>
                                        <p:tav tm="100000">
                                          <p:val>
                                            <p:strVal val="#ppt_y"/>
                                          </p:val>
                                        </p:tav>
                                      </p:tavLst>
                                    </p:anim>
                                  </p:childTnLst>
                                </p:cTn>
                              </p:par>
                            </p:childTnLst>
                          </p:cTn>
                        </p:par>
                        <p:par>
                          <p:cTn id="72" fill="hold">
                            <p:stCondLst>
                              <p:cond delay="11500"/>
                            </p:stCondLst>
                            <p:childTnLst>
                              <p:par>
                                <p:cTn id="73" presetID="2" presetClass="entr" presetSubtype="2" fill="hold" nodeType="afterEffect">
                                  <p:stCondLst>
                                    <p:cond delay="0"/>
                                  </p:stCondLst>
                                  <p:childTnLst>
                                    <p:set>
                                      <p:cBhvr>
                                        <p:cTn id="74" dur="1" fill="hold">
                                          <p:stCondLst>
                                            <p:cond delay="0"/>
                                          </p:stCondLst>
                                        </p:cTn>
                                        <p:tgtEl>
                                          <p:spTgt spid="40"/>
                                        </p:tgtEl>
                                        <p:attrNameLst>
                                          <p:attrName>style.visibility</p:attrName>
                                        </p:attrNameLst>
                                      </p:cBhvr>
                                      <p:to>
                                        <p:strVal val="visible"/>
                                      </p:to>
                                    </p:set>
                                    <p:anim calcmode="lin" valueType="num">
                                      <p:cBhvr additive="base">
                                        <p:cTn id="75" dur="1000" fill="hold"/>
                                        <p:tgtEl>
                                          <p:spTgt spid="40"/>
                                        </p:tgtEl>
                                        <p:attrNameLst>
                                          <p:attrName>ppt_x</p:attrName>
                                        </p:attrNameLst>
                                      </p:cBhvr>
                                      <p:tavLst>
                                        <p:tav tm="0">
                                          <p:val>
                                            <p:strVal val="1+#ppt_w/2"/>
                                          </p:val>
                                        </p:tav>
                                        <p:tav tm="100000">
                                          <p:val>
                                            <p:strVal val="#ppt_x"/>
                                          </p:val>
                                        </p:tav>
                                      </p:tavLst>
                                    </p:anim>
                                    <p:anim calcmode="lin" valueType="num">
                                      <p:cBhvr additive="base">
                                        <p:cTn id="76" dur="1000" fill="hold"/>
                                        <p:tgtEl>
                                          <p:spTgt spid="40"/>
                                        </p:tgtEl>
                                        <p:attrNameLst>
                                          <p:attrName>ppt_y</p:attrName>
                                        </p:attrNameLst>
                                      </p:cBhvr>
                                      <p:tavLst>
                                        <p:tav tm="0">
                                          <p:val>
                                            <p:strVal val="#ppt_y"/>
                                          </p:val>
                                        </p:tav>
                                        <p:tav tm="100000">
                                          <p:val>
                                            <p:strVal val="#ppt_y"/>
                                          </p:val>
                                        </p:tav>
                                      </p:tavLst>
                                    </p:anim>
                                  </p:childTnLst>
                                </p:cTn>
                              </p:par>
                            </p:childTnLst>
                          </p:cTn>
                        </p:par>
                        <p:par>
                          <p:cTn id="77" fill="hold">
                            <p:stCondLst>
                              <p:cond delay="12500"/>
                            </p:stCondLst>
                            <p:childTnLst>
                              <p:par>
                                <p:cTn id="78" presetID="2" presetClass="entr" presetSubtype="2" fill="hold" nodeType="afterEffect">
                                  <p:stCondLst>
                                    <p:cond delay="0"/>
                                  </p:stCondLst>
                                  <p:childTnLst>
                                    <p:set>
                                      <p:cBhvr>
                                        <p:cTn id="79" dur="1" fill="hold">
                                          <p:stCondLst>
                                            <p:cond delay="0"/>
                                          </p:stCondLst>
                                        </p:cTn>
                                        <p:tgtEl>
                                          <p:spTgt spid="43"/>
                                        </p:tgtEl>
                                        <p:attrNameLst>
                                          <p:attrName>style.visibility</p:attrName>
                                        </p:attrNameLst>
                                      </p:cBhvr>
                                      <p:to>
                                        <p:strVal val="visible"/>
                                      </p:to>
                                    </p:set>
                                    <p:anim calcmode="lin" valueType="num">
                                      <p:cBhvr additive="base">
                                        <p:cTn id="80" dur="1000" fill="hold"/>
                                        <p:tgtEl>
                                          <p:spTgt spid="43"/>
                                        </p:tgtEl>
                                        <p:attrNameLst>
                                          <p:attrName>ppt_x</p:attrName>
                                        </p:attrNameLst>
                                      </p:cBhvr>
                                      <p:tavLst>
                                        <p:tav tm="0">
                                          <p:val>
                                            <p:strVal val="1+#ppt_w/2"/>
                                          </p:val>
                                        </p:tav>
                                        <p:tav tm="100000">
                                          <p:val>
                                            <p:strVal val="#ppt_x"/>
                                          </p:val>
                                        </p:tav>
                                      </p:tavLst>
                                    </p:anim>
                                    <p:anim calcmode="lin" valueType="num">
                                      <p:cBhvr additive="base">
                                        <p:cTn id="81" dur="10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 grpId="0" animBg="1"/>
      <p:bldP spid="34" grpId="0"/>
      <p:bldP spid="3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2" name="矩形 31"/>
          <p:cNvSpPr/>
          <p:nvPr/>
        </p:nvSpPr>
        <p:spPr>
          <a:xfrm>
            <a:off x="975360" y="-1341120"/>
            <a:ext cx="772160" cy="1056640"/>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a:grpSpLocks noChangeAspect="1"/>
          </p:cNvGrpSpPr>
          <p:nvPr/>
        </p:nvGrpSpPr>
        <p:grpSpPr>
          <a:xfrm>
            <a:off x="183057" y="301005"/>
            <a:ext cx="2339215" cy="1126744"/>
            <a:chOff x="1672035" y="1687395"/>
            <a:chExt cx="938928" cy="452259"/>
          </a:xfrm>
          <a:effectLst>
            <a:outerShdw blurRad="50800" dist="38100" dir="5400000" algn="t" rotWithShape="0">
              <a:prstClr val="black">
                <a:alpha val="40000"/>
              </a:prstClr>
            </a:outerShdw>
          </a:effectLst>
        </p:grpSpPr>
        <p:pic>
          <p:nvPicPr>
            <p:cNvPr id="7" name="Picture 2" descr="C:\Users\xb\Desktop\素材--党建\PNG--党（国）徽旗\党旗红旗\16sucai_201507091736.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flipH="1">
              <a:off x="1672035" y="1687395"/>
              <a:ext cx="845493" cy="44350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xb\Desktop\53bf653e36a06.png"/>
            <p:cNvPicPr>
              <a:picLocks noChangeAspect="1" noChangeArrowheads="1"/>
            </p:cNvPicPr>
            <p:nvPr userDrawn="1"/>
          </p:nvPicPr>
          <p:blipFill>
            <a:blip r:embed="rId5" cstate="print">
              <a:extLst>
                <a:ext uri="{28A0092B-C50C-407E-A947-70E740481C1C}">
                  <a14:useLocalDpi xmlns:a14="http://schemas.microsoft.com/office/drawing/2010/main"/>
                </a:ext>
              </a:extLst>
            </a:blip>
            <a:srcRect/>
            <a:stretch>
              <a:fillRect/>
            </a:stretch>
          </p:blipFill>
          <p:spPr bwMode="auto">
            <a:xfrm>
              <a:off x="2123728" y="1707654"/>
              <a:ext cx="487235" cy="432000"/>
            </a:xfrm>
            <a:prstGeom prst="rect">
              <a:avLst/>
            </a:prstGeom>
            <a:noFill/>
            <a:extLst>
              <a:ext uri="{909E8E84-426E-40DD-AFC4-6F175D3DCCD1}">
                <a14:hiddenFill xmlns:a14="http://schemas.microsoft.com/office/drawing/2010/main">
                  <a:solidFill>
                    <a:srgbClr val="FFFFFF"/>
                  </a:solidFill>
                </a14:hiddenFill>
              </a:ext>
            </a:extLst>
          </p:spPr>
        </p:pic>
      </p:grpSp>
      <p:sp>
        <p:nvSpPr>
          <p:cNvPr id="9" name="标题 1"/>
          <p:cNvSpPr txBox="1">
            <a:spLocks/>
          </p:cNvSpPr>
          <p:nvPr/>
        </p:nvSpPr>
        <p:spPr>
          <a:xfrm>
            <a:off x="2673320" y="563376"/>
            <a:ext cx="5451656" cy="705076"/>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r>
              <a:rPr lang="zh-CN" altLang="en-US" sz="3600" dirty="0">
                <a:gradFill>
                  <a:gsLst>
                    <a:gs pos="0">
                      <a:srgbClr val="BE0000"/>
                    </a:gs>
                    <a:gs pos="100000">
                      <a:srgbClr val="930000"/>
                    </a:gs>
                  </a:gsLst>
                  <a:lin ang="16200000" scaled="1"/>
                </a:gradFill>
              </a:rPr>
              <a:t>总体要求：做到五个坚持</a:t>
            </a:r>
          </a:p>
        </p:txBody>
      </p:sp>
      <p:grpSp>
        <p:nvGrpSpPr>
          <p:cNvPr id="10" name="组合 9"/>
          <p:cNvGrpSpPr/>
          <p:nvPr/>
        </p:nvGrpSpPr>
        <p:grpSpPr>
          <a:xfrm>
            <a:off x="8778749" y="569365"/>
            <a:ext cx="693102" cy="707002"/>
            <a:chOff x="1398837" y="3496783"/>
            <a:chExt cx="1006035" cy="1006034"/>
          </a:xfrm>
          <a:effectLst>
            <a:outerShdw blurRad="50800" dist="38100" dir="2700000" algn="tl" rotWithShape="0">
              <a:prstClr val="black">
                <a:alpha val="40000"/>
              </a:prstClr>
            </a:outerShdw>
          </a:effectLst>
        </p:grpSpPr>
        <p:grpSp>
          <p:nvGrpSpPr>
            <p:cNvPr id="11" name="组合 10"/>
            <p:cNvGrpSpPr/>
            <p:nvPr/>
          </p:nvGrpSpPr>
          <p:grpSpPr>
            <a:xfrm>
              <a:off x="1398837" y="3496783"/>
              <a:ext cx="1006035" cy="1006034"/>
              <a:chOff x="2180022" y="2446667"/>
              <a:chExt cx="1008000" cy="1008000"/>
            </a:xfrm>
          </p:grpSpPr>
          <p:sp>
            <p:nvSpPr>
              <p:cNvPr id="13" name="矩形 12"/>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14" name="直接连接符 13"/>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2" name="TextBox 14"/>
            <p:cNvSpPr txBox="1"/>
            <p:nvPr/>
          </p:nvSpPr>
          <p:spPr>
            <a:xfrm>
              <a:off x="1426098" y="3564497"/>
              <a:ext cx="951512"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两</a:t>
              </a:r>
            </a:p>
          </p:txBody>
        </p:sp>
      </p:grpSp>
      <p:grpSp>
        <p:nvGrpSpPr>
          <p:cNvPr id="16" name="组合 15"/>
          <p:cNvGrpSpPr/>
          <p:nvPr/>
        </p:nvGrpSpPr>
        <p:grpSpPr>
          <a:xfrm>
            <a:off x="9614407" y="577011"/>
            <a:ext cx="693102" cy="693101"/>
            <a:chOff x="2536745" y="3496783"/>
            <a:chExt cx="1006035" cy="1006034"/>
          </a:xfrm>
          <a:effectLst>
            <a:outerShdw blurRad="50800" dist="38100" dir="2700000" algn="tl" rotWithShape="0">
              <a:prstClr val="black">
                <a:alpha val="40000"/>
              </a:prstClr>
            </a:outerShdw>
          </a:effectLst>
        </p:grpSpPr>
        <p:grpSp>
          <p:nvGrpSpPr>
            <p:cNvPr id="17" name="组合 16"/>
            <p:cNvGrpSpPr/>
            <p:nvPr/>
          </p:nvGrpSpPr>
          <p:grpSpPr>
            <a:xfrm>
              <a:off x="2536745" y="3496783"/>
              <a:ext cx="1006035" cy="1006034"/>
              <a:chOff x="2180022" y="2446667"/>
              <a:chExt cx="1008000" cy="1008000"/>
            </a:xfrm>
          </p:grpSpPr>
          <p:sp>
            <p:nvSpPr>
              <p:cNvPr id="19" name="矩形 18"/>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0" name="直接连接符 19"/>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8" name="TextBox 14"/>
            <p:cNvSpPr txBox="1"/>
            <p:nvPr/>
          </p:nvSpPr>
          <p:spPr>
            <a:xfrm>
              <a:off x="2577636" y="3592172"/>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学</a:t>
              </a:r>
            </a:p>
          </p:txBody>
        </p:sp>
      </p:grpSp>
      <p:grpSp>
        <p:nvGrpSpPr>
          <p:cNvPr id="22" name="组合 21"/>
          <p:cNvGrpSpPr/>
          <p:nvPr/>
        </p:nvGrpSpPr>
        <p:grpSpPr>
          <a:xfrm>
            <a:off x="10459838" y="573188"/>
            <a:ext cx="693101" cy="693100"/>
            <a:chOff x="3674653" y="3496783"/>
            <a:chExt cx="1006035" cy="1006034"/>
          </a:xfrm>
          <a:effectLst>
            <a:outerShdw blurRad="50800" dist="38100" dir="2700000" algn="tl" rotWithShape="0">
              <a:prstClr val="black">
                <a:alpha val="40000"/>
              </a:prstClr>
            </a:outerShdw>
          </a:effectLst>
        </p:grpSpPr>
        <p:grpSp>
          <p:nvGrpSpPr>
            <p:cNvPr id="23" name="组合 22"/>
            <p:cNvGrpSpPr/>
            <p:nvPr/>
          </p:nvGrpSpPr>
          <p:grpSpPr>
            <a:xfrm>
              <a:off x="3674653" y="3496783"/>
              <a:ext cx="1006035" cy="1006034"/>
              <a:chOff x="2655510" y="2582189"/>
              <a:chExt cx="831406" cy="831406"/>
            </a:xfrm>
          </p:grpSpPr>
          <p:sp>
            <p:nvSpPr>
              <p:cNvPr id="25" name="矩形 24"/>
              <p:cNvSpPr/>
              <p:nvPr/>
            </p:nvSpPr>
            <p:spPr>
              <a:xfrm>
                <a:off x="2655510" y="2582189"/>
                <a:ext cx="831406" cy="83140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6" name="直接连接符 25"/>
              <p:cNvCxnSpPr/>
              <p:nvPr/>
            </p:nvCxnSpPr>
            <p:spPr>
              <a:xfrm>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5400000">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24" name="TextBox 14"/>
            <p:cNvSpPr txBox="1"/>
            <p:nvPr/>
          </p:nvSpPr>
          <p:spPr>
            <a:xfrm>
              <a:off x="3708728" y="3601699"/>
              <a:ext cx="951515" cy="806800"/>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一</a:t>
              </a:r>
            </a:p>
          </p:txBody>
        </p:sp>
      </p:grpSp>
      <p:grpSp>
        <p:nvGrpSpPr>
          <p:cNvPr id="28" name="组合 27"/>
          <p:cNvGrpSpPr/>
          <p:nvPr/>
        </p:nvGrpSpPr>
        <p:grpSpPr>
          <a:xfrm>
            <a:off x="11286106" y="569364"/>
            <a:ext cx="693102" cy="693101"/>
            <a:chOff x="4812563" y="3496783"/>
            <a:chExt cx="1006035" cy="1006034"/>
          </a:xfrm>
          <a:effectLst>
            <a:outerShdw blurRad="50800" dist="38100" dir="2700000" algn="tl" rotWithShape="0">
              <a:prstClr val="black">
                <a:alpha val="40000"/>
              </a:prstClr>
            </a:outerShdw>
          </a:effectLst>
        </p:grpSpPr>
        <p:grpSp>
          <p:nvGrpSpPr>
            <p:cNvPr id="29" name="组合 28"/>
            <p:cNvGrpSpPr/>
            <p:nvPr/>
          </p:nvGrpSpPr>
          <p:grpSpPr>
            <a:xfrm>
              <a:off x="4812563" y="3496783"/>
              <a:ext cx="1006035" cy="1006034"/>
              <a:chOff x="2180022" y="2446667"/>
              <a:chExt cx="1008000" cy="1008000"/>
            </a:xfrm>
          </p:grpSpPr>
          <p:sp>
            <p:nvSpPr>
              <p:cNvPr id="31" name="矩形 30"/>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36" name="直接连接符 35"/>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30" name="TextBox 14"/>
            <p:cNvSpPr txBox="1"/>
            <p:nvPr/>
          </p:nvSpPr>
          <p:spPr>
            <a:xfrm>
              <a:off x="4839822" y="3619057"/>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做</a:t>
              </a:r>
            </a:p>
          </p:txBody>
        </p:sp>
      </p:grpSp>
      <p:grpSp>
        <p:nvGrpSpPr>
          <p:cNvPr id="2" name="组合 1"/>
          <p:cNvGrpSpPr/>
          <p:nvPr/>
        </p:nvGrpSpPr>
        <p:grpSpPr>
          <a:xfrm>
            <a:off x="2107746" y="4057146"/>
            <a:ext cx="919091" cy="1038451"/>
            <a:chOff x="2107746" y="4057146"/>
            <a:chExt cx="919091" cy="1038451"/>
          </a:xfrm>
        </p:grpSpPr>
        <p:sp>
          <p:nvSpPr>
            <p:cNvPr id="33" name="六边形 32"/>
            <p:cNvSpPr/>
            <p:nvPr/>
          </p:nvSpPr>
          <p:spPr>
            <a:xfrm rot="5400000">
              <a:off x="2048066" y="4116826"/>
              <a:ext cx="1038451" cy="919091"/>
            </a:xfrm>
            <a:prstGeom prst="hexagon">
              <a:avLst>
                <a:gd name="adj" fmla="val 27667"/>
                <a:gd name="vf" fmla="val 115470"/>
              </a:avLst>
            </a:prstGeom>
            <a:gradFill>
              <a:gsLst>
                <a:gs pos="0">
                  <a:srgbClr val="BE0000"/>
                </a:gs>
                <a:gs pos="100000">
                  <a:srgbClr val="930000"/>
                </a:gs>
              </a:gsLst>
              <a:lin ang="16200000" scaled="1"/>
            </a:gra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4" name="文本框 33"/>
            <p:cNvSpPr txBox="1"/>
            <p:nvPr/>
          </p:nvSpPr>
          <p:spPr>
            <a:xfrm>
              <a:off x="2287587" y="4288885"/>
              <a:ext cx="561372" cy="584775"/>
            </a:xfrm>
            <a:prstGeom prst="rect">
              <a:avLst/>
            </a:prstGeom>
            <a:noFill/>
          </p:spPr>
          <p:txBody>
            <a:bodyPr wrap="none" rtlCol="0">
              <a:spAutoFit/>
            </a:bodyPr>
            <a:lstStyle/>
            <a:p>
              <a:r>
                <a:rPr lang="en-US" altLang="zh-CN" sz="3200" dirty="0">
                  <a:solidFill>
                    <a:srgbClr val="FFFFFF"/>
                  </a:solidFill>
                  <a:latin typeface="Impact" panose="020B0806030902050204" pitchFamily="34" charset="0"/>
                  <a:ea typeface="方正姚体" panose="02010601030101010101" pitchFamily="2" charset="-122"/>
                </a:rPr>
                <a:t>01</a:t>
              </a:r>
              <a:endParaRPr lang="zh-CN" altLang="en-US" sz="3200" dirty="0">
                <a:solidFill>
                  <a:srgbClr val="FFFFFF"/>
                </a:solidFill>
                <a:latin typeface="Impact" panose="020B0806030902050204" pitchFamily="34" charset="0"/>
                <a:ea typeface="方正姚体" panose="02010601030101010101" pitchFamily="2" charset="-122"/>
              </a:endParaRPr>
            </a:p>
          </p:txBody>
        </p:sp>
      </p:grpSp>
      <p:grpSp>
        <p:nvGrpSpPr>
          <p:cNvPr id="4" name="组合 3"/>
          <p:cNvGrpSpPr/>
          <p:nvPr/>
        </p:nvGrpSpPr>
        <p:grpSpPr>
          <a:xfrm>
            <a:off x="3871864" y="3207272"/>
            <a:ext cx="919091" cy="1038451"/>
            <a:chOff x="3871864" y="3207272"/>
            <a:chExt cx="919091" cy="1038451"/>
          </a:xfrm>
        </p:grpSpPr>
        <p:sp>
          <p:nvSpPr>
            <p:cNvPr id="35" name="六边形 34"/>
            <p:cNvSpPr/>
            <p:nvPr/>
          </p:nvSpPr>
          <p:spPr>
            <a:xfrm rot="16200000" flipV="1">
              <a:off x="3812184" y="3266952"/>
              <a:ext cx="1038451" cy="919091"/>
            </a:xfrm>
            <a:prstGeom prst="hexagon">
              <a:avLst>
                <a:gd name="adj" fmla="val 27667"/>
                <a:gd name="vf" fmla="val 115470"/>
              </a:avLst>
            </a:prstGeom>
            <a:gradFill>
              <a:gsLst>
                <a:gs pos="0">
                  <a:srgbClr val="BE0000"/>
                </a:gs>
                <a:gs pos="100000">
                  <a:srgbClr val="930000"/>
                </a:gs>
              </a:gsLst>
              <a:lin ang="16200000" scaled="1"/>
            </a:gra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8" name="文本框 37"/>
            <p:cNvSpPr txBox="1"/>
            <p:nvPr/>
          </p:nvSpPr>
          <p:spPr>
            <a:xfrm>
              <a:off x="4013339" y="3439110"/>
              <a:ext cx="611065" cy="584775"/>
            </a:xfrm>
            <a:prstGeom prst="rect">
              <a:avLst/>
            </a:prstGeom>
            <a:noFill/>
          </p:spPr>
          <p:txBody>
            <a:bodyPr wrap="none" rtlCol="0">
              <a:spAutoFit/>
            </a:bodyPr>
            <a:lstStyle/>
            <a:p>
              <a:r>
                <a:rPr lang="en-US" altLang="zh-CN" sz="3200" dirty="0">
                  <a:solidFill>
                    <a:srgbClr val="FFFFFF"/>
                  </a:solidFill>
                  <a:latin typeface="Impact" panose="020B0806030902050204" pitchFamily="34" charset="0"/>
                  <a:ea typeface="方正姚体" panose="02010601030101010101" pitchFamily="2" charset="-122"/>
                </a:rPr>
                <a:t>02</a:t>
              </a:r>
              <a:endParaRPr lang="zh-CN" altLang="en-US" sz="3200" dirty="0">
                <a:solidFill>
                  <a:srgbClr val="FFFFFF"/>
                </a:solidFill>
                <a:latin typeface="Impact" panose="020B0806030902050204" pitchFamily="34" charset="0"/>
                <a:ea typeface="方正姚体" panose="02010601030101010101" pitchFamily="2" charset="-122"/>
              </a:endParaRPr>
            </a:p>
          </p:txBody>
        </p:sp>
      </p:grpSp>
      <p:grpSp>
        <p:nvGrpSpPr>
          <p:cNvPr id="56" name="组合 55"/>
          <p:cNvGrpSpPr/>
          <p:nvPr/>
        </p:nvGrpSpPr>
        <p:grpSpPr>
          <a:xfrm>
            <a:off x="5635980" y="4057147"/>
            <a:ext cx="919091" cy="1038451"/>
            <a:chOff x="5635980" y="4057147"/>
            <a:chExt cx="919091" cy="1038451"/>
          </a:xfrm>
        </p:grpSpPr>
        <p:sp>
          <p:nvSpPr>
            <p:cNvPr id="39" name="六边形 38"/>
            <p:cNvSpPr/>
            <p:nvPr/>
          </p:nvSpPr>
          <p:spPr>
            <a:xfrm rot="5400000">
              <a:off x="5576300" y="4116827"/>
              <a:ext cx="1038451" cy="919091"/>
            </a:xfrm>
            <a:prstGeom prst="hexagon">
              <a:avLst>
                <a:gd name="adj" fmla="val 27667"/>
                <a:gd name="vf" fmla="val 115470"/>
              </a:avLst>
            </a:prstGeom>
            <a:gradFill>
              <a:gsLst>
                <a:gs pos="0">
                  <a:srgbClr val="BE0000"/>
                </a:gs>
                <a:gs pos="100000">
                  <a:srgbClr val="930000"/>
                </a:gs>
              </a:gsLst>
              <a:lin ang="16200000" scaled="1"/>
            </a:gra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0" name="文本框 39"/>
            <p:cNvSpPr txBox="1"/>
            <p:nvPr/>
          </p:nvSpPr>
          <p:spPr>
            <a:xfrm>
              <a:off x="5801753" y="4302952"/>
              <a:ext cx="622286" cy="584775"/>
            </a:xfrm>
            <a:prstGeom prst="rect">
              <a:avLst/>
            </a:prstGeom>
            <a:noFill/>
          </p:spPr>
          <p:txBody>
            <a:bodyPr wrap="none" rtlCol="0">
              <a:spAutoFit/>
            </a:bodyPr>
            <a:lstStyle/>
            <a:p>
              <a:r>
                <a:rPr lang="en-US" altLang="zh-CN" sz="3200" dirty="0">
                  <a:solidFill>
                    <a:srgbClr val="FFFFFF"/>
                  </a:solidFill>
                  <a:latin typeface="Impact" panose="020B0806030902050204" pitchFamily="34" charset="0"/>
                  <a:ea typeface="方正姚体" panose="02010601030101010101" pitchFamily="2" charset="-122"/>
                </a:rPr>
                <a:t>03</a:t>
              </a:r>
              <a:endParaRPr lang="zh-CN" altLang="en-US" sz="3200" dirty="0">
                <a:solidFill>
                  <a:srgbClr val="FFFFFF"/>
                </a:solidFill>
                <a:latin typeface="Impact" panose="020B0806030902050204" pitchFamily="34" charset="0"/>
                <a:ea typeface="方正姚体" panose="02010601030101010101" pitchFamily="2" charset="-122"/>
              </a:endParaRPr>
            </a:p>
          </p:txBody>
        </p:sp>
      </p:grpSp>
      <p:grpSp>
        <p:nvGrpSpPr>
          <p:cNvPr id="58" name="组合 57"/>
          <p:cNvGrpSpPr/>
          <p:nvPr/>
        </p:nvGrpSpPr>
        <p:grpSpPr>
          <a:xfrm>
            <a:off x="7400098" y="3207273"/>
            <a:ext cx="919091" cy="1038451"/>
            <a:chOff x="7400098" y="3207273"/>
            <a:chExt cx="919091" cy="1038451"/>
          </a:xfrm>
        </p:grpSpPr>
        <p:sp>
          <p:nvSpPr>
            <p:cNvPr id="41" name="六边形 40"/>
            <p:cNvSpPr/>
            <p:nvPr/>
          </p:nvSpPr>
          <p:spPr>
            <a:xfrm rot="16200000" flipV="1">
              <a:off x="7340418" y="3266953"/>
              <a:ext cx="1038451" cy="919091"/>
            </a:xfrm>
            <a:prstGeom prst="hexagon">
              <a:avLst>
                <a:gd name="adj" fmla="val 27667"/>
                <a:gd name="vf" fmla="val 115470"/>
              </a:avLst>
            </a:prstGeom>
            <a:gradFill>
              <a:gsLst>
                <a:gs pos="0">
                  <a:srgbClr val="BE0000"/>
                </a:gs>
                <a:gs pos="100000">
                  <a:srgbClr val="930000"/>
                </a:gs>
              </a:gsLst>
              <a:lin ang="16200000" scaled="1"/>
            </a:gra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2" name="文本框 41"/>
            <p:cNvSpPr txBox="1"/>
            <p:nvPr/>
          </p:nvSpPr>
          <p:spPr>
            <a:xfrm>
              <a:off x="7546353" y="3425531"/>
              <a:ext cx="609462" cy="584775"/>
            </a:xfrm>
            <a:prstGeom prst="rect">
              <a:avLst/>
            </a:prstGeom>
            <a:noFill/>
          </p:spPr>
          <p:txBody>
            <a:bodyPr wrap="none" rtlCol="0">
              <a:spAutoFit/>
            </a:bodyPr>
            <a:lstStyle/>
            <a:p>
              <a:r>
                <a:rPr lang="en-US" altLang="zh-CN" sz="3200" dirty="0">
                  <a:solidFill>
                    <a:srgbClr val="FFFFFF"/>
                  </a:solidFill>
                  <a:latin typeface="Impact" panose="020B0806030902050204" pitchFamily="34" charset="0"/>
                  <a:ea typeface="方正姚体" panose="02010601030101010101" pitchFamily="2" charset="-122"/>
                </a:rPr>
                <a:t>04</a:t>
              </a:r>
              <a:endParaRPr lang="zh-CN" altLang="en-US" sz="3200" dirty="0">
                <a:solidFill>
                  <a:srgbClr val="FFFFFF"/>
                </a:solidFill>
                <a:latin typeface="Impact" panose="020B0806030902050204" pitchFamily="34" charset="0"/>
                <a:ea typeface="方正姚体" panose="02010601030101010101" pitchFamily="2" charset="-122"/>
              </a:endParaRPr>
            </a:p>
          </p:txBody>
        </p:sp>
      </p:grpSp>
      <p:grpSp>
        <p:nvGrpSpPr>
          <p:cNvPr id="60" name="组合 59"/>
          <p:cNvGrpSpPr/>
          <p:nvPr/>
        </p:nvGrpSpPr>
        <p:grpSpPr>
          <a:xfrm>
            <a:off x="9164214" y="4057147"/>
            <a:ext cx="919091" cy="1038451"/>
            <a:chOff x="9164214" y="4057147"/>
            <a:chExt cx="919091" cy="1038451"/>
          </a:xfrm>
        </p:grpSpPr>
        <p:sp>
          <p:nvSpPr>
            <p:cNvPr id="43" name="六边形 42"/>
            <p:cNvSpPr/>
            <p:nvPr/>
          </p:nvSpPr>
          <p:spPr>
            <a:xfrm rot="5400000">
              <a:off x="9104534" y="4116827"/>
              <a:ext cx="1038451" cy="919091"/>
            </a:xfrm>
            <a:prstGeom prst="hexagon">
              <a:avLst>
                <a:gd name="adj" fmla="val 27667"/>
                <a:gd name="vf" fmla="val 115470"/>
              </a:avLst>
            </a:prstGeom>
            <a:gradFill>
              <a:gsLst>
                <a:gs pos="0">
                  <a:srgbClr val="BE0000"/>
                </a:gs>
                <a:gs pos="100000">
                  <a:srgbClr val="930000"/>
                </a:gs>
              </a:gsLst>
              <a:lin ang="16200000" scaled="1"/>
            </a:gra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4" name="文本框 43"/>
            <p:cNvSpPr txBox="1"/>
            <p:nvPr/>
          </p:nvSpPr>
          <p:spPr>
            <a:xfrm>
              <a:off x="9319758" y="4274816"/>
              <a:ext cx="623889" cy="584775"/>
            </a:xfrm>
            <a:prstGeom prst="rect">
              <a:avLst/>
            </a:prstGeom>
            <a:noFill/>
          </p:spPr>
          <p:txBody>
            <a:bodyPr wrap="none" rtlCol="0">
              <a:spAutoFit/>
            </a:bodyPr>
            <a:lstStyle/>
            <a:p>
              <a:r>
                <a:rPr lang="en-US" altLang="zh-CN" sz="3200" dirty="0">
                  <a:solidFill>
                    <a:srgbClr val="FFFFFF"/>
                  </a:solidFill>
                  <a:latin typeface="Impact" panose="020B0806030902050204" pitchFamily="34" charset="0"/>
                  <a:ea typeface="方正姚体" panose="02010601030101010101" pitchFamily="2" charset="-122"/>
                </a:rPr>
                <a:t>05</a:t>
              </a:r>
              <a:endParaRPr lang="zh-CN" altLang="en-US" sz="3200" dirty="0">
                <a:solidFill>
                  <a:srgbClr val="FFFFFF"/>
                </a:solidFill>
                <a:latin typeface="Impact" panose="020B0806030902050204" pitchFamily="34" charset="0"/>
                <a:ea typeface="方正姚体" panose="02010601030101010101" pitchFamily="2" charset="-122"/>
              </a:endParaRPr>
            </a:p>
          </p:txBody>
        </p:sp>
      </p:grpSp>
      <p:grpSp>
        <p:nvGrpSpPr>
          <p:cNvPr id="3" name="组合 2"/>
          <p:cNvGrpSpPr/>
          <p:nvPr/>
        </p:nvGrpSpPr>
        <p:grpSpPr>
          <a:xfrm>
            <a:off x="1446507" y="1991435"/>
            <a:ext cx="2258806" cy="2206584"/>
            <a:chOff x="1446507" y="1991435"/>
            <a:chExt cx="2258806" cy="2206584"/>
          </a:xfrm>
        </p:grpSpPr>
        <p:sp>
          <p:nvSpPr>
            <p:cNvPr id="45" name="任意多边形 44"/>
            <p:cNvSpPr/>
            <p:nvPr/>
          </p:nvSpPr>
          <p:spPr>
            <a:xfrm rot="5400000">
              <a:off x="1464000" y="1973942"/>
              <a:ext cx="2206584" cy="2241570"/>
            </a:xfrm>
            <a:custGeom>
              <a:avLst/>
              <a:gdLst>
                <a:gd name="connsiteX0" fmla="*/ 0 w 2132612"/>
                <a:gd name="connsiteY0" fmla="*/ 1083213 h 2166426"/>
                <a:gd name="connsiteX1" fmla="*/ 599386 w 2132612"/>
                <a:gd name="connsiteY1" fmla="*/ 0 h 2166426"/>
                <a:gd name="connsiteX2" fmla="*/ 1848393 w 2132612"/>
                <a:gd name="connsiteY2" fmla="*/ 0 h 2166426"/>
                <a:gd name="connsiteX3" fmla="*/ 2132612 w 2132612"/>
                <a:gd name="connsiteY3" fmla="*/ 513642 h 2166426"/>
                <a:gd name="connsiteX4" fmla="*/ 1817444 w 2132612"/>
                <a:gd name="connsiteY4" fmla="*/ 1083214 h 2166426"/>
                <a:gd name="connsiteX5" fmla="*/ 2132611 w 2132612"/>
                <a:gd name="connsiteY5" fmla="*/ 1652786 h 2166426"/>
                <a:gd name="connsiteX6" fmla="*/ 1848393 w 2132612"/>
                <a:gd name="connsiteY6" fmla="*/ 2166426 h 2166426"/>
                <a:gd name="connsiteX7" fmla="*/ 599386 w 2132612"/>
                <a:gd name="connsiteY7" fmla="*/ 2166426 h 2166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32612" h="2166426">
                  <a:moveTo>
                    <a:pt x="0" y="1083213"/>
                  </a:moveTo>
                  <a:lnTo>
                    <a:pt x="599386" y="0"/>
                  </a:lnTo>
                  <a:lnTo>
                    <a:pt x="1848393" y="0"/>
                  </a:lnTo>
                  <a:lnTo>
                    <a:pt x="2132612" y="513642"/>
                  </a:lnTo>
                  <a:lnTo>
                    <a:pt x="1817444" y="1083214"/>
                  </a:lnTo>
                  <a:lnTo>
                    <a:pt x="2132611" y="1652786"/>
                  </a:lnTo>
                  <a:lnTo>
                    <a:pt x="1848393" y="2166426"/>
                  </a:lnTo>
                  <a:lnTo>
                    <a:pt x="599386" y="2166426"/>
                  </a:lnTo>
                  <a:close/>
                </a:path>
              </a:pathLst>
            </a:custGeom>
            <a:noFill/>
            <a:ln>
              <a:solidFill>
                <a:srgbClr val="B70000"/>
              </a:solidFill>
            </a:ln>
            <a:effectLst>
              <a:outerShdw blurRad="508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0" name="文本框 37"/>
            <p:cNvSpPr txBox="1"/>
            <p:nvPr/>
          </p:nvSpPr>
          <p:spPr>
            <a:xfrm>
              <a:off x="1606803" y="2497917"/>
              <a:ext cx="2098510" cy="1384995"/>
            </a:xfrm>
            <a:prstGeom prst="rect">
              <a:avLst/>
            </a:prstGeom>
            <a:noFill/>
          </p:spPr>
          <p:txBody>
            <a:bodyPr wrap="square" lIns="91440" tIns="45720" rIns="91440" bIns="45720" rtlCol="0">
              <a:spAutoFit/>
            </a:bodyPr>
            <a:lstStyle/>
            <a:p>
              <a:r>
                <a:rPr lang="zh-CN" altLang="en-US" sz="2800"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正面教育</a:t>
              </a:r>
              <a:r>
                <a:rPr lang="zh-CN" altLang="en-US" sz="2800" dirty="0" smtClean="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为</a:t>
              </a:r>
              <a:endParaRPr lang="en-US" altLang="zh-CN" sz="2800" dirty="0" smtClean="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endParaRPr>
            </a:p>
            <a:p>
              <a:r>
                <a:rPr lang="zh-CN" altLang="en-US" sz="2800" dirty="0" smtClean="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主</a:t>
              </a:r>
              <a:r>
                <a:rPr lang="zh-CN" altLang="en-US" sz="2800"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用科学</a:t>
              </a:r>
              <a:r>
                <a:rPr lang="zh-CN" altLang="en-US" sz="2800" dirty="0" smtClean="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理</a:t>
              </a:r>
              <a:endParaRPr lang="en-US" altLang="zh-CN" sz="2800" dirty="0" smtClean="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endParaRPr>
            </a:p>
            <a:p>
              <a:r>
                <a:rPr lang="zh-CN" altLang="en-US" sz="2800" dirty="0" smtClean="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论</a:t>
              </a:r>
              <a:r>
                <a:rPr lang="zh-CN" altLang="en-US" sz="2800"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武装头脑</a:t>
              </a:r>
            </a:p>
          </p:txBody>
        </p:sp>
      </p:grpSp>
      <p:grpSp>
        <p:nvGrpSpPr>
          <p:cNvPr id="5" name="组合 4"/>
          <p:cNvGrpSpPr/>
          <p:nvPr/>
        </p:nvGrpSpPr>
        <p:grpSpPr>
          <a:xfrm>
            <a:off x="3210625" y="4104850"/>
            <a:ext cx="2241570" cy="2206584"/>
            <a:chOff x="3210625" y="4104850"/>
            <a:chExt cx="2241570" cy="2206584"/>
          </a:xfrm>
        </p:grpSpPr>
        <p:sp>
          <p:nvSpPr>
            <p:cNvPr id="48" name="任意多边形 47"/>
            <p:cNvSpPr/>
            <p:nvPr/>
          </p:nvSpPr>
          <p:spPr>
            <a:xfrm rot="16200000" flipV="1">
              <a:off x="3228118" y="4087357"/>
              <a:ext cx="2206584" cy="2241570"/>
            </a:xfrm>
            <a:custGeom>
              <a:avLst/>
              <a:gdLst>
                <a:gd name="connsiteX0" fmla="*/ 0 w 2132612"/>
                <a:gd name="connsiteY0" fmla="*/ 1083213 h 2166426"/>
                <a:gd name="connsiteX1" fmla="*/ 599386 w 2132612"/>
                <a:gd name="connsiteY1" fmla="*/ 0 h 2166426"/>
                <a:gd name="connsiteX2" fmla="*/ 1848393 w 2132612"/>
                <a:gd name="connsiteY2" fmla="*/ 0 h 2166426"/>
                <a:gd name="connsiteX3" fmla="*/ 2132612 w 2132612"/>
                <a:gd name="connsiteY3" fmla="*/ 513642 h 2166426"/>
                <a:gd name="connsiteX4" fmla="*/ 1817444 w 2132612"/>
                <a:gd name="connsiteY4" fmla="*/ 1083214 h 2166426"/>
                <a:gd name="connsiteX5" fmla="*/ 2132611 w 2132612"/>
                <a:gd name="connsiteY5" fmla="*/ 1652786 h 2166426"/>
                <a:gd name="connsiteX6" fmla="*/ 1848393 w 2132612"/>
                <a:gd name="connsiteY6" fmla="*/ 2166426 h 2166426"/>
                <a:gd name="connsiteX7" fmla="*/ 599386 w 2132612"/>
                <a:gd name="connsiteY7" fmla="*/ 2166426 h 2166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32612" h="2166426">
                  <a:moveTo>
                    <a:pt x="0" y="1083213"/>
                  </a:moveTo>
                  <a:lnTo>
                    <a:pt x="599386" y="0"/>
                  </a:lnTo>
                  <a:lnTo>
                    <a:pt x="1848393" y="0"/>
                  </a:lnTo>
                  <a:lnTo>
                    <a:pt x="2132612" y="513642"/>
                  </a:lnTo>
                  <a:lnTo>
                    <a:pt x="1817444" y="1083214"/>
                  </a:lnTo>
                  <a:lnTo>
                    <a:pt x="2132611" y="1652786"/>
                  </a:lnTo>
                  <a:lnTo>
                    <a:pt x="1848393" y="2166426"/>
                  </a:lnTo>
                  <a:lnTo>
                    <a:pt x="599386" y="2166426"/>
                  </a:lnTo>
                  <a:close/>
                </a:path>
              </a:pathLst>
            </a:custGeom>
            <a:noFill/>
            <a:ln>
              <a:solidFill>
                <a:srgbClr val="B70000"/>
              </a:solidFill>
            </a:ln>
            <a:effectLst>
              <a:outerShdw blurRad="508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1" name="文本框 37"/>
            <p:cNvSpPr txBox="1"/>
            <p:nvPr/>
          </p:nvSpPr>
          <p:spPr>
            <a:xfrm>
              <a:off x="3486058" y="4704501"/>
              <a:ext cx="1713277" cy="954107"/>
            </a:xfrm>
            <a:prstGeom prst="rect">
              <a:avLst/>
            </a:prstGeom>
            <a:noFill/>
          </p:spPr>
          <p:txBody>
            <a:bodyPr wrap="square" lIns="91440" tIns="45720" rIns="91440" bIns="45720" rtlCol="0">
              <a:spAutoFit/>
            </a:bodyPr>
            <a:lstStyle/>
            <a:p>
              <a:pPr algn="ctr"/>
              <a:r>
                <a:rPr lang="zh-CN" altLang="en-US" sz="2800" dirty="0">
                  <a:gradFill>
                    <a:gsLst>
                      <a:gs pos="0">
                        <a:srgbClr val="BE0000"/>
                      </a:gs>
                      <a:gs pos="100000">
                        <a:srgbClr val="930000"/>
                      </a:gs>
                    </a:gsLst>
                    <a:lin ang="16200000" scaled="1"/>
                  </a:gradFill>
                  <a:latin typeface="微软雅黑" pitchFamily="34" charset="-122"/>
                  <a:ea typeface="微软雅黑" panose="020B0503020204020204" pitchFamily="34" charset="-122"/>
                </a:rPr>
                <a:t>问题导向</a:t>
              </a:r>
              <a:endParaRPr lang="en-US" altLang="zh-CN" sz="2800" dirty="0">
                <a:gradFill>
                  <a:gsLst>
                    <a:gs pos="0">
                      <a:srgbClr val="BE0000"/>
                    </a:gs>
                    <a:gs pos="100000">
                      <a:srgbClr val="930000"/>
                    </a:gs>
                  </a:gsLst>
                  <a:lin ang="16200000" scaled="1"/>
                </a:gradFill>
                <a:latin typeface="微软雅黑" pitchFamily="34" charset="-122"/>
                <a:ea typeface="微软雅黑" panose="020B0503020204020204" pitchFamily="34" charset="-122"/>
              </a:endParaRPr>
            </a:p>
            <a:p>
              <a:pPr algn="ctr"/>
              <a:r>
                <a:rPr lang="zh-CN" altLang="en-US" sz="2800" dirty="0">
                  <a:gradFill>
                    <a:gsLst>
                      <a:gs pos="0">
                        <a:srgbClr val="BE0000"/>
                      </a:gs>
                      <a:gs pos="100000">
                        <a:srgbClr val="930000"/>
                      </a:gs>
                    </a:gsLst>
                    <a:lin ang="16200000" scaled="1"/>
                  </a:gradFill>
                  <a:latin typeface="微软雅黑" pitchFamily="34" charset="-122"/>
                  <a:ea typeface="微软雅黑" panose="020B0503020204020204" pitchFamily="34" charset="-122"/>
                </a:rPr>
                <a:t>注重实效</a:t>
              </a:r>
            </a:p>
          </p:txBody>
        </p:sp>
      </p:grpSp>
      <p:grpSp>
        <p:nvGrpSpPr>
          <p:cNvPr id="55" name="组合 54"/>
          <p:cNvGrpSpPr/>
          <p:nvPr/>
        </p:nvGrpSpPr>
        <p:grpSpPr>
          <a:xfrm>
            <a:off x="4974742" y="1991436"/>
            <a:ext cx="2310468" cy="2206584"/>
            <a:chOff x="4974742" y="1991436"/>
            <a:chExt cx="2310468" cy="2206584"/>
          </a:xfrm>
        </p:grpSpPr>
        <p:sp>
          <p:nvSpPr>
            <p:cNvPr id="46" name="任意多边形 45"/>
            <p:cNvSpPr/>
            <p:nvPr/>
          </p:nvSpPr>
          <p:spPr>
            <a:xfrm rot="5400000">
              <a:off x="4992235" y="1973943"/>
              <a:ext cx="2206584" cy="2241570"/>
            </a:xfrm>
            <a:custGeom>
              <a:avLst/>
              <a:gdLst>
                <a:gd name="connsiteX0" fmla="*/ 0 w 2132612"/>
                <a:gd name="connsiteY0" fmla="*/ 1083213 h 2166426"/>
                <a:gd name="connsiteX1" fmla="*/ 599386 w 2132612"/>
                <a:gd name="connsiteY1" fmla="*/ 0 h 2166426"/>
                <a:gd name="connsiteX2" fmla="*/ 1848393 w 2132612"/>
                <a:gd name="connsiteY2" fmla="*/ 0 h 2166426"/>
                <a:gd name="connsiteX3" fmla="*/ 2132612 w 2132612"/>
                <a:gd name="connsiteY3" fmla="*/ 513642 h 2166426"/>
                <a:gd name="connsiteX4" fmla="*/ 1817444 w 2132612"/>
                <a:gd name="connsiteY4" fmla="*/ 1083214 h 2166426"/>
                <a:gd name="connsiteX5" fmla="*/ 2132611 w 2132612"/>
                <a:gd name="connsiteY5" fmla="*/ 1652786 h 2166426"/>
                <a:gd name="connsiteX6" fmla="*/ 1848393 w 2132612"/>
                <a:gd name="connsiteY6" fmla="*/ 2166426 h 2166426"/>
                <a:gd name="connsiteX7" fmla="*/ 599386 w 2132612"/>
                <a:gd name="connsiteY7" fmla="*/ 2166426 h 2166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32612" h="2166426">
                  <a:moveTo>
                    <a:pt x="0" y="1083213"/>
                  </a:moveTo>
                  <a:lnTo>
                    <a:pt x="599386" y="0"/>
                  </a:lnTo>
                  <a:lnTo>
                    <a:pt x="1848393" y="0"/>
                  </a:lnTo>
                  <a:lnTo>
                    <a:pt x="2132612" y="513642"/>
                  </a:lnTo>
                  <a:lnTo>
                    <a:pt x="1817444" y="1083214"/>
                  </a:lnTo>
                  <a:lnTo>
                    <a:pt x="2132611" y="1652786"/>
                  </a:lnTo>
                  <a:lnTo>
                    <a:pt x="1848393" y="2166426"/>
                  </a:lnTo>
                  <a:lnTo>
                    <a:pt x="599386" y="2166426"/>
                  </a:lnTo>
                  <a:close/>
                </a:path>
              </a:pathLst>
            </a:custGeom>
            <a:noFill/>
            <a:ln>
              <a:solidFill>
                <a:srgbClr val="B70000"/>
              </a:solidFill>
            </a:ln>
            <a:effectLst>
              <a:outerShdw blurRad="508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2" name="文本框 37"/>
            <p:cNvSpPr txBox="1"/>
            <p:nvPr/>
          </p:nvSpPr>
          <p:spPr>
            <a:xfrm>
              <a:off x="4988763" y="2676116"/>
              <a:ext cx="2296447" cy="954107"/>
            </a:xfrm>
            <a:prstGeom prst="rect">
              <a:avLst/>
            </a:prstGeom>
            <a:noFill/>
          </p:spPr>
          <p:txBody>
            <a:bodyPr wrap="square" lIns="91440" tIns="45720" rIns="91440" bIns="45720" rtlCol="0">
              <a:spAutoFit/>
            </a:bodyPr>
            <a:lstStyle/>
            <a:p>
              <a:pPr algn="ctr"/>
              <a:r>
                <a:rPr lang="zh-CN" altLang="en-US" sz="2800" dirty="0">
                  <a:gradFill>
                    <a:gsLst>
                      <a:gs pos="0">
                        <a:srgbClr val="BE0000"/>
                      </a:gs>
                      <a:gs pos="100000">
                        <a:srgbClr val="930000"/>
                      </a:gs>
                    </a:gsLst>
                    <a:lin ang="16200000" scaled="1"/>
                  </a:gradFill>
                  <a:latin typeface="微软雅黑" pitchFamily="34" charset="-122"/>
                  <a:ea typeface="微软雅黑" panose="020B0503020204020204" pitchFamily="34" charset="-122"/>
                </a:rPr>
                <a:t>从实际出发</a:t>
              </a:r>
              <a:endParaRPr lang="en-US" altLang="zh-CN" sz="2800" dirty="0">
                <a:gradFill>
                  <a:gsLst>
                    <a:gs pos="0">
                      <a:srgbClr val="BE0000"/>
                    </a:gs>
                    <a:gs pos="100000">
                      <a:srgbClr val="930000"/>
                    </a:gs>
                  </a:gsLst>
                  <a:lin ang="16200000" scaled="1"/>
                </a:gradFill>
                <a:latin typeface="微软雅黑" pitchFamily="34" charset="-122"/>
                <a:ea typeface="微软雅黑" panose="020B0503020204020204" pitchFamily="34" charset="-122"/>
              </a:endParaRPr>
            </a:p>
            <a:p>
              <a:pPr algn="ctr"/>
              <a:r>
                <a:rPr lang="zh-CN" altLang="en-US" sz="2800" dirty="0">
                  <a:gradFill>
                    <a:gsLst>
                      <a:gs pos="0">
                        <a:srgbClr val="BE0000"/>
                      </a:gs>
                      <a:gs pos="100000">
                        <a:srgbClr val="930000"/>
                      </a:gs>
                    </a:gsLst>
                    <a:lin ang="16200000" scaled="1"/>
                  </a:gradFill>
                  <a:latin typeface="微软雅黑" pitchFamily="34" charset="-122"/>
                  <a:ea typeface="微软雅黑" panose="020B0503020204020204" pitchFamily="34" charset="-122"/>
                </a:rPr>
                <a:t>分类指导</a:t>
              </a:r>
            </a:p>
          </p:txBody>
        </p:sp>
      </p:grpSp>
      <p:grpSp>
        <p:nvGrpSpPr>
          <p:cNvPr id="57" name="组合 56"/>
          <p:cNvGrpSpPr/>
          <p:nvPr/>
        </p:nvGrpSpPr>
        <p:grpSpPr>
          <a:xfrm>
            <a:off x="6738859" y="4104851"/>
            <a:ext cx="2325643" cy="2206584"/>
            <a:chOff x="6738859" y="4104851"/>
            <a:chExt cx="2325643" cy="2206584"/>
          </a:xfrm>
        </p:grpSpPr>
        <p:sp>
          <p:nvSpPr>
            <p:cNvPr id="49" name="任意多边形 48"/>
            <p:cNvSpPr/>
            <p:nvPr/>
          </p:nvSpPr>
          <p:spPr>
            <a:xfrm rot="16200000" flipV="1">
              <a:off x="6756352" y="4087358"/>
              <a:ext cx="2206584" cy="2241570"/>
            </a:xfrm>
            <a:custGeom>
              <a:avLst/>
              <a:gdLst>
                <a:gd name="connsiteX0" fmla="*/ 0 w 2132612"/>
                <a:gd name="connsiteY0" fmla="*/ 1083213 h 2166426"/>
                <a:gd name="connsiteX1" fmla="*/ 599386 w 2132612"/>
                <a:gd name="connsiteY1" fmla="*/ 0 h 2166426"/>
                <a:gd name="connsiteX2" fmla="*/ 1848393 w 2132612"/>
                <a:gd name="connsiteY2" fmla="*/ 0 h 2166426"/>
                <a:gd name="connsiteX3" fmla="*/ 2132612 w 2132612"/>
                <a:gd name="connsiteY3" fmla="*/ 513642 h 2166426"/>
                <a:gd name="connsiteX4" fmla="*/ 1817444 w 2132612"/>
                <a:gd name="connsiteY4" fmla="*/ 1083214 h 2166426"/>
                <a:gd name="connsiteX5" fmla="*/ 2132611 w 2132612"/>
                <a:gd name="connsiteY5" fmla="*/ 1652786 h 2166426"/>
                <a:gd name="connsiteX6" fmla="*/ 1848393 w 2132612"/>
                <a:gd name="connsiteY6" fmla="*/ 2166426 h 2166426"/>
                <a:gd name="connsiteX7" fmla="*/ 599386 w 2132612"/>
                <a:gd name="connsiteY7" fmla="*/ 2166426 h 2166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32612" h="2166426">
                  <a:moveTo>
                    <a:pt x="0" y="1083213"/>
                  </a:moveTo>
                  <a:lnTo>
                    <a:pt x="599386" y="0"/>
                  </a:lnTo>
                  <a:lnTo>
                    <a:pt x="1848393" y="0"/>
                  </a:lnTo>
                  <a:lnTo>
                    <a:pt x="2132612" y="513642"/>
                  </a:lnTo>
                  <a:lnTo>
                    <a:pt x="1817444" y="1083214"/>
                  </a:lnTo>
                  <a:lnTo>
                    <a:pt x="2132611" y="1652786"/>
                  </a:lnTo>
                  <a:lnTo>
                    <a:pt x="1848393" y="2166426"/>
                  </a:lnTo>
                  <a:lnTo>
                    <a:pt x="599386" y="2166426"/>
                  </a:lnTo>
                  <a:close/>
                </a:path>
              </a:pathLst>
            </a:custGeom>
            <a:noFill/>
            <a:ln>
              <a:solidFill>
                <a:srgbClr val="B70000"/>
              </a:solidFill>
            </a:ln>
            <a:effectLst>
              <a:outerShdw blurRad="508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3" name="文本框 37"/>
            <p:cNvSpPr txBox="1"/>
            <p:nvPr/>
          </p:nvSpPr>
          <p:spPr>
            <a:xfrm>
              <a:off x="6768055" y="4665601"/>
              <a:ext cx="2296447" cy="954107"/>
            </a:xfrm>
            <a:prstGeom prst="rect">
              <a:avLst/>
            </a:prstGeom>
            <a:noFill/>
          </p:spPr>
          <p:txBody>
            <a:bodyPr wrap="square" lIns="91440" tIns="45720" rIns="91440" bIns="45720" rtlCol="0">
              <a:spAutoFit/>
            </a:bodyPr>
            <a:lstStyle/>
            <a:p>
              <a:pPr algn="ctr"/>
              <a:r>
                <a:rPr lang="zh-CN" altLang="en-US" sz="2800" dirty="0">
                  <a:gradFill>
                    <a:gsLst>
                      <a:gs pos="0">
                        <a:srgbClr val="BE0000"/>
                      </a:gs>
                      <a:gs pos="100000">
                        <a:srgbClr val="930000"/>
                      </a:gs>
                    </a:gsLst>
                    <a:lin ang="16200000" scaled="1"/>
                  </a:gradFill>
                  <a:latin typeface="微软雅黑" pitchFamily="34" charset="-122"/>
                  <a:ea typeface="微软雅黑" panose="020B0503020204020204" pitchFamily="34" charset="-122"/>
                </a:rPr>
                <a:t>学用结合</a:t>
              </a:r>
              <a:endParaRPr lang="en-US" altLang="zh-CN" sz="2800" dirty="0">
                <a:gradFill>
                  <a:gsLst>
                    <a:gs pos="0">
                      <a:srgbClr val="BE0000"/>
                    </a:gs>
                    <a:gs pos="100000">
                      <a:srgbClr val="930000"/>
                    </a:gs>
                  </a:gsLst>
                  <a:lin ang="16200000" scaled="1"/>
                </a:gradFill>
                <a:latin typeface="微软雅黑" pitchFamily="34" charset="-122"/>
                <a:ea typeface="微软雅黑" panose="020B0503020204020204" pitchFamily="34" charset="-122"/>
              </a:endParaRPr>
            </a:p>
            <a:p>
              <a:pPr algn="ctr"/>
              <a:r>
                <a:rPr lang="zh-CN" altLang="en-US" sz="2800" dirty="0">
                  <a:gradFill>
                    <a:gsLst>
                      <a:gs pos="0">
                        <a:srgbClr val="BE0000"/>
                      </a:gs>
                      <a:gs pos="100000">
                        <a:srgbClr val="930000"/>
                      </a:gs>
                    </a:gsLst>
                    <a:lin ang="16200000" scaled="1"/>
                  </a:gradFill>
                  <a:latin typeface="微软雅黑" pitchFamily="34" charset="-122"/>
                  <a:ea typeface="微软雅黑" panose="020B0503020204020204" pitchFamily="34" charset="-122"/>
                </a:rPr>
                <a:t>知行合一</a:t>
              </a:r>
            </a:p>
          </p:txBody>
        </p:sp>
      </p:grpSp>
      <p:grpSp>
        <p:nvGrpSpPr>
          <p:cNvPr id="59" name="组合 58"/>
          <p:cNvGrpSpPr/>
          <p:nvPr/>
        </p:nvGrpSpPr>
        <p:grpSpPr>
          <a:xfrm>
            <a:off x="8522614" y="1991435"/>
            <a:ext cx="2296447" cy="2206584"/>
            <a:chOff x="8522614" y="1991435"/>
            <a:chExt cx="2296447" cy="2206584"/>
          </a:xfrm>
        </p:grpSpPr>
        <p:sp>
          <p:nvSpPr>
            <p:cNvPr id="47" name="任意多边形 46"/>
            <p:cNvSpPr/>
            <p:nvPr/>
          </p:nvSpPr>
          <p:spPr>
            <a:xfrm rot="5400000">
              <a:off x="8540107" y="1973942"/>
              <a:ext cx="2206584" cy="2241570"/>
            </a:xfrm>
            <a:custGeom>
              <a:avLst/>
              <a:gdLst>
                <a:gd name="connsiteX0" fmla="*/ 0 w 2132612"/>
                <a:gd name="connsiteY0" fmla="*/ 1083213 h 2166426"/>
                <a:gd name="connsiteX1" fmla="*/ 599386 w 2132612"/>
                <a:gd name="connsiteY1" fmla="*/ 0 h 2166426"/>
                <a:gd name="connsiteX2" fmla="*/ 1848393 w 2132612"/>
                <a:gd name="connsiteY2" fmla="*/ 0 h 2166426"/>
                <a:gd name="connsiteX3" fmla="*/ 2132612 w 2132612"/>
                <a:gd name="connsiteY3" fmla="*/ 513642 h 2166426"/>
                <a:gd name="connsiteX4" fmla="*/ 1817444 w 2132612"/>
                <a:gd name="connsiteY4" fmla="*/ 1083214 h 2166426"/>
                <a:gd name="connsiteX5" fmla="*/ 2132611 w 2132612"/>
                <a:gd name="connsiteY5" fmla="*/ 1652786 h 2166426"/>
                <a:gd name="connsiteX6" fmla="*/ 1848393 w 2132612"/>
                <a:gd name="connsiteY6" fmla="*/ 2166426 h 2166426"/>
                <a:gd name="connsiteX7" fmla="*/ 599386 w 2132612"/>
                <a:gd name="connsiteY7" fmla="*/ 2166426 h 2166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32612" h="2166426">
                  <a:moveTo>
                    <a:pt x="0" y="1083213"/>
                  </a:moveTo>
                  <a:lnTo>
                    <a:pt x="599386" y="0"/>
                  </a:lnTo>
                  <a:lnTo>
                    <a:pt x="1848393" y="0"/>
                  </a:lnTo>
                  <a:lnTo>
                    <a:pt x="2132612" y="513642"/>
                  </a:lnTo>
                  <a:lnTo>
                    <a:pt x="1817444" y="1083214"/>
                  </a:lnTo>
                  <a:lnTo>
                    <a:pt x="2132611" y="1652786"/>
                  </a:lnTo>
                  <a:lnTo>
                    <a:pt x="1848393" y="2166426"/>
                  </a:lnTo>
                  <a:lnTo>
                    <a:pt x="599386" y="2166426"/>
                  </a:lnTo>
                  <a:close/>
                </a:path>
              </a:pathLst>
            </a:custGeom>
            <a:noFill/>
            <a:ln>
              <a:solidFill>
                <a:srgbClr val="B70000"/>
              </a:solidFill>
            </a:ln>
            <a:effectLst>
              <a:outerShdw blurRad="508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4" name="文本框 37"/>
            <p:cNvSpPr txBox="1"/>
            <p:nvPr/>
          </p:nvSpPr>
          <p:spPr>
            <a:xfrm>
              <a:off x="8522614" y="2676115"/>
              <a:ext cx="2296447" cy="954107"/>
            </a:xfrm>
            <a:prstGeom prst="rect">
              <a:avLst/>
            </a:prstGeom>
            <a:noFill/>
          </p:spPr>
          <p:txBody>
            <a:bodyPr wrap="square" lIns="91440" tIns="45720" rIns="91440" bIns="45720" rtlCol="0">
              <a:spAutoFit/>
            </a:bodyPr>
            <a:lstStyle/>
            <a:p>
              <a:pPr algn="ctr"/>
              <a:r>
                <a:rPr lang="zh-CN" altLang="en-US" sz="2800" dirty="0">
                  <a:gradFill>
                    <a:gsLst>
                      <a:gs pos="0">
                        <a:srgbClr val="BE0000"/>
                      </a:gs>
                      <a:gs pos="100000">
                        <a:srgbClr val="930000"/>
                      </a:gs>
                    </a:gsLst>
                    <a:lin ang="16200000" scaled="1"/>
                  </a:gradFill>
                  <a:latin typeface="微软雅黑" pitchFamily="34" charset="-122"/>
                  <a:ea typeface="微软雅黑" panose="020B0503020204020204" pitchFamily="34" charset="-122"/>
                </a:rPr>
                <a:t>领导带头</a:t>
              </a:r>
              <a:endParaRPr lang="en-US" altLang="zh-CN" sz="2800" dirty="0">
                <a:gradFill>
                  <a:gsLst>
                    <a:gs pos="0">
                      <a:srgbClr val="BE0000"/>
                    </a:gs>
                    <a:gs pos="100000">
                      <a:srgbClr val="930000"/>
                    </a:gs>
                  </a:gsLst>
                  <a:lin ang="16200000" scaled="1"/>
                </a:gradFill>
                <a:latin typeface="微软雅黑" pitchFamily="34" charset="-122"/>
                <a:ea typeface="微软雅黑" panose="020B0503020204020204" pitchFamily="34" charset="-122"/>
              </a:endParaRPr>
            </a:p>
            <a:p>
              <a:pPr algn="ctr"/>
              <a:r>
                <a:rPr lang="zh-CN" altLang="en-US" sz="2800" dirty="0">
                  <a:gradFill>
                    <a:gsLst>
                      <a:gs pos="0">
                        <a:srgbClr val="BE0000"/>
                      </a:gs>
                      <a:gs pos="100000">
                        <a:srgbClr val="930000"/>
                      </a:gs>
                    </a:gsLst>
                    <a:lin ang="16200000" scaled="1"/>
                  </a:gradFill>
                  <a:latin typeface="微软雅黑" pitchFamily="34" charset="-122"/>
                  <a:ea typeface="微软雅黑" panose="020B0503020204020204" pitchFamily="34" charset="-122"/>
                </a:rPr>
                <a:t>以上率下</a:t>
              </a:r>
            </a:p>
          </p:txBody>
        </p:sp>
      </p:grpSp>
    </p:spTree>
    <p:extLst>
      <p:ext uri="{BB962C8B-B14F-4D97-AF65-F5344CB8AC3E}">
        <p14:creationId xmlns:p14="http://schemas.microsoft.com/office/powerpoint/2010/main" val="93243150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1000"/>
                                        <p:tgtEl>
                                          <p:spTgt spid="9"/>
                                        </p:tgtEl>
                                      </p:cBhvr>
                                    </p:animEffect>
                                  </p:childTnLst>
                                </p:cTn>
                              </p:par>
                            </p:childTnLst>
                          </p:cTn>
                        </p:par>
                        <p:par>
                          <p:cTn id="14" fill="hold">
                            <p:stCondLst>
                              <p:cond delay="2000"/>
                            </p:stCondLst>
                            <p:childTnLst>
                              <p:par>
                                <p:cTn id="15" presetID="53" presetClass="entr" presetSubtype="16"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par>
                          <p:cTn id="20" fill="hold">
                            <p:stCondLst>
                              <p:cond delay="2500"/>
                            </p:stCondLst>
                            <p:childTnLst>
                              <p:par>
                                <p:cTn id="21" presetID="53" presetClass="entr" presetSubtype="16"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childTnLst>
                          </p:cTn>
                        </p:par>
                        <p:par>
                          <p:cTn id="26" fill="hold">
                            <p:stCondLst>
                              <p:cond delay="3000"/>
                            </p:stCondLst>
                            <p:childTnLst>
                              <p:par>
                                <p:cTn id="27" presetID="53" presetClass="entr" presetSubtype="16"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Effect transition="in" filter="fade">
                                      <p:cBhvr>
                                        <p:cTn id="37" dur="500"/>
                                        <p:tgtEl>
                                          <p:spTgt spid="28"/>
                                        </p:tgtEl>
                                      </p:cBhvr>
                                    </p:animEffect>
                                  </p:childTnLst>
                                </p:cTn>
                              </p:par>
                            </p:childTnLst>
                          </p:cTn>
                        </p:par>
                        <p:par>
                          <p:cTn id="38" fill="hold">
                            <p:stCondLst>
                              <p:cond delay="4000"/>
                            </p:stCondLst>
                            <p:childTnLst>
                              <p:par>
                                <p:cTn id="39" presetID="2" presetClass="entr" presetSubtype="4" fill="hold"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1000" fill="hold"/>
                                        <p:tgtEl>
                                          <p:spTgt spid="2"/>
                                        </p:tgtEl>
                                        <p:attrNameLst>
                                          <p:attrName>ppt_x</p:attrName>
                                        </p:attrNameLst>
                                      </p:cBhvr>
                                      <p:tavLst>
                                        <p:tav tm="0">
                                          <p:val>
                                            <p:strVal val="#ppt_x"/>
                                          </p:val>
                                        </p:tav>
                                        <p:tav tm="100000">
                                          <p:val>
                                            <p:strVal val="#ppt_x"/>
                                          </p:val>
                                        </p:tav>
                                      </p:tavLst>
                                    </p:anim>
                                    <p:anim calcmode="lin" valueType="num">
                                      <p:cBhvr additive="base">
                                        <p:cTn id="42" dur="1000" fill="hold"/>
                                        <p:tgtEl>
                                          <p:spTgt spid="2"/>
                                        </p:tgtEl>
                                        <p:attrNameLst>
                                          <p:attrName>ppt_y</p:attrName>
                                        </p:attrNameLst>
                                      </p:cBhvr>
                                      <p:tavLst>
                                        <p:tav tm="0">
                                          <p:val>
                                            <p:strVal val="1+#ppt_h/2"/>
                                          </p:val>
                                        </p:tav>
                                        <p:tav tm="100000">
                                          <p:val>
                                            <p:strVal val="#ppt_y"/>
                                          </p:val>
                                        </p:tav>
                                      </p:tavLst>
                                    </p:anim>
                                  </p:childTnLst>
                                </p:cTn>
                              </p:par>
                              <p:par>
                                <p:cTn id="43" presetID="2" presetClass="entr" presetSubtype="1" fill="hold" nodeType="withEffect">
                                  <p:stCondLst>
                                    <p:cond delay="0"/>
                                  </p:stCondLst>
                                  <p:childTnLst>
                                    <p:set>
                                      <p:cBhvr>
                                        <p:cTn id="44" dur="1" fill="hold">
                                          <p:stCondLst>
                                            <p:cond delay="0"/>
                                          </p:stCondLst>
                                        </p:cTn>
                                        <p:tgtEl>
                                          <p:spTgt spid="3"/>
                                        </p:tgtEl>
                                        <p:attrNameLst>
                                          <p:attrName>style.visibility</p:attrName>
                                        </p:attrNameLst>
                                      </p:cBhvr>
                                      <p:to>
                                        <p:strVal val="visible"/>
                                      </p:to>
                                    </p:set>
                                    <p:anim calcmode="lin" valueType="num">
                                      <p:cBhvr additive="base">
                                        <p:cTn id="45" dur="1000" fill="hold"/>
                                        <p:tgtEl>
                                          <p:spTgt spid="3"/>
                                        </p:tgtEl>
                                        <p:attrNameLst>
                                          <p:attrName>ppt_x</p:attrName>
                                        </p:attrNameLst>
                                      </p:cBhvr>
                                      <p:tavLst>
                                        <p:tav tm="0">
                                          <p:val>
                                            <p:strVal val="#ppt_x"/>
                                          </p:val>
                                        </p:tav>
                                        <p:tav tm="100000">
                                          <p:val>
                                            <p:strVal val="#ppt_x"/>
                                          </p:val>
                                        </p:tav>
                                      </p:tavLst>
                                    </p:anim>
                                    <p:anim calcmode="lin" valueType="num">
                                      <p:cBhvr additive="base">
                                        <p:cTn id="46" dur="1000" fill="hold"/>
                                        <p:tgtEl>
                                          <p:spTgt spid="3"/>
                                        </p:tgtEl>
                                        <p:attrNameLst>
                                          <p:attrName>ppt_y</p:attrName>
                                        </p:attrNameLst>
                                      </p:cBhvr>
                                      <p:tavLst>
                                        <p:tav tm="0">
                                          <p:val>
                                            <p:strVal val="0-#ppt_h/2"/>
                                          </p:val>
                                        </p:tav>
                                        <p:tav tm="100000">
                                          <p:val>
                                            <p:strVal val="#ppt_y"/>
                                          </p:val>
                                        </p:tav>
                                      </p:tavLst>
                                    </p:anim>
                                  </p:childTnLst>
                                </p:cTn>
                              </p:par>
                            </p:childTnLst>
                          </p:cTn>
                        </p:par>
                        <p:par>
                          <p:cTn id="47" fill="hold">
                            <p:stCondLst>
                              <p:cond delay="5000"/>
                            </p:stCondLst>
                            <p:childTnLst>
                              <p:par>
                                <p:cTn id="48" presetID="2" presetClass="entr" presetSubtype="1" fill="hold" nodeType="afterEffect">
                                  <p:stCondLst>
                                    <p:cond delay="0"/>
                                  </p:stCondLst>
                                  <p:childTnLst>
                                    <p:set>
                                      <p:cBhvr>
                                        <p:cTn id="49" dur="1" fill="hold">
                                          <p:stCondLst>
                                            <p:cond delay="0"/>
                                          </p:stCondLst>
                                        </p:cTn>
                                        <p:tgtEl>
                                          <p:spTgt spid="4"/>
                                        </p:tgtEl>
                                        <p:attrNameLst>
                                          <p:attrName>style.visibility</p:attrName>
                                        </p:attrNameLst>
                                      </p:cBhvr>
                                      <p:to>
                                        <p:strVal val="visible"/>
                                      </p:to>
                                    </p:set>
                                    <p:anim calcmode="lin" valueType="num">
                                      <p:cBhvr additive="base">
                                        <p:cTn id="50" dur="1000" fill="hold"/>
                                        <p:tgtEl>
                                          <p:spTgt spid="4"/>
                                        </p:tgtEl>
                                        <p:attrNameLst>
                                          <p:attrName>ppt_x</p:attrName>
                                        </p:attrNameLst>
                                      </p:cBhvr>
                                      <p:tavLst>
                                        <p:tav tm="0">
                                          <p:val>
                                            <p:strVal val="#ppt_x"/>
                                          </p:val>
                                        </p:tav>
                                        <p:tav tm="100000">
                                          <p:val>
                                            <p:strVal val="#ppt_x"/>
                                          </p:val>
                                        </p:tav>
                                      </p:tavLst>
                                    </p:anim>
                                    <p:anim calcmode="lin" valueType="num">
                                      <p:cBhvr additive="base">
                                        <p:cTn id="51" dur="1000" fill="hold"/>
                                        <p:tgtEl>
                                          <p:spTgt spid="4"/>
                                        </p:tgtEl>
                                        <p:attrNameLst>
                                          <p:attrName>ppt_y</p:attrName>
                                        </p:attrNameLst>
                                      </p:cBhvr>
                                      <p:tavLst>
                                        <p:tav tm="0">
                                          <p:val>
                                            <p:strVal val="0-#ppt_h/2"/>
                                          </p:val>
                                        </p:tav>
                                        <p:tav tm="100000">
                                          <p:val>
                                            <p:strVal val="#ppt_y"/>
                                          </p:val>
                                        </p:tav>
                                      </p:tavLst>
                                    </p:anim>
                                  </p:childTnLst>
                                </p:cTn>
                              </p:par>
                              <p:par>
                                <p:cTn id="52" presetID="2" presetClass="entr" presetSubtype="4" fill="hold" nodeType="withEffect">
                                  <p:stCondLst>
                                    <p:cond delay="0"/>
                                  </p:stCondLst>
                                  <p:childTnLst>
                                    <p:set>
                                      <p:cBhvr>
                                        <p:cTn id="53" dur="1" fill="hold">
                                          <p:stCondLst>
                                            <p:cond delay="0"/>
                                          </p:stCondLst>
                                        </p:cTn>
                                        <p:tgtEl>
                                          <p:spTgt spid="5"/>
                                        </p:tgtEl>
                                        <p:attrNameLst>
                                          <p:attrName>style.visibility</p:attrName>
                                        </p:attrNameLst>
                                      </p:cBhvr>
                                      <p:to>
                                        <p:strVal val="visible"/>
                                      </p:to>
                                    </p:set>
                                    <p:anim calcmode="lin" valueType="num">
                                      <p:cBhvr additive="base">
                                        <p:cTn id="54" dur="1000" fill="hold"/>
                                        <p:tgtEl>
                                          <p:spTgt spid="5"/>
                                        </p:tgtEl>
                                        <p:attrNameLst>
                                          <p:attrName>ppt_x</p:attrName>
                                        </p:attrNameLst>
                                      </p:cBhvr>
                                      <p:tavLst>
                                        <p:tav tm="0">
                                          <p:val>
                                            <p:strVal val="#ppt_x"/>
                                          </p:val>
                                        </p:tav>
                                        <p:tav tm="100000">
                                          <p:val>
                                            <p:strVal val="#ppt_x"/>
                                          </p:val>
                                        </p:tav>
                                      </p:tavLst>
                                    </p:anim>
                                    <p:anim calcmode="lin" valueType="num">
                                      <p:cBhvr additive="base">
                                        <p:cTn id="55" dur="1000" fill="hold"/>
                                        <p:tgtEl>
                                          <p:spTgt spid="5"/>
                                        </p:tgtEl>
                                        <p:attrNameLst>
                                          <p:attrName>ppt_y</p:attrName>
                                        </p:attrNameLst>
                                      </p:cBhvr>
                                      <p:tavLst>
                                        <p:tav tm="0">
                                          <p:val>
                                            <p:strVal val="1+#ppt_h/2"/>
                                          </p:val>
                                        </p:tav>
                                        <p:tav tm="100000">
                                          <p:val>
                                            <p:strVal val="#ppt_y"/>
                                          </p:val>
                                        </p:tav>
                                      </p:tavLst>
                                    </p:anim>
                                  </p:childTnLst>
                                </p:cTn>
                              </p:par>
                            </p:childTnLst>
                          </p:cTn>
                        </p:par>
                        <p:par>
                          <p:cTn id="56" fill="hold">
                            <p:stCondLst>
                              <p:cond delay="6000"/>
                            </p:stCondLst>
                            <p:childTnLst>
                              <p:par>
                                <p:cTn id="57" presetID="2" presetClass="entr" presetSubtype="1" fill="hold" nodeType="afterEffect">
                                  <p:stCondLst>
                                    <p:cond delay="0"/>
                                  </p:stCondLst>
                                  <p:childTnLst>
                                    <p:set>
                                      <p:cBhvr>
                                        <p:cTn id="58" dur="1" fill="hold">
                                          <p:stCondLst>
                                            <p:cond delay="0"/>
                                          </p:stCondLst>
                                        </p:cTn>
                                        <p:tgtEl>
                                          <p:spTgt spid="55"/>
                                        </p:tgtEl>
                                        <p:attrNameLst>
                                          <p:attrName>style.visibility</p:attrName>
                                        </p:attrNameLst>
                                      </p:cBhvr>
                                      <p:to>
                                        <p:strVal val="visible"/>
                                      </p:to>
                                    </p:set>
                                    <p:anim calcmode="lin" valueType="num">
                                      <p:cBhvr additive="base">
                                        <p:cTn id="59" dur="1000" fill="hold"/>
                                        <p:tgtEl>
                                          <p:spTgt spid="55"/>
                                        </p:tgtEl>
                                        <p:attrNameLst>
                                          <p:attrName>ppt_x</p:attrName>
                                        </p:attrNameLst>
                                      </p:cBhvr>
                                      <p:tavLst>
                                        <p:tav tm="0">
                                          <p:val>
                                            <p:strVal val="#ppt_x"/>
                                          </p:val>
                                        </p:tav>
                                        <p:tav tm="100000">
                                          <p:val>
                                            <p:strVal val="#ppt_x"/>
                                          </p:val>
                                        </p:tav>
                                      </p:tavLst>
                                    </p:anim>
                                    <p:anim calcmode="lin" valueType="num">
                                      <p:cBhvr additive="base">
                                        <p:cTn id="60" dur="1000" fill="hold"/>
                                        <p:tgtEl>
                                          <p:spTgt spid="55"/>
                                        </p:tgtEl>
                                        <p:attrNameLst>
                                          <p:attrName>ppt_y</p:attrName>
                                        </p:attrNameLst>
                                      </p:cBhvr>
                                      <p:tavLst>
                                        <p:tav tm="0">
                                          <p:val>
                                            <p:strVal val="0-#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56"/>
                                        </p:tgtEl>
                                        <p:attrNameLst>
                                          <p:attrName>style.visibility</p:attrName>
                                        </p:attrNameLst>
                                      </p:cBhvr>
                                      <p:to>
                                        <p:strVal val="visible"/>
                                      </p:to>
                                    </p:set>
                                    <p:anim calcmode="lin" valueType="num">
                                      <p:cBhvr additive="base">
                                        <p:cTn id="63" dur="1000" fill="hold"/>
                                        <p:tgtEl>
                                          <p:spTgt spid="56"/>
                                        </p:tgtEl>
                                        <p:attrNameLst>
                                          <p:attrName>ppt_x</p:attrName>
                                        </p:attrNameLst>
                                      </p:cBhvr>
                                      <p:tavLst>
                                        <p:tav tm="0">
                                          <p:val>
                                            <p:strVal val="#ppt_x"/>
                                          </p:val>
                                        </p:tav>
                                        <p:tav tm="100000">
                                          <p:val>
                                            <p:strVal val="#ppt_x"/>
                                          </p:val>
                                        </p:tav>
                                      </p:tavLst>
                                    </p:anim>
                                    <p:anim calcmode="lin" valueType="num">
                                      <p:cBhvr additive="base">
                                        <p:cTn id="64" dur="1000" fill="hold"/>
                                        <p:tgtEl>
                                          <p:spTgt spid="56"/>
                                        </p:tgtEl>
                                        <p:attrNameLst>
                                          <p:attrName>ppt_y</p:attrName>
                                        </p:attrNameLst>
                                      </p:cBhvr>
                                      <p:tavLst>
                                        <p:tav tm="0">
                                          <p:val>
                                            <p:strVal val="1+#ppt_h/2"/>
                                          </p:val>
                                        </p:tav>
                                        <p:tav tm="100000">
                                          <p:val>
                                            <p:strVal val="#ppt_y"/>
                                          </p:val>
                                        </p:tav>
                                      </p:tavLst>
                                    </p:anim>
                                  </p:childTnLst>
                                </p:cTn>
                              </p:par>
                            </p:childTnLst>
                          </p:cTn>
                        </p:par>
                        <p:par>
                          <p:cTn id="65" fill="hold">
                            <p:stCondLst>
                              <p:cond delay="7000"/>
                            </p:stCondLst>
                            <p:childTnLst>
                              <p:par>
                                <p:cTn id="66" presetID="2" presetClass="entr" presetSubtype="1" fill="hold" nodeType="afterEffect">
                                  <p:stCondLst>
                                    <p:cond delay="0"/>
                                  </p:stCondLst>
                                  <p:childTnLst>
                                    <p:set>
                                      <p:cBhvr>
                                        <p:cTn id="67" dur="1" fill="hold">
                                          <p:stCondLst>
                                            <p:cond delay="0"/>
                                          </p:stCondLst>
                                        </p:cTn>
                                        <p:tgtEl>
                                          <p:spTgt spid="58"/>
                                        </p:tgtEl>
                                        <p:attrNameLst>
                                          <p:attrName>style.visibility</p:attrName>
                                        </p:attrNameLst>
                                      </p:cBhvr>
                                      <p:to>
                                        <p:strVal val="visible"/>
                                      </p:to>
                                    </p:set>
                                    <p:anim calcmode="lin" valueType="num">
                                      <p:cBhvr additive="base">
                                        <p:cTn id="68" dur="1000" fill="hold"/>
                                        <p:tgtEl>
                                          <p:spTgt spid="58"/>
                                        </p:tgtEl>
                                        <p:attrNameLst>
                                          <p:attrName>ppt_x</p:attrName>
                                        </p:attrNameLst>
                                      </p:cBhvr>
                                      <p:tavLst>
                                        <p:tav tm="0">
                                          <p:val>
                                            <p:strVal val="#ppt_x"/>
                                          </p:val>
                                        </p:tav>
                                        <p:tav tm="100000">
                                          <p:val>
                                            <p:strVal val="#ppt_x"/>
                                          </p:val>
                                        </p:tav>
                                      </p:tavLst>
                                    </p:anim>
                                    <p:anim calcmode="lin" valueType="num">
                                      <p:cBhvr additive="base">
                                        <p:cTn id="69" dur="1000" fill="hold"/>
                                        <p:tgtEl>
                                          <p:spTgt spid="58"/>
                                        </p:tgtEl>
                                        <p:attrNameLst>
                                          <p:attrName>ppt_y</p:attrName>
                                        </p:attrNameLst>
                                      </p:cBhvr>
                                      <p:tavLst>
                                        <p:tav tm="0">
                                          <p:val>
                                            <p:strVal val="0-#ppt_h/2"/>
                                          </p:val>
                                        </p:tav>
                                        <p:tav tm="100000">
                                          <p:val>
                                            <p:strVal val="#ppt_y"/>
                                          </p:val>
                                        </p:tav>
                                      </p:tavLst>
                                    </p:anim>
                                  </p:childTnLst>
                                </p:cTn>
                              </p:par>
                              <p:par>
                                <p:cTn id="70" presetID="2" presetClass="entr" presetSubtype="4" fill="hold" nodeType="withEffect">
                                  <p:stCondLst>
                                    <p:cond delay="0"/>
                                  </p:stCondLst>
                                  <p:childTnLst>
                                    <p:set>
                                      <p:cBhvr>
                                        <p:cTn id="71" dur="1" fill="hold">
                                          <p:stCondLst>
                                            <p:cond delay="0"/>
                                          </p:stCondLst>
                                        </p:cTn>
                                        <p:tgtEl>
                                          <p:spTgt spid="57"/>
                                        </p:tgtEl>
                                        <p:attrNameLst>
                                          <p:attrName>style.visibility</p:attrName>
                                        </p:attrNameLst>
                                      </p:cBhvr>
                                      <p:to>
                                        <p:strVal val="visible"/>
                                      </p:to>
                                    </p:set>
                                    <p:anim calcmode="lin" valueType="num">
                                      <p:cBhvr additive="base">
                                        <p:cTn id="72" dur="1000" fill="hold"/>
                                        <p:tgtEl>
                                          <p:spTgt spid="57"/>
                                        </p:tgtEl>
                                        <p:attrNameLst>
                                          <p:attrName>ppt_x</p:attrName>
                                        </p:attrNameLst>
                                      </p:cBhvr>
                                      <p:tavLst>
                                        <p:tav tm="0">
                                          <p:val>
                                            <p:strVal val="#ppt_x"/>
                                          </p:val>
                                        </p:tav>
                                        <p:tav tm="100000">
                                          <p:val>
                                            <p:strVal val="#ppt_x"/>
                                          </p:val>
                                        </p:tav>
                                      </p:tavLst>
                                    </p:anim>
                                    <p:anim calcmode="lin" valueType="num">
                                      <p:cBhvr additive="base">
                                        <p:cTn id="73" dur="1000" fill="hold"/>
                                        <p:tgtEl>
                                          <p:spTgt spid="57"/>
                                        </p:tgtEl>
                                        <p:attrNameLst>
                                          <p:attrName>ppt_y</p:attrName>
                                        </p:attrNameLst>
                                      </p:cBhvr>
                                      <p:tavLst>
                                        <p:tav tm="0">
                                          <p:val>
                                            <p:strVal val="1+#ppt_h/2"/>
                                          </p:val>
                                        </p:tav>
                                        <p:tav tm="100000">
                                          <p:val>
                                            <p:strVal val="#ppt_y"/>
                                          </p:val>
                                        </p:tav>
                                      </p:tavLst>
                                    </p:anim>
                                  </p:childTnLst>
                                </p:cTn>
                              </p:par>
                            </p:childTnLst>
                          </p:cTn>
                        </p:par>
                        <p:par>
                          <p:cTn id="74" fill="hold">
                            <p:stCondLst>
                              <p:cond delay="8000"/>
                            </p:stCondLst>
                            <p:childTnLst>
                              <p:par>
                                <p:cTn id="75" presetID="2" presetClass="entr" presetSubtype="1" fill="hold" nodeType="afterEffect">
                                  <p:stCondLst>
                                    <p:cond delay="0"/>
                                  </p:stCondLst>
                                  <p:childTnLst>
                                    <p:set>
                                      <p:cBhvr>
                                        <p:cTn id="76" dur="1" fill="hold">
                                          <p:stCondLst>
                                            <p:cond delay="0"/>
                                          </p:stCondLst>
                                        </p:cTn>
                                        <p:tgtEl>
                                          <p:spTgt spid="59"/>
                                        </p:tgtEl>
                                        <p:attrNameLst>
                                          <p:attrName>style.visibility</p:attrName>
                                        </p:attrNameLst>
                                      </p:cBhvr>
                                      <p:to>
                                        <p:strVal val="visible"/>
                                      </p:to>
                                    </p:set>
                                    <p:anim calcmode="lin" valueType="num">
                                      <p:cBhvr additive="base">
                                        <p:cTn id="77" dur="1000" fill="hold"/>
                                        <p:tgtEl>
                                          <p:spTgt spid="59"/>
                                        </p:tgtEl>
                                        <p:attrNameLst>
                                          <p:attrName>ppt_x</p:attrName>
                                        </p:attrNameLst>
                                      </p:cBhvr>
                                      <p:tavLst>
                                        <p:tav tm="0">
                                          <p:val>
                                            <p:strVal val="#ppt_x"/>
                                          </p:val>
                                        </p:tav>
                                        <p:tav tm="100000">
                                          <p:val>
                                            <p:strVal val="#ppt_x"/>
                                          </p:val>
                                        </p:tav>
                                      </p:tavLst>
                                    </p:anim>
                                    <p:anim calcmode="lin" valueType="num">
                                      <p:cBhvr additive="base">
                                        <p:cTn id="78" dur="1000" fill="hold"/>
                                        <p:tgtEl>
                                          <p:spTgt spid="59"/>
                                        </p:tgtEl>
                                        <p:attrNameLst>
                                          <p:attrName>ppt_y</p:attrName>
                                        </p:attrNameLst>
                                      </p:cBhvr>
                                      <p:tavLst>
                                        <p:tav tm="0">
                                          <p:val>
                                            <p:strVal val="0-#ppt_h/2"/>
                                          </p:val>
                                        </p:tav>
                                        <p:tav tm="100000">
                                          <p:val>
                                            <p:strVal val="#ppt_y"/>
                                          </p:val>
                                        </p:tav>
                                      </p:tavLst>
                                    </p:anim>
                                  </p:childTnLst>
                                </p:cTn>
                              </p:par>
                              <p:par>
                                <p:cTn id="79" presetID="2" presetClass="entr" presetSubtype="4" fill="hold" nodeType="withEffect">
                                  <p:stCondLst>
                                    <p:cond delay="0"/>
                                  </p:stCondLst>
                                  <p:childTnLst>
                                    <p:set>
                                      <p:cBhvr>
                                        <p:cTn id="80" dur="1" fill="hold">
                                          <p:stCondLst>
                                            <p:cond delay="0"/>
                                          </p:stCondLst>
                                        </p:cTn>
                                        <p:tgtEl>
                                          <p:spTgt spid="60"/>
                                        </p:tgtEl>
                                        <p:attrNameLst>
                                          <p:attrName>style.visibility</p:attrName>
                                        </p:attrNameLst>
                                      </p:cBhvr>
                                      <p:to>
                                        <p:strVal val="visible"/>
                                      </p:to>
                                    </p:set>
                                    <p:anim calcmode="lin" valueType="num">
                                      <p:cBhvr additive="base">
                                        <p:cTn id="81" dur="1000" fill="hold"/>
                                        <p:tgtEl>
                                          <p:spTgt spid="60"/>
                                        </p:tgtEl>
                                        <p:attrNameLst>
                                          <p:attrName>ppt_x</p:attrName>
                                        </p:attrNameLst>
                                      </p:cBhvr>
                                      <p:tavLst>
                                        <p:tav tm="0">
                                          <p:val>
                                            <p:strVal val="#ppt_x"/>
                                          </p:val>
                                        </p:tav>
                                        <p:tav tm="100000">
                                          <p:val>
                                            <p:strVal val="#ppt_x"/>
                                          </p:val>
                                        </p:tav>
                                      </p:tavLst>
                                    </p:anim>
                                    <p:anim calcmode="lin" valueType="num">
                                      <p:cBhvr additive="base">
                                        <p:cTn id="82" dur="1000" fill="hold"/>
                                        <p:tgtEl>
                                          <p:spTgt spid="6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8" name="矩形 27"/>
          <p:cNvSpPr/>
          <p:nvPr/>
        </p:nvSpPr>
        <p:spPr>
          <a:xfrm>
            <a:off x="975360" y="-1341120"/>
            <a:ext cx="772160" cy="1056640"/>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0" name="Picture 268" descr="华表54654"/>
          <p:cNvPicPr>
            <a:picLocks noChangeAspect="1" noChangeArrowheads="1"/>
          </p:cNvPicPr>
          <p:nvPr/>
        </p:nvPicPr>
        <p:blipFill>
          <a:blip r:embed="rId4" cstate="screen">
            <a:extLst>
              <a:ext uri="{28A0092B-C50C-407E-A947-70E740481C1C}">
                <a14:useLocalDpi xmlns:a14="http://schemas.microsoft.com/office/drawing/2010/main"/>
              </a:ext>
            </a:extLst>
          </a:blip>
          <a:srcRect t="1273"/>
          <a:stretch>
            <a:fillRect/>
          </a:stretch>
        </p:blipFill>
        <p:spPr bwMode="auto">
          <a:xfrm>
            <a:off x="1" y="0"/>
            <a:ext cx="3433009" cy="7956330"/>
          </a:xfrm>
          <a:prstGeom prst="rect">
            <a:avLst/>
          </a:prstGeom>
          <a:noFill/>
          <a:extLst>
            <a:ext uri="{909E8E84-426E-40DD-AFC4-6F175D3DCCD1}">
              <a14:hiddenFill xmlns:a14="http://schemas.microsoft.com/office/drawing/2010/main">
                <a:solidFill>
                  <a:srgbClr val="FFFFFF"/>
                </a:solidFill>
              </a14:hiddenFill>
            </a:ext>
          </a:extLst>
        </p:spPr>
      </p:pic>
      <p:pic>
        <p:nvPicPr>
          <p:cNvPr id="42" name="图片 41"/>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0" y="5842000"/>
            <a:ext cx="12192000" cy="1016000"/>
          </a:xfrm>
          <a:prstGeom prst="rect">
            <a:avLst/>
          </a:prstGeom>
        </p:spPr>
      </p:pic>
      <p:sp>
        <p:nvSpPr>
          <p:cNvPr id="2" name="矩形 1"/>
          <p:cNvSpPr/>
          <p:nvPr/>
        </p:nvSpPr>
        <p:spPr>
          <a:xfrm>
            <a:off x="3276984" y="2132161"/>
            <a:ext cx="7802136" cy="1107996"/>
          </a:xfrm>
          <a:prstGeom prst="rect">
            <a:avLst/>
          </a:prstGeom>
        </p:spPr>
        <p:txBody>
          <a:bodyPr wrap="none">
            <a:spAutoFit/>
          </a:bodyPr>
          <a:lstStyle/>
          <a:p>
            <a:r>
              <a:rPr lang="zh-CN" altLang="en-US" sz="6600" b="1" dirty="0" smtClean="0">
                <a:gradFill>
                  <a:gsLst>
                    <a:gs pos="0">
                      <a:srgbClr val="BE0000"/>
                    </a:gs>
                    <a:gs pos="100000">
                      <a:srgbClr val="930000"/>
                    </a:gs>
                  </a:gsLst>
                  <a:lin ang="16200000" scaled="1"/>
                </a:gradFill>
                <a:effectLst>
                  <a:outerShdw blurRad="50800" dist="38100" dir="2700000" algn="tl" rotWithShape="0">
                    <a:prstClr val="black">
                      <a:alpha val="40000"/>
                    </a:prstClr>
                  </a:outerShdw>
                </a:effectLst>
                <a:latin typeface="Verdana" panose="020B0604030504040204" pitchFamily="34" charset="0"/>
                <a:ea typeface="微软雅黑" panose="020B0503020204020204" pitchFamily="34" charset="-122"/>
              </a:rPr>
              <a:t>学习教育</a:t>
            </a:r>
            <a:r>
              <a:rPr lang="zh-CN" altLang="en-US" sz="6600" b="1" dirty="0">
                <a:gradFill>
                  <a:gsLst>
                    <a:gs pos="0">
                      <a:srgbClr val="BE0000"/>
                    </a:gs>
                    <a:gs pos="100000">
                      <a:srgbClr val="930000"/>
                    </a:gs>
                  </a:gsLst>
                  <a:lin ang="16200000" scaled="1"/>
                </a:gradFill>
                <a:effectLst>
                  <a:outerShdw blurRad="50800" dist="38100" dir="2700000" algn="tl" rotWithShape="0">
                    <a:prstClr val="black">
                      <a:alpha val="40000"/>
                    </a:prstClr>
                  </a:outerShdw>
                </a:effectLst>
                <a:latin typeface="Verdana" panose="020B0604030504040204" pitchFamily="34" charset="0"/>
                <a:ea typeface="微软雅黑" panose="020B0503020204020204" pitchFamily="34" charset="-122"/>
              </a:rPr>
              <a:t>的具体内容</a:t>
            </a:r>
          </a:p>
        </p:txBody>
      </p:sp>
      <p:grpSp>
        <p:nvGrpSpPr>
          <p:cNvPr id="29" name="组合 28"/>
          <p:cNvGrpSpPr/>
          <p:nvPr/>
        </p:nvGrpSpPr>
        <p:grpSpPr>
          <a:xfrm>
            <a:off x="6409419" y="572333"/>
            <a:ext cx="1387044" cy="1387043"/>
            <a:chOff x="2536745" y="3496783"/>
            <a:chExt cx="1006035" cy="1006034"/>
          </a:xfrm>
          <a:effectLst>
            <a:outerShdw blurRad="50800" dist="38100" dir="2700000" algn="tl" rotWithShape="0">
              <a:prstClr val="black">
                <a:alpha val="40000"/>
              </a:prstClr>
            </a:outerShdw>
          </a:effectLst>
        </p:grpSpPr>
        <p:grpSp>
          <p:nvGrpSpPr>
            <p:cNvPr id="30" name="组合 29"/>
            <p:cNvGrpSpPr/>
            <p:nvPr/>
          </p:nvGrpSpPr>
          <p:grpSpPr>
            <a:xfrm>
              <a:off x="2536745" y="3496783"/>
              <a:ext cx="1006035" cy="1006034"/>
              <a:chOff x="2180022" y="2446667"/>
              <a:chExt cx="1008000" cy="1008000"/>
            </a:xfrm>
          </p:grpSpPr>
          <p:sp>
            <p:nvSpPr>
              <p:cNvPr id="32" name="矩形 31"/>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33" name="直接连接符 32"/>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31" name="TextBox 14"/>
            <p:cNvSpPr txBox="1"/>
            <p:nvPr/>
          </p:nvSpPr>
          <p:spPr>
            <a:xfrm>
              <a:off x="2577636" y="3592173"/>
              <a:ext cx="951515" cy="803639"/>
            </a:xfrm>
            <a:prstGeom prst="rect">
              <a:avLst/>
            </a:prstGeom>
            <a:noFill/>
          </p:spPr>
          <p:txBody>
            <a:bodyPr wrap="square" rtlCol="0">
              <a:spAutoFit/>
            </a:bodyPr>
            <a:lstStyle/>
            <a:p>
              <a:pPr algn="ctr"/>
              <a:r>
                <a:rPr lang="zh-CN" altLang="en-US" sz="6600" b="1" dirty="0" smtClean="0">
                  <a:latin typeface="微软雅黑" panose="020B0503020204020204" pitchFamily="34" charset="-122"/>
                  <a:ea typeface="微软雅黑" panose="020B0503020204020204" pitchFamily="34" charset="-122"/>
                </a:rPr>
                <a:t>叁</a:t>
              </a:r>
              <a:endParaRPr lang="zh-CN" altLang="en-US" sz="6600" b="1" dirty="0">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3708454" y="3759219"/>
            <a:ext cx="3028727" cy="484059"/>
            <a:chOff x="3708454" y="3759219"/>
            <a:chExt cx="3028727" cy="484059"/>
          </a:xfrm>
        </p:grpSpPr>
        <p:sp>
          <p:nvSpPr>
            <p:cNvPr id="36" name="圆角矩形 35"/>
            <p:cNvSpPr/>
            <p:nvPr/>
          </p:nvSpPr>
          <p:spPr>
            <a:xfrm>
              <a:off x="3708454" y="3759219"/>
              <a:ext cx="3028727" cy="484059"/>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TextBox 14"/>
            <p:cNvSpPr txBox="1"/>
            <p:nvPr/>
          </p:nvSpPr>
          <p:spPr bwMode="auto">
            <a:xfrm>
              <a:off x="3872838" y="3801913"/>
              <a:ext cx="2839239" cy="400110"/>
            </a:xfrm>
            <a:prstGeom prst="rect">
              <a:avLst/>
            </a:prstGeom>
            <a:noFill/>
          </p:spPr>
          <p:txBody>
            <a:bodyPr wrap="none">
              <a:spAutoFit/>
            </a:bodyPr>
            <a:lstStyle/>
            <a:p>
              <a:pPr>
                <a:defRPr/>
              </a:pPr>
              <a:r>
                <a:rPr lang="zh-CN" altLang="en-US" sz="2000" b="1" kern="0" spc="300" dirty="0">
                  <a:solidFill>
                    <a:schemeClr val="bg1"/>
                  </a:solidFill>
                  <a:latin typeface="微软雅黑" pitchFamily="34" charset="-122"/>
                  <a:ea typeface="微软雅黑" pitchFamily="34" charset="-122"/>
                </a:rPr>
                <a:t>基础在学，关键在做</a:t>
              </a:r>
            </a:p>
          </p:txBody>
        </p:sp>
      </p:grpSp>
      <p:grpSp>
        <p:nvGrpSpPr>
          <p:cNvPr id="8" name="组合 7"/>
          <p:cNvGrpSpPr/>
          <p:nvPr/>
        </p:nvGrpSpPr>
        <p:grpSpPr>
          <a:xfrm>
            <a:off x="7960552" y="3774115"/>
            <a:ext cx="2812466" cy="484059"/>
            <a:chOff x="7960552" y="3774115"/>
            <a:chExt cx="2812466" cy="484059"/>
          </a:xfrm>
        </p:grpSpPr>
        <p:sp>
          <p:nvSpPr>
            <p:cNvPr id="35" name="圆角矩形 34"/>
            <p:cNvSpPr/>
            <p:nvPr/>
          </p:nvSpPr>
          <p:spPr>
            <a:xfrm>
              <a:off x="7960552" y="3774115"/>
              <a:ext cx="2812466" cy="484059"/>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TextBox 37"/>
            <p:cNvSpPr txBox="1"/>
            <p:nvPr/>
          </p:nvSpPr>
          <p:spPr bwMode="auto">
            <a:xfrm>
              <a:off x="8242118" y="3810913"/>
              <a:ext cx="2249334" cy="400110"/>
            </a:xfrm>
            <a:prstGeom prst="rect">
              <a:avLst/>
            </a:prstGeom>
            <a:noFill/>
          </p:spPr>
          <p:txBody>
            <a:bodyPr wrap="none">
              <a:spAutoFit/>
            </a:bodyPr>
            <a:lstStyle/>
            <a:p>
              <a:pPr>
                <a:defRPr/>
              </a:pPr>
              <a:r>
                <a:rPr lang="zh-CN" altLang="en-US" sz="2000" b="1" kern="0" spc="300" dirty="0">
                  <a:solidFill>
                    <a:schemeClr val="bg1"/>
                  </a:solidFill>
                  <a:latin typeface="微软雅黑" pitchFamily="34" charset="-122"/>
                  <a:ea typeface="微软雅黑" pitchFamily="34" charset="-122"/>
                </a:rPr>
                <a:t>要做到五个坚持</a:t>
              </a:r>
            </a:p>
          </p:txBody>
        </p:sp>
      </p:grpSp>
      <p:pic>
        <p:nvPicPr>
          <p:cNvPr id="39" name="图片 38"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312645" y="3688640"/>
            <a:ext cx="612000" cy="583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图片 40"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580304" y="3699035"/>
            <a:ext cx="612000" cy="583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组合 8"/>
          <p:cNvGrpSpPr/>
          <p:nvPr/>
        </p:nvGrpSpPr>
        <p:grpSpPr>
          <a:xfrm>
            <a:off x="5313037" y="4794008"/>
            <a:ext cx="3883150" cy="484059"/>
            <a:chOff x="5313037" y="4794008"/>
            <a:chExt cx="3883150" cy="484059"/>
          </a:xfrm>
        </p:grpSpPr>
        <p:sp>
          <p:nvSpPr>
            <p:cNvPr id="43" name="圆角矩形 42"/>
            <p:cNvSpPr/>
            <p:nvPr/>
          </p:nvSpPr>
          <p:spPr>
            <a:xfrm>
              <a:off x="5313037" y="4794008"/>
              <a:ext cx="3878073" cy="484059"/>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TextBox 34"/>
            <p:cNvSpPr txBox="1"/>
            <p:nvPr/>
          </p:nvSpPr>
          <p:spPr bwMode="auto">
            <a:xfrm>
              <a:off x="5472091" y="4838879"/>
              <a:ext cx="3724096" cy="400110"/>
            </a:xfrm>
            <a:prstGeom prst="rect">
              <a:avLst/>
            </a:prstGeom>
            <a:noFill/>
          </p:spPr>
          <p:txBody>
            <a:bodyPr wrap="none">
              <a:spAutoFit/>
            </a:bodyPr>
            <a:lstStyle/>
            <a:p>
              <a:pPr>
                <a:defRPr/>
              </a:pPr>
              <a:r>
                <a:rPr lang="zh-CN" altLang="en-US" sz="2000" b="1" kern="0" spc="300" dirty="0">
                  <a:solidFill>
                    <a:schemeClr val="bg1"/>
                  </a:solidFill>
                  <a:latin typeface="微软雅黑" pitchFamily="34" charset="-122"/>
                  <a:ea typeface="微软雅黑" pitchFamily="34" charset="-122"/>
                </a:rPr>
                <a:t>带着问题学，要针对问题改</a:t>
              </a:r>
            </a:p>
          </p:txBody>
        </p:sp>
      </p:grpSp>
      <p:pic>
        <p:nvPicPr>
          <p:cNvPr id="45" name="图片 44"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886613" y="4722952"/>
            <a:ext cx="612000" cy="583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7424360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4000" advClick="0" advTm="0">
        <p15:prstTrans prst="curtains"/>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up)">
                                      <p:cBhvr>
                                        <p:cTn id="7" dur="1000"/>
                                        <p:tgtEl>
                                          <p:spTgt spid="40"/>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wipe(left)">
                                      <p:cBhvr>
                                        <p:cTn id="11" dur="1000"/>
                                        <p:tgtEl>
                                          <p:spTgt spid="42"/>
                                        </p:tgtEl>
                                      </p:cBhvr>
                                    </p:animEffect>
                                  </p:childTnLst>
                                </p:cTn>
                              </p:par>
                            </p:childTnLst>
                          </p:cTn>
                        </p:par>
                        <p:par>
                          <p:cTn id="12" fill="hold">
                            <p:stCondLst>
                              <p:cond delay="2000"/>
                            </p:stCondLst>
                            <p:childTnLst>
                              <p:par>
                                <p:cTn id="13" presetID="53" presetClass="entr" presetSubtype="16" fill="hold" nodeType="after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p:cTn id="15" dur="1000" fill="hold"/>
                                        <p:tgtEl>
                                          <p:spTgt spid="29"/>
                                        </p:tgtEl>
                                        <p:attrNameLst>
                                          <p:attrName>ppt_w</p:attrName>
                                        </p:attrNameLst>
                                      </p:cBhvr>
                                      <p:tavLst>
                                        <p:tav tm="0">
                                          <p:val>
                                            <p:fltVal val="0"/>
                                          </p:val>
                                        </p:tav>
                                        <p:tav tm="100000">
                                          <p:val>
                                            <p:strVal val="#ppt_w"/>
                                          </p:val>
                                        </p:tav>
                                      </p:tavLst>
                                    </p:anim>
                                    <p:anim calcmode="lin" valueType="num">
                                      <p:cBhvr>
                                        <p:cTn id="16" dur="1000" fill="hold"/>
                                        <p:tgtEl>
                                          <p:spTgt spid="29"/>
                                        </p:tgtEl>
                                        <p:attrNameLst>
                                          <p:attrName>ppt_h</p:attrName>
                                        </p:attrNameLst>
                                      </p:cBhvr>
                                      <p:tavLst>
                                        <p:tav tm="0">
                                          <p:val>
                                            <p:fltVal val="0"/>
                                          </p:val>
                                        </p:tav>
                                        <p:tav tm="100000">
                                          <p:val>
                                            <p:strVal val="#ppt_h"/>
                                          </p:val>
                                        </p:tav>
                                      </p:tavLst>
                                    </p:anim>
                                    <p:animEffect transition="in" filter="fade">
                                      <p:cBhvr>
                                        <p:cTn id="17" dur="1000"/>
                                        <p:tgtEl>
                                          <p:spTgt spid="29"/>
                                        </p:tgtEl>
                                      </p:cBhvr>
                                    </p:animEffect>
                                  </p:childTnLst>
                                </p:cTn>
                              </p:par>
                            </p:childTnLst>
                          </p:cTn>
                        </p:par>
                        <p:par>
                          <p:cTn id="18" fill="hold">
                            <p:stCondLst>
                              <p:cond delay="3000"/>
                            </p:stCondLst>
                            <p:childTnLst>
                              <p:par>
                                <p:cTn id="19" presetID="22" presetClass="entr" presetSubtype="8"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left)">
                                      <p:cBhvr>
                                        <p:cTn id="21" dur="1000"/>
                                        <p:tgtEl>
                                          <p:spTgt spid="2"/>
                                        </p:tgtEl>
                                      </p:cBhvr>
                                    </p:animEffect>
                                  </p:childTnLst>
                                </p:cTn>
                              </p:par>
                            </p:childTnLst>
                          </p:cTn>
                        </p:par>
                        <p:par>
                          <p:cTn id="22" fill="hold">
                            <p:stCondLst>
                              <p:cond delay="4000"/>
                            </p:stCondLst>
                            <p:childTnLst>
                              <p:par>
                                <p:cTn id="23" presetID="23" presetClass="entr" presetSubtype="528" fill="hold" nodeType="afterEffect">
                                  <p:stCondLst>
                                    <p:cond delay="0"/>
                                  </p:stCondLst>
                                  <p:childTnLst>
                                    <p:set>
                                      <p:cBhvr>
                                        <p:cTn id="24" dur="1" fill="hold">
                                          <p:stCondLst>
                                            <p:cond delay="0"/>
                                          </p:stCondLst>
                                        </p:cTn>
                                        <p:tgtEl>
                                          <p:spTgt spid="39"/>
                                        </p:tgtEl>
                                        <p:attrNameLst>
                                          <p:attrName>style.visibility</p:attrName>
                                        </p:attrNameLst>
                                      </p:cBhvr>
                                      <p:to>
                                        <p:strVal val="visible"/>
                                      </p:to>
                                    </p:set>
                                    <p:anim calcmode="lin" valueType="num">
                                      <p:cBhvr>
                                        <p:cTn id="25" dur="1000" fill="hold"/>
                                        <p:tgtEl>
                                          <p:spTgt spid="39"/>
                                        </p:tgtEl>
                                        <p:attrNameLst>
                                          <p:attrName>ppt_w</p:attrName>
                                        </p:attrNameLst>
                                      </p:cBhvr>
                                      <p:tavLst>
                                        <p:tav tm="0">
                                          <p:val>
                                            <p:fltVal val="0"/>
                                          </p:val>
                                        </p:tav>
                                        <p:tav tm="100000">
                                          <p:val>
                                            <p:strVal val="#ppt_w"/>
                                          </p:val>
                                        </p:tav>
                                      </p:tavLst>
                                    </p:anim>
                                    <p:anim calcmode="lin" valueType="num">
                                      <p:cBhvr>
                                        <p:cTn id="26" dur="1000" fill="hold"/>
                                        <p:tgtEl>
                                          <p:spTgt spid="39"/>
                                        </p:tgtEl>
                                        <p:attrNameLst>
                                          <p:attrName>ppt_h</p:attrName>
                                        </p:attrNameLst>
                                      </p:cBhvr>
                                      <p:tavLst>
                                        <p:tav tm="0">
                                          <p:val>
                                            <p:fltVal val="0"/>
                                          </p:val>
                                        </p:tav>
                                        <p:tav tm="100000">
                                          <p:val>
                                            <p:strVal val="#ppt_h"/>
                                          </p:val>
                                        </p:tav>
                                      </p:tavLst>
                                    </p:anim>
                                    <p:anim calcmode="lin" valueType="num">
                                      <p:cBhvr>
                                        <p:cTn id="27" dur="1000" fill="hold"/>
                                        <p:tgtEl>
                                          <p:spTgt spid="39"/>
                                        </p:tgtEl>
                                        <p:attrNameLst>
                                          <p:attrName>ppt_x</p:attrName>
                                        </p:attrNameLst>
                                      </p:cBhvr>
                                      <p:tavLst>
                                        <p:tav tm="0">
                                          <p:val>
                                            <p:fltVal val="0.5"/>
                                          </p:val>
                                        </p:tav>
                                        <p:tav tm="100000">
                                          <p:val>
                                            <p:strVal val="#ppt_x"/>
                                          </p:val>
                                        </p:tav>
                                      </p:tavLst>
                                    </p:anim>
                                    <p:anim calcmode="lin" valueType="num">
                                      <p:cBhvr>
                                        <p:cTn id="28" dur="1000" fill="hold"/>
                                        <p:tgtEl>
                                          <p:spTgt spid="39"/>
                                        </p:tgtEl>
                                        <p:attrNameLst>
                                          <p:attrName>ppt_y</p:attrName>
                                        </p:attrNameLst>
                                      </p:cBhvr>
                                      <p:tavLst>
                                        <p:tav tm="0">
                                          <p:val>
                                            <p:fltVal val="0.5"/>
                                          </p:val>
                                        </p:tav>
                                        <p:tav tm="100000">
                                          <p:val>
                                            <p:strVal val="#ppt_y"/>
                                          </p:val>
                                        </p:tav>
                                      </p:tavLst>
                                    </p:anim>
                                  </p:childTnLst>
                                </p:cTn>
                              </p:par>
                            </p:childTnLst>
                          </p:cTn>
                        </p:par>
                        <p:par>
                          <p:cTn id="29" fill="hold">
                            <p:stCondLst>
                              <p:cond delay="5000"/>
                            </p:stCondLst>
                            <p:childTnLst>
                              <p:par>
                                <p:cTn id="30" presetID="22" presetClass="entr" presetSubtype="8"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left)">
                                      <p:cBhvr>
                                        <p:cTn id="32" dur="1000"/>
                                        <p:tgtEl>
                                          <p:spTgt spid="7"/>
                                        </p:tgtEl>
                                      </p:cBhvr>
                                    </p:animEffect>
                                  </p:childTnLst>
                                </p:cTn>
                              </p:par>
                            </p:childTnLst>
                          </p:cTn>
                        </p:par>
                        <p:par>
                          <p:cTn id="33" fill="hold">
                            <p:stCondLst>
                              <p:cond delay="6000"/>
                            </p:stCondLst>
                            <p:childTnLst>
                              <p:par>
                                <p:cTn id="34" presetID="23" presetClass="entr" presetSubtype="528" fill="hold" nodeType="afterEffect">
                                  <p:stCondLst>
                                    <p:cond delay="0"/>
                                  </p:stCondLst>
                                  <p:childTnLst>
                                    <p:set>
                                      <p:cBhvr>
                                        <p:cTn id="35" dur="1" fill="hold">
                                          <p:stCondLst>
                                            <p:cond delay="0"/>
                                          </p:stCondLst>
                                        </p:cTn>
                                        <p:tgtEl>
                                          <p:spTgt spid="41"/>
                                        </p:tgtEl>
                                        <p:attrNameLst>
                                          <p:attrName>style.visibility</p:attrName>
                                        </p:attrNameLst>
                                      </p:cBhvr>
                                      <p:to>
                                        <p:strVal val="visible"/>
                                      </p:to>
                                    </p:set>
                                    <p:anim calcmode="lin" valueType="num">
                                      <p:cBhvr>
                                        <p:cTn id="36" dur="1000" fill="hold"/>
                                        <p:tgtEl>
                                          <p:spTgt spid="41"/>
                                        </p:tgtEl>
                                        <p:attrNameLst>
                                          <p:attrName>ppt_w</p:attrName>
                                        </p:attrNameLst>
                                      </p:cBhvr>
                                      <p:tavLst>
                                        <p:tav tm="0">
                                          <p:val>
                                            <p:fltVal val="0"/>
                                          </p:val>
                                        </p:tav>
                                        <p:tav tm="100000">
                                          <p:val>
                                            <p:strVal val="#ppt_w"/>
                                          </p:val>
                                        </p:tav>
                                      </p:tavLst>
                                    </p:anim>
                                    <p:anim calcmode="lin" valueType="num">
                                      <p:cBhvr>
                                        <p:cTn id="37" dur="1000" fill="hold"/>
                                        <p:tgtEl>
                                          <p:spTgt spid="41"/>
                                        </p:tgtEl>
                                        <p:attrNameLst>
                                          <p:attrName>ppt_h</p:attrName>
                                        </p:attrNameLst>
                                      </p:cBhvr>
                                      <p:tavLst>
                                        <p:tav tm="0">
                                          <p:val>
                                            <p:fltVal val="0"/>
                                          </p:val>
                                        </p:tav>
                                        <p:tav tm="100000">
                                          <p:val>
                                            <p:strVal val="#ppt_h"/>
                                          </p:val>
                                        </p:tav>
                                      </p:tavLst>
                                    </p:anim>
                                    <p:anim calcmode="lin" valueType="num">
                                      <p:cBhvr>
                                        <p:cTn id="38" dur="1000" fill="hold"/>
                                        <p:tgtEl>
                                          <p:spTgt spid="41"/>
                                        </p:tgtEl>
                                        <p:attrNameLst>
                                          <p:attrName>ppt_x</p:attrName>
                                        </p:attrNameLst>
                                      </p:cBhvr>
                                      <p:tavLst>
                                        <p:tav tm="0">
                                          <p:val>
                                            <p:fltVal val="0.5"/>
                                          </p:val>
                                        </p:tav>
                                        <p:tav tm="100000">
                                          <p:val>
                                            <p:strVal val="#ppt_x"/>
                                          </p:val>
                                        </p:tav>
                                      </p:tavLst>
                                    </p:anim>
                                    <p:anim calcmode="lin" valueType="num">
                                      <p:cBhvr>
                                        <p:cTn id="39" dur="1000" fill="hold"/>
                                        <p:tgtEl>
                                          <p:spTgt spid="41"/>
                                        </p:tgtEl>
                                        <p:attrNameLst>
                                          <p:attrName>ppt_y</p:attrName>
                                        </p:attrNameLst>
                                      </p:cBhvr>
                                      <p:tavLst>
                                        <p:tav tm="0">
                                          <p:val>
                                            <p:fltVal val="0.5"/>
                                          </p:val>
                                        </p:tav>
                                        <p:tav tm="100000">
                                          <p:val>
                                            <p:strVal val="#ppt_y"/>
                                          </p:val>
                                        </p:tav>
                                      </p:tavLst>
                                    </p:anim>
                                  </p:childTnLst>
                                </p:cTn>
                              </p:par>
                            </p:childTnLst>
                          </p:cTn>
                        </p:par>
                        <p:par>
                          <p:cTn id="40" fill="hold">
                            <p:stCondLst>
                              <p:cond delay="7000"/>
                            </p:stCondLst>
                            <p:childTnLst>
                              <p:par>
                                <p:cTn id="41" presetID="22" presetClass="entr" presetSubtype="8" fill="hold"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1000"/>
                                        <p:tgtEl>
                                          <p:spTgt spid="8"/>
                                        </p:tgtEl>
                                      </p:cBhvr>
                                    </p:animEffect>
                                  </p:childTnLst>
                                </p:cTn>
                              </p:par>
                            </p:childTnLst>
                          </p:cTn>
                        </p:par>
                        <p:par>
                          <p:cTn id="44" fill="hold">
                            <p:stCondLst>
                              <p:cond delay="8000"/>
                            </p:stCondLst>
                            <p:childTnLst>
                              <p:par>
                                <p:cTn id="45" presetID="23" presetClass="entr" presetSubtype="528" fill="hold" nodeType="afterEffect">
                                  <p:stCondLst>
                                    <p:cond delay="0"/>
                                  </p:stCondLst>
                                  <p:childTnLst>
                                    <p:set>
                                      <p:cBhvr>
                                        <p:cTn id="46" dur="1" fill="hold">
                                          <p:stCondLst>
                                            <p:cond delay="0"/>
                                          </p:stCondLst>
                                        </p:cTn>
                                        <p:tgtEl>
                                          <p:spTgt spid="45"/>
                                        </p:tgtEl>
                                        <p:attrNameLst>
                                          <p:attrName>style.visibility</p:attrName>
                                        </p:attrNameLst>
                                      </p:cBhvr>
                                      <p:to>
                                        <p:strVal val="visible"/>
                                      </p:to>
                                    </p:set>
                                    <p:anim calcmode="lin" valueType="num">
                                      <p:cBhvr>
                                        <p:cTn id="47" dur="1000" fill="hold"/>
                                        <p:tgtEl>
                                          <p:spTgt spid="45"/>
                                        </p:tgtEl>
                                        <p:attrNameLst>
                                          <p:attrName>ppt_w</p:attrName>
                                        </p:attrNameLst>
                                      </p:cBhvr>
                                      <p:tavLst>
                                        <p:tav tm="0">
                                          <p:val>
                                            <p:fltVal val="0"/>
                                          </p:val>
                                        </p:tav>
                                        <p:tav tm="100000">
                                          <p:val>
                                            <p:strVal val="#ppt_w"/>
                                          </p:val>
                                        </p:tav>
                                      </p:tavLst>
                                    </p:anim>
                                    <p:anim calcmode="lin" valueType="num">
                                      <p:cBhvr>
                                        <p:cTn id="48" dur="1000" fill="hold"/>
                                        <p:tgtEl>
                                          <p:spTgt spid="45"/>
                                        </p:tgtEl>
                                        <p:attrNameLst>
                                          <p:attrName>ppt_h</p:attrName>
                                        </p:attrNameLst>
                                      </p:cBhvr>
                                      <p:tavLst>
                                        <p:tav tm="0">
                                          <p:val>
                                            <p:fltVal val="0"/>
                                          </p:val>
                                        </p:tav>
                                        <p:tav tm="100000">
                                          <p:val>
                                            <p:strVal val="#ppt_h"/>
                                          </p:val>
                                        </p:tav>
                                      </p:tavLst>
                                    </p:anim>
                                    <p:anim calcmode="lin" valueType="num">
                                      <p:cBhvr>
                                        <p:cTn id="49" dur="1000" fill="hold"/>
                                        <p:tgtEl>
                                          <p:spTgt spid="45"/>
                                        </p:tgtEl>
                                        <p:attrNameLst>
                                          <p:attrName>ppt_x</p:attrName>
                                        </p:attrNameLst>
                                      </p:cBhvr>
                                      <p:tavLst>
                                        <p:tav tm="0">
                                          <p:val>
                                            <p:fltVal val="0.5"/>
                                          </p:val>
                                        </p:tav>
                                        <p:tav tm="100000">
                                          <p:val>
                                            <p:strVal val="#ppt_x"/>
                                          </p:val>
                                        </p:tav>
                                      </p:tavLst>
                                    </p:anim>
                                    <p:anim calcmode="lin" valueType="num">
                                      <p:cBhvr>
                                        <p:cTn id="50" dur="1000" fill="hold"/>
                                        <p:tgtEl>
                                          <p:spTgt spid="45"/>
                                        </p:tgtEl>
                                        <p:attrNameLst>
                                          <p:attrName>ppt_y</p:attrName>
                                        </p:attrNameLst>
                                      </p:cBhvr>
                                      <p:tavLst>
                                        <p:tav tm="0">
                                          <p:val>
                                            <p:fltVal val="0.5"/>
                                          </p:val>
                                        </p:tav>
                                        <p:tav tm="100000">
                                          <p:val>
                                            <p:strVal val="#ppt_y"/>
                                          </p:val>
                                        </p:tav>
                                      </p:tavLst>
                                    </p:anim>
                                  </p:childTnLst>
                                </p:cTn>
                              </p:par>
                            </p:childTnLst>
                          </p:cTn>
                        </p:par>
                        <p:par>
                          <p:cTn id="51" fill="hold">
                            <p:stCondLst>
                              <p:cond delay="9000"/>
                            </p:stCondLst>
                            <p:childTnLst>
                              <p:par>
                                <p:cTn id="52" presetID="22" presetClass="entr" presetSubtype="8" fill="hold" nodeType="after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wipe(left)">
                                      <p:cBhvr>
                                        <p:cTn id="54"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76" name="组合 75"/>
          <p:cNvGrpSpPr/>
          <p:nvPr/>
        </p:nvGrpSpPr>
        <p:grpSpPr>
          <a:xfrm>
            <a:off x="6778698" y="5266468"/>
            <a:ext cx="4767319" cy="804542"/>
            <a:chOff x="6778698" y="5266468"/>
            <a:chExt cx="4767319" cy="804542"/>
          </a:xfrm>
        </p:grpSpPr>
        <p:sp>
          <p:nvSpPr>
            <p:cNvPr id="53" name="矩形 52"/>
            <p:cNvSpPr/>
            <p:nvPr/>
          </p:nvSpPr>
          <p:spPr>
            <a:xfrm>
              <a:off x="6778698" y="5266468"/>
              <a:ext cx="4767319" cy="804542"/>
            </a:xfrm>
            <a:prstGeom prst="rect">
              <a:avLst/>
            </a:prstGeom>
            <a:noFill/>
            <a:ln>
              <a:solidFill>
                <a:srgbClr val="B3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五边形 58"/>
            <p:cNvSpPr/>
            <p:nvPr/>
          </p:nvSpPr>
          <p:spPr>
            <a:xfrm>
              <a:off x="7181222" y="5369140"/>
              <a:ext cx="4341195" cy="540000"/>
            </a:xfrm>
            <a:prstGeom prst="homePlate">
              <a:avLst/>
            </a:prstGeom>
            <a:no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spc="-150" dirty="0">
                  <a:solidFill>
                    <a:schemeClr val="bg1"/>
                  </a:solidFill>
                </a:rPr>
                <a:t>从</a:t>
              </a:r>
              <a:r>
                <a:rPr lang="zh-CN" altLang="en-US" sz="2000" spc="-150"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周永康、薄熙来、徐才厚、郭伯雄、令计划等违纪违法案件中汲取教训</a:t>
              </a:r>
            </a:p>
          </p:txBody>
        </p:sp>
      </p:grpSp>
      <p:grpSp>
        <p:nvGrpSpPr>
          <p:cNvPr id="74" name="组合 73"/>
          <p:cNvGrpSpPr/>
          <p:nvPr/>
        </p:nvGrpSpPr>
        <p:grpSpPr>
          <a:xfrm>
            <a:off x="6778698" y="4118070"/>
            <a:ext cx="4979098" cy="804542"/>
            <a:chOff x="6778698" y="4118070"/>
            <a:chExt cx="4979098" cy="804542"/>
          </a:xfrm>
        </p:grpSpPr>
        <p:sp>
          <p:nvSpPr>
            <p:cNvPr id="50" name="矩形 49"/>
            <p:cNvSpPr/>
            <p:nvPr/>
          </p:nvSpPr>
          <p:spPr>
            <a:xfrm>
              <a:off x="6778698" y="4118070"/>
              <a:ext cx="4767319" cy="804542"/>
            </a:xfrm>
            <a:prstGeom prst="rect">
              <a:avLst/>
            </a:prstGeom>
            <a:noFill/>
            <a:ln>
              <a:solidFill>
                <a:srgbClr val="B3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五边形 57"/>
            <p:cNvSpPr/>
            <p:nvPr/>
          </p:nvSpPr>
          <p:spPr>
            <a:xfrm>
              <a:off x="7059211" y="4262706"/>
              <a:ext cx="4698585" cy="540000"/>
            </a:xfrm>
            <a:prstGeom prst="homePlate">
              <a:avLst/>
            </a:prstGeom>
            <a:no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spc="-150"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学习党的历史，学习革命先辈和先进典型</a:t>
              </a:r>
            </a:p>
          </p:txBody>
        </p:sp>
      </p:grpSp>
      <p:grpSp>
        <p:nvGrpSpPr>
          <p:cNvPr id="72" name="组合 71"/>
          <p:cNvGrpSpPr/>
          <p:nvPr/>
        </p:nvGrpSpPr>
        <p:grpSpPr>
          <a:xfrm>
            <a:off x="6778698" y="2969672"/>
            <a:ext cx="4940539" cy="804542"/>
            <a:chOff x="6778698" y="2969672"/>
            <a:chExt cx="4940539" cy="804542"/>
          </a:xfrm>
        </p:grpSpPr>
        <p:sp>
          <p:nvSpPr>
            <p:cNvPr id="47" name="矩形 46"/>
            <p:cNvSpPr/>
            <p:nvPr/>
          </p:nvSpPr>
          <p:spPr>
            <a:xfrm>
              <a:off x="6778698" y="2969672"/>
              <a:ext cx="4767319" cy="804542"/>
            </a:xfrm>
            <a:prstGeom prst="rect">
              <a:avLst/>
            </a:prstGeom>
            <a:noFill/>
            <a:ln>
              <a:solidFill>
                <a:srgbClr val="B3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五边形 56"/>
            <p:cNvSpPr/>
            <p:nvPr/>
          </p:nvSpPr>
          <p:spPr>
            <a:xfrm>
              <a:off x="7097769" y="3101943"/>
              <a:ext cx="4621468" cy="540000"/>
            </a:xfrm>
            <a:prstGeom prst="homePlate">
              <a:avLst/>
            </a:prstGeom>
            <a:no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spc="-150" dirty="0" smtClean="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    认真</a:t>
              </a:r>
              <a:r>
                <a:rPr lang="zh-CN" altLang="en-US" sz="2000" spc="-150"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学习</a:t>
              </a:r>
              <a:r>
                <a:rPr lang="en-US" altLang="zh-CN" sz="2000" spc="-150"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a:t>
              </a:r>
              <a:r>
                <a:rPr lang="zh-CN" altLang="en-US" sz="2000" spc="-150"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中国共产党廉洁自律准则</a:t>
              </a:r>
              <a:r>
                <a:rPr lang="en-US" altLang="zh-CN" sz="2000" spc="-150"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a:t>
              </a:r>
              <a:r>
                <a:rPr lang="zh-CN" altLang="en-US" sz="2000" spc="-150"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a:t>
              </a:r>
              <a:r>
                <a:rPr lang="en-US" altLang="zh-CN" sz="2000" spc="-150"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a:t>
              </a:r>
              <a:r>
                <a:rPr lang="zh-CN" altLang="en-US" sz="2000" spc="-150"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中国共产党纪律处分条例</a:t>
              </a:r>
              <a:r>
                <a:rPr lang="en-US" altLang="zh-CN" sz="2000" spc="-150"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a:t>
              </a:r>
              <a:r>
                <a:rPr lang="zh-CN" altLang="en-US" sz="2000" spc="-150"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等党内法规</a:t>
              </a:r>
            </a:p>
          </p:txBody>
        </p:sp>
      </p:grpSp>
      <p:grpSp>
        <p:nvGrpSpPr>
          <p:cNvPr id="5" name="组合 4"/>
          <p:cNvGrpSpPr/>
          <p:nvPr/>
        </p:nvGrpSpPr>
        <p:grpSpPr>
          <a:xfrm>
            <a:off x="6778698" y="1863876"/>
            <a:ext cx="4767319" cy="804542"/>
            <a:chOff x="6778698" y="1863876"/>
            <a:chExt cx="4767319" cy="804542"/>
          </a:xfrm>
        </p:grpSpPr>
        <p:sp>
          <p:nvSpPr>
            <p:cNvPr id="45" name="矩形 44"/>
            <p:cNvSpPr/>
            <p:nvPr/>
          </p:nvSpPr>
          <p:spPr>
            <a:xfrm>
              <a:off x="6778698" y="1863876"/>
              <a:ext cx="4767319" cy="804542"/>
            </a:xfrm>
            <a:prstGeom prst="rect">
              <a:avLst/>
            </a:prstGeom>
            <a:noFill/>
            <a:ln>
              <a:solidFill>
                <a:srgbClr val="B3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五边形 55"/>
            <p:cNvSpPr/>
            <p:nvPr/>
          </p:nvSpPr>
          <p:spPr>
            <a:xfrm>
              <a:off x="7146364" y="2049376"/>
              <a:ext cx="4341194" cy="540000"/>
            </a:xfrm>
            <a:prstGeom prst="homePlate">
              <a:avLst/>
            </a:prstGeom>
            <a:no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spc="-150"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明确基本标准、树立行为规范，逐条逐句通读党章</a:t>
              </a:r>
            </a:p>
          </p:txBody>
        </p:sp>
      </p:grpSp>
      <p:grpSp>
        <p:nvGrpSpPr>
          <p:cNvPr id="3" name="组合 2"/>
          <p:cNvGrpSpPr/>
          <p:nvPr/>
        </p:nvGrpSpPr>
        <p:grpSpPr>
          <a:xfrm>
            <a:off x="1959034" y="5007123"/>
            <a:ext cx="2978726" cy="848247"/>
            <a:chOff x="1959034" y="5007123"/>
            <a:chExt cx="2978726" cy="848247"/>
          </a:xfrm>
        </p:grpSpPr>
        <p:sp>
          <p:nvSpPr>
            <p:cNvPr id="43" name="圆角矩形 42"/>
            <p:cNvSpPr/>
            <p:nvPr/>
          </p:nvSpPr>
          <p:spPr>
            <a:xfrm>
              <a:off x="1959034" y="5007123"/>
              <a:ext cx="2978726" cy="848247"/>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标题 1"/>
            <p:cNvSpPr txBox="1">
              <a:spLocks/>
            </p:cNvSpPr>
            <p:nvPr/>
          </p:nvSpPr>
          <p:spPr>
            <a:xfrm>
              <a:off x="2522516" y="5093170"/>
              <a:ext cx="2186711" cy="676152"/>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pPr algn="ctr">
                <a:lnSpc>
                  <a:spcPct val="120000"/>
                </a:lnSpc>
                <a:defRPr/>
              </a:pPr>
              <a:r>
                <a:rPr lang="zh-CN" altLang="en-US" sz="3600" kern="0" spc="50" dirty="0">
                  <a:ln w="11430">
                    <a:noFill/>
                  </a:ln>
                </a:rPr>
                <a:t>党章党规</a:t>
              </a:r>
            </a:p>
          </p:txBody>
        </p:sp>
      </p:grpSp>
      <p:sp>
        <p:nvSpPr>
          <p:cNvPr id="32" name="矩形 31"/>
          <p:cNvSpPr/>
          <p:nvPr/>
        </p:nvSpPr>
        <p:spPr>
          <a:xfrm>
            <a:off x="975360" y="-1341120"/>
            <a:ext cx="772160" cy="1056640"/>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a:grpSpLocks noChangeAspect="1"/>
          </p:cNvGrpSpPr>
          <p:nvPr/>
        </p:nvGrpSpPr>
        <p:grpSpPr>
          <a:xfrm>
            <a:off x="183057" y="301005"/>
            <a:ext cx="2339215" cy="1126744"/>
            <a:chOff x="1672035" y="1687395"/>
            <a:chExt cx="938928" cy="452259"/>
          </a:xfrm>
          <a:effectLst>
            <a:outerShdw blurRad="50800" dist="38100" dir="5400000" algn="t" rotWithShape="0">
              <a:prstClr val="black">
                <a:alpha val="40000"/>
              </a:prstClr>
            </a:outerShdw>
          </a:effectLst>
        </p:grpSpPr>
        <p:pic>
          <p:nvPicPr>
            <p:cNvPr id="7" name="Picture 2" descr="C:\Users\xb\Desktop\素材--党建\PNG--党（国）徽旗\党旗红旗\16sucai_201507091736.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flipH="1">
              <a:off x="1672035" y="1687395"/>
              <a:ext cx="845493" cy="44350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xb\Desktop\53bf653e36a06.png"/>
            <p:cNvPicPr>
              <a:picLocks noChangeAspect="1" noChangeArrowheads="1"/>
            </p:cNvPicPr>
            <p:nvPr userDrawn="1"/>
          </p:nvPicPr>
          <p:blipFill>
            <a:blip r:embed="rId5" cstate="print">
              <a:extLst>
                <a:ext uri="{28A0092B-C50C-407E-A947-70E740481C1C}">
                  <a14:useLocalDpi xmlns:a14="http://schemas.microsoft.com/office/drawing/2010/main"/>
                </a:ext>
              </a:extLst>
            </a:blip>
            <a:srcRect/>
            <a:stretch>
              <a:fillRect/>
            </a:stretch>
          </p:blipFill>
          <p:spPr bwMode="auto">
            <a:xfrm>
              <a:off x="2123728" y="1707654"/>
              <a:ext cx="487235" cy="432000"/>
            </a:xfrm>
            <a:prstGeom prst="rect">
              <a:avLst/>
            </a:prstGeom>
            <a:noFill/>
            <a:extLst>
              <a:ext uri="{909E8E84-426E-40DD-AFC4-6F175D3DCCD1}">
                <a14:hiddenFill xmlns:a14="http://schemas.microsoft.com/office/drawing/2010/main">
                  <a:solidFill>
                    <a:srgbClr val="FFFFFF"/>
                  </a:solidFill>
                </a14:hiddenFill>
              </a:ext>
            </a:extLst>
          </p:spPr>
        </p:pic>
      </p:grpSp>
      <p:sp>
        <p:nvSpPr>
          <p:cNvPr id="9" name="标题 1"/>
          <p:cNvSpPr txBox="1">
            <a:spLocks/>
          </p:cNvSpPr>
          <p:nvPr/>
        </p:nvSpPr>
        <p:spPr>
          <a:xfrm>
            <a:off x="2769207" y="604576"/>
            <a:ext cx="4810219" cy="636579"/>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r>
              <a:rPr lang="zh-CN" altLang="en-US" sz="3600" dirty="0">
                <a:gradFill>
                  <a:gsLst>
                    <a:gs pos="0">
                      <a:srgbClr val="BE0000"/>
                    </a:gs>
                    <a:gs pos="100000">
                      <a:srgbClr val="930000"/>
                    </a:gs>
                  </a:gsLst>
                  <a:lin ang="16200000" scaled="1"/>
                </a:gradFill>
              </a:rPr>
              <a:t>主要内容：学党章党规</a:t>
            </a:r>
          </a:p>
        </p:txBody>
      </p:sp>
      <p:grpSp>
        <p:nvGrpSpPr>
          <p:cNvPr id="10" name="组合 9"/>
          <p:cNvGrpSpPr/>
          <p:nvPr/>
        </p:nvGrpSpPr>
        <p:grpSpPr>
          <a:xfrm>
            <a:off x="8778749" y="569365"/>
            <a:ext cx="693102" cy="707002"/>
            <a:chOff x="1398837" y="3496783"/>
            <a:chExt cx="1006035" cy="1006034"/>
          </a:xfrm>
          <a:effectLst>
            <a:outerShdw blurRad="50800" dist="38100" dir="2700000" algn="tl" rotWithShape="0">
              <a:prstClr val="black">
                <a:alpha val="40000"/>
              </a:prstClr>
            </a:outerShdw>
          </a:effectLst>
        </p:grpSpPr>
        <p:grpSp>
          <p:nvGrpSpPr>
            <p:cNvPr id="11" name="组合 10"/>
            <p:cNvGrpSpPr/>
            <p:nvPr/>
          </p:nvGrpSpPr>
          <p:grpSpPr>
            <a:xfrm>
              <a:off x="1398837" y="3496783"/>
              <a:ext cx="1006035" cy="1006034"/>
              <a:chOff x="2180022" y="2446667"/>
              <a:chExt cx="1008000" cy="1008000"/>
            </a:xfrm>
          </p:grpSpPr>
          <p:sp>
            <p:nvSpPr>
              <p:cNvPr id="13" name="矩形 12"/>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14" name="直接连接符 13"/>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2" name="TextBox 14"/>
            <p:cNvSpPr txBox="1"/>
            <p:nvPr/>
          </p:nvSpPr>
          <p:spPr>
            <a:xfrm>
              <a:off x="1426098" y="3564497"/>
              <a:ext cx="951512"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两</a:t>
              </a:r>
            </a:p>
          </p:txBody>
        </p:sp>
      </p:grpSp>
      <p:grpSp>
        <p:nvGrpSpPr>
          <p:cNvPr id="16" name="组合 15"/>
          <p:cNvGrpSpPr/>
          <p:nvPr/>
        </p:nvGrpSpPr>
        <p:grpSpPr>
          <a:xfrm>
            <a:off x="9614407" y="577011"/>
            <a:ext cx="693102" cy="693101"/>
            <a:chOff x="2536745" y="3496783"/>
            <a:chExt cx="1006035" cy="1006034"/>
          </a:xfrm>
          <a:effectLst>
            <a:outerShdw blurRad="50800" dist="38100" dir="2700000" algn="tl" rotWithShape="0">
              <a:prstClr val="black">
                <a:alpha val="40000"/>
              </a:prstClr>
            </a:outerShdw>
          </a:effectLst>
        </p:grpSpPr>
        <p:grpSp>
          <p:nvGrpSpPr>
            <p:cNvPr id="17" name="组合 16"/>
            <p:cNvGrpSpPr/>
            <p:nvPr/>
          </p:nvGrpSpPr>
          <p:grpSpPr>
            <a:xfrm>
              <a:off x="2536745" y="3496783"/>
              <a:ext cx="1006035" cy="1006034"/>
              <a:chOff x="2180022" y="2446667"/>
              <a:chExt cx="1008000" cy="1008000"/>
            </a:xfrm>
          </p:grpSpPr>
          <p:sp>
            <p:nvSpPr>
              <p:cNvPr id="19" name="矩形 18"/>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0" name="直接连接符 19"/>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8" name="TextBox 14"/>
            <p:cNvSpPr txBox="1"/>
            <p:nvPr/>
          </p:nvSpPr>
          <p:spPr>
            <a:xfrm>
              <a:off x="2577636" y="3592172"/>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学</a:t>
              </a:r>
            </a:p>
          </p:txBody>
        </p:sp>
      </p:grpSp>
      <p:grpSp>
        <p:nvGrpSpPr>
          <p:cNvPr id="22" name="组合 21"/>
          <p:cNvGrpSpPr/>
          <p:nvPr/>
        </p:nvGrpSpPr>
        <p:grpSpPr>
          <a:xfrm>
            <a:off x="10459838" y="573188"/>
            <a:ext cx="693101" cy="693100"/>
            <a:chOff x="3674653" y="3496783"/>
            <a:chExt cx="1006035" cy="1006034"/>
          </a:xfrm>
          <a:effectLst>
            <a:outerShdw blurRad="50800" dist="38100" dir="2700000" algn="tl" rotWithShape="0">
              <a:prstClr val="black">
                <a:alpha val="40000"/>
              </a:prstClr>
            </a:outerShdw>
          </a:effectLst>
        </p:grpSpPr>
        <p:grpSp>
          <p:nvGrpSpPr>
            <p:cNvPr id="23" name="组合 22"/>
            <p:cNvGrpSpPr/>
            <p:nvPr/>
          </p:nvGrpSpPr>
          <p:grpSpPr>
            <a:xfrm>
              <a:off x="3674653" y="3496783"/>
              <a:ext cx="1006035" cy="1006034"/>
              <a:chOff x="2655510" y="2582189"/>
              <a:chExt cx="831406" cy="831406"/>
            </a:xfrm>
          </p:grpSpPr>
          <p:sp>
            <p:nvSpPr>
              <p:cNvPr id="25" name="矩形 24"/>
              <p:cNvSpPr/>
              <p:nvPr/>
            </p:nvSpPr>
            <p:spPr>
              <a:xfrm>
                <a:off x="2655510" y="2582189"/>
                <a:ext cx="831406" cy="83140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6" name="直接连接符 25"/>
              <p:cNvCxnSpPr/>
              <p:nvPr/>
            </p:nvCxnSpPr>
            <p:spPr>
              <a:xfrm>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5400000">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24" name="TextBox 14"/>
            <p:cNvSpPr txBox="1"/>
            <p:nvPr/>
          </p:nvSpPr>
          <p:spPr>
            <a:xfrm>
              <a:off x="3708728" y="3601699"/>
              <a:ext cx="951515" cy="806800"/>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一</a:t>
              </a:r>
            </a:p>
          </p:txBody>
        </p:sp>
      </p:grpSp>
      <p:grpSp>
        <p:nvGrpSpPr>
          <p:cNvPr id="28" name="组合 27"/>
          <p:cNvGrpSpPr/>
          <p:nvPr/>
        </p:nvGrpSpPr>
        <p:grpSpPr>
          <a:xfrm>
            <a:off x="11286106" y="569364"/>
            <a:ext cx="693102" cy="693101"/>
            <a:chOff x="4812563" y="3496783"/>
            <a:chExt cx="1006035" cy="1006034"/>
          </a:xfrm>
          <a:effectLst>
            <a:outerShdw blurRad="50800" dist="38100" dir="2700000" algn="tl" rotWithShape="0">
              <a:prstClr val="black">
                <a:alpha val="40000"/>
              </a:prstClr>
            </a:outerShdw>
          </a:effectLst>
        </p:grpSpPr>
        <p:grpSp>
          <p:nvGrpSpPr>
            <p:cNvPr id="29" name="组合 28"/>
            <p:cNvGrpSpPr/>
            <p:nvPr/>
          </p:nvGrpSpPr>
          <p:grpSpPr>
            <a:xfrm>
              <a:off x="4812563" y="3496783"/>
              <a:ext cx="1006035" cy="1006034"/>
              <a:chOff x="2180022" y="2446667"/>
              <a:chExt cx="1008000" cy="1008000"/>
            </a:xfrm>
          </p:grpSpPr>
          <p:sp>
            <p:nvSpPr>
              <p:cNvPr id="31" name="矩形 30"/>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36" name="直接连接符 35"/>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30" name="TextBox 14"/>
            <p:cNvSpPr txBox="1"/>
            <p:nvPr/>
          </p:nvSpPr>
          <p:spPr>
            <a:xfrm>
              <a:off x="4839822" y="3619057"/>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做</a:t>
              </a:r>
            </a:p>
          </p:txBody>
        </p:sp>
      </p:grpSp>
      <p:grpSp>
        <p:nvGrpSpPr>
          <p:cNvPr id="33" name="组合 32"/>
          <p:cNvGrpSpPr/>
          <p:nvPr/>
        </p:nvGrpSpPr>
        <p:grpSpPr>
          <a:xfrm>
            <a:off x="2368976" y="2361501"/>
            <a:ext cx="2158841" cy="2158840"/>
            <a:chOff x="2536745" y="3496783"/>
            <a:chExt cx="1006035" cy="1006034"/>
          </a:xfrm>
          <a:effectLst>
            <a:outerShdw blurRad="50800" dist="38100" dir="2700000" algn="tl" rotWithShape="0">
              <a:prstClr val="black">
                <a:alpha val="40000"/>
              </a:prstClr>
            </a:outerShdw>
          </a:effectLst>
        </p:grpSpPr>
        <p:grpSp>
          <p:nvGrpSpPr>
            <p:cNvPr id="34" name="组合 33"/>
            <p:cNvGrpSpPr/>
            <p:nvPr/>
          </p:nvGrpSpPr>
          <p:grpSpPr>
            <a:xfrm>
              <a:off x="2536745" y="3496783"/>
              <a:ext cx="1006035" cy="1006034"/>
              <a:chOff x="2180022" y="2446667"/>
              <a:chExt cx="1008000" cy="1008000"/>
            </a:xfrm>
          </p:grpSpPr>
          <p:sp>
            <p:nvSpPr>
              <p:cNvPr id="38" name="矩形 37"/>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39" name="直接连接符 38"/>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35" name="TextBox 14"/>
            <p:cNvSpPr txBox="1"/>
            <p:nvPr/>
          </p:nvSpPr>
          <p:spPr>
            <a:xfrm>
              <a:off x="2564524" y="3638063"/>
              <a:ext cx="951515" cy="731472"/>
            </a:xfrm>
            <a:prstGeom prst="rect">
              <a:avLst/>
            </a:prstGeom>
            <a:noFill/>
          </p:spPr>
          <p:txBody>
            <a:bodyPr wrap="square" rtlCol="0">
              <a:spAutoFit/>
            </a:bodyPr>
            <a:lstStyle/>
            <a:p>
              <a:pPr algn="ctr"/>
              <a:r>
                <a:rPr lang="zh-CN" altLang="en-US" sz="9600" b="1" dirty="0">
                  <a:latin typeface="微软雅黑" panose="020B0503020204020204" pitchFamily="34" charset="-122"/>
                  <a:ea typeface="微软雅黑" panose="020B0503020204020204" pitchFamily="34" charset="-122"/>
                </a:rPr>
                <a:t>学</a:t>
              </a:r>
            </a:p>
          </p:txBody>
        </p:sp>
      </p:grpSp>
      <p:pic>
        <p:nvPicPr>
          <p:cNvPr id="44" name="图片 43"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149508" y="4796625"/>
            <a:ext cx="1200747" cy="1145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组合 3"/>
          <p:cNvGrpSpPr/>
          <p:nvPr/>
        </p:nvGrpSpPr>
        <p:grpSpPr>
          <a:xfrm>
            <a:off x="6413908" y="1960147"/>
            <a:ext cx="743715" cy="612000"/>
            <a:chOff x="6413908" y="1960147"/>
            <a:chExt cx="743715" cy="612000"/>
          </a:xfrm>
        </p:grpSpPr>
        <p:sp>
          <p:nvSpPr>
            <p:cNvPr id="2" name="矩形 1"/>
            <p:cNvSpPr>
              <a:spLocks noChangeAspect="1"/>
            </p:cNvSpPr>
            <p:nvPr/>
          </p:nvSpPr>
          <p:spPr>
            <a:xfrm>
              <a:off x="6479766" y="1960147"/>
              <a:ext cx="612000" cy="612000"/>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标题 1"/>
            <p:cNvSpPr txBox="1">
              <a:spLocks/>
            </p:cNvSpPr>
            <p:nvPr/>
          </p:nvSpPr>
          <p:spPr>
            <a:xfrm>
              <a:off x="6413908" y="2030817"/>
              <a:ext cx="743715" cy="359669"/>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pPr algn="ctr"/>
              <a:r>
                <a:rPr lang="en-US" altLang="zh-CN" sz="3200" dirty="0" smtClean="0">
                  <a:latin typeface="Kartika" panose="02020503030404060203" pitchFamily="18" charset="0"/>
                  <a:cs typeface="Kartika" panose="02020503030404060203" pitchFamily="18" charset="0"/>
                </a:rPr>
                <a:t>1</a:t>
              </a:r>
              <a:endParaRPr lang="zh-CN" altLang="en-US" sz="3200" dirty="0">
                <a:latin typeface="Kartika" panose="02020503030404060203" pitchFamily="18" charset="0"/>
                <a:cs typeface="Kartika" panose="02020503030404060203" pitchFamily="18" charset="0"/>
              </a:endParaRPr>
            </a:p>
          </p:txBody>
        </p:sp>
      </p:grpSp>
      <p:grpSp>
        <p:nvGrpSpPr>
          <p:cNvPr id="41" name="组合 40"/>
          <p:cNvGrpSpPr/>
          <p:nvPr/>
        </p:nvGrpSpPr>
        <p:grpSpPr>
          <a:xfrm>
            <a:off x="6413908" y="3065943"/>
            <a:ext cx="743715" cy="612000"/>
            <a:chOff x="6413908" y="3065943"/>
            <a:chExt cx="743715" cy="612000"/>
          </a:xfrm>
        </p:grpSpPr>
        <p:sp>
          <p:nvSpPr>
            <p:cNvPr id="48" name="矩形 47"/>
            <p:cNvSpPr>
              <a:spLocks noChangeAspect="1"/>
            </p:cNvSpPr>
            <p:nvPr/>
          </p:nvSpPr>
          <p:spPr>
            <a:xfrm>
              <a:off x="6479766" y="3065943"/>
              <a:ext cx="612000" cy="612000"/>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标题 1"/>
            <p:cNvSpPr txBox="1">
              <a:spLocks/>
            </p:cNvSpPr>
            <p:nvPr/>
          </p:nvSpPr>
          <p:spPr>
            <a:xfrm>
              <a:off x="6413908" y="3136613"/>
              <a:ext cx="743715" cy="359669"/>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pPr algn="ctr"/>
              <a:r>
                <a:rPr lang="en-US" altLang="zh-CN" sz="3200" dirty="0" smtClean="0">
                  <a:latin typeface="Kartika" panose="02020503030404060203" pitchFamily="18" charset="0"/>
                  <a:cs typeface="Kartika" panose="02020503030404060203" pitchFamily="18" charset="0"/>
                </a:rPr>
                <a:t>2</a:t>
              </a:r>
              <a:endParaRPr lang="zh-CN" altLang="en-US" sz="3200" dirty="0">
                <a:latin typeface="Kartika" panose="02020503030404060203" pitchFamily="18" charset="0"/>
                <a:cs typeface="Kartika" panose="02020503030404060203" pitchFamily="18" charset="0"/>
              </a:endParaRPr>
            </a:p>
          </p:txBody>
        </p:sp>
      </p:grpSp>
      <p:grpSp>
        <p:nvGrpSpPr>
          <p:cNvPr id="73" name="组合 72"/>
          <p:cNvGrpSpPr/>
          <p:nvPr/>
        </p:nvGrpSpPr>
        <p:grpSpPr>
          <a:xfrm>
            <a:off x="6413908" y="4214341"/>
            <a:ext cx="743715" cy="612000"/>
            <a:chOff x="6413908" y="4214341"/>
            <a:chExt cx="743715" cy="612000"/>
          </a:xfrm>
        </p:grpSpPr>
        <p:sp>
          <p:nvSpPr>
            <p:cNvPr id="51" name="矩形 50"/>
            <p:cNvSpPr>
              <a:spLocks noChangeAspect="1"/>
            </p:cNvSpPr>
            <p:nvPr/>
          </p:nvSpPr>
          <p:spPr>
            <a:xfrm>
              <a:off x="6479766" y="4214341"/>
              <a:ext cx="612000" cy="612000"/>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标题 1"/>
            <p:cNvSpPr txBox="1">
              <a:spLocks/>
            </p:cNvSpPr>
            <p:nvPr/>
          </p:nvSpPr>
          <p:spPr>
            <a:xfrm>
              <a:off x="6413908" y="4285011"/>
              <a:ext cx="743715" cy="359669"/>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pPr algn="ctr"/>
              <a:r>
                <a:rPr lang="en-US" altLang="zh-CN" sz="3200" dirty="0" smtClean="0">
                  <a:latin typeface="Kartika" panose="02020503030404060203" pitchFamily="18" charset="0"/>
                  <a:cs typeface="Kartika" panose="02020503030404060203" pitchFamily="18" charset="0"/>
                </a:rPr>
                <a:t>3</a:t>
              </a:r>
              <a:endParaRPr lang="zh-CN" altLang="en-US" sz="3200" dirty="0">
                <a:latin typeface="Kartika" panose="02020503030404060203" pitchFamily="18" charset="0"/>
                <a:cs typeface="Kartika" panose="02020503030404060203" pitchFamily="18" charset="0"/>
              </a:endParaRPr>
            </a:p>
          </p:txBody>
        </p:sp>
      </p:grpSp>
      <p:grpSp>
        <p:nvGrpSpPr>
          <p:cNvPr id="75" name="组合 74"/>
          <p:cNvGrpSpPr/>
          <p:nvPr/>
        </p:nvGrpSpPr>
        <p:grpSpPr>
          <a:xfrm>
            <a:off x="6413908" y="5362739"/>
            <a:ext cx="743715" cy="612000"/>
            <a:chOff x="6413908" y="5362739"/>
            <a:chExt cx="743715" cy="612000"/>
          </a:xfrm>
        </p:grpSpPr>
        <p:sp>
          <p:nvSpPr>
            <p:cNvPr id="54" name="矩形 53"/>
            <p:cNvSpPr>
              <a:spLocks noChangeAspect="1"/>
            </p:cNvSpPr>
            <p:nvPr/>
          </p:nvSpPr>
          <p:spPr>
            <a:xfrm>
              <a:off x="6479766" y="5362739"/>
              <a:ext cx="612000" cy="612000"/>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标题 1"/>
            <p:cNvSpPr txBox="1">
              <a:spLocks/>
            </p:cNvSpPr>
            <p:nvPr/>
          </p:nvSpPr>
          <p:spPr>
            <a:xfrm>
              <a:off x="6413908" y="5433409"/>
              <a:ext cx="743715" cy="359669"/>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pPr algn="ctr"/>
              <a:r>
                <a:rPr lang="en-US" altLang="zh-CN" sz="3200" dirty="0" smtClean="0">
                  <a:latin typeface="Kartika" panose="02020503030404060203" pitchFamily="18" charset="0"/>
                  <a:cs typeface="Kartika" panose="02020503030404060203" pitchFamily="18" charset="0"/>
                </a:rPr>
                <a:t>4</a:t>
              </a:r>
              <a:endParaRPr lang="zh-CN" altLang="en-US" sz="3200" dirty="0">
                <a:latin typeface="Kartika" panose="02020503030404060203" pitchFamily="18" charset="0"/>
                <a:cs typeface="Kartika" panose="02020503030404060203" pitchFamily="18" charset="0"/>
              </a:endParaRPr>
            </a:p>
          </p:txBody>
        </p:sp>
      </p:grpSp>
    </p:spTree>
    <p:extLst>
      <p:ext uri="{BB962C8B-B14F-4D97-AF65-F5344CB8AC3E}">
        <p14:creationId xmlns:p14="http://schemas.microsoft.com/office/powerpoint/2010/main" val="391369873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1000"/>
                                        <p:tgtEl>
                                          <p:spTgt spid="9"/>
                                        </p:tgtEl>
                                      </p:cBhvr>
                                    </p:animEffect>
                                  </p:childTnLst>
                                </p:cTn>
                              </p:par>
                            </p:childTnLst>
                          </p:cTn>
                        </p:par>
                        <p:par>
                          <p:cTn id="14" fill="hold">
                            <p:stCondLst>
                              <p:cond delay="2000"/>
                            </p:stCondLst>
                            <p:childTnLst>
                              <p:par>
                                <p:cTn id="15" presetID="53" presetClass="entr" presetSubtype="16"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par>
                          <p:cTn id="20" fill="hold">
                            <p:stCondLst>
                              <p:cond delay="2500"/>
                            </p:stCondLst>
                            <p:childTnLst>
                              <p:par>
                                <p:cTn id="21" presetID="53" presetClass="entr" presetSubtype="16"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childTnLst>
                          </p:cTn>
                        </p:par>
                        <p:par>
                          <p:cTn id="26" fill="hold">
                            <p:stCondLst>
                              <p:cond delay="3000"/>
                            </p:stCondLst>
                            <p:childTnLst>
                              <p:par>
                                <p:cTn id="27" presetID="53" presetClass="entr" presetSubtype="16"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Effect transition="in" filter="fade">
                                      <p:cBhvr>
                                        <p:cTn id="37" dur="500"/>
                                        <p:tgtEl>
                                          <p:spTgt spid="28"/>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3"/>
                                        </p:tgtEl>
                                        <p:attrNameLst>
                                          <p:attrName>style.visibility</p:attrName>
                                        </p:attrNameLst>
                                      </p:cBhvr>
                                      <p:to>
                                        <p:strVal val="visible"/>
                                      </p:to>
                                    </p:set>
                                    <p:anim calcmode="lin" valueType="num">
                                      <p:cBhvr>
                                        <p:cTn id="41" dur="500" fill="hold"/>
                                        <p:tgtEl>
                                          <p:spTgt spid="33"/>
                                        </p:tgtEl>
                                        <p:attrNameLst>
                                          <p:attrName>ppt_w</p:attrName>
                                        </p:attrNameLst>
                                      </p:cBhvr>
                                      <p:tavLst>
                                        <p:tav tm="0">
                                          <p:val>
                                            <p:fltVal val="0"/>
                                          </p:val>
                                        </p:tav>
                                        <p:tav tm="100000">
                                          <p:val>
                                            <p:strVal val="#ppt_w"/>
                                          </p:val>
                                        </p:tav>
                                      </p:tavLst>
                                    </p:anim>
                                    <p:anim calcmode="lin" valueType="num">
                                      <p:cBhvr>
                                        <p:cTn id="42" dur="500" fill="hold"/>
                                        <p:tgtEl>
                                          <p:spTgt spid="33"/>
                                        </p:tgtEl>
                                        <p:attrNameLst>
                                          <p:attrName>ppt_h</p:attrName>
                                        </p:attrNameLst>
                                      </p:cBhvr>
                                      <p:tavLst>
                                        <p:tav tm="0">
                                          <p:val>
                                            <p:fltVal val="0"/>
                                          </p:val>
                                        </p:tav>
                                        <p:tav tm="100000">
                                          <p:val>
                                            <p:strVal val="#ppt_h"/>
                                          </p:val>
                                        </p:tav>
                                      </p:tavLst>
                                    </p:anim>
                                    <p:animEffect transition="in" filter="fade">
                                      <p:cBhvr>
                                        <p:cTn id="43" dur="500"/>
                                        <p:tgtEl>
                                          <p:spTgt spid="33"/>
                                        </p:tgtEl>
                                      </p:cBhvr>
                                    </p:animEffect>
                                  </p:childTnLst>
                                </p:cTn>
                              </p:par>
                            </p:childTnLst>
                          </p:cTn>
                        </p:par>
                        <p:par>
                          <p:cTn id="44" fill="hold">
                            <p:stCondLst>
                              <p:cond delay="4500"/>
                            </p:stCondLst>
                            <p:childTnLst>
                              <p:par>
                                <p:cTn id="45" presetID="23" presetClass="entr" presetSubtype="528" fill="hold" nodeType="afterEffect">
                                  <p:stCondLst>
                                    <p:cond delay="0"/>
                                  </p:stCondLst>
                                  <p:childTnLst>
                                    <p:set>
                                      <p:cBhvr>
                                        <p:cTn id="46" dur="1" fill="hold">
                                          <p:stCondLst>
                                            <p:cond delay="0"/>
                                          </p:stCondLst>
                                        </p:cTn>
                                        <p:tgtEl>
                                          <p:spTgt spid="44"/>
                                        </p:tgtEl>
                                        <p:attrNameLst>
                                          <p:attrName>style.visibility</p:attrName>
                                        </p:attrNameLst>
                                      </p:cBhvr>
                                      <p:to>
                                        <p:strVal val="visible"/>
                                      </p:to>
                                    </p:set>
                                    <p:anim calcmode="lin" valueType="num">
                                      <p:cBhvr>
                                        <p:cTn id="47" dur="1000" fill="hold"/>
                                        <p:tgtEl>
                                          <p:spTgt spid="44"/>
                                        </p:tgtEl>
                                        <p:attrNameLst>
                                          <p:attrName>ppt_w</p:attrName>
                                        </p:attrNameLst>
                                      </p:cBhvr>
                                      <p:tavLst>
                                        <p:tav tm="0">
                                          <p:val>
                                            <p:fltVal val="0"/>
                                          </p:val>
                                        </p:tav>
                                        <p:tav tm="100000">
                                          <p:val>
                                            <p:strVal val="#ppt_w"/>
                                          </p:val>
                                        </p:tav>
                                      </p:tavLst>
                                    </p:anim>
                                    <p:anim calcmode="lin" valueType="num">
                                      <p:cBhvr>
                                        <p:cTn id="48" dur="1000" fill="hold"/>
                                        <p:tgtEl>
                                          <p:spTgt spid="44"/>
                                        </p:tgtEl>
                                        <p:attrNameLst>
                                          <p:attrName>ppt_h</p:attrName>
                                        </p:attrNameLst>
                                      </p:cBhvr>
                                      <p:tavLst>
                                        <p:tav tm="0">
                                          <p:val>
                                            <p:fltVal val="0"/>
                                          </p:val>
                                        </p:tav>
                                        <p:tav tm="100000">
                                          <p:val>
                                            <p:strVal val="#ppt_h"/>
                                          </p:val>
                                        </p:tav>
                                      </p:tavLst>
                                    </p:anim>
                                    <p:anim calcmode="lin" valueType="num">
                                      <p:cBhvr>
                                        <p:cTn id="49" dur="1000" fill="hold"/>
                                        <p:tgtEl>
                                          <p:spTgt spid="44"/>
                                        </p:tgtEl>
                                        <p:attrNameLst>
                                          <p:attrName>ppt_x</p:attrName>
                                        </p:attrNameLst>
                                      </p:cBhvr>
                                      <p:tavLst>
                                        <p:tav tm="0">
                                          <p:val>
                                            <p:fltVal val="0.5"/>
                                          </p:val>
                                        </p:tav>
                                        <p:tav tm="100000">
                                          <p:val>
                                            <p:strVal val="#ppt_x"/>
                                          </p:val>
                                        </p:tav>
                                      </p:tavLst>
                                    </p:anim>
                                    <p:anim calcmode="lin" valueType="num">
                                      <p:cBhvr>
                                        <p:cTn id="50" dur="1000" fill="hold"/>
                                        <p:tgtEl>
                                          <p:spTgt spid="44"/>
                                        </p:tgtEl>
                                        <p:attrNameLst>
                                          <p:attrName>ppt_y</p:attrName>
                                        </p:attrNameLst>
                                      </p:cBhvr>
                                      <p:tavLst>
                                        <p:tav tm="0">
                                          <p:val>
                                            <p:fltVal val="0.5"/>
                                          </p:val>
                                        </p:tav>
                                        <p:tav tm="100000">
                                          <p:val>
                                            <p:strVal val="#ppt_y"/>
                                          </p:val>
                                        </p:tav>
                                      </p:tavLst>
                                    </p:anim>
                                  </p:childTnLst>
                                </p:cTn>
                              </p:par>
                            </p:childTnLst>
                          </p:cTn>
                        </p:par>
                        <p:par>
                          <p:cTn id="51" fill="hold">
                            <p:stCondLst>
                              <p:cond delay="5500"/>
                            </p:stCondLst>
                            <p:childTnLst>
                              <p:par>
                                <p:cTn id="52" presetID="22" presetClass="entr" presetSubtype="8" fill="hold" nodeType="after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wipe(left)">
                                      <p:cBhvr>
                                        <p:cTn id="54" dur="1000"/>
                                        <p:tgtEl>
                                          <p:spTgt spid="3"/>
                                        </p:tgtEl>
                                      </p:cBhvr>
                                    </p:animEffect>
                                  </p:childTnLst>
                                </p:cTn>
                              </p:par>
                            </p:childTnLst>
                          </p:cTn>
                        </p:par>
                        <p:par>
                          <p:cTn id="55" fill="hold">
                            <p:stCondLst>
                              <p:cond delay="6500"/>
                            </p:stCondLst>
                            <p:childTnLst>
                              <p:par>
                                <p:cTn id="56" presetID="53" presetClass="entr" presetSubtype="16" fill="hold" nodeType="afterEffect">
                                  <p:stCondLst>
                                    <p:cond delay="0"/>
                                  </p:stCondLst>
                                  <p:childTnLst>
                                    <p:set>
                                      <p:cBhvr>
                                        <p:cTn id="57" dur="1" fill="hold">
                                          <p:stCondLst>
                                            <p:cond delay="0"/>
                                          </p:stCondLst>
                                        </p:cTn>
                                        <p:tgtEl>
                                          <p:spTgt spid="4"/>
                                        </p:tgtEl>
                                        <p:attrNameLst>
                                          <p:attrName>style.visibility</p:attrName>
                                        </p:attrNameLst>
                                      </p:cBhvr>
                                      <p:to>
                                        <p:strVal val="visible"/>
                                      </p:to>
                                    </p:set>
                                    <p:anim calcmode="lin" valueType="num">
                                      <p:cBhvr>
                                        <p:cTn id="58" dur="500" fill="hold"/>
                                        <p:tgtEl>
                                          <p:spTgt spid="4"/>
                                        </p:tgtEl>
                                        <p:attrNameLst>
                                          <p:attrName>ppt_w</p:attrName>
                                        </p:attrNameLst>
                                      </p:cBhvr>
                                      <p:tavLst>
                                        <p:tav tm="0">
                                          <p:val>
                                            <p:fltVal val="0"/>
                                          </p:val>
                                        </p:tav>
                                        <p:tav tm="100000">
                                          <p:val>
                                            <p:strVal val="#ppt_w"/>
                                          </p:val>
                                        </p:tav>
                                      </p:tavLst>
                                    </p:anim>
                                    <p:anim calcmode="lin" valueType="num">
                                      <p:cBhvr>
                                        <p:cTn id="59" dur="500" fill="hold"/>
                                        <p:tgtEl>
                                          <p:spTgt spid="4"/>
                                        </p:tgtEl>
                                        <p:attrNameLst>
                                          <p:attrName>ppt_h</p:attrName>
                                        </p:attrNameLst>
                                      </p:cBhvr>
                                      <p:tavLst>
                                        <p:tav tm="0">
                                          <p:val>
                                            <p:fltVal val="0"/>
                                          </p:val>
                                        </p:tav>
                                        <p:tav tm="100000">
                                          <p:val>
                                            <p:strVal val="#ppt_h"/>
                                          </p:val>
                                        </p:tav>
                                      </p:tavLst>
                                    </p:anim>
                                    <p:animEffect transition="in" filter="fade">
                                      <p:cBhvr>
                                        <p:cTn id="60" dur="500"/>
                                        <p:tgtEl>
                                          <p:spTgt spid="4"/>
                                        </p:tgtEl>
                                      </p:cBhvr>
                                    </p:animEffect>
                                  </p:childTnLst>
                                </p:cTn>
                              </p:par>
                            </p:childTnLst>
                          </p:cTn>
                        </p:par>
                        <p:par>
                          <p:cTn id="61" fill="hold">
                            <p:stCondLst>
                              <p:cond delay="7000"/>
                            </p:stCondLst>
                            <p:childTnLst>
                              <p:par>
                                <p:cTn id="62" presetID="2" presetClass="entr" presetSubtype="2" fill="hold" nodeType="afterEffect">
                                  <p:stCondLst>
                                    <p:cond delay="0"/>
                                  </p:stCondLst>
                                  <p:childTnLst>
                                    <p:set>
                                      <p:cBhvr>
                                        <p:cTn id="63" dur="1" fill="hold">
                                          <p:stCondLst>
                                            <p:cond delay="0"/>
                                          </p:stCondLst>
                                        </p:cTn>
                                        <p:tgtEl>
                                          <p:spTgt spid="5"/>
                                        </p:tgtEl>
                                        <p:attrNameLst>
                                          <p:attrName>style.visibility</p:attrName>
                                        </p:attrNameLst>
                                      </p:cBhvr>
                                      <p:to>
                                        <p:strVal val="visible"/>
                                      </p:to>
                                    </p:set>
                                    <p:anim calcmode="lin" valueType="num">
                                      <p:cBhvr additive="base">
                                        <p:cTn id="64" dur="1000" fill="hold"/>
                                        <p:tgtEl>
                                          <p:spTgt spid="5"/>
                                        </p:tgtEl>
                                        <p:attrNameLst>
                                          <p:attrName>ppt_x</p:attrName>
                                        </p:attrNameLst>
                                      </p:cBhvr>
                                      <p:tavLst>
                                        <p:tav tm="0">
                                          <p:val>
                                            <p:strVal val="1+#ppt_w/2"/>
                                          </p:val>
                                        </p:tav>
                                        <p:tav tm="100000">
                                          <p:val>
                                            <p:strVal val="#ppt_x"/>
                                          </p:val>
                                        </p:tav>
                                      </p:tavLst>
                                    </p:anim>
                                    <p:anim calcmode="lin" valueType="num">
                                      <p:cBhvr additive="base">
                                        <p:cTn id="65" dur="1000" fill="hold"/>
                                        <p:tgtEl>
                                          <p:spTgt spid="5"/>
                                        </p:tgtEl>
                                        <p:attrNameLst>
                                          <p:attrName>ppt_y</p:attrName>
                                        </p:attrNameLst>
                                      </p:cBhvr>
                                      <p:tavLst>
                                        <p:tav tm="0">
                                          <p:val>
                                            <p:strVal val="#ppt_y"/>
                                          </p:val>
                                        </p:tav>
                                        <p:tav tm="100000">
                                          <p:val>
                                            <p:strVal val="#ppt_y"/>
                                          </p:val>
                                        </p:tav>
                                      </p:tavLst>
                                    </p:anim>
                                  </p:childTnLst>
                                </p:cTn>
                              </p:par>
                            </p:childTnLst>
                          </p:cTn>
                        </p:par>
                        <p:par>
                          <p:cTn id="66" fill="hold">
                            <p:stCondLst>
                              <p:cond delay="8000"/>
                            </p:stCondLst>
                            <p:childTnLst>
                              <p:par>
                                <p:cTn id="67" presetID="53" presetClass="entr" presetSubtype="16" fill="hold" nodeType="afterEffect">
                                  <p:stCondLst>
                                    <p:cond delay="0"/>
                                  </p:stCondLst>
                                  <p:childTnLst>
                                    <p:set>
                                      <p:cBhvr>
                                        <p:cTn id="68" dur="1" fill="hold">
                                          <p:stCondLst>
                                            <p:cond delay="0"/>
                                          </p:stCondLst>
                                        </p:cTn>
                                        <p:tgtEl>
                                          <p:spTgt spid="41"/>
                                        </p:tgtEl>
                                        <p:attrNameLst>
                                          <p:attrName>style.visibility</p:attrName>
                                        </p:attrNameLst>
                                      </p:cBhvr>
                                      <p:to>
                                        <p:strVal val="visible"/>
                                      </p:to>
                                    </p:set>
                                    <p:anim calcmode="lin" valueType="num">
                                      <p:cBhvr>
                                        <p:cTn id="69" dur="500" fill="hold"/>
                                        <p:tgtEl>
                                          <p:spTgt spid="41"/>
                                        </p:tgtEl>
                                        <p:attrNameLst>
                                          <p:attrName>ppt_w</p:attrName>
                                        </p:attrNameLst>
                                      </p:cBhvr>
                                      <p:tavLst>
                                        <p:tav tm="0">
                                          <p:val>
                                            <p:fltVal val="0"/>
                                          </p:val>
                                        </p:tav>
                                        <p:tav tm="100000">
                                          <p:val>
                                            <p:strVal val="#ppt_w"/>
                                          </p:val>
                                        </p:tav>
                                      </p:tavLst>
                                    </p:anim>
                                    <p:anim calcmode="lin" valueType="num">
                                      <p:cBhvr>
                                        <p:cTn id="70" dur="500" fill="hold"/>
                                        <p:tgtEl>
                                          <p:spTgt spid="41"/>
                                        </p:tgtEl>
                                        <p:attrNameLst>
                                          <p:attrName>ppt_h</p:attrName>
                                        </p:attrNameLst>
                                      </p:cBhvr>
                                      <p:tavLst>
                                        <p:tav tm="0">
                                          <p:val>
                                            <p:fltVal val="0"/>
                                          </p:val>
                                        </p:tav>
                                        <p:tav tm="100000">
                                          <p:val>
                                            <p:strVal val="#ppt_h"/>
                                          </p:val>
                                        </p:tav>
                                      </p:tavLst>
                                    </p:anim>
                                    <p:animEffect transition="in" filter="fade">
                                      <p:cBhvr>
                                        <p:cTn id="71" dur="500"/>
                                        <p:tgtEl>
                                          <p:spTgt spid="41"/>
                                        </p:tgtEl>
                                      </p:cBhvr>
                                    </p:animEffect>
                                  </p:childTnLst>
                                </p:cTn>
                              </p:par>
                            </p:childTnLst>
                          </p:cTn>
                        </p:par>
                        <p:par>
                          <p:cTn id="72" fill="hold">
                            <p:stCondLst>
                              <p:cond delay="8500"/>
                            </p:stCondLst>
                            <p:childTnLst>
                              <p:par>
                                <p:cTn id="73" presetID="2" presetClass="entr" presetSubtype="2" fill="hold" nodeType="afterEffect">
                                  <p:stCondLst>
                                    <p:cond delay="0"/>
                                  </p:stCondLst>
                                  <p:childTnLst>
                                    <p:set>
                                      <p:cBhvr>
                                        <p:cTn id="74" dur="1" fill="hold">
                                          <p:stCondLst>
                                            <p:cond delay="0"/>
                                          </p:stCondLst>
                                        </p:cTn>
                                        <p:tgtEl>
                                          <p:spTgt spid="72"/>
                                        </p:tgtEl>
                                        <p:attrNameLst>
                                          <p:attrName>style.visibility</p:attrName>
                                        </p:attrNameLst>
                                      </p:cBhvr>
                                      <p:to>
                                        <p:strVal val="visible"/>
                                      </p:to>
                                    </p:set>
                                    <p:anim calcmode="lin" valueType="num">
                                      <p:cBhvr additive="base">
                                        <p:cTn id="75" dur="1000" fill="hold"/>
                                        <p:tgtEl>
                                          <p:spTgt spid="72"/>
                                        </p:tgtEl>
                                        <p:attrNameLst>
                                          <p:attrName>ppt_x</p:attrName>
                                        </p:attrNameLst>
                                      </p:cBhvr>
                                      <p:tavLst>
                                        <p:tav tm="0">
                                          <p:val>
                                            <p:strVal val="1+#ppt_w/2"/>
                                          </p:val>
                                        </p:tav>
                                        <p:tav tm="100000">
                                          <p:val>
                                            <p:strVal val="#ppt_x"/>
                                          </p:val>
                                        </p:tav>
                                      </p:tavLst>
                                    </p:anim>
                                    <p:anim calcmode="lin" valueType="num">
                                      <p:cBhvr additive="base">
                                        <p:cTn id="76" dur="1000" fill="hold"/>
                                        <p:tgtEl>
                                          <p:spTgt spid="72"/>
                                        </p:tgtEl>
                                        <p:attrNameLst>
                                          <p:attrName>ppt_y</p:attrName>
                                        </p:attrNameLst>
                                      </p:cBhvr>
                                      <p:tavLst>
                                        <p:tav tm="0">
                                          <p:val>
                                            <p:strVal val="#ppt_y"/>
                                          </p:val>
                                        </p:tav>
                                        <p:tav tm="100000">
                                          <p:val>
                                            <p:strVal val="#ppt_y"/>
                                          </p:val>
                                        </p:tav>
                                      </p:tavLst>
                                    </p:anim>
                                  </p:childTnLst>
                                </p:cTn>
                              </p:par>
                            </p:childTnLst>
                          </p:cTn>
                        </p:par>
                        <p:par>
                          <p:cTn id="77" fill="hold">
                            <p:stCondLst>
                              <p:cond delay="9500"/>
                            </p:stCondLst>
                            <p:childTnLst>
                              <p:par>
                                <p:cTn id="78" presetID="53" presetClass="entr" presetSubtype="16" fill="hold" nodeType="afterEffect">
                                  <p:stCondLst>
                                    <p:cond delay="0"/>
                                  </p:stCondLst>
                                  <p:childTnLst>
                                    <p:set>
                                      <p:cBhvr>
                                        <p:cTn id="79" dur="1" fill="hold">
                                          <p:stCondLst>
                                            <p:cond delay="0"/>
                                          </p:stCondLst>
                                        </p:cTn>
                                        <p:tgtEl>
                                          <p:spTgt spid="73"/>
                                        </p:tgtEl>
                                        <p:attrNameLst>
                                          <p:attrName>style.visibility</p:attrName>
                                        </p:attrNameLst>
                                      </p:cBhvr>
                                      <p:to>
                                        <p:strVal val="visible"/>
                                      </p:to>
                                    </p:set>
                                    <p:anim calcmode="lin" valueType="num">
                                      <p:cBhvr>
                                        <p:cTn id="80" dur="500" fill="hold"/>
                                        <p:tgtEl>
                                          <p:spTgt spid="73"/>
                                        </p:tgtEl>
                                        <p:attrNameLst>
                                          <p:attrName>ppt_w</p:attrName>
                                        </p:attrNameLst>
                                      </p:cBhvr>
                                      <p:tavLst>
                                        <p:tav tm="0">
                                          <p:val>
                                            <p:fltVal val="0"/>
                                          </p:val>
                                        </p:tav>
                                        <p:tav tm="100000">
                                          <p:val>
                                            <p:strVal val="#ppt_w"/>
                                          </p:val>
                                        </p:tav>
                                      </p:tavLst>
                                    </p:anim>
                                    <p:anim calcmode="lin" valueType="num">
                                      <p:cBhvr>
                                        <p:cTn id="81" dur="500" fill="hold"/>
                                        <p:tgtEl>
                                          <p:spTgt spid="73"/>
                                        </p:tgtEl>
                                        <p:attrNameLst>
                                          <p:attrName>ppt_h</p:attrName>
                                        </p:attrNameLst>
                                      </p:cBhvr>
                                      <p:tavLst>
                                        <p:tav tm="0">
                                          <p:val>
                                            <p:fltVal val="0"/>
                                          </p:val>
                                        </p:tav>
                                        <p:tav tm="100000">
                                          <p:val>
                                            <p:strVal val="#ppt_h"/>
                                          </p:val>
                                        </p:tav>
                                      </p:tavLst>
                                    </p:anim>
                                    <p:animEffect transition="in" filter="fade">
                                      <p:cBhvr>
                                        <p:cTn id="82" dur="500"/>
                                        <p:tgtEl>
                                          <p:spTgt spid="73"/>
                                        </p:tgtEl>
                                      </p:cBhvr>
                                    </p:animEffect>
                                  </p:childTnLst>
                                </p:cTn>
                              </p:par>
                            </p:childTnLst>
                          </p:cTn>
                        </p:par>
                        <p:par>
                          <p:cTn id="83" fill="hold">
                            <p:stCondLst>
                              <p:cond delay="10000"/>
                            </p:stCondLst>
                            <p:childTnLst>
                              <p:par>
                                <p:cTn id="84" presetID="2" presetClass="entr" presetSubtype="2" fill="hold" nodeType="afterEffect">
                                  <p:stCondLst>
                                    <p:cond delay="0"/>
                                  </p:stCondLst>
                                  <p:childTnLst>
                                    <p:set>
                                      <p:cBhvr>
                                        <p:cTn id="85" dur="1" fill="hold">
                                          <p:stCondLst>
                                            <p:cond delay="0"/>
                                          </p:stCondLst>
                                        </p:cTn>
                                        <p:tgtEl>
                                          <p:spTgt spid="74"/>
                                        </p:tgtEl>
                                        <p:attrNameLst>
                                          <p:attrName>style.visibility</p:attrName>
                                        </p:attrNameLst>
                                      </p:cBhvr>
                                      <p:to>
                                        <p:strVal val="visible"/>
                                      </p:to>
                                    </p:set>
                                    <p:anim calcmode="lin" valueType="num">
                                      <p:cBhvr additive="base">
                                        <p:cTn id="86" dur="1000" fill="hold"/>
                                        <p:tgtEl>
                                          <p:spTgt spid="74"/>
                                        </p:tgtEl>
                                        <p:attrNameLst>
                                          <p:attrName>ppt_x</p:attrName>
                                        </p:attrNameLst>
                                      </p:cBhvr>
                                      <p:tavLst>
                                        <p:tav tm="0">
                                          <p:val>
                                            <p:strVal val="1+#ppt_w/2"/>
                                          </p:val>
                                        </p:tav>
                                        <p:tav tm="100000">
                                          <p:val>
                                            <p:strVal val="#ppt_x"/>
                                          </p:val>
                                        </p:tav>
                                      </p:tavLst>
                                    </p:anim>
                                    <p:anim calcmode="lin" valueType="num">
                                      <p:cBhvr additive="base">
                                        <p:cTn id="87" dur="1000" fill="hold"/>
                                        <p:tgtEl>
                                          <p:spTgt spid="74"/>
                                        </p:tgtEl>
                                        <p:attrNameLst>
                                          <p:attrName>ppt_y</p:attrName>
                                        </p:attrNameLst>
                                      </p:cBhvr>
                                      <p:tavLst>
                                        <p:tav tm="0">
                                          <p:val>
                                            <p:strVal val="#ppt_y"/>
                                          </p:val>
                                        </p:tav>
                                        <p:tav tm="100000">
                                          <p:val>
                                            <p:strVal val="#ppt_y"/>
                                          </p:val>
                                        </p:tav>
                                      </p:tavLst>
                                    </p:anim>
                                  </p:childTnLst>
                                </p:cTn>
                              </p:par>
                            </p:childTnLst>
                          </p:cTn>
                        </p:par>
                        <p:par>
                          <p:cTn id="88" fill="hold">
                            <p:stCondLst>
                              <p:cond delay="11000"/>
                            </p:stCondLst>
                            <p:childTnLst>
                              <p:par>
                                <p:cTn id="89" presetID="53" presetClass="entr" presetSubtype="16" fill="hold" nodeType="afterEffect">
                                  <p:stCondLst>
                                    <p:cond delay="0"/>
                                  </p:stCondLst>
                                  <p:childTnLst>
                                    <p:set>
                                      <p:cBhvr>
                                        <p:cTn id="90" dur="1" fill="hold">
                                          <p:stCondLst>
                                            <p:cond delay="0"/>
                                          </p:stCondLst>
                                        </p:cTn>
                                        <p:tgtEl>
                                          <p:spTgt spid="75"/>
                                        </p:tgtEl>
                                        <p:attrNameLst>
                                          <p:attrName>style.visibility</p:attrName>
                                        </p:attrNameLst>
                                      </p:cBhvr>
                                      <p:to>
                                        <p:strVal val="visible"/>
                                      </p:to>
                                    </p:set>
                                    <p:anim calcmode="lin" valueType="num">
                                      <p:cBhvr>
                                        <p:cTn id="91" dur="500" fill="hold"/>
                                        <p:tgtEl>
                                          <p:spTgt spid="75"/>
                                        </p:tgtEl>
                                        <p:attrNameLst>
                                          <p:attrName>ppt_w</p:attrName>
                                        </p:attrNameLst>
                                      </p:cBhvr>
                                      <p:tavLst>
                                        <p:tav tm="0">
                                          <p:val>
                                            <p:fltVal val="0"/>
                                          </p:val>
                                        </p:tav>
                                        <p:tav tm="100000">
                                          <p:val>
                                            <p:strVal val="#ppt_w"/>
                                          </p:val>
                                        </p:tav>
                                      </p:tavLst>
                                    </p:anim>
                                    <p:anim calcmode="lin" valueType="num">
                                      <p:cBhvr>
                                        <p:cTn id="92" dur="500" fill="hold"/>
                                        <p:tgtEl>
                                          <p:spTgt spid="75"/>
                                        </p:tgtEl>
                                        <p:attrNameLst>
                                          <p:attrName>ppt_h</p:attrName>
                                        </p:attrNameLst>
                                      </p:cBhvr>
                                      <p:tavLst>
                                        <p:tav tm="0">
                                          <p:val>
                                            <p:fltVal val="0"/>
                                          </p:val>
                                        </p:tav>
                                        <p:tav tm="100000">
                                          <p:val>
                                            <p:strVal val="#ppt_h"/>
                                          </p:val>
                                        </p:tav>
                                      </p:tavLst>
                                    </p:anim>
                                    <p:animEffect transition="in" filter="fade">
                                      <p:cBhvr>
                                        <p:cTn id="93" dur="500"/>
                                        <p:tgtEl>
                                          <p:spTgt spid="75"/>
                                        </p:tgtEl>
                                      </p:cBhvr>
                                    </p:animEffect>
                                  </p:childTnLst>
                                </p:cTn>
                              </p:par>
                            </p:childTnLst>
                          </p:cTn>
                        </p:par>
                        <p:par>
                          <p:cTn id="94" fill="hold">
                            <p:stCondLst>
                              <p:cond delay="11500"/>
                            </p:stCondLst>
                            <p:childTnLst>
                              <p:par>
                                <p:cTn id="95" presetID="2" presetClass="entr" presetSubtype="2" fill="hold" nodeType="afterEffect">
                                  <p:stCondLst>
                                    <p:cond delay="0"/>
                                  </p:stCondLst>
                                  <p:childTnLst>
                                    <p:set>
                                      <p:cBhvr>
                                        <p:cTn id="96" dur="1" fill="hold">
                                          <p:stCondLst>
                                            <p:cond delay="0"/>
                                          </p:stCondLst>
                                        </p:cTn>
                                        <p:tgtEl>
                                          <p:spTgt spid="76"/>
                                        </p:tgtEl>
                                        <p:attrNameLst>
                                          <p:attrName>style.visibility</p:attrName>
                                        </p:attrNameLst>
                                      </p:cBhvr>
                                      <p:to>
                                        <p:strVal val="visible"/>
                                      </p:to>
                                    </p:set>
                                    <p:anim calcmode="lin" valueType="num">
                                      <p:cBhvr additive="base">
                                        <p:cTn id="97" dur="1000" fill="hold"/>
                                        <p:tgtEl>
                                          <p:spTgt spid="76"/>
                                        </p:tgtEl>
                                        <p:attrNameLst>
                                          <p:attrName>ppt_x</p:attrName>
                                        </p:attrNameLst>
                                      </p:cBhvr>
                                      <p:tavLst>
                                        <p:tav tm="0">
                                          <p:val>
                                            <p:strVal val="1+#ppt_w/2"/>
                                          </p:val>
                                        </p:tav>
                                        <p:tav tm="100000">
                                          <p:val>
                                            <p:strVal val="#ppt_x"/>
                                          </p:val>
                                        </p:tav>
                                      </p:tavLst>
                                    </p:anim>
                                    <p:anim calcmode="lin" valueType="num">
                                      <p:cBhvr additive="base">
                                        <p:cTn id="98" dur="1000" fill="hold"/>
                                        <p:tgtEl>
                                          <p:spTgt spid="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1773906" y="2119028"/>
            <a:ext cx="4763295" cy="1062204"/>
            <a:chOff x="1773906" y="2119028"/>
            <a:chExt cx="4763295" cy="1062204"/>
          </a:xfrm>
        </p:grpSpPr>
        <p:sp>
          <p:nvSpPr>
            <p:cNvPr id="44" name="矩形 43"/>
            <p:cNvSpPr/>
            <p:nvPr/>
          </p:nvSpPr>
          <p:spPr>
            <a:xfrm>
              <a:off x="1773906" y="2119028"/>
              <a:ext cx="4635500" cy="1062204"/>
            </a:xfrm>
            <a:prstGeom prst="rect">
              <a:avLst/>
            </a:prstGeom>
            <a:noFill/>
            <a:ln>
              <a:solidFill>
                <a:srgbClr val="B3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五边形 62"/>
            <p:cNvSpPr/>
            <p:nvPr/>
          </p:nvSpPr>
          <p:spPr>
            <a:xfrm>
              <a:off x="2196007" y="2388495"/>
              <a:ext cx="4341194" cy="540000"/>
            </a:xfrm>
            <a:prstGeom prst="homePlate">
              <a:avLst/>
            </a:prstGeom>
            <a:no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近</a:t>
              </a:r>
              <a:r>
                <a:rPr lang="zh-CN" altLang="en-US"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平总书记关于改革发展稳定、</a:t>
              </a:r>
              <a:r>
                <a:rPr lang="zh-CN" altLang="en-US" dirty="0" smtClean="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内政  外交</a:t>
              </a:r>
              <a:r>
                <a:rPr lang="zh-CN" altLang="en-US"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国防、治党治国治军的重要</a:t>
              </a:r>
              <a:r>
                <a:rPr lang="zh-CN" altLang="en-US" sz="1600"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思想</a:t>
              </a:r>
            </a:p>
          </p:txBody>
        </p:sp>
      </p:grpSp>
      <p:grpSp>
        <p:nvGrpSpPr>
          <p:cNvPr id="33" name="组合 32"/>
          <p:cNvGrpSpPr/>
          <p:nvPr/>
        </p:nvGrpSpPr>
        <p:grpSpPr>
          <a:xfrm>
            <a:off x="1787990" y="3626970"/>
            <a:ext cx="4823723" cy="1062204"/>
            <a:chOff x="1787990" y="3626970"/>
            <a:chExt cx="4823723" cy="1062204"/>
          </a:xfrm>
        </p:grpSpPr>
        <p:sp>
          <p:nvSpPr>
            <p:cNvPr id="48" name="矩形 47"/>
            <p:cNvSpPr/>
            <p:nvPr/>
          </p:nvSpPr>
          <p:spPr>
            <a:xfrm>
              <a:off x="1787990" y="3626970"/>
              <a:ext cx="4635500" cy="1062204"/>
            </a:xfrm>
            <a:prstGeom prst="rect">
              <a:avLst/>
            </a:prstGeom>
            <a:noFill/>
            <a:ln>
              <a:solidFill>
                <a:srgbClr val="B3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五边形 63"/>
            <p:cNvSpPr/>
            <p:nvPr/>
          </p:nvSpPr>
          <p:spPr>
            <a:xfrm>
              <a:off x="2270518" y="3880837"/>
              <a:ext cx="4341195" cy="540000"/>
            </a:xfrm>
            <a:prstGeom prst="homePlate">
              <a:avLst/>
            </a:prstGeom>
            <a:no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党中央治国理政新理念新思想新战略</a:t>
              </a:r>
            </a:p>
          </p:txBody>
        </p:sp>
      </p:grpSp>
      <p:grpSp>
        <p:nvGrpSpPr>
          <p:cNvPr id="34" name="组合 33"/>
          <p:cNvGrpSpPr/>
          <p:nvPr/>
        </p:nvGrpSpPr>
        <p:grpSpPr>
          <a:xfrm>
            <a:off x="1787990" y="5140038"/>
            <a:ext cx="4926784" cy="1062204"/>
            <a:chOff x="1787990" y="5140038"/>
            <a:chExt cx="4926784" cy="1062204"/>
          </a:xfrm>
        </p:grpSpPr>
        <p:sp>
          <p:nvSpPr>
            <p:cNvPr id="50" name="矩形 49"/>
            <p:cNvSpPr/>
            <p:nvPr/>
          </p:nvSpPr>
          <p:spPr>
            <a:xfrm>
              <a:off x="1787990" y="5140038"/>
              <a:ext cx="4635500" cy="1062204"/>
            </a:xfrm>
            <a:prstGeom prst="rect">
              <a:avLst/>
            </a:prstGeom>
            <a:noFill/>
            <a:ln>
              <a:solidFill>
                <a:srgbClr val="B3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五边形 64"/>
            <p:cNvSpPr/>
            <p:nvPr/>
          </p:nvSpPr>
          <p:spPr>
            <a:xfrm>
              <a:off x="2373581" y="5379569"/>
              <a:ext cx="4341193" cy="540000"/>
            </a:xfrm>
            <a:prstGeom prst="homePlate">
              <a:avLst/>
            </a:prstGeom>
            <a:no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同学习马克思列宁主义、毛泽东思想、邓小平理论、“三个代表”重要思想、科学发展观结合起来</a:t>
              </a:r>
            </a:p>
          </p:txBody>
        </p:sp>
      </p:grpSp>
      <p:grpSp>
        <p:nvGrpSpPr>
          <p:cNvPr id="2" name="组合 1"/>
          <p:cNvGrpSpPr/>
          <p:nvPr/>
        </p:nvGrpSpPr>
        <p:grpSpPr>
          <a:xfrm>
            <a:off x="8174213" y="5048854"/>
            <a:ext cx="2978726" cy="848247"/>
            <a:chOff x="8174213" y="5048854"/>
            <a:chExt cx="2978726" cy="848247"/>
          </a:xfrm>
        </p:grpSpPr>
        <p:sp>
          <p:nvSpPr>
            <p:cNvPr id="60" name="圆角矩形 59"/>
            <p:cNvSpPr/>
            <p:nvPr/>
          </p:nvSpPr>
          <p:spPr>
            <a:xfrm>
              <a:off x="8174213" y="5048854"/>
              <a:ext cx="2978726" cy="848247"/>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标题 1"/>
            <p:cNvSpPr txBox="1">
              <a:spLocks/>
            </p:cNvSpPr>
            <p:nvPr/>
          </p:nvSpPr>
          <p:spPr>
            <a:xfrm>
              <a:off x="8737695" y="5134901"/>
              <a:ext cx="2186711" cy="676152"/>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pPr algn="ctr">
                <a:lnSpc>
                  <a:spcPct val="120000"/>
                </a:lnSpc>
                <a:defRPr/>
              </a:pPr>
              <a:r>
                <a:rPr lang="zh-CN" altLang="en-US" sz="3600" kern="0" spc="50" dirty="0" smtClean="0">
                  <a:ln w="11430">
                    <a:noFill/>
                  </a:ln>
                </a:rPr>
                <a:t>系列讲话</a:t>
              </a:r>
              <a:endParaRPr lang="zh-CN" altLang="en-US" sz="3600" kern="0" spc="50" dirty="0">
                <a:ln w="11430">
                  <a:noFill/>
                </a:ln>
              </a:endParaRPr>
            </a:p>
          </p:txBody>
        </p:sp>
      </p:grpSp>
      <p:sp>
        <p:nvSpPr>
          <p:cNvPr id="32" name="矩形 31"/>
          <p:cNvSpPr/>
          <p:nvPr/>
        </p:nvSpPr>
        <p:spPr>
          <a:xfrm>
            <a:off x="975360" y="-1341120"/>
            <a:ext cx="772160" cy="1056640"/>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a:grpSpLocks noChangeAspect="1"/>
          </p:cNvGrpSpPr>
          <p:nvPr/>
        </p:nvGrpSpPr>
        <p:grpSpPr>
          <a:xfrm>
            <a:off x="183057" y="301005"/>
            <a:ext cx="2339215" cy="1126744"/>
            <a:chOff x="1672035" y="1687395"/>
            <a:chExt cx="938928" cy="452259"/>
          </a:xfrm>
          <a:effectLst>
            <a:outerShdw blurRad="50800" dist="38100" dir="5400000" algn="t" rotWithShape="0">
              <a:prstClr val="black">
                <a:alpha val="40000"/>
              </a:prstClr>
            </a:outerShdw>
          </a:effectLst>
        </p:grpSpPr>
        <p:pic>
          <p:nvPicPr>
            <p:cNvPr id="7" name="Picture 2" descr="C:\Users\xb\Desktop\素材--党建\PNG--党（国）徽旗\党旗红旗\16sucai_201507091736.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flipH="1">
              <a:off x="1672035" y="1687395"/>
              <a:ext cx="845493" cy="44350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xb\Desktop\53bf653e36a06.png"/>
            <p:cNvPicPr>
              <a:picLocks noChangeAspect="1" noChangeArrowheads="1"/>
            </p:cNvPicPr>
            <p:nvPr userDrawn="1"/>
          </p:nvPicPr>
          <p:blipFill>
            <a:blip r:embed="rId5" cstate="print">
              <a:extLst>
                <a:ext uri="{28A0092B-C50C-407E-A947-70E740481C1C}">
                  <a14:useLocalDpi xmlns:a14="http://schemas.microsoft.com/office/drawing/2010/main"/>
                </a:ext>
              </a:extLst>
            </a:blip>
            <a:srcRect/>
            <a:stretch>
              <a:fillRect/>
            </a:stretch>
          </p:blipFill>
          <p:spPr bwMode="auto">
            <a:xfrm>
              <a:off x="2123728" y="1707654"/>
              <a:ext cx="487235" cy="4320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组合 9"/>
          <p:cNvGrpSpPr/>
          <p:nvPr/>
        </p:nvGrpSpPr>
        <p:grpSpPr>
          <a:xfrm>
            <a:off x="8778749" y="569365"/>
            <a:ext cx="693102" cy="707002"/>
            <a:chOff x="1398837" y="3496783"/>
            <a:chExt cx="1006035" cy="1006034"/>
          </a:xfrm>
          <a:effectLst>
            <a:outerShdw blurRad="50800" dist="38100" dir="2700000" algn="tl" rotWithShape="0">
              <a:prstClr val="black">
                <a:alpha val="40000"/>
              </a:prstClr>
            </a:outerShdw>
          </a:effectLst>
        </p:grpSpPr>
        <p:grpSp>
          <p:nvGrpSpPr>
            <p:cNvPr id="11" name="组合 10"/>
            <p:cNvGrpSpPr/>
            <p:nvPr/>
          </p:nvGrpSpPr>
          <p:grpSpPr>
            <a:xfrm>
              <a:off x="1398837" y="3496783"/>
              <a:ext cx="1006035" cy="1006034"/>
              <a:chOff x="2180022" y="2446667"/>
              <a:chExt cx="1008000" cy="1008000"/>
            </a:xfrm>
          </p:grpSpPr>
          <p:sp>
            <p:nvSpPr>
              <p:cNvPr id="13" name="矩形 12"/>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14" name="直接连接符 13"/>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2" name="TextBox 14"/>
            <p:cNvSpPr txBox="1"/>
            <p:nvPr/>
          </p:nvSpPr>
          <p:spPr>
            <a:xfrm>
              <a:off x="1426098" y="3564497"/>
              <a:ext cx="951512"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两</a:t>
              </a:r>
            </a:p>
          </p:txBody>
        </p:sp>
      </p:grpSp>
      <p:grpSp>
        <p:nvGrpSpPr>
          <p:cNvPr id="16" name="组合 15"/>
          <p:cNvGrpSpPr/>
          <p:nvPr/>
        </p:nvGrpSpPr>
        <p:grpSpPr>
          <a:xfrm>
            <a:off x="9614407" y="577011"/>
            <a:ext cx="693102" cy="693101"/>
            <a:chOff x="2536745" y="3496783"/>
            <a:chExt cx="1006035" cy="1006034"/>
          </a:xfrm>
          <a:effectLst>
            <a:outerShdw blurRad="50800" dist="38100" dir="2700000" algn="tl" rotWithShape="0">
              <a:prstClr val="black">
                <a:alpha val="40000"/>
              </a:prstClr>
            </a:outerShdw>
          </a:effectLst>
        </p:grpSpPr>
        <p:grpSp>
          <p:nvGrpSpPr>
            <p:cNvPr id="17" name="组合 16"/>
            <p:cNvGrpSpPr/>
            <p:nvPr/>
          </p:nvGrpSpPr>
          <p:grpSpPr>
            <a:xfrm>
              <a:off x="2536745" y="3496783"/>
              <a:ext cx="1006035" cy="1006034"/>
              <a:chOff x="2180022" y="2446667"/>
              <a:chExt cx="1008000" cy="1008000"/>
            </a:xfrm>
          </p:grpSpPr>
          <p:sp>
            <p:nvSpPr>
              <p:cNvPr id="19" name="矩形 18"/>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0" name="直接连接符 19"/>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8" name="TextBox 14"/>
            <p:cNvSpPr txBox="1"/>
            <p:nvPr/>
          </p:nvSpPr>
          <p:spPr>
            <a:xfrm>
              <a:off x="2577636" y="3592172"/>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学</a:t>
              </a:r>
            </a:p>
          </p:txBody>
        </p:sp>
      </p:grpSp>
      <p:grpSp>
        <p:nvGrpSpPr>
          <p:cNvPr id="22" name="组合 21"/>
          <p:cNvGrpSpPr/>
          <p:nvPr/>
        </p:nvGrpSpPr>
        <p:grpSpPr>
          <a:xfrm>
            <a:off x="10459838" y="573188"/>
            <a:ext cx="693101" cy="693100"/>
            <a:chOff x="3674653" y="3496783"/>
            <a:chExt cx="1006035" cy="1006034"/>
          </a:xfrm>
          <a:effectLst>
            <a:outerShdw blurRad="50800" dist="38100" dir="2700000" algn="tl" rotWithShape="0">
              <a:prstClr val="black">
                <a:alpha val="40000"/>
              </a:prstClr>
            </a:outerShdw>
          </a:effectLst>
        </p:grpSpPr>
        <p:grpSp>
          <p:nvGrpSpPr>
            <p:cNvPr id="23" name="组合 22"/>
            <p:cNvGrpSpPr/>
            <p:nvPr/>
          </p:nvGrpSpPr>
          <p:grpSpPr>
            <a:xfrm>
              <a:off x="3674653" y="3496783"/>
              <a:ext cx="1006035" cy="1006034"/>
              <a:chOff x="2655510" y="2582189"/>
              <a:chExt cx="831406" cy="831406"/>
            </a:xfrm>
          </p:grpSpPr>
          <p:sp>
            <p:nvSpPr>
              <p:cNvPr id="25" name="矩形 24"/>
              <p:cNvSpPr/>
              <p:nvPr/>
            </p:nvSpPr>
            <p:spPr>
              <a:xfrm>
                <a:off x="2655510" y="2582189"/>
                <a:ext cx="831406" cy="83140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6" name="直接连接符 25"/>
              <p:cNvCxnSpPr/>
              <p:nvPr/>
            </p:nvCxnSpPr>
            <p:spPr>
              <a:xfrm>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5400000">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24" name="TextBox 14"/>
            <p:cNvSpPr txBox="1"/>
            <p:nvPr/>
          </p:nvSpPr>
          <p:spPr>
            <a:xfrm>
              <a:off x="3708728" y="3601699"/>
              <a:ext cx="951515" cy="806800"/>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一</a:t>
              </a:r>
            </a:p>
          </p:txBody>
        </p:sp>
      </p:grpSp>
      <p:grpSp>
        <p:nvGrpSpPr>
          <p:cNvPr id="28" name="组合 27"/>
          <p:cNvGrpSpPr/>
          <p:nvPr/>
        </p:nvGrpSpPr>
        <p:grpSpPr>
          <a:xfrm>
            <a:off x="11286106" y="569364"/>
            <a:ext cx="693102" cy="693101"/>
            <a:chOff x="4812563" y="3496783"/>
            <a:chExt cx="1006035" cy="1006034"/>
          </a:xfrm>
          <a:effectLst>
            <a:outerShdw blurRad="50800" dist="38100" dir="2700000" algn="tl" rotWithShape="0">
              <a:prstClr val="black">
                <a:alpha val="40000"/>
              </a:prstClr>
            </a:outerShdw>
          </a:effectLst>
        </p:grpSpPr>
        <p:grpSp>
          <p:nvGrpSpPr>
            <p:cNvPr id="29" name="组合 28"/>
            <p:cNvGrpSpPr/>
            <p:nvPr/>
          </p:nvGrpSpPr>
          <p:grpSpPr>
            <a:xfrm>
              <a:off x="4812563" y="3496783"/>
              <a:ext cx="1006035" cy="1006034"/>
              <a:chOff x="2180022" y="2446667"/>
              <a:chExt cx="1008000" cy="1008000"/>
            </a:xfrm>
          </p:grpSpPr>
          <p:sp>
            <p:nvSpPr>
              <p:cNvPr id="31" name="矩形 30"/>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36" name="直接连接符 35"/>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30" name="TextBox 14"/>
            <p:cNvSpPr txBox="1"/>
            <p:nvPr/>
          </p:nvSpPr>
          <p:spPr>
            <a:xfrm>
              <a:off x="4839822" y="3619057"/>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做</a:t>
              </a:r>
            </a:p>
          </p:txBody>
        </p:sp>
      </p:grpSp>
      <p:grpSp>
        <p:nvGrpSpPr>
          <p:cNvPr id="3" name="组合 2"/>
          <p:cNvGrpSpPr/>
          <p:nvPr/>
        </p:nvGrpSpPr>
        <p:grpSpPr>
          <a:xfrm>
            <a:off x="1379237" y="2246131"/>
            <a:ext cx="807999" cy="807999"/>
            <a:chOff x="1379237" y="2246131"/>
            <a:chExt cx="807999" cy="807999"/>
          </a:xfrm>
        </p:grpSpPr>
        <p:sp>
          <p:nvSpPr>
            <p:cNvPr id="45" name="矩形 44"/>
            <p:cNvSpPr>
              <a:spLocks noChangeAspect="1"/>
            </p:cNvSpPr>
            <p:nvPr/>
          </p:nvSpPr>
          <p:spPr>
            <a:xfrm>
              <a:off x="1379237" y="2246131"/>
              <a:ext cx="807999" cy="807999"/>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标题 1"/>
            <p:cNvSpPr txBox="1">
              <a:spLocks/>
            </p:cNvSpPr>
            <p:nvPr/>
          </p:nvSpPr>
          <p:spPr>
            <a:xfrm>
              <a:off x="1392681" y="2345336"/>
              <a:ext cx="743715" cy="359669"/>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pPr algn="ctr"/>
              <a:r>
                <a:rPr lang="en-US" altLang="zh-CN" sz="4000" dirty="0" smtClean="0">
                  <a:latin typeface="Kartika" panose="02020503030404060203" pitchFamily="18" charset="0"/>
                  <a:cs typeface="Kartika" panose="02020503030404060203" pitchFamily="18" charset="0"/>
                </a:rPr>
                <a:t>1</a:t>
              </a:r>
              <a:endParaRPr lang="zh-CN" altLang="en-US" sz="4000" dirty="0">
                <a:latin typeface="Kartika" panose="02020503030404060203" pitchFamily="18" charset="0"/>
                <a:cs typeface="Kartika" panose="02020503030404060203" pitchFamily="18" charset="0"/>
              </a:endParaRPr>
            </a:p>
          </p:txBody>
        </p:sp>
      </p:grpSp>
      <p:sp>
        <p:nvSpPr>
          <p:cNvPr id="47" name="标题 1"/>
          <p:cNvSpPr txBox="1">
            <a:spLocks/>
          </p:cNvSpPr>
          <p:nvPr/>
        </p:nvSpPr>
        <p:spPr>
          <a:xfrm>
            <a:off x="2769207" y="604576"/>
            <a:ext cx="4810219" cy="636579"/>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r>
              <a:rPr lang="zh-CN" altLang="en-US" sz="3600" dirty="0">
                <a:gradFill>
                  <a:gsLst>
                    <a:gs pos="0">
                      <a:srgbClr val="BE0000"/>
                    </a:gs>
                    <a:gs pos="100000">
                      <a:srgbClr val="930000"/>
                    </a:gs>
                  </a:gsLst>
                  <a:lin ang="16200000" scaled="1"/>
                </a:gradFill>
              </a:rPr>
              <a:t>主要内容</a:t>
            </a:r>
            <a:r>
              <a:rPr lang="zh-CN" altLang="en-US" sz="3600" dirty="0" smtClean="0">
                <a:gradFill>
                  <a:gsLst>
                    <a:gs pos="0">
                      <a:srgbClr val="BE0000"/>
                    </a:gs>
                    <a:gs pos="100000">
                      <a:srgbClr val="930000"/>
                    </a:gs>
                  </a:gsLst>
                  <a:lin ang="16200000" scaled="1"/>
                </a:gradFill>
              </a:rPr>
              <a:t>：系列讲话</a:t>
            </a:r>
            <a:endParaRPr lang="zh-CN" altLang="en-US" sz="3600" dirty="0">
              <a:gradFill>
                <a:gsLst>
                  <a:gs pos="0">
                    <a:srgbClr val="BE0000"/>
                  </a:gs>
                  <a:gs pos="100000">
                    <a:srgbClr val="930000"/>
                  </a:gs>
                </a:gsLst>
                <a:lin ang="16200000" scaled="1"/>
              </a:gradFill>
            </a:endParaRPr>
          </a:p>
        </p:txBody>
      </p:sp>
      <p:grpSp>
        <p:nvGrpSpPr>
          <p:cNvPr id="4" name="组合 3"/>
          <p:cNvGrpSpPr/>
          <p:nvPr/>
        </p:nvGrpSpPr>
        <p:grpSpPr>
          <a:xfrm>
            <a:off x="1393321" y="3754073"/>
            <a:ext cx="807999" cy="807999"/>
            <a:chOff x="1393321" y="3754073"/>
            <a:chExt cx="807999" cy="807999"/>
          </a:xfrm>
        </p:grpSpPr>
        <p:sp>
          <p:nvSpPr>
            <p:cNvPr id="49" name="矩形 48"/>
            <p:cNvSpPr>
              <a:spLocks noChangeAspect="1"/>
            </p:cNvSpPr>
            <p:nvPr/>
          </p:nvSpPr>
          <p:spPr>
            <a:xfrm>
              <a:off x="1393321" y="3754073"/>
              <a:ext cx="807999" cy="807999"/>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标题 1"/>
            <p:cNvSpPr txBox="1">
              <a:spLocks/>
            </p:cNvSpPr>
            <p:nvPr/>
          </p:nvSpPr>
          <p:spPr>
            <a:xfrm>
              <a:off x="1402048" y="3881175"/>
              <a:ext cx="743715" cy="359669"/>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pPr algn="ctr"/>
              <a:r>
                <a:rPr lang="en-US" altLang="zh-CN" sz="4000" dirty="0" smtClean="0">
                  <a:latin typeface="Kartika" panose="02020503030404060203" pitchFamily="18" charset="0"/>
                  <a:cs typeface="Kartika" panose="02020503030404060203" pitchFamily="18" charset="0"/>
                </a:rPr>
                <a:t>2</a:t>
              </a:r>
              <a:endParaRPr lang="zh-CN" altLang="en-US" sz="4000" dirty="0">
                <a:latin typeface="Kartika" panose="02020503030404060203" pitchFamily="18" charset="0"/>
                <a:cs typeface="Kartika" panose="02020503030404060203" pitchFamily="18" charset="0"/>
              </a:endParaRPr>
            </a:p>
          </p:txBody>
        </p:sp>
      </p:grpSp>
      <p:grpSp>
        <p:nvGrpSpPr>
          <p:cNvPr id="5" name="组合 4"/>
          <p:cNvGrpSpPr/>
          <p:nvPr/>
        </p:nvGrpSpPr>
        <p:grpSpPr>
          <a:xfrm>
            <a:off x="1393321" y="5267141"/>
            <a:ext cx="807999" cy="807999"/>
            <a:chOff x="1393321" y="5267141"/>
            <a:chExt cx="807999" cy="807999"/>
          </a:xfrm>
        </p:grpSpPr>
        <p:sp>
          <p:nvSpPr>
            <p:cNvPr id="51" name="矩形 50"/>
            <p:cNvSpPr>
              <a:spLocks noChangeAspect="1"/>
            </p:cNvSpPr>
            <p:nvPr/>
          </p:nvSpPr>
          <p:spPr>
            <a:xfrm>
              <a:off x="1393321" y="5267141"/>
              <a:ext cx="807999" cy="807999"/>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标题 1"/>
            <p:cNvSpPr txBox="1">
              <a:spLocks/>
            </p:cNvSpPr>
            <p:nvPr/>
          </p:nvSpPr>
          <p:spPr>
            <a:xfrm>
              <a:off x="1411378" y="5379569"/>
              <a:ext cx="743715" cy="359669"/>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pPr algn="ctr"/>
              <a:r>
                <a:rPr lang="en-US" altLang="zh-CN" sz="4000" dirty="0" smtClean="0">
                  <a:latin typeface="Kartika" panose="02020503030404060203" pitchFamily="18" charset="0"/>
                  <a:cs typeface="Kartika" panose="02020503030404060203" pitchFamily="18" charset="0"/>
                </a:rPr>
                <a:t>3</a:t>
              </a:r>
              <a:endParaRPr lang="zh-CN" altLang="en-US" sz="4000" dirty="0">
                <a:latin typeface="Kartika" panose="02020503030404060203" pitchFamily="18" charset="0"/>
                <a:cs typeface="Kartika" panose="02020503030404060203" pitchFamily="18" charset="0"/>
              </a:endParaRPr>
            </a:p>
          </p:txBody>
        </p:sp>
      </p:grpSp>
      <p:grpSp>
        <p:nvGrpSpPr>
          <p:cNvPr id="54" name="组合 53"/>
          <p:cNvGrpSpPr/>
          <p:nvPr/>
        </p:nvGrpSpPr>
        <p:grpSpPr>
          <a:xfrm>
            <a:off x="8584155" y="2403232"/>
            <a:ext cx="2158841" cy="2158840"/>
            <a:chOff x="2536745" y="3496783"/>
            <a:chExt cx="1006035" cy="1006034"/>
          </a:xfrm>
          <a:effectLst>
            <a:outerShdw blurRad="50800" dist="38100" dir="2700000" algn="tl" rotWithShape="0">
              <a:prstClr val="black">
                <a:alpha val="40000"/>
              </a:prstClr>
            </a:outerShdw>
          </a:effectLst>
        </p:grpSpPr>
        <p:grpSp>
          <p:nvGrpSpPr>
            <p:cNvPr id="55" name="组合 54"/>
            <p:cNvGrpSpPr/>
            <p:nvPr/>
          </p:nvGrpSpPr>
          <p:grpSpPr>
            <a:xfrm>
              <a:off x="2536745" y="3496783"/>
              <a:ext cx="1006035" cy="1006034"/>
              <a:chOff x="2180022" y="2446667"/>
              <a:chExt cx="1008000" cy="1008000"/>
            </a:xfrm>
          </p:grpSpPr>
          <p:sp>
            <p:nvSpPr>
              <p:cNvPr id="57" name="矩形 56"/>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58" name="直接连接符 57"/>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56" name="TextBox 14"/>
            <p:cNvSpPr txBox="1"/>
            <p:nvPr/>
          </p:nvSpPr>
          <p:spPr>
            <a:xfrm>
              <a:off x="2564524" y="3638063"/>
              <a:ext cx="951515" cy="731472"/>
            </a:xfrm>
            <a:prstGeom prst="rect">
              <a:avLst/>
            </a:prstGeom>
            <a:noFill/>
          </p:spPr>
          <p:txBody>
            <a:bodyPr wrap="square" rtlCol="0">
              <a:spAutoFit/>
            </a:bodyPr>
            <a:lstStyle/>
            <a:p>
              <a:pPr algn="ctr"/>
              <a:r>
                <a:rPr lang="zh-CN" altLang="en-US" sz="9600" b="1" dirty="0">
                  <a:latin typeface="微软雅黑" panose="020B0503020204020204" pitchFamily="34" charset="-122"/>
                  <a:ea typeface="微软雅黑" panose="020B0503020204020204" pitchFamily="34" charset="-122"/>
                </a:rPr>
                <a:t>学</a:t>
              </a:r>
            </a:p>
          </p:txBody>
        </p:sp>
      </p:grpSp>
      <p:pic>
        <p:nvPicPr>
          <p:cNvPr id="61" name="图片 60"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364687" y="4838356"/>
            <a:ext cx="1200747" cy="1145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14919460"/>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wipe(left)">
                                      <p:cBhvr>
                                        <p:cTn id="13" dur="1000"/>
                                        <p:tgtEl>
                                          <p:spTgt spid="47"/>
                                        </p:tgtEl>
                                      </p:cBhvr>
                                    </p:animEffect>
                                  </p:childTnLst>
                                </p:cTn>
                              </p:par>
                            </p:childTnLst>
                          </p:cTn>
                        </p:par>
                        <p:par>
                          <p:cTn id="14" fill="hold">
                            <p:stCondLst>
                              <p:cond delay="2000"/>
                            </p:stCondLst>
                            <p:childTnLst>
                              <p:par>
                                <p:cTn id="15" presetID="53" presetClass="entr" presetSubtype="16"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par>
                          <p:cTn id="20" fill="hold">
                            <p:stCondLst>
                              <p:cond delay="2500"/>
                            </p:stCondLst>
                            <p:childTnLst>
                              <p:par>
                                <p:cTn id="21" presetID="53" presetClass="entr" presetSubtype="16"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childTnLst>
                          </p:cTn>
                        </p:par>
                        <p:par>
                          <p:cTn id="26" fill="hold">
                            <p:stCondLst>
                              <p:cond delay="3000"/>
                            </p:stCondLst>
                            <p:childTnLst>
                              <p:par>
                                <p:cTn id="27" presetID="53" presetClass="entr" presetSubtype="16"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Effect transition="in" filter="fade">
                                      <p:cBhvr>
                                        <p:cTn id="37" dur="500"/>
                                        <p:tgtEl>
                                          <p:spTgt spid="28"/>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54"/>
                                        </p:tgtEl>
                                        <p:attrNameLst>
                                          <p:attrName>style.visibility</p:attrName>
                                        </p:attrNameLst>
                                      </p:cBhvr>
                                      <p:to>
                                        <p:strVal val="visible"/>
                                      </p:to>
                                    </p:set>
                                    <p:anim calcmode="lin" valueType="num">
                                      <p:cBhvr>
                                        <p:cTn id="41" dur="500" fill="hold"/>
                                        <p:tgtEl>
                                          <p:spTgt spid="54"/>
                                        </p:tgtEl>
                                        <p:attrNameLst>
                                          <p:attrName>ppt_w</p:attrName>
                                        </p:attrNameLst>
                                      </p:cBhvr>
                                      <p:tavLst>
                                        <p:tav tm="0">
                                          <p:val>
                                            <p:fltVal val="0"/>
                                          </p:val>
                                        </p:tav>
                                        <p:tav tm="100000">
                                          <p:val>
                                            <p:strVal val="#ppt_w"/>
                                          </p:val>
                                        </p:tav>
                                      </p:tavLst>
                                    </p:anim>
                                    <p:anim calcmode="lin" valueType="num">
                                      <p:cBhvr>
                                        <p:cTn id="42" dur="500" fill="hold"/>
                                        <p:tgtEl>
                                          <p:spTgt spid="54"/>
                                        </p:tgtEl>
                                        <p:attrNameLst>
                                          <p:attrName>ppt_h</p:attrName>
                                        </p:attrNameLst>
                                      </p:cBhvr>
                                      <p:tavLst>
                                        <p:tav tm="0">
                                          <p:val>
                                            <p:fltVal val="0"/>
                                          </p:val>
                                        </p:tav>
                                        <p:tav tm="100000">
                                          <p:val>
                                            <p:strVal val="#ppt_h"/>
                                          </p:val>
                                        </p:tav>
                                      </p:tavLst>
                                    </p:anim>
                                    <p:animEffect transition="in" filter="fade">
                                      <p:cBhvr>
                                        <p:cTn id="43" dur="500"/>
                                        <p:tgtEl>
                                          <p:spTgt spid="54"/>
                                        </p:tgtEl>
                                      </p:cBhvr>
                                    </p:animEffect>
                                  </p:childTnLst>
                                </p:cTn>
                              </p:par>
                            </p:childTnLst>
                          </p:cTn>
                        </p:par>
                        <p:par>
                          <p:cTn id="44" fill="hold">
                            <p:stCondLst>
                              <p:cond delay="4500"/>
                            </p:stCondLst>
                            <p:childTnLst>
                              <p:par>
                                <p:cTn id="45" presetID="23" presetClass="entr" presetSubtype="528" fill="hold" nodeType="afterEffect">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cBhvr>
                                        <p:cTn id="47" dur="1000" fill="hold"/>
                                        <p:tgtEl>
                                          <p:spTgt spid="61"/>
                                        </p:tgtEl>
                                        <p:attrNameLst>
                                          <p:attrName>ppt_w</p:attrName>
                                        </p:attrNameLst>
                                      </p:cBhvr>
                                      <p:tavLst>
                                        <p:tav tm="0">
                                          <p:val>
                                            <p:fltVal val="0"/>
                                          </p:val>
                                        </p:tav>
                                        <p:tav tm="100000">
                                          <p:val>
                                            <p:strVal val="#ppt_w"/>
                                          </p:val>
                                        </p:tav>
                                      </p:tavLst>
                                    </p:anim>
                                    <p:anim calcmode="lin" valueType="num">
                                      <p:cBhvr>
                                        <p:cTn id="48" dur="1000" fill="hold"/>
                                        <p:tgtEl>
                                          <p:spTgt spid="61"/>
                                        </p:tgtEl>
                                        <p:attrNameLst>
                                          <p:attrName>ppt_h</p:attrName>
                                        </p:attrNameLst>
                                      </p:cBhvr>
                                      <p:tavLst>
                                        <p:tav tm="0">
                                          <p:val>
                                            <p:fltVal val="0"/>
                                          </p:val>
                                        </p:tav>
                                        <p:tav tm="100000">
                                          <p:val>
                                            <p:strVal val="#ppt_h"/>
                                          </p:val>
                                        </p:tav>
                                      </p:tavLst>
                                    </p:anim>
                                    <p:anim calcmode="lin" valueType="num">
                                      <p:cBhvr>
                                        <p:cTn id="49" dur="1000" fill="hold"/>
                                        <p:tgtEl>
                                          <p:spTgt spid="61"/>
                                        </p:tgtEl>
                                        <p:attrNameLst>
                                          <p:attrName>ppt_x</p:attrName>
                                        </p:attrNameLst>
                                      </p:cBhvr>
                                      <p:tavLst>
                                        <p:tav tm="0">
                                          <p:val>
                                            <p:fltVal val="0.5"/>
                                          </p:val>
                                        </p:tav>
                                        <p:tav tm="100000">
                                          <p:val>
                                            <p:strVal val="#ppt_x"/>
                                          </p:val>
                                        </p:tav>
                                      </p:tavLst>
                                    </p:anim>
                                    <p:anim calcmode="lin" valueType="num">
                                      <p:cBhvr>
                                        <p:cTn id="50" dur="1000" fill="hold"/>
                                        <p:tgtEl>
                                          <p:spTgt spid="61"/>
                                        </p:tgtEl>
                                        <p:attrNameLst>
                                          <p:attrName>ppt_y</p:attrName>
                                        </p:attrNameLst>
                                      </p:cBhvr>
                                      <p:tavLst>
                                        <p:tav tm="0">
                                          <p:val>
                                            <p:fltVal val="0.5"/>
                                          </p:val>
                                        </p:tav>
                                        <p:tav tm="100000">
                                          <p:val>
                                            <p:strVal val="#ppt_y"/>
                                          </p:val>
                                        </p:tav>
                                      </p:tavLst>
                                    </p:anim>
                                  </p:childTnLst>
                                </p:cTn>
                              </p:par>
                            </p:childTnLst>
                          </p:cTn>
                        </p:par>
                        <p:par>
                          <p:cTn id="51" fill="hold">
                            <p:stCondLst>
                              <p:cond delay="5500"/>
                            </p:stCondLst>
                            <p:childTnLst>
                              <p:par>
                                <p:cTn id="52" presetID="22" presetClass="entr" presetSubtype="8" fill="hold" nodeType="after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wipe(left)">
                                      <p:cBhvr>
                                        <p:cTn id="54" dur="1000"/>
                                        <p:tgtEl>
                                          <p:spTgt spid="2"/>
                                        </p:tgtEl>
                                      </p:cBhvr>
                                    </p:animEffect>
                                  </p:childTnLst>
                                </p:cTn>
                              </p:par>
                            </p:childTnLst>
                          </p:cTn>
                        </p:par>
                        <p:par>
                          <p:cTn id="55" fill="hold">
                            <p:stCondLst>
                              <p:cond delay="6500"/>
                            </p:stCondLst>
                            <p:childTnLst>
                              <p:par>
                                <p:cTn id="56" presetID="53" presetClass="entr" presetSubtype="16" fill="hold" nodeType="afterEffect">
                                  <p:stCondLst>
                                    <p:cond delay="0"/>
                                  </p:stCondLst>
                                  <p:childTnLst>
                                    <p:set>
                                      <p:cBhvr>
                                        <p:cTn id="57" dur="1" fill="hold">
                                          <p:stCondLst>
                                            <p:cond delay="0"/>
                                          </p:stCondLst>
                                        </p:cTn>
                                        <p:tgtEl>
                                          <p:spTgt spid="3"/>
                                        </p:tgtEl>
                                        <p:attrNameLst>
                                          <p:attrName>style.visibility</p:attrName>
                                        </p:attrNameLst>
                                      </p:cBhvr>
                                      <p:to>
                                        <p:strVal val="visible"/>
                                      </p:to>
                                    </p:set>
                                    <p:anim calcmode="lin" valueType="num">
                                      <p:cBhvr>
                                        <p:cTn id="58" dur="500" fill="hold"/>
                                        <p:tgtEl>
                                          <p:spTgt spid="3"/>
                                        </p:tgtEl>
                                        <p:attrNameLst>
                                          <p:attrName>ppt_w</p:attrName>
                                        </p:attrNameLst>
                                      </p:cBhvr>
                                      <p:tavLst>
                                        <p:tav tm="0">
                                          <p:val>
                                            <p:fltVal val="0"/>
                                          </p:val>
                                        </p:tav>
                                        <p:tav tm="100000">
                                          <p:val>
                                            <p:strVal val="#ppt_w"/>
                                          </p:val>
                                        </p:tav>
                                      </p:tavLst>
                                    </p:anim>
                                    <p:anim calcmode="lin" valueType="num">
                                      <p:cBhvr>
                                        <p:cTn id="59" dur="500" fill="hold"/>
                                        <p:tgtEl>
                                          <p:spTgt spid="3"/>
                                        </p:tgtEl>
                                        <p:attrNameLst>
                                          <p:attrName>ppt_h</p:attrName>
                                        </p:attrNameLst>
                                      </p:cBhvr>
                                      <p:tavLst>
                                        <p:tav tm="0">
                                          <p:val>
                                            <p:fltVal val="0"/>
                                          </p:val>
                                        </p:tav>
                                        <p:tav tm="100000">
                                          <p:val>
                                            <p:strVal val="#ppt_h"/>
                                          </p:val>
                                        </p:tav>
                                      </p:tavLst>
                                    </p:anim>
                                    <p:animEffect transition="in" filter="fade">
                                      <p:cBhvr>
                                        <p:cTn id="60" dur="500"/>
                                        <p:tgtEl>
                                          <p:spTgt spid="3"/>
                                        </p:tgtEl>
                                      </p:cBhvr>
                                    </p:animEffect>
                                  </p:childTnLst>
                                </p:cTn>
                              </p:par>
                            </p:childTnLst>
                          </p:cTn>
                        </p:par>
                        <p:par>
                          <p:cTn id="61" fill="hold">
                            <p:stCondLst>
                              <p:cond delay="7000"/>
                            </p:stCondLst>
                            <p:childTnLst>
                              <p:par>
                                <p:cTn id="62" presetID="22" presetClass="entr" presetSubtype="8" fill="hold" nodeType="afterEffect">
                                  <p:stCondLst>
                                    <p:cond delay="0"/>
                                  </p:stCondLst>
                                  <p:childTnLst>
                                    <p:set>
                                      <p:cBhvr>
                                        <p:cTn id="63" dur="1" fill="hold">
                                          <p:stCondLst>
                                            <p:cond delay="0"/>
                                          </p:stCondLst>
                                        </p:cTn>
                                        <p:tgtEl>
                                          <p:spTgt spid="9"/>
                                        </p:tgtEl>
                                        <p:attrNameLst>
                                          <p:attrName>style.visibility</p:attrName>
                                        </p:attrNameLst>
                                      </p:cBhvr>
                                      <p:to>
                                        <p:strVal val="visible"/>
                                      </p:to>
                                    </p:set>
                                    <p:animEffect transition="in" filter="wipe(left)">
                                      <p:cBhvr>
                                        <p:cTn id="64" dur="1000"/>
                                        <p:tgtEl>
                                          <p:spTgt spid="9"/>
                                        </p:tgtEl>
                                      </p:cBhvr>
                                    </p:animEffect>
                                  </p:childTnLst>
                                </p:cTn>
                              </p:par>
                            </p:childTnLst>
                          </p:cTn>
                        </p:par>
                        <p:par>
                          <p:cTn id="65" fill="hold">
                            <p:stCondLst>
                              <p:cond delay="8000"/>
                            </p:stCondLst>
                            <p:childTnLst>
                              <p:par>
                                <p:cTn id="66" presetID="53" presetClass="entr" presetSubtype="16" fill="hold" nodeType="afterEffect">
                                  <p:stCondLst>
                                    <p:cond delay="0"/>
                                  </p:stCondLst>
                                  <p:childTnLst>
                                    <p:set>
                                      <p:cBhvr>
                                        <p:cTn id="67" dur="1" fill="hold">
                                          <p:stCondLst>
                                            <p:cond delay="0"/>
                                          </p:stCondLst>
                                        </p:cTn>
                                        <p:tgtEl>
                                          <p:spTgt spid="4"/>
                                        </p:tgtEl>
                                        <p:attrNameLst>
                                          <p:attrName>style.visibility</p:attrName>
                                        </p:attrNameLst>
                                      </p:cBhvr>
                                      <p:to>
                                        <p:strVal val="visible"/>
                                      </p:to>
                                    </p:set>
                                    <p:anim calcmode="lin" valueType="num">
                                      <p:cBhvr>
                                        <p:cTn id="68" dur="500" fill="hold"/>
                                        <p:tgtEl>
                                          <p:spTgt spid="4"/>
                                        </p:tgtEl>
                                        <p:attrNameLst>
                                          <p:attrName>ppt_w</p:attrName>
                                        </p:attrNameLst>
                                      </p:cBhvr>
                                      <p:tavLst>
                                        <p:tav tm="0">
                                          <p:val>
                                            <p:fltVal val="0"/>
                                          </p:val>
                                        </p:tav>
                                        <p:tav tm="100000">
                                          <p:val>
                                            <p:strVal val="#ppt_w"/>
                                          </p:val>
                                        </p:tav>
                                      </p:tavLst>
                                    </p:anim>
                                    <p:anim calcmode="lin" valueType="num">
                                      <p:cBhvr>
                                        <p:cTn id="69" dur="500" fill="hold"/>
                                        <p:tgtEl>
                                          <p:spTgt spid="4"/>
                                        </p:tgtEl>
                                        <p:attrNameLst>
                                          <p:attrName>ppt_h</p:attrName>
                                        </p:attrNameLst>
                                      </p:cBhvr>
                                      <p:tavLst>
                                        <p:tav tm="0">
                                          <p:val>
                                            <p:fltVal val="0"/>
                                          </p:val>
                                        </p:tav>
                                        <p:tav tm="100000">
                                          <p:val>
                                            <p:strVal val="#ppt_h"/>
                                          </p:val>
                                        </p:tav>
                                      </p:tavLst>
                                    </p:anim>
                                    <p:animEffect transition="in" filter="fade">
                                      <p:cBhvr>
                                        <p:cTn id="70" dur="500"/>
                                        <p:tgtEl>
                                          <p:spTgt spid="4"/>
                                        </p:tgtEl>
                                      </p:cBhvr>
                                    </p:animEffect>
                                  </p:childTnLst>
                                </p:cTn>
                              </p:par>
                            </p:childTnLst>
                          </p:cTn>
                        </p:par>
                        <p:par>
                          <p:cTn id="71" fill="hold">
                            <p:stCondLst>
                              <p:cond delay="8500"/>
                            </p:stCondLst>
                            <p:childTnLst>
                              <p:par>
                                <p:cTn id="72" presetID="22" presetClass="entr" presetSubtype="8" fill="hold" nodeType="afterEffect">
                                  <p:stCondLst>
                                    <p:cond delay="0"/>
                                  </p:stCondLst>
                                  <p:childTnLst>
                                    <p:set>
                                      <p:cBhvr>
                                        <p:cTn id="73" dur="1" fill="hold">
                                          <p:stCondLst>
                                            <p:cond delay="0"/>
                                          </p:stCondLst>
                                        </p:cTn>
                                        <p:tgtEl>
                                          <p:spTgt spid="33"/>
                                        </p:tgtEl>
                                        <p:attrNameLst>
                                          <p:attrName>style.visibility</p:attrName>
                                        </p:attrNameLst>
                                      </p:cBhvr>
                                      <p:to>
                                        <p:strVal val="visible"/>
                                      </p:to>
                                    </p:set>
                                    <p:animEffect transition="in" filter="wipe(left)">
                                      <p:cBhvr>
                                        <p:cTn id="74" dur="1000"/>
                                        <p:tgtEl>
                                          <p:spTgt spid="33"/>
                                        </p:tgtEl>
                                      </p:cBhvr>
                                    </p:animEffect>
                                  </p:childTnLst>
                                </p:cTn>
                              </p:par>
                            </p:childTnLst>
                          </p:cTn>
                        </p:par>
                        <p:par>
                          <p:cTn id="75" fill="hold">
                            <p:stCondLst>
                              <p:cond delay="9500"/>
                            </p:stCondLst>
                            <p:childTnLst>
                              <p:par>
                                <p:cTn id="76" presetID="53" presetClass="entr" presetSubtype="16" fill="hold" nodeType="afterEffect">
                                  <p:stCondLst>
                                    <p:cond delay="0"/>
                                  </p:stCondLst>
                                  <p:childTnLst>
                                    <p:set>
                                      <p:cBhvr>
                                        <p:cTn id="77" dur="1" fill="hold">
                                          <p:stCondLst>
                                            <p:cond delay="0"/>
                                          </p:stCondLst>
                                        </p:cTn>
                                        <p:tgtEl>
                                          <p:spTgt spid="5"/>
                                        </p:tgtEl>
                                        <p:attrNameLst>
                                          <p:attrName>style.visibility</p:attrName>
                                        </p:attrNameLst>
                                      </p:cBhvr>
                                      <p:to>
                                        <p:strVal val="visible"/>
                                      </p:to>
                                    </p:set>
                                    <p:anim calcmode="lin" valueType="num">
                                      <p:cBhvr>
                                        <p:cTn id="78" dur="500" fill="hold"/>
                                        <p:tgtEl>
                                          <p:spTgt spid="5"/>
                                        </p:tgtEl>
                                        <p:attrNameLst>
                                          <p:attrName>ppt_w</p:attrName>
                                        </p:attrNameLst>
                                      </p:cBhvr>
                                      <p:tavLst>
                                        <p:tav tm="0">
                                          <p:val>
                                            <p:fltVal val="0"/>
                                          </p:val>
                                        </p:tav>
                                        <p:tav tm="100000">
                                          <p:val>
                                            <p:strVal val="#ppt_w"/>
                                          </p:val>
                                        </p:tav>
                                      </p:tavLst>
                                    </p:anim>
                                    <p:anim calcmode="lin" valueType="num">
                                      <p:cBhvr>
                                        <p:cTn id="79" dur="500" fill="hold"/>
                                        <p:tgtEl>
                                          <p:spTgt spid="5"/>
                                        </p:tgtEl>
                                        <p:attrNameLst>
                                          <p:attrName>ppt_h</p:attrName>
                                        </p:attrNameLst>
                                      </p:cBhvr>
                                      <p:tavLst>
                                        <p:tav tm="0">
                                          <p:val>
                                            <p:fltVal val="0"/>
                                          </p:val>
                                        </p:tav>
                                        <p:tav tm="100000">
                                          <p:val>
                                            <p:strVal val="#ppt_h"/>
                                          </p:val>
                                        </p:tav>
                                      </p:tavLst>
                                    </p:anim>
                                    <p:animEffect transition="in" filter="fade">
                                      <p:cBhvr>
                                        <p:cTn id="80" dur="500"/>
                                        <p:tgtEl>
                                          <p:spTgt spid="5"/>
                                        </p:tgtEl>
                                      </p:cBhvr>
                                    </p:animEffect>
                                  </p:childTnLst>
                                </p:cTn>
                              </p:par>
                            </p:childTnLst>
                          </p:cTn>
                        </p:par>
                        <p:par>
                          <p:cTn id="81" fill="hold">
                            <p:stCondLst>
                              <p:cond delay="10000"/>
                            </p:stCondLst>
                            <p:childTnLst>
                              <p:par>
                                <p:cTn id="82" presetID="22" presetClass="entr" presetSubtype="8" fill="hold" nodeType="afterEffect">
                                  <p:stCondLst>
                                    <p:cond delay="0"/>
                                  </p:stCondLst>
                                  <p:childTnLst>
                                    <p:set>
                                      <p:cBhvr>
                                        <p:cTn id="83" dur="1" fill="hold">
                                          <p:stCondLst>
                                            <p:cond delay="0"/>
                                          </p:stCondLst>
                                        </p:cTn>
                                        <p:tgtEl>
                                          <p:spTgt spid="34"/>
                                        </p:tgtEl>
                                        <p:attrNameLst>
                                          <p:attrName>style.visibility</p:attrName>
                                        </p:attrNameLst>
                                      </p:cBhvr>
                                      <p:to>
                                        <p:strVal val="visible"/>
                                      </p:to>
                                    </p:set>
                                    <p:animEffect transition="in" filter="wipe(left)">
                                      <p:cBhvr>
                                        <p:cTn id="84"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2" name="矩形 31"/>
          <p:cNvSpPr/>
          <p:nvPr/>
        </p:nvSpPr>
        <p:spPr>
          <a:xfrm>
            <a:off x="975360" y="-1341120"/>
            <a:ext cx="772160" cy="1056640"/>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a:grpSpLocks noChangeAspect="1"/>
          </p:cNvGrpSpPr>
          <p:nvPr/>
        </p:nvGrpSpPr>
        <p:grpSpPr>
          <a:xfrm>
            <a:off x="183057" y="301005"/>
            <a:ext cx="2339215" cy="1126744"/>
            <a:chOff x="1672035" y="1687395"/>
            <a:chExt cx="938928" cy="452259"/>
          </a:xfrm>
          <a:effectLst>
            <a:outerShdw blurRad="50800" dist="38100" dir="5400000" algn="t" rotWithShape="0">
              <a:prstClr val="black">
                <a:alpha val="40000"/>
              </a:prstClr>
            </a:outerShdw>
          </a:effectLst>
        </p:grpSpPr>
        <p:pic>
          <p:nvPicPr>
            <p:cNvPr id="7" name="Picture 2" descr="C:\Users\xb\Desktop\素材--党建\PNG--党（国）徽旗\党旗红旗\16sucai_201507091736.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flipH="1">
              <a:off x="1672035" y="1687395"/>
              <a:ext cx="845493" cy="44350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xb\Desktop\53bf653e36a06.png"/>
            <p:cNvPicPr>
              <a:picLocks noChangeAspect="1" noChangeArrowheads="1"/>
            </p:cNvPicPr>
            <p:nvPr userDrawn="1"/>
          </p:nvPicPr>
          <p:blipFill>
            <a:blip r:embed="rId5" cstate="print">
              <a:extLst>
                <a:ext uri="{28A0092B-C50C-407E-A947-70E740481C1C}">
                  <a14:useLocalDpi xmlns:a14="http://schemas.microsoft.com/office/drawing/2010/main"/>
                </a:ext>
              </a:extLst>
            </a:blip>
            <a:srcRect/>
            <a:stretch>
              <a:fillRect/>
            </a:stretch>
          </p:blipFill>
          <p:spPr bwMode="auto">
            <a:xfrm>
              <a:off x="2123728" y="1707654"/>
              <a:ext cx="487235" cy="432000"/>
            </a:xfrm>
            <a:prstGeom prst="rect">
              <a:avLst/>
            </a:prstGeom>
            <a:noFill/>
            <a:extLst>
              <a:ext uri="{909E8E84-426E-40DD-AFC4-6F175D3DCCD1}">
                <a14:hiddenFill xmlns:a14="http://schemas.microsoft.com/office/drawing/2010/main">
                  <a:solidFill>
                    <a:srgbClr val="FFFFFF"/>
                  </a:solidFill>
                </a14:hiddenFill>
              </a:ext>
            </a:extLst>
          </p:spPr>
        </p:pic>
      </p:grpSp>
      <p:sp>
        <p:nvSpPr>
          <p:cNvPr id="9" name="标题 1"/>
          <p:cNvSpPr txBox="1">
            <a:spLocks/>
          </p:cNvSpPr>
          <p:nvPr/>
        </p:nvSpPr>
        <p:spPr>
          <a:xfrm>
            <a:off x="2769207" y="604576"/>
            <a:ext cx="4810219" cy="636579"/>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r>
              <a:rPr lang="zh-CN" altLang="en-US" sz="3600" dirty="0">
                <a:gradFill>
                  <a:gsLst>
                    <a:gs pos="0">
                      <a:srgbClr val="BE0000"/>
                    </a:gs>
                    <a:gs pos="100000">
                      <a:srgbClr val="930000"/>
                    </a:gs>
                  </a:gsLst>
                  <a:lin ang="16200000" scaled="1"/>
                </a:gradFill>
              </a:rPr>
              <a:t>主要内容：学党章党规</a:t>
            </a:r>
          </a:p>
        </p:txBody>
      </p:sp>
      <p:grpSp>
        <p:nvGrpSpPr>
          <p:cNvPr id="10" name="组合 9"/>
          <p:cNvGrpSpPr/>
          <p:nvPr/>
        </p:nvGrpSpPr>
        <p:grpSpPr>
          <a:xfrm>
            <a:off x="8778749" y="569365"/>
            <a:ext cx="693102" cy="707002"/>
            <a:chOff x="1398837" y="3496783"/>
            <a:chExt cx="1006035" cy="1006034"/>
          </a:xfrm>
          <a:effectLst>
            <a:outerShdw blurRad="50800" dist="38100" dir="2700000" algn="tl" rotWithShape="0">
              <a:prstClr val="black">
                <a:alpha val="40000"/>
              </a:prstClr>
            </a:outerShdw>
          </a:effectLst>
        </p:grpSpPr>
        <p:grpSp>
          <p:nvGrpSpPr>
            <p:cNvPr id="11" name="组合 10"/>
            <p:cNvGrpSpPr/>
            <p:nvPr/>
          </p:nvGrpSpPr>
          <p:grpSpPr>
            <a:xfrm>
              <a:off x="1398837" y="3496783"/>
              <a:ext cx="1006035" cy="1006034"/>
              <a:chOff x="2180022" y="2446667"/>
              <a:chExt cx="1008000" cy="1008000"/>
            </a:xfrm>
          </p:grpSpPr>
          <p:sp>
            <p:nvSpPr>
              <p:cNvPr id="13" name="矩形 12"/>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14" name="直接连接符 13"/>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2" name="TextBox 14"/>
            <p:cNvSpPr txBox="1"/>
            <p:nvPr/>
          </p:nvSpPr>
          <p:spPr>
            <a:xfrm>
              <a:off x="1426098" y="3564497"/>
              <a:ext cx="951512"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两</a:t>
              </a:r>
            </a:p>
          </p:txBody>
        </p:sp>
      </p:grpSp>
      <p:grpSp>
        <p:nvGrpSpPr>
          <p:cNvPr id="16" name="组合 15"/>
          <p:cNvGrpSpPr/>
          <p:nvPr/>
        </p:nvGrpSpPr>
        <p:grpSpPr>
          <a:xfrm>
            <a:off x="9614407" y="577011"/>
            <a:ext cx="693102" cy="693101"/>
            <a:chOff x="2536745" y="3496783"/>
            <a:chExt cx="1006035" cy="1006034"/>
          </a:xfrm>
          <a:effectLst>
            <a:outerShdw blurRad="50800" dist="38100" dir="2700000" algn="tl" rotWithShape="0">
              <a:prstClr val="black">
                <a:alpha val="40000"/>
              </a:prstClr>
            </a:outerShdw>
          </a:effectLst>
        </p:grpSpPr>
        <p:grpSp>
          <p:nvGrpSpPr>
            <p:cNvPr id="17" name="组合 16"/>
            <p:cNvGrpSpPr/>
            <p:nvPr/>
          </p:nvGrpSpPr>
          <p:grpSpPr>
            <a:xfrm>
              <a:off x="2536745" y="3496783"/>
              <a:ext cx="1006035" cy="1006034"/>
              <a:chOff x="2180022" y="2446667"/>
              <a:chExt cx="1008000" cy="1008000"/>
            </a:xfrm>
          </p:grpSpPr>
          <p:sp>
            <p:nvSpPr>
              <p:cNvPr id="19" name="矩形 18"/>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0" name="直接连接符 19"/>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8" name="TextBox 14"/>
            <p:cNvSpPr txBox="1"/>
            <p:nvPr/>
          </p:nvSpPr>
          <p:spPr>
            <a:xfrm>
              <a:off x="2577636" y="3592172"/>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学</a:t>
              </a:r>
            </a:p>
          </p:txBody>
        </p:sp>
      </p:grpSp>
      <p:grpSp>
        <p:nvGrpSpPr>
          <p:cNvPr id="22" name="组合 21"/>
          <p:cNvGrpSpPr/>
          <p:nvPr/>
        </p:nvGrpSpPr>
        <p:grpSpPr>
          <a:xfrm>
            <a:off x="10459838" y="573188"/>
            <a:ext cx="693101" cy="693100"/>
            <a:chOff x="3674653" y="3496783"/>
            <a:chExt cx="1006035" cy="1006034"/>
          </a:xfrm>
          <a:effectLst>
            <a:outerShdw blurRad="50800" dist="38100" dir="2700000" algn="tl" rotWithShape="0">
              <a:prstClr val="black">
                <a:alpha val="40000"/>
              </a:prstClr>
            </a:outerShdw>
          </a:effectLst>
        </p:grpSpPr>
        <p:grpSp>
          <p:nvGrpSpPr>
            <p:cNvPr id="23" name="组合 22"/>
            <p:cNvGrpSpPr/>
            <p:nvPr/>
          </p:nvGrpSpPr>
          <p:grpSpPr>
            <a:xfrm>
              <a:off x="3674653" y="3496783"/>
              <a:ext cx="1006035" cy="1006034"/>
              <a:chOff x="2655510" y="2582189"/>
              <a:chExt cx="831406" cy="831406"/>
            </a:xfrm>
          </p:grpSpPr>
          <p:sp>
            <p:nvSpPr>
              <p:cNvPr id="25" name="矩形 24"/>
              <p:cNvSpPr/>
              <p:nvPr/>
            </p:nvSpPr>
            <p:spPr>
              <a:xfrm>
                <a:off x="2655510" y="2582189"/>
                <a:ext cx="831406" cy="83140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6" name="直接连接符 25"/>
              <p:cNvCxnSpPr/>
              <p:nvPr/>
            </p:nvCxnSpPr>
            <p:spPr>
              <a:xfrm>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5400000">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24" name="TextBox 14"/>
            <p:cNvSpPr txBox="1"/>
            <p:nvPr/>
          </p:nvSpPr>
          <p:spPr>
            <a:xfrm>
              <a:off x="3708728" y="3601699"/>
              <a:ext cx="951515" cy="806800"/>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一</a:t>
              </a:r>
            </a:p>
          </p:txBody>
        </p:sp>
      </p:grpSp>
      <p:grpSp>
        <p:nvGrpSpPr>
          <p:cNvPr id="28" name="组合 27"/>
          <p:cNvGrpSpPr/>
          <p:nvPr/>
        </p:nvGrpSpPr>
        <p:grpSpPr>
          <a:xfrm>
            <a:off x="11286106" y="569364"/>
            <a:ext cx="693102" cy="693101"/>
            <a:chOff x="4812563" y="3496783"/>
            <a:chExt cx="1006035" cy="1006034"/>
          </a:xfrm>
          <a:effectLst>
            <a:outerShdw blurRad="50800" dist="38100" dir="2700000" algn="tl" rotWithShape="0">
              <a:prstClr val="black">
                <a:alpha val="40000"/>
              </a:prstClr>
            </a:outerShdw>
          </a:effectLst>
        </p:grpSpPr>
        <p:grpSp>
          <p:nvGrpSpPr>
            <p:cNvPr id="29" name="组合 28"/>
            <p:cNvGrpSpPr/>
            <p:nvPr/>
          </p:nvGrpSpPr>
          <p:grpSpPr>
            <a:xfrm>
              <a:off x="4812563" y="3496783"/>
              <a:ext cx="1006035" cy="1006034"/>
              <a:chOff x="2180022" y="2446667"/>
              <a:chExt cx="1008000" cy="1008000"/>
            </a:xfrm>
          </p:grpSpPr>
          <p:sp>
            <p:nvSpPr>
              <p:cNvPr id="31" name="矩形 30"/>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36" name="直接连接符 35"/>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30" name="TextBox 14"/>
            <p:cNvSpPr txBox="1"/>
            <p:nvPr/>
          </p:nvSpPr>
          <p:spPr>
            <a:xfrm>
              <a:off x="4839822" y="3619057"/>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做</a:t>
              </a:r>
            </a:p>
          </p:txBody>
        </p:sp>
      </p:grpSp>
      <p:grpSp>
        <p:nvGrpSpPr>
          <p:cNvPr id="33" name="组合 32"/>
          <p:cNvGrpSpPr/>
          <p:nvPr/>
        </p:nvGrpSpPr>
        <p:grpSpPr>
          <a:xfrm>
            <a:off x="1721863" y="2361501"/>
            <a:ext cx="2158841" cy="2158840"/>
            <a:chOff x="2536745" y="3496783"/>
            <a:chExt cx="1006035" cy="1006034"/>
          </a:xfrm>
          <a:effectLst>
            <a:outerShdw blurRad="50800" dist="38100" dir="2700000" algn="tl" rotWithShape="0">
              <a:prstClr val="black">
                <a:alpha val="40000"/>
              </a:prstClr>
            </a:outerShdw>
          </a:effectLst>
        </p:grpSpPr>
        <p:grpSp>
          <p:nvGrpSpPr>
            <p:cNvPr id="34" name="组合 33"/>
            <p:cNvGrpSpPr/>
            <p:nvPr/>
          </p:nvGrpSpPr>
          <p:grpSpPr>
            <a:xfrm>
              <a:off x="2536745" y="3496783"/>
              <a:ext cx="1006035" cy="1006034"/>
              <a:chOff x="2180022" y="2446667"/>
              <a:chExt cx="1008000" cy="1008000"/>
            </a:xfrm>
          </p:grpSpPr>
          <p:sp>
            <p:nvSpPr>
              <p:cNvPr id="38" name="矩形 37"/>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39" name="直接连接符 38"/>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35" name="TextBox 14"/>
            <p:cNvSpPr txBox="1"/>
            <p:nvPr/>
          </p:nvSpPr>
          <p:spPr>
            <a:xfrm>
              <a:off x="2564524" y="3638063"/>
              <a:ext cx="951515" cy="731472"/>
            </a:xfrm>
            <a:prstGeom prst="rect">
              <a:avLst/>
            </a:prstGeom>
            <a:noFill/>
          </p:spPr>
          <p:txBody>
            <a:bodyPr wrap="square" rtlCol="0">
              <a:spAutoFit/>
            </a:bodyPr>
            <a:lstStyle/>
            <a:p>
              <a:pPr algn="ctr"/>
              <a:r>
                <a:rPr lang="zh-CN" altLang="en-US" sz="9600" b="1" dirty="0" smtClean="0">
                  <a:latin typeface="微软雅黑" panose="020B0503020204020204" pitchFamily="34" charset="-122"/>
                  <a:ea typeface="微软雅黑" panose="020B0503020204020204" pitchFamily="34" charset="-122"/>
                </a:rPr>
                <a:t>做</a:t>
              </a:r>
              <a:endParaRPr lang="zh-CN" altLang="en-US" sz="9600" b="1" dirty="0">
                <a:latin typeface="微软雅黑" panose="020B0503020204020204" pitchFamily="34" charset="-122"/>
                <a:ea typeface="微软雅黑" panose="020B0503020204020204" pitchFamily="34" charset="-122"/>
              </a:endParaRPr>
            </a:p>
          </p:txBody>
        </p:sp>
      </p:grpSp>
      <p:grpSp>
        <p:nvGrpSpPr>
          <p:cNvPr id="2" name="组合 1"/>
          <p:cNvGrpSpPr/>
          <p:nvPr/>
        </p:nvGrpSpPr>
        <p:grpSpPr>
          <a:xfrm>
            <a:off x="1311921" y="5007123"/>
            <a:ext cx="2978726" cy="848247"/>
            <a:chOff x="1311921" y="5007123"/>
            <a:chExt cx="2978726" cy="848247"/>
          </a:xfrm>
        </p:grpSpPr>
        <p:sp>
          <p:nvSpPr>
            <p:cNvPr id="43" name="圆角矩形 42"/>
            <p:cNvSpPr/>
            <p:nvPr/>
          </p:nvSpPr>
          <p:spPr>
            <a:xfrm>
              <a:off x="1311921" y="5007123"/>
              <a:ext cx="2978726" cy="848247"/>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标题 1"/>
            <p:cNvSpPr txBox="1">
              <a:spLocks/>
            </p:cNvSpPr>
            <p:nvPr/>
          </p:nvSpPr>
          <p:spPr>
            <a:xfrm>
              <a:off x="1875403" y="5093170"/>
              <a:ext cx="2186711" cy="676152"/>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pPr algn="ctr">
                <a:lnSpc>
                  <a:spcPct val="120000"/>
                </a:lnSpc>
                <a:defRPr/>
              </a:pPr>
              <a:r>
                <a:rPr lang="zh-CN" altLang="en-US" sz="3600" kern="0" spc="50" dirty="0" smtClean="0">
                  <a:ln w="11430">
                    <a:noFill/>
                  </a:ln>
                </a:rPr>
                <a:t>合格党员</a:t>
              </a:r>
              <a:endParaRPr lang="zh-CN" altLang="en-US" sz="3600" kern="0" spc="50" dirty="0">
                <a:ln w="11430">
                  <a:noFill/>
                </a:ln>
              </a:endParaRPr>
            </a:p>
          </p:txBody>
        </p:sp>
      </p:grpSp>
      <p:pic>
        <p:nvPicPr>
          <p:cNvPr id="44" name="图片 43"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02395" y="4796625"/>
            <a:ext cx="1200747" cy="1145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 name="矩形 59"/>
          <p:cNvSpPr/>
          <p:nvPr/>
        </p:nvSpPr>
        <p:spPr>
          <a:xfrm>
            <a:off x="4814860" y="3857162"/>
            <a:ext cx="6960000" cy="48101"/>
          </a:xfrm>
          <a:prstGeom prst="rect">
            <a:avLst/>
          </a:prstGeom>
          <a:gradFill>
            <a:gsLst>
              <a:gs pos="0">
                <a:srgbClr val="BE0000"/>
              </a:gs>
              <a:gs pos="100000">
                <a:srgbClr val="930000"/>
              </a:gs>
            </a:gsLst>
            <a:lin ang="162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2400"/>
          </a:p>
        </p:txBody>
      </p:sp>
      <p:grpSp>
        <p:nvGrpSpPr>
          <p:cNvPr id="3" name="组合 2"/>
          <p:cNvGrpSpPr/>
          <p:nvPr/>
        </p:nvGrpSpPr>
        <p:grpSpPr>
          <a:xfrm>
            <a:off x="4839546" y="2263807"/>
            <a:ext cx="1299582" cy="1285531"/>
            <a:chOff x="4839546" y="2263807"/>
            <a:chExt cx="1299582" cy="1285531"/>
          </a:xfrm>
        </p:grpSpPr>
        <p:sp>
          <p:nvSpPr>
            <p:cNvPr id="139" name="圆角矩形 138"/>
            <p:cNvSpPr/>
            <p:nvPr/>
          </p:nvSpPr>
          <p:spPr>
            <a:xfrm>
              <a:off x="4839546" y="2263807"/>
              <a:ext cx="1299582" cy="1285531"/>
            </a:xfrm>
            <a:prstGeom prst="roundRect">
              <a:avLst>
                <a:gd name="adj" fmla="val 10101"/>
              </a:avLst>
            </a:prstGeom>
            <a:gradFill>
              <a:gsLst>
                <a:gs pos="0">
                  <a:srgbClr val="BE0000"/>
                </a:gs>
                <a:gs pos="100000">
                  <a:srgbClr val="930000"/>
                </a:gs>
              </a:gsLst>
              <a:lin ang="16200000" scaled="1"/>
            </a:gra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0" name="矩形 139"/>
            <p:cNvSpPr/>
            <p:nvPr/>
          </p:nvSpPr>
          <p:spPr>
            <a:xfrm>
              <a:off x="5004182" y="2357213"/>
              <a:ext cx="1005403" cy="1077218"/>
            </a:xfrm>
            <a:prstGeom prst="rect">
              <a:avLst/>
            </a:prstGeom>
          </p:spPr>
          <p:txBody>
            <a:bodyPr wrap="none">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四讲</a:t>
              </a:r>
              <a:endParaRPr lang="en-US" altLang="zh-CN" sz="3200" b="1" dirty="0" smtClean="0">
                <a:solidFill>
                  <a:schemeClr val="bg1"/>
                </a:solidFill>
                <a:latin typeface="微软雅黑" panose="020B0503020204020204" pitchFamily="34" charset="-122"/>
                <a:ea typeface="微软雅黑" panose="020B0503020204020204" pitchFamily="34" charset="-122"/>
              </a:endParaRPr>
            </a:p>
            <a:p>
              <a:r>
                <a:rPr lang="zh-CN" altLang="en-US" sz="3200" b="1" dirty="0" smtClean="0">
                  <a:solidFill>
                    <a:schemeClr val="bg1"/>
                  </a:solidFill>
                  <a:latin typeface="微软雅黑" panose="020B0503020204020204" pitchFamily="34" charset="-122"/>
                  <a:ea typeface="微软雅黑" panose="020B0503020204020204" pitchFamily="34" charset="-122"/>
                </a:rPr>
                <a:t>四有</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9295137" y="2244945"/>
            <a:ext cx="1180820" cy="506740"/>
            <a:chOff x="9295137" y="2244945"/>
            <a:chExt cx="1180820" cy="506740"/>
          </a:xfrm>
        </p:grpSpPr>
        <p:grpSp>
          <p:nvGrpSpPr>
            <p:cNvPr id="71" name="组合 70"/>
            <p:cNvGrpSpPr/>
            <p:nvPr/>
          </p:nvGrpSpPr>
          <p:grpSpPr>
            <a:xfrm>
              <a:off x="9350228" y="2271685"/>
              <a:ext cx="480000" cy="480000"/>
              <a:chOff x="6340013" y="1491630"/>
              <a:chExt cx="468000" cy="468000"/>
            </a:xfrm>
          </p:grpSpPr>
          <p:sp>
            <p:nvSpPr>
              <p:cNvPr id="73" name="矩形 72"/>
              <p:cNvSpPr/>
              <p:nvPr/>
            </p:nvSpPr>
            <p:spPr>
              <a:xfrm>
                <a:off x="6340013" y="1491631"/>
                <a:ext cx="468000" cy="467999"/>
              </a:xfrm>
              <a:prstGeom prst="rect">
                <a:avLst/>
              </a:prstGeom>
              <a:noFill/>
              <a:ln w="9525">
                <a:solidFill>
                  <a:srgbClr val="B7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accent1"/>
                  </a:solidFill>
                </a:endParaRPr>
              </a:p>
            </p:txBody>
          </p:sp>
          <p:cxnSp>
            <p:nvCxnSpPr>
              <p:cNvPr id="74" name="直接连接符 73"/>
              <p:cNvCxnSpPr/>
              <p:nvPr/>
            </p:nvCxnSpPr>
            <p:spPr>
              <a:xfrm>
                <a:off x="6340013" y="1725630"/>
                <a:ext cx="468000" cy="0"/>
              </a:xfrm>
              <a:prstGeom prst="line">
                <a:avLst/>
              </a:prstGeom>
              <a:ln w="6350">
                <a:solidFill>
                  <a:srgbClr val="B70000"/>
                </a:solidFill>
                <a:prstDash val="sysDash"/>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rot="5400000">
                <a:off x="6340014" y="1725630"/>
                <a:ext cx="467999" cy="0"/>
              </a:xfrm>
              <a:prstGeom prst="line">
                <a:avLst/>
              </a:prstGeom>
              <a:ln w="6350">
                <a:solidFill>
                  <a:srgbClr val="B70000"/>
                </a:solidFill>
                <a:prstDash val="sysDash"/>
              </a:ln>
            </p:spPr>
            <p:style>
              <a:lnRef idx="1">
                <a:schemeClr val="accent1"/>
              </a:lnRef>
              <a:fillRef idx="0">
                <a:schemeClr val="accent1"/>
              </a:fillRef>
              <a:effectRef idx="0">
                <a:schemeClr val="accent1"/>
              </a:effectRef>
              <a:fontRef idx="minor">
                <a:schemeClr val="tx1"/>
              </a:fontRef>
            </p:style>
          </p:cxnSp>
        </p:grpSp>
        <p:sp>
          <p:nvSpPr>
            <p:cNvPr id="63" name="矩形 62"/>
            <p:cNvSpPr/>
            <p:nvPr/>
          </p:nvSpPr>
          <p:spPr>
            <a:xfrm>
              <a:off x="9810390" y="2318496"/>
              <a:ext cx="665567" cy="379656"/>
            </a:xfrm>
            <a:prstGeom prst="rect">
              <a:avLst/>
            </a:prstGeom>
          </p:spPr>
          <p:txBody>
            <a:bodyPr wrap="none">
              <a:spAutoFit/>
            </a:bodyPr>
            <a:lstStyle/>
            <a:p>
              <a:r>
                <a:rPr lang="zh-CN" altLang="en-US" sz="1867"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规矩</a:t>
              </a:r>
            </a:p>
          </p:txBody>
        </p:sp>
        <p:sp>
          <p:nvSpPr>
            <p:cNvPr id="141" name="TextBox 14"/>
            <p:cNvSpPr txBox="1"/>
            <p:nvPr/>
          </p:nvSpPr>
          <p:spPr>
            <a:xfrm>
              <a:off x="9295137" y="2244945"/>
              <a:ext cx="590183" cy="502765"/>
            </a:xfrm>
            <a:prstGeom prst="rect">
              <a:avLst/>
            </a:prstGeom>
            <a:noFill/>
          </p:spPr>
          <p:txBody>
            <a:bodyPr wrap="square" rtlCol="0">
              <a:spAutoFit/>
            </a:bodyPr>
            <a:lstStyle/>
            <a:p>
              <a:pPr algn="ctr"/>
              <a:r>
                <a:rPr lang="zh-CN" altLang="en-US" sz="2667" b="1" dirty="0">
                  <a:latin typeface="微软雅黑" panose="020B0503020204020204" pitchFamily="34" charset="-122"/>
                  <a:ea typeface="微软雅黑" panose="020B0503020204020204" pitchFamily="34" charset="-122"/>
                </a:rPr>
                <a:t>讲</a:t>
              </a:r>
            </a:p>
          </p:txBody>
        </p:sp>
      </p:grpSp>
      <p:grpSp>
        <p:nvGrpSpPr>
          <p:cNvPr id="47" name="组合 46"/>
          <p:cNvGrpSpPr/>
          <p:nvPr/>
        </p:nvGrpSpPr>
        <p:grpSpPr>
          <a:xfrm>
            <a:off x="10515660" y="2244945"/>
            <a:ext cx="1180820" cy="506740"/>
            <a:chOff x="10515660" y="2244945"/>
            <a:chExt cx="1180820" cy="506740"/>
          </a:xfrm>
        </p:grpSpPr>
        <p:grpSp>
          <p:nvGrpSpPr>
            <p:cNvPr id="66" name="组合 65"/>
            <p:cNvGrpSpPr/>
            <p:nvPr/>
          </p:nvGrpSpPr>
          <p:grpSpPr>
            <a:xfrm>
              <a:off x="10570751" y="2271685"/>
              <a:ext cx="480000" cy="480000"/>
              <a:chOff x="6340013" y="1491630"/>
              <a:chExt cx="468000" cy="468000"/>
            </a:xfrm>
          </p:grpSpPr>
          <p:sp>
            <p:nvSpPr>
              <p:cNvPr id="68" name="矩形 67"/>
              <p:cNvSpPr/>
              <p:nvPr/>
            </p:nvSpPr>
            <p:spPr>
              <a:xfrm>
                <a:off x="6340013" y="1491631"/>
                <a:ext cx="468000" cy="467999"/>
              </a:xfrm>
              <a:prstGeom prst="rect">
                <a:avLst/>
              </a:prstGeom>
              <a:noFill/>
              <a:ln w="9525">
                <a:solidFill>
                  <a:srgbClr val="B7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accent1"/>
                  </a:solidFill>
                </a:endParaRPr>
              </a:p>
            </p:txBody>
          </p:sp>
          <p:cxnSp>
            <p:nvCxnSpPr>
              <p:cNvPr id="69" name="直接连接符 68"/>
              <p:cNvCxnSpPr/>
              <p:nvPr/>
            </p:nvCxnSpPr>
            <p:spPr>
              <a:xfrm>
                <a:off x="6340013" y="1725630"/>
                <a:ext cx="468000" cy="0"/>
              </a:xfrm>
              <a:prstGeom prst="line">
                <a:avLst/>
              </a:prstGeom>
              <a:ln w="6350">
                <a:solidFill>
                  <a:srgbClr val="B70000"/>
                </a:solidFill>
                <a:prstDash val="sysDash"/>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rot="5400000">
                <a:off x="6340014" y="1725630"/>
                <a:ext cx="467999" cy="0"/>
              </a:xfrm>
              <a:prstGeom prst="line">
                <a:avLst/>
              </a:prstGeom>
              <a:ln w="6350">
                <a:solidFill>
                  <a:srgbClr val="B70000"/>
                </a:solidFill>
                <a:prstDash val="sysDash"/>
              </a:ln>
            </p:spPr>
            <p:style>
              <a:lnRef idx="1">
                <a:schemeClr val="accent1"/>
              </a:lnRef>
              <a:fillRef idx="0">
                <a:schemeClr val="accent1"/>
              </a:fillRef>
              <a:effectRef idx="0">
                <a:schemeClr val="accent1"/>
              </a:effectRef>
              <a:fontRef idx="minor">
                <a:schemeClr val="tx1"/>
              </a:fontRef>
            </p:style>
          </p:cxnSp>
        </p:grpSp>
        <p:sp>
          <p:nvSpPr>
            <p:cNvPr id="65" name="矩形 64"/>
            <p:cNvSpPr/>
            <p:nvPr/>
          </p:nvSpPr>
          <p:spPr>
            <a:xfrm>
              <a:off x="11030913" y="2318496"/>
              <a:ext cx="665567" cy="379656"/>
            </a:xfrm>
            <a:prstGeom prst="rect">
              <a:avLst/>
            </a:prstGeom>
          </p:spPr>
          <p:txBody>
            <a:bodyPr wrap="none">
              <a:spAutoFit/>
            </a:bodyPr>
            <a:lstStyle/>
            <a:p>
              <a:r>
                <a:rPr lang="zh-CN" altLang="en-US" sz="1867"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纪律</a:t>
              </a:r>
            </a:p>
          </p:txBody>
        </p:sp>
        <p:sp>
          <p:nvSpPr>
            <p:cNvPr id="142" name="TextBox 14"/>
            <p:cNvSpPr txBox="1"/>
            <p:nvPr/>
          </p:nvSpPr>
          <p:spPr>
            <a:xfrm>
              <a:off x="10515660" y="2244945"/>
              <a:ext cx="590183" cy="502765"/>
            </a:xfrm>
            <a:prstGeom prst="rect">
              <a:avLst/>
            </a:prstGeom>
            <a:noFill/>
          </p:spPr>
          <p:txBody>
            <a:bodyPr wrap="square" rtlCol="0">
              <a:spAutoFit/>
            </a:bodyPr>
            <a:lstStyle/>
            <a:p>
              <a:pPr algn="ctr"/>
              <a:r>
                <a:rPr lang="zh-CN" altLang="en-US" sz="2667" b="1" dirty="0">
                  <a:latin typeface="微软雅黑" panose="020B0503020204020204" pitchFamily="34" charset="-122"/>
                  <a:ea typeface="微软雅黑" panose="020B0503020204020204" pitchFamily="34" charset="-122"/>
                </a:rPr>
                <a:t>有</a:t>
              </a:r>
            </a:p>
          </p:txBody>
        </p:sp>
      </p:grpSp>
      <p:grpSp>
        <p:nvGrpSpPr>
          <p:cNvPr id="4" name="组合 3"/>
          <p:cNvGrpSpPr/>
          <p:nvPr/>
        </p:nvGrpSpPr>
        <p:grpSpPr>
          <a:xfrm>
            <a:off x="6382798" y="2244945"/>
            <a:ext cx="1180820" cy="506740"/>
            <a:chOff x="6382798" y="2244945"/>
            <a:chExt cx="1180820" cy="506740"/>
          </a:xfrm>
        </p:grpSpPr>
        <p:grpSp>
          <p:nvGrpSpPr>
            <p:cNvPr id="86" name="组合 85"/>
            <p:cNvGrpSpPr/>
            <p:nvPr/>
          </p:nvGrpSpPr>
          <p:grpSpPr>
            <a:xfrm>
              <a:off x="6437889" y="2271685"/>
              <a:ext cx="480000" cy="480000"/>
              <a:chOff x="6340013" y="1491630"/>
              <a:chExt cx="468000" cy="468000"/>
            </a:xfrm>
          </p:grpSpPr>
          <p:sp>
            <p:nvSpPr>
              <p:cNvPr id="88" name="矩形 87"/>
              <p:cNvSpPr/>
              <p:nvPr/>
            </p:nvSpPr>
            <p:spPr>
              <a:xfrm>
                <a:off x="6340013" y="1491631"/>
                <a:ext cx="468000" cy="467999"/>
              </a:xfrm>
              <a:prstGeom prst="rect">
                <a:avLst/>
              </a:prstGeom>
              <a:noFill/>
              <a:ln w="9525">
                <a:solidFill>
                  <a:srgbClr val="B7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accent1"/>
                  </a:solidFill>
                </a:endParaRPr>
              </a:p>
            </p:txBody>
          </p:sp>
          <p:cxnSp>
            <p:nvCxnSpPr>
              <p:cNvPr id="89" name="直接连接符 88"/>
              <p:cNvCxnSpPr/>
              <p:nvPr/>
            </p:nvCxnSpPr>
            <p:spPr>
              <a:xfrm>
                <a:off x="6340013" y="1725630"/>
                <a:ext cx="468000" cy="0"/>
              </a:xfrm>
              <a:prstGeom prst="line">
                <a:avLst/>
              </a:prstGeom>
              <a:ln w="6350">
                <a:solidFill>
                  <a:srgbClr val="B70000"/>
                </a:solidFill>
                <a:prstDash val="sysDash"/>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rot="5400000">
                <a:off x="6340014" y="1725630"/>
                <a:ext cx="467999" cy="0"/>
              </a:xfrm>
              <a:prstGeom prst="line">
                <a:avLst/>
              </a:prstGeom>
              <a:ln w="6350">
                <a:solidFill>
                  <a:srgbClr val="B70000"/>
                </a:solidFill>
                <a:prstDash val="sysDash"/>
              </a:ln>
            </p:spPr>
            <p:style>
              <a:lnRef idx="1">
                <a:schemeClr val="accent1"/>
              </a:lnRef>
              <a:fillRef idx="0">
                <a:schemeClr val="accent1"/>
              </a:fillRef>
              <a:effectRef idx="0">
                <a:schemeClr val="accent1"/>
              </a:effectRef>
              <a:fontRef idx="minor">
                <a:schemeClr val="tx1"/>
              </a:fontRef>
            </p:style>
          </p:cxnSp>
        </p:grpSp>
        <p:sp>
          <p:nvSpPr>
            <p:cNvPr id="78" name="矩形 77"/>
            <p:cNvSpPr/>
            <p:nvPr/>
          </p:nvSpPr>
          <p:spPr>
            <a:xfrm>
              <a:off x="6898051" y="2318496"/>
              <a:ext cx="665567" cy="379656"/>
            </a:xfrm>
            <a:prstGeom prst="rect">
              <a:avLst/>
            </a:prstGeom>
          </p:spPr>
          <p:txBody>
            <a:bodyPr wrap="none">
              <a:spAutoFit/>
            </a:bodyPr>
            <a:lstStyle/>
            <a:p>
              <a:r>
                <a:rPr lang="zh-CN" altLang="en-US" sz="1867"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政治</a:t>
              </a:r>
            </a:p>
          </p:txBody>
        </p:sp>
        <p:sp>
          <p:nvSpPr>
            <p:cNvPr id="143" name="TextBox 14"/>
            <p:cNvSpPr txBox="1"/>
            <p:nvPr/>
          </p:nvSpPr>
          <p:spPr>
            <a:xfrm>
              <a:off x="6382798" y="2244945"/>
              <a:ext cx="590183" cy="502765"/>
            </a:xfrm>
            <a:prstGeom prst="rect">
              <a:avLst/>
            </a:prstGeom>
            <a:noFill/>
          </p:spPr>
          <p:txBody>
            <a:bodyPr wrap="square" rtlCol="0">
              <a:spAutoFit/>
            </a:bodyPr>
            <a:lstStyle/>
            <a:p>
              <a:pPr algn="ctr"/>
              <a:r>
                <a:rPr lang="zh-CN" altLang="en-US" sz="2667" b="1" dirty="0">
                  <a:latin typeface="微软雅黑" panose="020B0503020204020204" pitchFamily="34" charset="-122"/>
                  <a:ea typeface="微软雅黑" panose="020B0503020204020204" pitchFamily="34" charset="-122"/>
                </a:rPr>
                <a:t>讲</a:t>
              </a:r>
            </a:p>
          </p:txBody>
        </p:sp>
      </p:grpSp>
      <p:grpSp>
        <p:nvGrpSpPr>
          <p:cNvPr id="5" name="组合 4"/>
          <p:cNvGrpSpPr/>
          <p:nvPr/>
        </p:nvGrpSpPr>
        <p:grpSpPr>
          <a:xfrm>
            <a:off x="7603321" y="2244945"/>
            <a:ext cx="1180820" cy="506740"/>
            <a:chOff x="7603321" y="2244945"/>
            <a:chExt cx="1180820" cy="506740"/>
          </a:xfrm>
        </p:grpSpPr>
        <p:grpSp>
          <p:nvGrpSpPr>
            <p:cNvPr id="81" name="组合 80"/>
            <p:cNvGrpSpPr/>
            <p:nvPr/>
          </p:nvGrpSpPr>
          <p:grpSpPr>
            <a:xfrm>
              <a:off x="7658412" y="2271685"/>
              <a:ext cx="480000" cy="480000"/>
              <a:chOff x="6340013" y="1491630"/>
              <a:chExt cx="468000" cy="468000"/>
            </a:xfrm>
          </p:grpSpPr>
          <p:sp>
            <p:nvSpPr>
              <p:cNvPr id="83" name="矩形 82"/>
              <p:cNvSpPr/>
              <p:nvPr/>
            </p:nvSpPr>
            <p:spPr>
              <a:xfrm>
                <a:off x="6340013" y="1491631"/>
                <a:ext cx="468000" cy="467999"/>
              </a:xfrm>
              <a:prstGeom prst="rect">
                <a:avLst/>
              </a:prstGeom>
              <a:noFill/>
              <a:ln w="9525">
                <a:solidFill>
                  <a:srgbClr val="B7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accent1"/>
                  </a:solidFill>
                </a:endParaRPr>
              </a:p>
            </p:txBody>
          </p:sp>
          <p:cxnSp>
            <p:nvCxnSpPr>
              <p:cNvPr id="84" name="直接连接符 83"/>
              <p:cNvCxnSpPr/>
              <p:nvPr/>
            </p:nvCxnSpPr>
            <p:spPr>
              <a:xfrm>
                <a:off x="6340013" y="1725630"/>
                <a:ext cx="468000" cy="0"/>
              </a:xfrm>
              <a:prstGeom prst="line">
                <a:avLst/>
              </a:prstGeom>
              <a:ln w="6350">
                <a:solidFill>
                  <a:srgbClr val="B70000"/>
                </a:solidFill>
                <a:prstDash val="sysDash"/>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rot="5400000">
                <a:off x="6340014" y="1725630"/>
                <a:ext cx="467999" cy="0"/>
              </a:xfrm>
              <a:prstGeom prst="line">
                <a:avLst/>
              </a:prstGeom>
              <a:ln w="6350">
                <a:solidFill>
                  <a:srgbClr val="B70000"/>
                </a:solidFill>
                <a:prstDash val="sysDash"/>
              </a:ln>
            </p:spPr>
            <p:style>
              <a:lnRef idx="1">
                <a:schemeClr val="accent1"/>
              </a:lnRef>
              <a:fillRef idx="0">
                <a:schemeClr val="accent1"/>
              </a:fillRef>
              <a:effectRef idx="0">
                <a:schemeClr val="accent1"/>
              </a:effectRef>
              <a:fontRef idx="minor">
                <a:schemeClr val="tx1"/>
              </a:fontRef>
            </p:style>
          </p:cxnSp>
        </p:grpSp>
        <p:sp>
          <p:nvSpPr>
            <p:cNvPr id="80" name="矩形 79"/>
            <p:cNvSpPr/>
            <p:nvPr/>
          </p:nvSpPr>
          <p:spPr>
            <a:xfrm>
              <a:off x="8118574" y="2318496"/>
              <a:ext cx="665567" cy="379656"/>
            </a:xfrm>
            <a:prstGeom prst="rect">
              <a:avLst/>
            </a:prstGeom>
          </p:spPr>
          <p:txBody>
            <a:bodyPr wrap="none">
              <a:spAutoFit/>
            </a:bodyPr>
            <a:lstStyle/>
            <a:p>
              <a:r>
                <a:rPr lang="zh-CN" altLang="en-US" sz="1867"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信念</a:t>
              </a:r>
            </a:p>
          </p:txBody>
        </p:sp>
        <p:sp>
          <p:nvSpPr>
            <p:cNvPr id="144" name="TextBox 14"/>
            <p:cNvSpPr txBox="1"/>
            <p:nvPr/>
          </p:nvSpPr>
          <p:spPr>
            <a:xfrm>
              <a:off x="7603321" y="2244945"/>
              <a:ext cx="590183" cy="502765"/>
            </a:xfrm>
            <a:prstGeom prst="rect">
              <a:avLst/>
            </a:prstGeom>
            <a:noFill/>
          </p:spPr>
          <p:txBody>
            <a:bodyPr wrap="square" rtlCol="0">
              <a:spAutoFit/>
            </a:bodyPr>
            <a:lstStyle/>
            <a:p>
              <a:pPr algn="ctr"/>
              <a:r>
                <a:rPr lang="zh-CN" altLang="en-US" sz="2667" b="1" dirty="0">
                  <a:latin typeface="微软雅黑" panose="020B0503020204020204" pitchFamily="34" charset="-122"/>
                  <a:ea typeface="微软雅黑" panose="020B0503020204020204" pitchFamily="34" charset="-122"/>
                </a:rPr>
                <a:t>有</a:t>
              </a:r>
            </a:p>
          </p:txBody>
        </p:sp>
      </p:grpSp>
      <p:grpSp>
        <p:nvGrpSpPr>
          <p:cNvPr id="45" name="组合 44"/>
          <p:cNvGrpSpPr/>
          <p:nvPr/>
        </p:nvGrpSpPr>
        <p:grpSpPr>
          <a:xfrm>
            <a:off x="6382798" y="3032011"/>
            <a:ext cx="1180820" cy="506740"/>
            <a:chOff x="6382798" y="3032011"/>
            <a:chExt cx="1180820" cy="506740"/>
          </a:xfrm>
        </p:grpSpPr>
        <p:grpSp>
          <p:nvGrpSpPr>
            <p:cNvPr id="101" name="组合 100"/>
            <p:cNvGrpSpPr/>
            <p:nvPr/>
          </p:nvGrpSpPr>
          <p:grpSpPr>
            <a:xfrm>
              <a:off x="6437889" y="3058751"/>
              <a:ext cx="480000" cy="480000"/>
              <a:chOff x="6340013" y="1491630"/>
              <a:chExt cx="468000" cy="468000"/>
            </a:xfrm>
          </p:grpSpPr>
          <p:sp>
            <p:nvSpPr>
              <p:cNvPr id="103" name="矩形 102"/>
              <p:cNvSpPr/>
              <p:nvPr/>
            </p:nvSpPr>
            <p:spPr>
              <a:xfrm>
                <a:off x="6340013" y="1491631"/>
                <a:ext cx="468000" cy="467999"/>
              </a:xfrm>
              <a:prstGeom prst="rect">
                <a:avLst/>
              </a:prstGeom>
              <a:noFill/>
              <a:ln w="9525">
                <a:solidFill>
                  <a:srgbClr val="B7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accent1"/>
                  </a:solidFill>
                </a:endParaRPr>
              </a:p>
            </p:txBody>
          </p:sp>
          <p:cxnSp>
            <p:nvCxnSpPr>
              <p:cNvPr id="104" name="直接连接符 103"/>
              <p:cNvCxnSpPr/>
              <p:nvPr/>
            </p:nvCxnSpPr>
            <p:spPr>
              <a:xfrm>
                <a:off x="6340013" y="1725630"/>
                <a:ext cx="468000" cy="0"/>
              </a:xfrm>
              <a:prstGeom prst="line">
                <a:avLst/>
              </a:prstGeom>
              <a:ln w="6350">
                <a:solidFill>
                  <a:srgbClr val="B70000"/>
                </a:solidFill>
                <a:prstDash val="sysDash"/>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rot="5400000">
                <a:off x="6340014" y="1725630"/>
                <a:ext cx="467999" cy="0"/>
              </a:xfrm>
              <a:prstGeom prst="line">
                <a:avLst/>
              </a:prstGeom>
              <a:ln w="6350">
                <a:solidFill>
                  <a:srgbClr val="B70000"/>
                </a:solidFill>
                <a:prstDash val="sysDash"/>
              </a:ln>
            </p:spPr>
            <p:style>
              <a:lnRef idx="1">
                <a:schemeClr val="accent1"/>
              </a:lnRef>
              <a:fillRef idx="0">
                <a:schemeClr val="accent1"/>
              </a:fillRef>
              <a:effectRef idx="0">
                <a:schemeClr val="accent1"/>
              </a:effectRef>
              <a:fontRef idx="minor">
                <a:schemeClr val="tx1"/>
              </a:fontRef>
            </p:style>
          </p:cxnSp>
        </p:grpSp>
        <p:sp>
          <p:nvSpPr>
            <p:cNvPr id="93" name="矩形 92"/>
            <p:cNvSpPr/>
            <p:nvPr/>
          </p:nvSpPr>
          <p:spPr>
            <a:xfrm>
              <a:off x="6898051" y="3105562"/>
              <a:ext cx="665567" cy="379656"/>
            </a:xfrm>
            <a:prstGeom prst="rect">
              <a:avLst/>
            </a:prstGeom>
          </p:spPr>
          <p:txBody>
            <a:bodyPr wrap="none">
              <a:spAutoFit/>
            </a:bodyPr>
            <a:lstStyle/>
            <a:p>
              <a:r>
                <a:rPr lang="zh-CN" altLang="en-US" sz="1867"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道德</a:t>
              </a:r>
            </a:p>
          </p:txBody>
        </p:sp>
        <p:sp>
          <p:nvSpPr>
            <p:cNvPr id="145" name="TextBox 14"/>
            <p:cNvSpPr txBox="1"/>
            <p:nvPr/>
          </p:nvSpPr>
          <p:spPr>
            <a:xfrm>
              <a:off x="6382798" y="3032011"/>
              <a:ext cx="590183" cy="502765"/>
            </a:xfrm>
            <a:prstGeom prst="rect">
              <a:avLst/>
            </a:prstGeom>
            <a:noFill/>
          </p:spPr>
          <p:txBody>
            <a:bodyPr wrap="square" rtlCol="0">
              <a:spAutoFit/>
            </a:bodyPr>
            <a:lstStyle/>
            <a:p>
              <a:pPr algn="ctr"/>
              <a:r>
                <a:rPr lang="zh-CN" altLang="en-US" sz="2667" b="1" dirty="0">
                  <a:latin typeface="微软雅黑" panose="020B0503020204020204" pitchFamily="34" charset="-122"/>
                  <a:ea typeface="微软雅黑" panose="020B0503020204020204" pitchFamily="34" charset="-122"/>
                </a:rPr>
                <a:t>讲</a:t>
              </a:r>
            </a:p>
          </p:txBody>
        </p:sp>
      </p:grpSp>
      <p:grpSp>
        <p:nvGrpSpPr>
          <p:cNvPr id="41" name="组合 40"/>
          <p:cNvGrpSpPr/>
          <p:nvPr/>
        </p:nvGrpSpPr>
        <p:grpSpPr>
          <a:xfrm>
            <a:off x="7603321" y="3032011"/>
            <a:ext cx="1180820" cy="506740"/>
            <a:chOff x="7603321" y="3032011"/>
            <a:chExt cx="1180820" cy="506740"/>
          </a:xfrm>
        </p:grpSpPr>
        <p:grpSp>
          <p:nvGrpSpPr>
            <p:cNvPr id="96" name="组合 95"/>
            <p:cNvGrpSpPr/>
            <p:nvPr/>
          </p:nvGrpSpPr>
          <p:grpSpPr>
            <a:xfrm>
              <a:off x="7658412" y="3058751"/>
              <a:ext cx="480000" cy="480000"/>
              <a:chOff x="6340013" y="1491630"/>
              <a:chExt cx="468000" cy="468000"/>
            </a:xfrm>
          </p:grpSpPr>
          <p:sp>
            <p:nvSpPr>
              <p:cNvPr id="98" name="矩形 97"/>
              <p:cNvSpPr/>
              <p:nvPr/>
            </p:nvSpPr>
            <p:spPr>
              <a:xfrm>
                <a:off x="6340013" y="1491631"/>
                <a:ext cx="468000" cy="467999"/>
              </a:xfrm>
              <a:prstGeom prst="rect">
                <a:avLst/>
              </a:prstGeom>
              <a:noFill/>
              <a:ln w="9525">
                <a:solidFill>
                  <a:srgbClr val="B7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accent1"/>
                  </a:solidFill>
                </a:endParaRPr>
              </a:p>
            </p:txBody>
          </p:sp>
          <p:cxnSp>
            <p:nvCxnSpPr>
              <p:cNvPr id="99" name="直接连接符 98"/>
              <p:cNvCxnSpPr/>
              <p:nvPr/>
            </p:nvCxnSpPr>
            <p:spPr>
              <a:xfrm>
                <a:off x="6340013" y="1725630"/>
                <a:ext cx="468000" cy="0"/>
              </a:xfrm>
              <a:prstGeom prst="line">
                <a:avLst/>
              </a:prstGeom>
              <a:ln w="6350">
                <a:solidFill>
                  <a:srgbClr val="B70000"/>
                </a:solidFill>
                <a:prstDash val="sysDash"/>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rot="5400000">
                <a:off x="6340014" y="1725630"/>
                <a:ext cx="467999" cy="0"/>
              </a:xfrm>
              <a:prstGeom prst="line">
                <a:avLst/>
              </a:prstGeom>
              <a:ln w="6350">
                <a:solidFill>
                  <a:srgbClr val="B70000"/>
                </a:solidFill>
                <a:prstDash val="sysDash"/>
              </a:ln>
            </p:spPr>
            <p:style>
              <a:lnRef idx="1">
                <a:schemeClr val="accent1"/>
              </a:lnRef>
              <a:fillRef idx="0">
                <a:schemeClr val="accent1"/>
              </a:fillRef>
              <a:effectRef idx="0">
                <a:schemeClr val="accent1"/>
              </a:effectRef>
              <a:fontRef idx="minor">
                <a:schemeClr val="tx1"/>
              </a:fontRef>
            </p:style>
          </p:cxnSp>
        </p:grpSp>
        <p:sp>
          <p:nvSpPr>
            <p:cNvPr id="95" name="矩形 94"/>
            <p:cNvSpPr/>
            <p:nvPr/>
          </p:nvSpPr>
          <p:spPr>
            <a:xfrm>
              <a:off x="8118574" y="3105562"/>
              <a:ext cx="665567" cy="379656"/>
            </a:xfrm>
            <a:prstGeom prst="rect">
              <a:avLst/>
            </a:prstGeom>
          </p:spPr>
          <p:txBody>
            <a:bodyPr wrap="none">
              <a:spAutoFit/>
            </a:bodyPr>
            <a:lstStyle/>
            <a:p>
              <a:r>
                <a:rPr lang="zh-CN" altLang="en-US" sz="1867"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品行</a:t>
              </a:r>
            </a:p>
          </p:txBody>
        </p:sp>
        <p:sp>
          <p:nvSpPr>
            <p:cNvPr id="146" name="TextBox 14"/>
            <p:cNvSpPr txBox="1"/>
            <p:nvPr/>
          </p:nvSpPr>
          <p:spPr>
            <a:xfrm>
              <a:off x="7603321" y="3032011"/>
              <a:ext cx="590183" cy="502765"/>
            </a:xfrm>
            <a:prstGeom prst="rect">
              <a:avLst/>
            </a:prstGeom>
            <a:noFill/>
          </p:spPr>
          <p:txBody>
            <a:bodyPr wrap="square" rtlCol="0">
              <a:spAutoFit/>
            </a:bodyPr>
            <a:lstStyle/>
            <a:p>
              <a:pPr algn="ctr"/>
              <a:r>
                <a:rPr lang="zh-CN" altLang="en-US" sz="2667" b="1" dirty="0">
                  <a:latin typeface="微软雅黑" panose="020B0503020204020204" pitchFamily="34" charset="-122"/>
                  <a:ea typeface="微软雅黑" panose="020B0503020204020204" pitchFamily="34" charset="-122"/>
                </a:rPr>
                <a:t>有</a:t>
              </a:r>
            </a:p>
          </p:txBody>
        </p:sp>
      </p:grpSp>
      <p:grpSp>
        <p:nvGrpSpPr>
          <p:cNvPr id="48" name="组合 47"/>
          <p:cNvGrpSpPr/>
          <p:nvPr/>
        </p:nvGrpSpPr>
        <p:grpSpPr>
          <a:xfrm>
            <a:off x="9295138" y="3032011"/>
            <a:ext cx="1180819" cy="506740"/>
            <a:chOff x="9295138" y="3032011"/>
            <a:chExt cx="1180819" cy="506740"/>
          </a:xfrm>
        </p:grpSpPr>
        <p:grpSp>
          <p:nvGrpSpPr>
            <p:cNvPr id="116" name="组合 115"/>
            <p:cNvGrpSpPr/>
            <p:nvPr/>
          </p:nvGrpSpPr>
          <p:grpSpPr>
            <a:xfrm>
              <a:off x="9350227" y="3058751"/>
              <a:ext cx="480000" cy="480000"/>
              <a:chOff x="6340013" y="1491630"/>
              <a:chExt cx="468000" cy="468000"/>
            </a:xfrm>
          </p:grpSpPr>
          <p:sp>
            <p:nvSpPr>
              <p:cNvPr id="118" name="矩形 117"/>
              <p:cNvSpPr/>
              <p:nvPr/>
            </p:nvSpPr>
            <p:spPr>
              <a:xfrm>
                <a:off x="6340013" y="1491631"/>
                <a:ext cx="468000" cy="467999"/>
              </a:xfrm>
              <a:prstGeom prst="rect">
                <a:avLst/>
              </a:prstGeom>
              <a:noFill/>
              <a:ln w="9525">
                <a:solidFill>
                  <a:srgbClr val="B7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accent1"/>
                  </a:solidFill>
                </a:endParaRPr>
              </a:p>
            </p:txBody>
          </p:sp>
          <p:cxnSp>
            <p:nvCxnSpPr>
              <p:cNvPr id="119" name="直接连接符 118"/>
              <p:cNvCxnSpPr/>
              <p:nvPr/>
            </p:nvCxnSpPr>
            <p:spPr>
              <a:xfrm>
                <a:off x="6340013" y="1725630"/>
                <a:ext cx="468000" cy="0"/>
              </a:xfrm>
              <a:prstGeom prst="line">
                <a:avLst/>
              </a:prstGeom>
              <a:ln w="6350">
                <a:solidFill>
                  <a:srgbClr val="B70000"/>
                </a:solidFill>
                <a:prstDash val="sysDash"/>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rot="5400000">
                <a:off x="6340014" y="1725630"/>
                <a:ext cx="467999" cy="0"/>
              </a:xfrm>
              <a:prstGeom prst="line">
                <a:avLst/>
              </a:prstGeom>
              <a:ln w="6350">
                <a:solidFill>
                  <a:srgbClr val="B70000"/>
                </a:solidFill>
                <a:prstDash val="sysDash"/>
              </a:ln>
            </p:spPr>
            <p:style>
              <a:lnRef idx="1">
                <a:schemeClr val="accent1"/>
              </a:lnRef>
              <a:fillRef idx="0">
                <a:schemeClr val="accent1"/>
              </a:fillRef>
              <a:effectRef idx="0">
                <a:schemeClr val="accent1"/>
              </a:effectRef>
              <a:fontRef idx="minor">
                <a:schemeClr val="tx1"/>
              </a:fontRef>
            </p:style>
          </p:cxnSp>
        </p:grpSp>
        <p:sp>
          <p:nvSpPr>
            <p:cNvPr id="108" name="矩形 107"/>
            <p:cNvSpPr/>
            <p:nvPr/>
          </p:nvSpPr>
          <p:spPr>
            <a:xfrm>
              <a:off x="9810390" y="3105562"/>
              <a:ext cx="665567" cy="379656"/>
            </a:xfrm>
            <a:prstGeom prst="rect">
              <a:avLst/>
            </a:prstGeom>
          </p:spPr>
          <p:txBody>
            <a:bodyPr wrap="none">
              <a:spAutoFit/>
            </a:bodyPr>
            <a:lstStyle/>
            <a:p>
              <a:r>
                <a:rPr lang="zh-CN" altLang="en-US" sz="1867"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奉献</a:t>
              </a:r>
            </a:p>
          </p:txBody>
        </p:sp>
        <p:sp>
          <p:nvSpPr>
            <p:cNvPr id="147" name="TextBox 14"/>
            <p:cNvSpPr txBox="1"/>
            <p:nvPr/>
          </p:nvSpPr>
          <p:spPr>
            <a:xfrm>
              <a:off x="9295138" y="3032011"/>
              <a:ext cx="590183" cy="502765"/>
            </a:xfrm>
            <a:prstGeom prst="rect">
              <a:avLst/>
            </a:prstGeom>
            <a:noFill/>
          </p:spPr>
          <p:txBody>
            <a:bodyPr wrap="square" rtlCol="0">
              <a:spAutoFit/>
            </a:bodyPr>
            <a:lstStyle/>
            <a:p>
              <a:pPr algn="ctr"/>
              <a:r>
                <a:rPr lang="zh-CN" altLang="en-US" sz="2667" b="1" dirty="0">
                  <a:latin typeface="微软雅黑" panose="020B0503020204020204" pitchFamily="34" charset="-122"/>
                  <a:ea typeface="微软雅黑" panose="020B0503020204020204" pitchFamily="34" charset="-122"/>
                </a:rPr>
                <a:t>讲</a:t>
              </a:r>
            </a:p>
          </p:txBody>
        </p:sp>
      </p:grpSp>
      <p:grpSp>
        <p:nvGrpSpPr>
          <p:cNvPr id="49" name="组合 48"/>
          <p:cNvGrpSpPr/>
          <p:nvPr/>
        </p:nvGrpSpPr>
        <p:grpSpPr>
          <a:xfrm>
            <a:off x="10515660" y="3032011"/>
            <a:ext cx="1180820" cy="506740"/>
            <a:chOff x="10515660" y="3032011"/>
            <a:chExt cx="1180820" cy="506740"/>
          </a:xfrm>
        </p:grpSpPr>
        <p:grpSp>
          <p:nvGrpSpPr>
            <p:cNvPr id="111" name="组合 110"/>
            <p:cNvGrpSpPr/>
            <p:nvPr/>
          </p:nvGrpSpPr>
          <p:grpSpPr>
            <a:xfrm>
              <a:off x="10570751" y="3058751"/>
              <a:ext cx="480000" cy="480000"/>
              <a:chOff x="6340013" y="1491630"/>
              <a:chExt cx="468000" cy="468000"/>
            </a:xfrm>
          </p:grpSpPr>
          <p:sp>
            <p:nvSpPr>
              <p:cNvPr id="113" name="矩形 112"/>
              <p:cNvSpPr/>
              <p:nvPr/>
            </p:nvSpPr>
            <p:spPr>
              <a:xfrm>
                <a:off x="6340013" y="1491631"/>
                <a:ext cx="468000" cy="467999"/>
              </a:xfrm>
              <a:prstGeom prst="rect">
                <a:avLst/>
              </a:prstGeom>
              <a:noFill/>
              <a:ln w="9525">
                <a:solidFill>
                  <a:srgbClr val="B7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accent1"/>
                  </a:solidFill>
                </a:endParaRPr>
              </a:p>
            </p:txBody>
          </p:sp>
          <p:cxnSp>
            <p:nvCxnSpPr>
              <p:cNvPr id="114" name="直接连接符 113"/>
              <p:cNvCxnSpPr/>
              <p:nvPr/>
            </p:nvCxnSpPr>
            <p:spPr>
              <a:xfrm>
                <a:off x="6340013" y="1725630"/>
                <a:ext cx="468000" cy="0"/>
              </a:xfrm>
              <a:prstGeom prst="line">
                <a:avLst/>
              </a:prstGeom>
              <a:ln w="6350">
                <a:solidFill>
                  <a:srgbClr val="B70000"/>
                </a:solidFill>
                <a:prstDash val="sysDash"/>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rot="5400000">
                <a:off x="6340014" y="1725630"/>
                <a:ext cx="467999" cy="0"/>
              </a:xfrm>
              <a:prstGeom prst="line">
                <a:avLst/>
              </a:prstGeom>
              <a:ln w="6350">
                <a:solidFill>
                  <a:srgbClr val="B70000"/>
                </a:solidFill>
                <a:prstDash val="sysDash"/>
              </a:ln>
            </p:spPr>
            <p:style>
              <a:lnRef idx="1">
                <a:schemeClr val="accent1"/>
              </a:lnRef>
              <a:fillRef idx="0">
                <a:schemeClr val="accent1"/>
              </a:fillRef>
              <a:effectRef idx="0">
                <a:schemeClr val="accent1"/>
              </a:effectRef>
              <a:fontRef idx="minor">
                <a:schemeClr val="tx1"/>
              </a:fontRef>
            </p:style>
          </p:cxnSp>
        </p:grpSp>
        <p:sp>
          <p:nvSpPr>
            <p:cNvPr id="110" name="矩形 109"/>
            <p:cNvSpPr/>
            <p:nvPr/>
          </p:nvSpPr>
          <p:spPr>
            <a:xfrm>
              <a:off x="11030913" y="3105562"/>
              <a:ext cx="665567" cy="379656"/>
            </a:xfrm>
            <a:prstGeom prst="rect">
              <a:avLst/>
            </a:prstGeom>
          </p:spPr>
          <p:txBody>
            <a:bodyPr wrap="none">
              <a:spAutoFit/>
            </a:bodyPr>
            <a:lstStyle/>
            <a:p>
              <a:r>
                <a:rPr lang="zh-CN" altLang="en-US" sz="1867"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作为</a:t>
              </a:r>
            </a:p>
          </p:txBody>
        </p:sp>
        <p:sp>
          <p:nvSpPr>
            <p:cNvPr id="148" name="TextBox 14"/>
            <p:cNvSpPr txBox="1"/>
            <p:nvPr/>
          </p:nvSpPr>
          <p:spPr>
            <a:xfrm>
              <a:off x="10515660" y="3032011"/>
              <a:ext cx="590183" cy="502765"/>
            </a:xfrm>
            <a:prstGeom prst="rect">
              <a:avLst/>
            </a:prstGeom>
            <a:noFill/>
            <a:effectLst/>
          </p:spPr>
          <p:txBody>
            <a:bodyPr wrap="square" rtlCol="0">
              <a:spAutoFit/>
            </a:bodyPr>
            <a:lstStyle/>
            <a:p>
              <a:pPr algn="ctr"/>
              <a:r>
                <a:rPr lang="zh-CN" altLang="en-US" sz="2667" b="1" dirty="0">
                  <a:latin typeface="微软雅黑" panose="020B0503020204020204" pitchFamily="34" charset="-122"/>
                  <a:ea typeface="微软雅黑" panose="020B0503020204020204" pitchFamily="34" charset="-122"/>
                </a:rPr>
                <a:t>有</a:t>
              </a:r>
            </a:p>
          </p:txBody>
        </p:sp>
      </p:grpSp>
      <p:grpSp>
        <p:nvGrpSpPr>
          <p:cNvPr id="50" name="组合 49"/>
          <p:cNvGrpSpPr/>
          <p:nvPr/>
        </p:nvGrpSpPr>
        <p:grpSpPr>
          <a:xfrm>
            <a:off x="4838924" y="4200157"/>
            <a:ext cx="1299582" cy="1285531"/>
            <a:chOff x="4838924" y="4200157"/>
            <a:chExt cx="1299582" cy="1285531"/>
          </a:xfrm>
        </p:grpSpPr>
        <p:sp>
          <p:nvSpPr>
            <p:cNvPr id="164" name="圆角矩形 163"/>
            <p:cNvSpPr/>
            <p:nvPr/>
          </p:nvSpPr>
          <p:spPr>
            <a:xfrm>
              <a:off x="4838924" y="4200157"/>
              <a:ext cx="1299582" cy="1285531"/>
            </a:xfrm>
            <a:prstGeom prst="roundRect">
              <a:avLst>
                <a:gd name="adj" fmla="val 10101"/>
              </a:avLst>
            </a:prstGeom>
            <a:noFill/>
            <a:ln>
              <a:solidFill>
                <a:srgbClr val="AA0000"/>
              </a:soli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5" name="矩形 164"/>
            <p:cNvSpPr/>
            <p:nvPr/>
          </p:nvSpPr>
          <p:spPr>
            <a:xfrm>
              <a:off x="5003560" y="4293563"/>
              <a:ext cx="1005403" cy="1077218"/>
            </a:xfrm>
            <a:prstGeom prst="rect">
              <a:avLst/>
            </a:prstGeom>
          </p:spPr>
          <p:txBody>
            <a:bodyPr wrap="none">
              <a:spAutoFit/>
            </a:bodyPr>
            <a:lstStyle/>
            <a:p>
              <a:r>
                <a:rPr lang="zh-CN" altLang="en-US" sz="3200" b="1" dirty="0" smtClean="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五个</a:t>
              </a:r>
              <a:endParaRPr lang="en-US" altLang="zh-CN" sz="3200" b="1" dirty="0" smtClean="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endParaRPr>
            </a:p>
            <a:p>
              <a:r>
                <a:rPr lang="zh-CN" altLang="en-US" sz="3200" b="1" dirty="0" smtClean="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方面</a:t>
              </a:r>
              <a:endParaRPr lang="zh-CN" altLang="en-US" sz="3200"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endParaRPr>
            </a:p>
          </p:txBody>
        </p:sp>
      </p:grpSp>
      <p:grpSp>
        <p:nvGrpSpPr>
          <p:cNvPr id="166" name="组合 165"/>
          <p:cNvGrpSpPr/>
          <p:nvPr/>
        </p:nvGrpSpPr>
        <p:grpSpPr>
          <a:xfrm>
            <a:off x="6686784" y="4177946"/>
            <a:ext cx="4747097" cy="384043"/>
            <a:chOff x="3707904" y="2926466"/>
            <a:chExt cx="3560323" cy="288032"/>
          </a:xfrm>
          <a:effectLst/>
        </p:grpSpPr>
        <p:sp>
          <p:nvSpPr>
            <p:cNvPr id="167" name="矩形 166"/>
            <p:cNvSpPr/>
            <p:nvPr/>
          </p:nvSpPr>
          <p:spPr>
            <a:xfrm>
              <a:off x="3851920" y="2926466"/>
              <a:ext cx="3416307" cy="288032"/>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r>
                <a:rPr lang="zh-CN" altLang="en-US" sz="1733" dirty="0">
                  <a:solidFill>
                    <a:schemeClr val="tx1"/>
                  </a:solidFill>
                  <a:latin typeface="微软雅黑" panose="020B0503020204020204" pitchFamily="34" charset="-122"/>
                  <a:ea typeface="微软雅黑" panose="020B0503020204020204" pitchFamily="34" charset="-122"/>
                </a:rPr>
                <a:t>引导党员强化政治意识，保持政治本色</a:t>
              </a:r>
            </a:p>
          </p:txBody>
        </p:sp>
        <p:sp>
          <p:nvSpPr>
            <p:cNvPr id="168" name="矩形 167"/>
            <p:cNvSpPr/>
            <p:nvPr/>
          </p:nvSpPr>
          <p:spPr>
            <a:xfrm>
              <a:off x="3707904" y="2998474"/>
              <a:ext cx="144016" cy="144016"/>
            </a:xfrm>
            <a:prstGeom prst="rect">
              <a:avLst/>
            </a:prstGeom>
            <a:gradFill>
              <a:gsLst>
                <a:gs pos="0">
                  <a:srgbClr val="BE0000"/>
                </a:gs>
                <a:gs pos="100000">
                  <a:srgbClr val="930000"/>
                </a:gs>
              </a:gsLst>
              <a:lin ang="16200000" scaled="1"/>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33"/>
            </a:p>
          </p:txBody>
        </p:sp>
      </p:grpSp>
      <p:grpSp>
        <p:nvGrpSpPr>
          <p:cNvPr id="169" name="组合 168"/>
          <p:cNvGrpSpPr/>
          <p:nvPr/>
        </p:nvGrpSpPr>
        <p:grpSpPr>
          <a:xfrm>
            <a:off x="6686784" y="4659774"/>
            <a:ext cx="4747097" cy="384043"/>
            <a:chOff x="3707904" y="3287837"/>
            <a:chExt cx="3560323" cy="288032"/>
          </a:xfrm>
          <a:effectLst/>
        </p:grpSpPr>
        <p:sp>
          <p:nvSpPr>
            <p:cNvPr id="170" name="矩形 169"/>
            <p:cNvSpPr/>
            <p:nvPr/>
          </p:nvSpPr>
          <p:spPr>
            <a:xfrm>
              <a:off x="3851921" y="3287837"/>
              <a:ext cx="3416306" cy="288032"/>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r>
                <a:rPr lang="zh-CN" altLang="en-US" sz="1733" dirty="0">
                  <a:solidFill>
                    <a:schemeClr val="tx1"/>
                  </a:solidFill>
                  <a:latin typeface="微软雅黑" panose="020B0503020204020204" pitchFamily="34" charset="-122"/>
                  <a:ea typeface="微软雅黑" panose="020B0503020204020204" pitchFamily="34" charset="-122"/>
                </a:rPr>
                <a:t>向党中央看齐，向党的理论和路线方针政策看齐，做政治上的明白人</a:t>
              </a:r>
            </a:p>
          </p:txBody>
        </p:sp>
        <p:sp>
          <p:nvSpPr>
            <p:cNvPr id="171" name="矩形 170"/>
            <p:cNvSpPr/>
            <p:nvPr/>
          </p:nvSpPr>
          <p:spPr>
            <a:xfrm>
              <a:off x="3707904" y="3291830"/>
              <a:ext cx="144016" cy="144016"/>
            </a:xfrm>
            <a:prstGeom prst="rect">
              <a:avLst/>
            </a:prstGeom>
            <a:gradFill>
              <a:gsLst>
                <a:gs pos="0">
                  <a:srgbClr val="BE0000"/>
                </a:gs>
                <a:gs pos="100000">
                  <a:srgbClr val="930000"/>
                </a:gs>
              </a:gsLst>
              <a:lin ang="16200000" scaled="1"/>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33"/>
            </a:p>
          </p:txBody>
        </p:sp>
      </p:grpSp>
      <p:grpSp>
        <p:nvGrpSpPr>
          <p:cNvPr id="172" name="组合 171"/>
          <p:cNvGrpSpPr/>
          <p:nvPr/>
        </p:nvGrpSpPr>
        <p:grpSpPr>
          <a:xfrm>
            <a:off x="6686783" y="5141602"/>
            <a:ext cx="6865967" cy="384043"/>
            <a:chOff x="3707904" y="3649208"/>
            <a:chExt cx="5149475" cy="288032"/>
          </a:xfrm>
          <a:effectLst/>
        </p:grpSpPr>
        <p:sp>
          <p:nvSpPr>
            <p:cNvPr id="173" name="矩形 172"/>
            <p:cNvSpPr/>
            <p:nvPr/>
          </p:nvSpPr>
          <p:spPr>
            <a:xfrm>
              <a:off x="3851920" y="3649208"/>
              <a:ext cx="5005459" cy="288032"/>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r>
                <a:rPr lang="zh-CN" altLang="en-US" sz="1733" dirty="0">
                  <a:solidFill>
                    <a:schemeClr val="tx1"/>
                  </a:solidFill>
                  <a:latin typeface="微软雅黑" panose="020B0503020204020204" pitchFamily="34" charset="-122"/>
                  <a:ea typeface="微软雅黑" panose="020B0503020204020204" pitchFamily="34" charset="-122"/>
                </a:rPr>
                <a:t>密切联系群众，全心全意为人民服务</a:t>
              </a:r>
            </a:p>
          </p:txBody>
        </p:sp>
        <p:sp>
          <p:nvSpPr>
            <p:cNvPr id="174" name="矩形 173"/>
            <p:cNvSpPr/>
            <p:nvPr/>
          </p:nvSpPr>
          <p:spPr>
            <a:xfrm>
              <a:off x="3707904" y="3729202"/>
              <a:ext cx="144016" cy="144016"/>
            </a:xfrm>
            <a:prstGeom prst="rect">
              <a:avLst/>
            </a:prstGeom>
            <a:gradFill>
              <a:gsLst>
                <a:gs pos="0">
                  <a:srgbClr val="BE0000"/>
                </a:gs>
                <a:gs pos="100000">
                  <a:srgbClr val="930000"/>
                </a:gs>
              </a:gsLst>
              <a:lin ang="16200000" scaled="1"/>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33"/>
            </a:p>
          </p:txBody>
        </p:sp>
      </p:grpSp>
      <p:grpSp>
        <p:nvGrpSpPr>
          <p:cNvPr id="175" name="组合 174"/>
          <p:cNvGrpSpPr/>
          <p:nvPr/>
        </p:nvGrpSpPr>
        <p:grpSpPr>
          <a:xfrm>
            <a:off x="4843131" y="5736855"/>
            <a:ext cx="7703665" cy="384043"/>
            <a:chOff x="3707904" y="3939902"/>
            <a:chExt cx="5777749" cy="288032"/>
          </a:xfrm>
          <a:effectLst/>
        </p:grpSpPr>
        <p:sp>
          <p:nvSpPr>
            <p:cNvPr id="176" name="矩形 175"/>
            <p:cNvSpPr/>
            <p:nvPr/>
          </p:nvSpPr>
          <p:spPr>
            <a:xfrm>
              <a:off x="3851920" y="3939902"/>
              <a:ext cx="5633733" cy="288032"/>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r>
                <a:rPr lang="zh-CN" altLang="en-US" sz="1733" dirty="0">
                  <a:solidFill>
                    <a:schemeClr val="tx1"/>
                  </a:solidFill>
                  <a:latin typeface="微软雅黑" panose="020B0503020204020204" pitchFamily="34" charset="-122"/>
                  <a:ea typeface="微软雅黑" panose="020B0503020204020204" pitchFamily="34" charset="-122"/>
                </a:rPr>
                <a:t>加强党性锻炼和道德修养</a:t>
              </a:r>
              <a:r>
                <a:rPr lang="en-US" altLang="zh-CN" sz="1733" dirty="0">
                  <a:solidFill>
                    <a:schemeClr val="tx1"/>
                  </a:solidFill>
                  <a:latin typeface="微软雅黑" panose="020B0503020204020204" pitchFamily="34" charset="-122"/>
                  <a:ea typeface="微软雅黑" panose="020B0503020204020204" pitchFamily="34" charset="-122"/>
                </a:rPr>
                <a:t>,</a:t>
              </a:r>
              <a:r>
                <a:rPr lang="zh-CN" altLang="en-US" sz="1733" dirty="0">
                  <a:solidFill>
                    <a:schemeClr val="tx1"/>
                  </a:solidFill>
                  <a:latin typeface="微软雅黑" panose="020B0503020204020204" pitchFamily="34" charset="-122"/>
                  <a:ea typeface="微软雅黑" panose="020B0503020204020204" pitchFamily="34" charset="-122"/>
                </a:rPr>
                <a:t>心存敬畏</a:t>
              </a:r>
              <a:r>
                <a:rPr lang="en-US" altLang="zh-CN" sz="1733" dirty="0">
                  <a:solidFill>
                    <a:schemeClr val="tx1"/>
                  </a:solidFill>
                  <a:latin typeface="微软雅黑" panose="020B0503020204020204" pitchFamily="34" charset="-122"/>
                  <a:ea typeface="微软雅黑" panose="020B0503020204020204" pitchFamily="34" charset="-122"/>
                </a:rPr>
                <a:t>,</a:t>
              </a:r>
              <a:r>
                <a:rPr lang="zh-CN" altLang="en-US" sz="1733" dirty="0">
                  <a:solidFill>
                    <a:schemeClr val="tx1"/>
                  </a:solidFill>
                  <a:latin typeface="微软雅黑" panose="020B0503020204020204" pitchFamily="34" charset="-122"/>
                  <a:ea typeface="微软雅黑" panose="020B0503020204020204" pitchFamily="34" charset="-122"/>
                </a:rPr>
                <a:t>手握戒尺</a:t>
              </a:r>
              <a:r>
                <a:rPr lang="en-US" altLang="zh-CN" sz="1733" dirty="0">
                  <a:solidFill>
                    <a:schemeClr val="tx1"/>
                  </a:solidFill>
                  <a:latin typeface="微软雅黑" panose="020B0503020204020204" pitchFamily="34" charset="-122"/>
                  <a:ea typeface="微软雅黑" panose="020B0503020204020204" pitchFamily="34" charset="-122"/>
                </a:rPr>
                <a:t>,</a:t>
              </a:r>
              <a:r>
                <a:rPr lang="zh-CN" altLang="en-US" sz="1733" dirty="0">
                  <a:solidFill>
                    <a:schemeClr val="tx1"/>
                  </a:solidFill>
                  <a:latin typeface="微软雅黑" panose="020B0503020204020204" pitchFamily="34" charset="-122"/>
                  <a:ea typeface="微软雅黑" panose="020B0503020204020204" pitchFamily="34" charset="-122"/>
                </a:rPr>
                <a:t>廉洁从政</a:t>
              </a:r>
              <a:r>
                <a:rPr lang="en-US" altLang="zh-CN" sz="1733" dirty="0">
                  <a:solidFill>
                    <a:schemeClr val="tx1"/>
                  </a:solidFill>
                  <a:latin typeface="微软雅黑" panose="020B0503020204020204" pitchFamily="34" charset="-122"/>
                  <a:ea typeface="微软雅黑" panose="020B0503020204020204" pitchFamily="34" charset="-122"/>
                </a:rPr>
                <a:t>,</a:t>
              </a:r>
              <a:r>
                <a:rPr lang="zh-CN" altLang="en-US" sz="1733" dirty="0">
                  <a:solidFill>
                    <a:schemeClr val="tx1"/>
                  </a:solidFill>
                  <a:latin typeface="微软雅黑" panose="020B0503020204020204" pitchFamily="34" charset="-122"/>
                  <a:ea typeface="微软雅黑" panose="020B0503020204020204" pitchFamily="34" charset="-122"/>
                </a:rPr>
                <a:t>从严治家</a:t>
              </a:r>
            </a:p>
          </p:txBody>
        </p:sp>
        <p:sp>
          <p:nvSpPr>
            <p:cNvPr id="177" name="矩形 176"/>
            <p:cNvSpPr/>
            <p:nvPr/>
          </p:nvSpPr>
          <p:spPr>
            <a:xfrm>
              <a:off x="3707904" y="4023889"/>
              <a:ext cx="144016" cy="144016"/>
            </a:xfrm>
            <a:prstGeom prst="rect">
              <a:avLst/>
            </a:prstGeom>
            <a:gradFill>
              <a:gsLst>
                <a:gs pos="0">
                  <a:srgbClr val="BE0000"/>
                </a:gs>
                <a:gs pos="100000">
                  <a:srgbClr val="930000"/>
                </a:gs>
              </a:gsLst>
              <a:lin ang="16200000" scaled="1"/>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33"/>
            </a:p>
          </p:txBody>
        </p:sp>
      </p:grpSp>
      <p:grpSp>
        <p:nvGrpSpPr>
          <p:cNvPr id="178" name="组合 177"/>
          <p:cNvGrpSpPr/>
          <p:nvPr/>
        </p:nvGrpSpPr>
        <p:grpSpPr>
          <a:xfrm>
            <a:off x="4843131" y="6178927"/>
            <a:ext cx="6720745" cy="423799"/>
            <a:chOff x="3707904" y="4271456"/>
            <a:chExt cx="5040559" cy="317849"/>
          </a:xfrm>
          <a:effectLst/>
        </p:grpSpPr>
        <p:sp>
          <p:nvSpPr>
            <p:cNvPr id="179" name="矩形 178"/>
            <p:cNvSpPr/>
            <p:nvPr/>
          </p:nvSpPr>
          <p:spPr>
            <a:xfrm>
              <a:off x="3851920" y="4301273"/>
              <a:ext cx="4896543" cy="288032"/>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r>
                <a:rPr lang="zh-CN" altLang="en-US" sz="1733" dirty="0">
                  <a:solidFill>
                    <a:schemeClr val="tx1"/>
                  </a:solidFill>
                  <a:latin typeface="微软雅黑" panose="020B0503020204020204" pitchFamily="34" charset="-122"/>
                  <a:ea typeface="微软雅黑" panose="020B0503020204020204" pitchFamily="34" charset="-122"/>
                </a:rPr>
                <a:t>保持干事创业、开拓进取的精气神，平常时候看得出来，关键时刻冲得上去</a:t>
              </a:r>
            </a:p>
          </p:txBody>
        </p:sp>
        <p:sp>
          <p:nvSpPr>
            <p:cNvPr id="180" name="矩形 179"/>
            <p:cNvSpPr/>
            <p:nvPr/>
          </p:nvSpPr>
          <p:spPr>
            <a:xfrm>
              <a:off x="3707904" y="4271456"/>
              <a:ext cx="144016" cy="144016"/>
            </a:xfrm>
            <a:prstGeom prst="rect">
              <a:avLst/>
            </a:prstGeom>
            <a:gradFill>
              <a:gsLst>
                <a:gs pos="0">
                  <a:srgbClr val="BE0000"/>
                </a:gs>
                <a:gs pos="100000">
                  <a:srgbClr val="930000"/>
                </a:gs>
              </a:gsLst>
              <a:lin ang="16200000" scaled="1"/>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33"/>
            </a:p>
          </p:txBody>
        </p:sp>
      </p:grpSp>
    </p:spTree>
    <p:extLst>
      <p:ext uri="{BB962C8B-B14F-4D97-AF65-F5344CB8AC3E}">
        <p14:creationId xmlns:p14="http://schemas.microsoft.com/office/powerpoint/2010/main" val="1041559634"/>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1000"/>
                                        <p:tgtEl>
                                          <p:spTgt spid="9"/>
                                        </p:tgtEl>
                                      </p:cBhvr>
                                    </p:animEffect>
                                  </p:childTnLst>
                                </p:cTn>
                              </p:par>
                            </p:childTnLst>
                          </p:cTn>
                        </p:par>
                        <p:par>
                          <p:cTn id="14" fill="hold">
                            <p:stCondLst>
                              <p:cond delay="2000"/>
                            </p:stCondLst>
                            <p:childTnLst>
                              <p:par>
                                <p:cTn id="15" presetID="53" presetClass="entr" presetSubtype="16"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par>
                          <p:cTn id="20" fill="hold">
                            <p:stCondLst>
                              <p:cond delay="2500"/>
                            </p:stCondLst>
                            <p:childTnLst>
                              <p:par>
                                <p:cTn id="21" presetID="53" presetClass="entr" presetSubtype="16"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childTnLst>
                          </p:cTn>
                        </p:par>
                        <p:par>
                          <p:cTn id="26" fill="hold">
                            <p:stCondLst>
                              <p:cond delay="3000"/>
                            </p:stCondLst>
                            <p:childTnLst>
                              <p:par>
                                <p:cTn id="27" presetID="53" presetClass="entr" presetSubtype="16"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Effect transition="in" filter="fade">
                                      <p:cBhvr>
                                        <p:cTn id="37" dur="500"/>
                                        <p:tgtEl>
                                          <p:spTgt spid="28"/>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3"/>
                                        </p:tgtEl>
                                        <p:attrNameLst>
                                          <p:attrName>style.visibility</p:attrName>
                                        </p:attrNameLst>
                                      </p:cBhvr>
                                      <p:to>
                                        <p:strVal val="visible"/>
                                      </p:to>
                                    </p:set>
                                    <p:anim calcmode="lin" valueType="num">
                                      <p:cBhvr>
                                        <p:cTn id="41" dur="500" fill="hold"/>
                                        <p:tgtEl>
                                          <p:spTgt spid="33"/>
                                        </p:tgtEl>
                                        <p:attrNameLst>
                                          <p:attrName>ppt_w</p:attrName>
                                        </p:attrNameLst>
                                      </p:cBhvr>
                                      <p:tavLst>
                                        <p:tav tm="0">
                                          <p:val>
                                            <p:fltVal val="0"/>
                                          </p:val>
                                        </p:tav>
                                        <p:tav tm="100000">
                                          <p:val>
                                            <p:strVal val="#ppt_w"/>
                                          </p:val>
                                        </p:tav>
                                      </p:tavLst>
                                    </p:anim>
                                    <p:anim calcmode="lin" valueType="num">
                                      <p:cBhvr>
                                        <p:cTn id="42" dur="500" fill="hold"/>
                                        <p:tgtEl>
                                          <p:spTgt spid="33"/>
                                        </p:tgtEl>
                                        <p:attrNameLst>
                                          <p:attrName>ppt_h</p:attrName>
                                        </p:attrNameLst>
                                      </p:cBhvr>
                                      <p:tavLst>
                                        <p:tav tm="0">
                                          <p:val>
                                            <p:fltVal val="0"/>
                                          </p:val>
                                        </p:tav>
                                        <p:tav tm="100000">
                                          <p:val>
                                            <p:strVal val="#ppt_h"/>
                                          </p:val>
                                        </p:tav>
                                      </p:tavLst>
                                    </p:anim>
                                    <p:animEffect transition="in" filter="fade">
                                      <p:cBhvr>
                                        <p:cTn id="43" dur="500"/>
                                        <p:tgtEl>
                                          <p:spTgt spid="33"/>
                                        </p:tgtEl>
                                      </p:cBhvr>
                                    </p:animEffect>
                                  </p:childTnLst>
                                </p:cTn>
                              </p:par>
                            </p:childTnLst>
                          </p:cTn>
                        </p:par>
                        <p:par>
                          <p:cTn id="44" fill="hold">
                            <p:stCondLst>
                              <p:cond delay="4500"/>
                            </p:stCondLst>
                            <p:childTnLst>
                              <p:par>
                                <p:cTn id="45" presetID="23" presetClass="entr" presetSubtype="528" fill="hold" nodeType="afterEffect">
                                  <p:stCondLst>
                                    <p:cond delay="0"/>
                                  </p:stCondLst>
                                  <p:childTnLst>
                                    <p:set>
                                      <p:cBhvr>
                                        <p:cTn id="46" dur="1" fill="hold">
                                          <p:stCondLst>
                                            <p:cond delay="0"/>
                                          </p:stCondLst>
                                        </p:cTn>
                                        <p:tgtEl>
                                          <p:spTgt spid="44"/>
                                        </p:tgtEl>
                                        <p:attrNameLst>
                                          <p:attrName>style.visibility</p:attrName>
                                        </p:attrNameLst>
                                      </p:cBhvr>
                                      <p:to>
                                        <p:strVal val="visible"/>
                                      </p:to>
                                    </p:set>
                                    <p:anim calcmode="lin" valueType="num">
                                      <p:cBhvr>
                                        <p:cTn id="47" dur="1000" fill="hold"/>
                                        <p:tgtEl>
                                          <p:spTgt spid="44"/>
                                        </p:tgtEl>
                                        <p:attrNameLst>
                                          <p:attrName>ppt_w</p:attrName>
                                        </p:attrNameLst>
                                      </p:cBhvr>
                                      <p:tavLst>
                                        <p:tav tm="0">
                                          <p:val>
                                            <p:fltVal val="0"/>
                                          </p:val>
                                        </p:tav>
                                        <p:tav tm="100000">
                                          <p:val>
                                            <p:strVal val="#ppt_w"/>
                                          </p:val>
                                        </p:tav>
                                      </p:tavLst>
                                    </p:anim>
                                    <p:anim calcmode="lin" valueType="num">
                                      <p:cBhvr>
                                        <p:cTn id="48" dur="1000" fill="hold"/>
                                        <p:tgtEl>
                                          <p:spTgt spid="44"/>
                                        </p:tgtEl>
                                        <p:attrNameLst>
                                          <p:attrName>ppt_h</p:attrName>
                                        </p:attrNameLst>
                                      </p:cBhvr>
                                      <p:tavLst>
                                        <p:tav tm="0">
                                          <p:val>
                                            <p:fltVal val="0"/>
                                          </p:val>
                                        </p:tav>
                                        <p:tav tm="100000">
                                          <p:val>
                                            <p:strVal val="#ppt_h"/>
                                          </p:val>
                                        </p:tav>
                                      </p:tavLst>
                                    </p:anim>
                                    <p:anim calcmode="lin" valueType="num">
                                      <p:cBhvr>
                                        <p:cTn id="49" dur="1000" fill="hold"/>
                                        <p:tgtEl>
                                          <p:spTgt spid="44"/>
                                        </p:tgtEl>
                                        <p:attrNameLst>
                                          <p:attrName>ppt_x</p:attrName>
                                        </p:attrNameLst>
                                      </p:cBhvr>
                                      <p:tavLst>
                                        <p:tav tm="0">
                                          <p:val>
                                            <p:fltVal val="0.5"/>
                                          </p:val>
                                        </p:tav>
                                        <p:tav tm="100000">
                                          <p:val>
                                            <p:strVal val="#ppt_x"/>
                                          </p:val>
                                        </p:tav>
                                      </p:tavLst>
                                    </p:anim>
                                    <p:anim calcmode="lin" valueType="num">
                                      <p:cBhvr>
                                        <p:cTn id="50" dur="1000" fill="hold"/>
                                        <p:tgtEl>
                                          <p:spTgt spid="44"/>
                                        </p:tgtEl>
                                        <p:attrNameLst>
                                          <p:attrName>ppt_y</p:attrName>
                                        </p:attrNameLst>
                                      </p:cBhvr>
                                      <p:tavLst>
                                        <p:tav tm="0">
                                          <p:val>
                                            <p:fltVal val="0.5"/>
                                          </p:val>
                                        </p:tav>
                                        <p:tav tm="100000">
                                          <p:val>
                                            <p:strVal val="#ppt_y"/>
                                          </p:val>
                                        </p:tav>
                                      </p:tavLst>
                                    </p:anim>
                                  </p:childTnLst>
                                </p:cTn>
                              </p:par>
                            </p:childTnLst>
                          </p:cTn>
                        </p:par>
                        <p:par>
                          <p:cTn id="51" fill="hold">
                            <p:stCondLst>
                              <p:cond delay="5500"/>
                            </p:stCondLst>
                            <p:childTnLst>
                              <p:par>
                                <p:cTn id="52" presetID="22" presetClass="entr" presetSubtype="8" fill="hold" nodeType="after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wipe(left)">
                                      <p:cBhvr>
                                        <p:cTn id="54" dur="1000"/>
                                        <p:tgtEl>
                                          <p:spTgt spid="2"/>
                                        </p:tgtEl>
                                      </p:cBhvr>
                                    </p:animEffect>
                                  </p:childTnLst>
                                </p:cTn>
                              </p:par>
                            </p:childTnLst>
                          </p:cTn>
                        </p:par>
                        <p:par>
                          <p:cTn id="55" fill="hold">
                            <p:stCondLst>
                              <p:cond delay="6500"/>
                            </p:stCondLst>
                            <p:childTnLst>
                              <p:par>
                                <p:cTn id="56" presetID="42" presetClass="entr" presetSubtype="0" fill="hold" nodeType="afterEffect">
                                  <p:stCondLst>
                                    <p:cond delay="0"/>
                                  </p:stCondLst>
                                  <p:childTnLst>
                                    <p:set>
                                      <p:cBhvr>
                                        <p:cTn id="57" dur="1" fill="hold">
                                          <p:stCondLst>
                                            <p:cond delay="0"/>
                                          </p:stCondLst>
                                        </p:cTn>
                                        <p:tgtEl>
                                          <p:spTgt spid="3"/>
                                        </p:tgtEl>
                                        <p:attrNameLst>
                                          <p:attrName>style.visibility</p:attrName>
                                        </p:attrNameLst>
                                      </p:cBhvr>
                                      <p:to>
                                        <p:strVal val="visible"/>
                                      </p:to>
                                    </p:set>
                                    <p:animEffect transition="in" filter="fade">
                                      <p:cBhvr>
                                        <p:cTn id="58" dur="1000"/>
                                        <p:tgtEl>
                                          <p:spTgt spid="3"/>
                                        </p:tgtEl>
                                      </p:cBhvr>
                                    </p:animEffect>
                                    <p:anim calcmode="lin" valueType="num">
                                      <p:cBhvr>
                                        <p:cTn id="59" dur="1000" fill="hold"/>
                                        <p:tgtEl>
                                          <p:spTgt spid="3"/>
                                        </p:tgtEl>
                                        <p:attrNameLst>
                                          <p:attrName>ppt_x</p:attrName>
                                        </p:attrNameLst>
                                      </p:cBhvr>
                                      <p:tavLst>
                                        <p:tav tm="0">
                                          <p:val>
                                            <p:strVal val="#ppt_x"/>
                                          </p:val>
                                        </p:tav>
                                        <p:tav tm="100000">
                                          <p:val>
                                            <p:strVal val="#ppt_x"/>
                                          </p:val>
                                        </p:tav>
                                      </p:tavLst>
                                    </p:anim>
                                    <p:anim calcmode="lin" valueType="num">
                                      <p:cBhvr>
                                        <p:cTn id="60" dur="1000" fill="hold"/>
                                        <p:tgtEl>
                                          <p:spTgt spid="3"/>
                                        </p:tgtEl>
                                        <p:attrNameLst>
                                          <p:attrName>ppt_y</p:attrName>
                                        </p:attrNameLst>
                                      </p:cBhvr>
                                      <p:tavLst>
                                        <p:tav tm="0">
                                          <p:val>
                                            <p:strVal val="#ppt_y+.1"/>
                                          </p:val>
                                        </p:tav>
                                        <p:tav tm="100000">
                                          <p:val>
                                            <p:strVal val="#ppt_y"/>
                                          </p:val>
                                        </p:tav>
                                      </p:tavLst>
                                    </p:anim>
                                  </p:childTnLst>
                                </p:cTn>
                              </p:par>
                            </p:childTnLst>
                          </p:cTn>
                        </p:par>
                        <p:par>
                          <p:cTn id="61" fill="hold">
                            <p:stCondLst>
                              <p:cond delay="7500"/>
                            </p:stCondLst>
                            <p:childTnLst>
                              <p:par>
                                <p:cTn id="62" presetID="2" presetClass="entr" presetSubtype="2" fill="hold" nodeType="afterEffect">
                                  <p:stCondLst>
                                    <p:cond delay="0"/>
                                  </p:stCondLst>
                                  <p:childTnLst>
                                    <p:set>
                                      <p:cBhvr>
                                        <p:cTn id="63" dur="1" fill="hold">
                                          <p:stCondLst>
                                            <p:cond delay="0"/>
                                          </p:stCondLst>
                                        </p:cTn>
                                        <p:tgtEl>
                                          <p:spTgt spid="4"/>
                                        </p:tgtEl>
                                        <p:attrNameLst>
                                          <p:attrName>style.visibility</p:attrName>
                                        </p:attrNameLst>
                                      </p:cBhvr>
                                      <p:to>
                                        <p:strVal val="visible"/>
                                      </p:to>
                                    </p:set>
                                    <p:anim calcmode="lin" valueType="num">
                                      <p:cBhvr additive="base">
                                        <p:cTn id="64" dur="500" fill="hold"/>
                                        <p:tgtEl>
                                          <p:spTgt spid="4"/>
                                        </p:tgtEl>
                                        <p:attrNameLst>
                                          <p:attrName>ppt_x</p:attrName>
                                        </p:attrNameLst>
                                      </p:cBhvr>
                                      <p:tavLst>
                                        <p:tav tm="0">
                                          <p:val>
                                            <p:strVal val="1+#ppt_w/2"/>
                                          </p:val>
                                        </p:tav>
                                        <p:tav tm="100000">
                                          <p:val>
                                            <p:strVal val="#ppt_x"/>
                                          </p:val>
                                        </p:tav>
                                      </p:tavLst>
                                    </p:anim>
                                    <p:anim calcmode="lin" valueType="num">
                                      <p:cBhvr additive="base">
                                        <p:cTn id="65" dur="500" fill="hold"/>
                                        <p:tgtEl>
                                          <p:spTgt spid="4"/>
                                        </p:tgtEl>
                                        <p:attrNameLst>
                                          <p:attrName>ppt_y</p:attrName>
                                        </p:attrNameLst>
                                      </p:cBhvr>
                                      <p:tavLst>
                                        <p:tav tm="0">
                                          <p:val>
                                            <p:strVal val="#ppt_y"/>
                                          </p:val>
                                        </p:tav>
                                        <p:tav tm="100000">
                                          <p:val>
                                            <p:strVal val="#ppt_y"/>
                                          </p:val>
                                        </p:tav>
                                      </p:tavLst>
                                    </p:anim>
                                  </p:childTnLst>
                                </p:cTn>
                              </p:par>
                            </p:childTnLst>
                          </p:cTn>
                        </p:par>
                        <p:par>
                          <p:cTn id="66" fill="hold">
                            <p:stCondLst>
                              <p:cond delay="8000"/>
                            </p:stCondLst>
                            <p:childTnLst>
                              <p:par>
                                <p:cTn id="67" presetID="2" presetClass="entr" presetSubtype="2" fill="hold" nodeType="afterEffect">
                                  <p:stCondLst>
                                    <p:cond delay="0"/>
                                  </p:stCondLst>
                                  <p:childTnLst>
                                    <p:set>
                                      <p:cBhvr>
                                        <p:cTn id="68" dur="1" fill="hold">
                                          <p:stCondLst>
                                            <p:cond delay="0"/>
                                          </p:stCondLst>
                                        </p:cTn>
                                        <p:tgtEl>
                                          <p:spTgt spid="5"/>
                                        </p:tgtEl>
                                        <p:attrNameLst>
                                          <p:attrName>style.visibility</p:attrName>
                                        </p:attrNameLst>
                                      </p:cBhvr>
                                      <p:to>
                                        <p:strVal val="visible"/>
                                      </p:to>
                                    </p:set>
                                    <p:anim calcmode="lin" valueType="num">
                                      <p:cBhvr additive="base">
                                        <p:cTn id="69" dur="500" fill="hold"/>
                                        <p:tgtEl>
                                          <p:spTgt spid="5"/>
                                        </p:tgtEl>
                                        <p:attrNameLst>
                                          <p:attrName>ppt_x</p:attrName>
                                        </p:attrNameLst>
                                      </p:cBhvr>
                                      <p:tavLst>
                                        <p:tav tm="0">
                                          <p:val>
                                            <p:strVal val="1+#ppt_w/2"/>
                                          </p:val>
                                        </p:tav>
                                        <p:tav tm="100000">
                                          <p:val>
                                            <p:strVal val="#ppt_x"/>
                                          </p:val>
                                        </p:tav>
                                      </p:tavLst>
                                    </p:anim>
                                    <p:anim calcmode="lin" valueType="num">
                                      <p:cBhvr additive="base">
                                        <p:cTn id="70" dur="500" fill="hold"/>
                                        <p:tgtEl>
                                          <p:spTgt spid="5"/>
                                        </p:tgtEl>
                                        <p:attrNameLst>
                                          <p:attrName>ppt_y</p:attrName>
                                        </p:attrNameLst>
                                      </p:cBhvr>
                                      <p:tavLst>
                                        <p:tav tm="0">
                                          <p:val>
                                            <p:strVal val="#ppt_y"/>
                                          </p:val>
                                        </p:tav>
                                        <p:tav tm="100000">
                                          <p:val>
                                            <p:strVal val="#ppt_y"/>
                                          </p:val>
                                        </p:tav>
                                      </p:tavLst>
                                    </p:anim>
                                  </p:childTnLst>
                                </p:cTn>
                              </p:par>
                            </p:childTnLst>
                          </p:cTn>
                        </p:par>
                        <p:par>
                          <p:cTn id="71" fill="hold">
                            <p:stCondLst>
                              <p:cond delay="8500"/>
                            </p:stCondLst>
                            <p:childTnLst>
                              <p:par>
                                <p:cTn id="72" presetID="2" presetClass="entr" presetSubtype="2" fill="hold" nodeType="afterEffect">
                                  <p:stCondLst>
                                    <p:cond delay="0"/>
                                  </p:stCondLst>
                                  <p:childTnLst>
                                    <p:set>
                                      <p:cBhvr>
                                        <p:cTn id="73" dur="1" fill="hold">
                                          <p:stCondLst>
                                            <p:cond delay="0"/>
                                          </p:stCondLst>
                                        </p:cTn>
                                        <p:tgtEl>
                                          <p:spTgt spid="45"/>
                                        </p:tgtEl>
                                        <p:attrNameLst>
                                          <p:attrName>style.visibility</p:attrName>
                                        </p:attrNameLst>
                                      </p:cBhvr>
                                      <p:to>
                                        <p:strVal val="visible"/>
                                      </p:to>
                                    </p:set>
                                    <p:anim calcmode="lin" valueType="num">
                                      <p:cBhvr additive="base">
                                        <p:cTn id="74" dur="500" fill="hold"/>
                                        <p:tgtEl>
                                          <p:spTgt spid="45"/>
                                        </p:tgtEl>
                                        <p:attrNameLst>
                                          <p:attrName>ppt_x</p:attrName>
                                        </p:attrNameLst>
                                      </p:cBhvr>
                                      <p:tavLst>
                                        <p:tav tm="0">
                                          <p:val>
                                            <p:strVal val="1+#ppt_w/2"/>
                                          </p:val>
                                        </p:tav>
                                        <p:tav tm="100000">
                                          <p:val>
                                            <p:strVal val="#ppt_x"/>
                                          </p:val>
                                        </p:tav>
                                      </p:tavLst>
                                    </p:anim>
                                    <p:anim calcmode="lin" valueType="num">
                                      <p:cBhvr additive="base">
                                        <p:cTn id="75" dur="500" fill="hold"/>
                                        <p:tgtEl>
                                          <p:spTgt spid="45"/>
                                        </p:tgtEl>
                                        <p:attrNameLst>
                                          <p:attrName>ppt_y</p:attrName>
                                        </p:attrNameLst>
                                      </p:cBhvr>
                                      <p:tavLst>
                                        <p:tav tm="0">
                                          <p:val>
                                            <p:strVal val="#ppt_y"/>
                                          </p:val>
                                        </p:tav>
                                        <p:tav tm="100000">
                                          <p:val>
                                            <p:strVal val="#ppt_y"/>
                                          </p:val>
                                        </p:tav>
                                      </p:tavLst>
                                    </p:anim>
                                  </p:childTnLst>
                                </p:cTn>
                              </p:par>
                            </p:childTnLst>
                          </p:cTn>
                        </p:par>
                        <p:par>
                          <p:cTn id="76" fill="hold">
                            <p:stCondLst>
                              <p:cond delay="9000"/>
                            </p:stCondLst>
                            <p:childTnLst>
                              <p:par>
                                <p:cTn id="77" presetID="2" presetClass="entr" presetSubtype="2" fill="hold" nodeType="afterEffect">
                                  <p:stCondLst>
                                    <p:cond delay="0"/>
                                  </p:stCondLst>
                                  <p:childTnLst>
                                    <p:set>
                                      <p:cBhvr>
                                        <p:cTn id="78" dur="1" fill="hold">
                                          <p:stCondLst>
                                            <p:cond delay="0"/>
                                          </p:stCondLst>
                                        </p:cTn>
                                        <p:tgtEl>
                                          <p:spTgt spid="41"/>
                                        </p:tgtEl>
                                        <p:attrNameLst>
                                          <p:attrName>style.visibility</p:attrName>
                                        </p:attrNameLst>
                                      </p:cBhvr>
                                      <p:to>
                                        <p:strVal val="visible"/>
                                      </p:to>
                                    </p:set>
                                    <p:anim calcmode="lin" valueType="num">
                                      <p:cBhvr additive="base">
                                        <p:cTn id="79" dur="500" fill="hold"/>
                                        <p:tgtEl>
                                          <p:spTgt spid="41"/>
                                        </p:tgtEl>
                                        <p:attrNameLst>
                                          <p:attrName>ppt_x</p:attrName>
                                        </p:attrNameLst>
                                      </p:cBhvr>
                                      <p:tavLst>
                                        <p:tav tm="0">
                                          <p:val>
                                            <p:strVal val="1+#ppt_w/2"/>
                                          </p:val>
                                        </p:tav>
                                        <p:tav tm="100000">
                                          <p:val>
                                            <p:strVal val="#ppt_x"/>
                                          </p:val>
                                        </p:tav>
                                      </p:tavLst>
                                    </p:anim>
                                    <p:anim calcmode="lin" valueType="num">
                                      <p:cBhvr additive="base">
                                        <p:cTn id="80" dur="500" fill="hold"/>
                                        <p:tgtEl>
                                          <p:spTgt spid="41"/>
                                        </p:tgtEl>
                                        <p:attrNameLst>
                                          <p:attrName>ppt_y</p:attrName>
                                        </p:attrNameLst>
                                      </p:cBhvr>
                                      <p:tavLst>
                                        <p:tav tm="0">
                                          <p:val>
                                            <p:strVal val="#ppt_y"/>
                                          </p:val>
                                        </p:tav>
                                        <p:tav tm="100000">
                                          <p:val>
                                            <p:strVal val="#ppt_y"/>
                                          </p:val>
                                        </p:tav>
                                      </p:tavLst>
                                    </p:anim>
                                  </p:childTnLst>
                                </p:cTn>
                              </p:par>
                            </p:childTnLst>
                          </p:cTn>
                        </p:par>
                        <p:par>
                          <p:cTn id="81" fill="hold">
                            <p:stCondLst>
                              <p:cond delay="9500"/>
                            </p:stCondLst>
                            <p:childTnLst>
                              <p:par>
                                <p:cTn id="82" presetID="2" presetClass="entr" presetSubtype="2" fill="hold" nodeType="afterEffect">
                                  <p:stCondLst>
                                    <p:cond delay="0"/>
                                  </p:stCondLst>
                                  <p:childTnLst>
                                    <p:set>
                                      <p:cBhvr>
                                        <p:cTn id="83" dur="1" fill="hold">
                                          <p:stCondLst>
                                            <p:cond delay="0"/>
                                          </p:stCondLst>
                                        </p:cTn>
                                        <p:tgtEl>
                                          <p:spTgt spid="46"/>
                                        </p:tgtEl>
                                        <p:attrNameLst>
                                          <p:attrName>style.visibility</p:attrName>
                                        </p:attrNameLst>
                                      </p:cBhvr>
                                      <p:to>
                                        <p:strVal val="visible"/>
                                      </p:to>
                                    </p:set>
                                    <p:anim calcmode="lin" valueType="num">
                                      <p:cBhvr additive="base">
                                        <p:cTn id="84" dur="500" fill="hold"/>
                                        <p:tgtEl>
                                          <p:spTgt spid="46"/>
                                        </p:tgtEl>
                                        <p:attrNameLst>
                                          <p:attrName>ppt_x</p:attrName>
                                        </p:attrNameLst>
                                      </p:cBhvr>
                                      <p:tavLst>
                                        <p:tav tm="0">
                                          <p:val>
                                            <p:strVal val="1+#ppt_w/2"/>
                                          </p:val>
                                        </p:tav>
                                        <p:tav tm="100000">
                                          <p:val>
                                            <p:strVal val="#ppt_x"/>
                                          </p:val>
                                        </p:tav>
                                      </p:tavLst>
                                    </p:anim>
                                    <p:anim calcmode="lin" valueType="num">
                                      <p:cBhvr additive="base">
                                        <p:cTn id="85" dur="500" fill="hold"/>
                                        <p:tgtEl>
                                          <p:spTgt spid="46"/>
                                        </p:tgtEl>
                                        <p:attrNameLst>
                                          <p:attrName>ppt_y</p:attrName>
                                        </p:attrNameLst>
                                      </p:cBhvr>
                                      <p:tavLst>
                                        <p:tav tm="0">
                                          <p:val>
                                            <p:strVal val="#ppt_y"/>
                                          </p:val>
                                        </p:tav>
                                        <p:tav tm="100000">
                                          <p:val>
                                            <p:strVal val="#ppt_y"/>
                                          </p:val>
                                        </p:tav>
                                      </p:tavLst>
                                    </p:anim>
                                  </p:childTnLst>
                                </p:cTn>
                              </p:par>
                            </p:childTnLst>
                          </p:cTn>
                        </p:par>
                        <p:par>
                          <p:cTn id="86" fill="hold">
                            <p:stCondLst>
                              <p:cond delay="10000"/>
                            </p:stCondLst>
                            <p:childTnLst>
                              <p:par>
                                <p:cTn id="87" presetID="2" presetClass="entr" presetSubtype="2" fill="hold" nodeType="afterEffect">
                                  <p:stCondLst>
                                    <p:cond delay="0"/>
                                  </p:stCondLst>
                                  <p:childTnLst>
                                    <p:set>
                                      <p:cBhvr>
                                        <p:cTn id="88" dur="1" fill="hold">
                                          <p:stCondLst>
                                            <p:cond delay="0"/>
                                          </p:stCondLst>
                                        </p:cTn>
                                        <p:tgtEl>
                                          <p:spTgt spid="47"/>
                                        </p:tgtEl>
                                        <p:attrNameLst>
                                          <p:attrName>style.visibility</p:attrName>
                                        </p:attrNameLst>
                                      </p:cBhvr>
                                      <p:to>
                                        <p:strVal val="visible"/>
                                      </p:to>
                                    </p:set>
                                    <p:anim calcmode="lin" valueType="num">
                                      <p:cBhvr additive="base">
                                        <p:cTn id="89" dur="500" fill="hold"/>
                                        <p:tgtEl>
                                          <p:spTgt spid="47"/>
                                        </p:tgtEl>
                                        <p:attrNameLst>
                                          <p:attrName>ppt_x</p:attrName>
                                        </p:attrNameLst>
                                      </p:cBhvr>
                                      <p:tavLst>
                                        <p:tav tm="0">
                                          <p:val>
                                            <p:strVal val="1+#ppt_w/2"/>
                                          </p:val>
                                        </p:tav>
                                        <p:tav tm="100000">
                                          <p:val>
                                            <p:strVal val="#ppt_x"/>
                                          </p:val>
                                        </p:tav>
                                      </p:tavLst>
                                    </p:anim>
                                    <p:anim calcmode="lin" valueType="num">
                                      <p:cBhvr additive="base">
                                        <p:cTn id="90" dur="500" fill="hold"/>
                                        <p:tgtEl>
                                          <p:spTgt spid="47"/>
                                        </p:tgtEl>
                                        <p:attrNameLst>
                                          <p:attrName>ppt_y</p:attrName>
                                        </p:attrNameLst>
                                      </p:cBhvr>
                                      <p:tavLst>
                                        <p:tav tm="0">
                                          <p:val>
                                            <p:strVal val="#ppt_y"/>
                                          </p:val>
                                        </p:tav>
                                        <p:tav tm="100000">
                                          <p:val>
                                            <p:strVal val="#ppt_y"/>
                                          </p:val>
                                        </p:tav>
                                      </p:tavLst>
                                    </p:anim>
                                  </p:childTnLst>
                                </p:cTn>
                              </p:par>
                            </p:childTnLst>
                          </p:cTn>
                        </p:par>
                        <p:par>
                          <p:cTn id="91" fill="hold">
                            <p:stCondLst>
                              <p:cond delay="10500"/>
                            </p:stCondLst>
                            <p:childTnLst>
                              <p:par>
                                <p:cTn id="92" presetID="2" presetClass="entr" presetSubtype="2" fill="hold" nodeType="afterEffect">
                                  <p:stCondLst>
                                    <p:cond delay="0"/>
                                  </p:stCondLst>
                                  <p:childTnLst>
                                    <p:set>
                                      <p:cBhvr>
                                        <p:cTn id="93" dur="1" fill="hold">
                                          <p:stCondLst>
                                            <p:cond delay="0"/>
                                          </p:stCondLst>
                                        </p:cTn>
                                        <p:tgtEl>
                                          <p:spTgt spid="48"/>
                                        </p:tgtEl>
                                        <p:attrNameLst>
                                          <p:attrName>style.visibility</p:attrName>
                                        </p:attrNameLst>
                                      </p:cBhvr>
                                      <p:to>
                                        <p:strVal val="visible"/>
                                      </p:to>
                                    </p:set>
                                    <p:anim calcmode="lin" valueType="num">
                                      <p:cBhvr additive="base">
                                        <p:cTn id="94" dur="500" fill="hold"/>
                                        <p:tgtEl>
                                          <p:spTgt spid="48"/>
                                        </p:tgtEl>
                                        <p:attrNameLst>
                                          <p:attrName>ppt_x</p:attrName>
                                        </p:attrNameLst>
                                      </p:cBhvr>
                                      <p:tavLst>
                                        <p:tav tm="0">
                                          <p:val>
                                            <p:strVal val="1+#ppt_w/2"/>
                                          </p:val>
                                        </p:tav>
                                        <p:tav tm="100000">
                                          <p:val>
                                            <p:strVal val="#ppt_x"/>
                                          </p:val>
                                        </p:tav>
                                      </p:tavLst>
                                    </p:anim>
                                    <p:anim calcmode="lin" valueType="num">
                                      <p:cBhvr additive="base">
                                        <p:cTn id="95" dur="500" fill="hold"/>
                                        <p:tgtEl>
                                          <p:spTgt spid="48"/>
                                        </p:tgtEl>
                                        <p:attrNameLst>
                                          <p:attrName>ppt_y</p:attrName>
                                        </p:attrNameLst>
                                      </p:cBhvr>
                                      <p:tavLst>
                                        <p:tav tm="0">
                                          <p:val>
                                            <p:strVal val="#ppt_y"/>
                                          </p:val>
                                        </p:tav>
                                        <p:tav tm="100000">
                                          <p:val>
                                            <p:strVal val="#ppt_y"/>
                                          </p:val>
                                        </p:tav>
                                      </p:tavLst>
                                    </p:anim>
                                  </p:childTnLst>
                                </p:cTn>
                              </p:par>
                            </p:childTnLst>
                          </p:cTn>
                        </p:par>
                        <p:par>
                          <p:cTn id="96" fill="hold">
                            <p:stCondLst>
                              <p:cond delay="11000"/>
                            </p:stCondLst>
                            <p:childTnLst>
                              <p:par>
                                <p:cTn id="97" presetID="2" presetClass="entr" presetSubtype="2" fill="hold" nodeType="afterEffect">
                                  <p:stCondLst>
                                    <p:cond delay="0"/>
                                  </p:stCondLst>
                                  <p:childTnLst>
                                    <p:set>
                                      <p:cBhvr>
                                        <p:cTn id="98" dur="1" fill="hold">
                                          <p:stCondLst>
                                            <p:cond delay="0"/>
                                          </p:stCondLst>
                                        </p:cTn>
                                        <p:tgtEl>
                                          <p:spTgt spid="49"/>
                                        </p:tgtEl>
                                        <p:attrNameLst>
                                          <p:attrName>style.visibility</p:attrName>
                                        </p:attrNameLst>
                                      </p:cBhvr>
                                      <p:to>
                                        <p:strVal val="visible"/>
                                      </p:to>
                                    </p:set>
                                    <p:anim calcmode="lin" valueType="num">
                                      <p:cBhvr additive="base">
                                        <p:cTn id="99" dur="500" fill="hold"/>
                                        <p:tgtEl>
                                          <p:spTgt spid="49"/>
                                        </p:tgtEl>
                                        <p:attrNameLst>
                                          <p:attrName>ppt_x</p:attrName>
                                        </p:attrNameLst>
                                      </p:cBhvr>
                                      <p:tavLst>
                                        <p:tav tm="0">
                                          <p:val>
                                            <p:strVal val="1+#ppt_w/2"/>
                                          </p:val>
                                        </p:tav>
                                        <p:tav tm="100000">
                                          <p:val>
                                            <p:strVal val="#ppt_x"/>
                                          </p:val>
                                        </p:tav>
                                      </p:tavLst>
                                    </p:anim>
                                    <p:anim calcmode="lin" valueType="num">
                                      <p:cBhvr additive="base">
                                        <p:cTn id="100" dur="500" fill="hold"/>
                                        <p:tgtEl>
                                          <p:spTgt spid="49"/>
                                        </p:tgtEl>
                                        <p:attrNameLst>
                                          <p:attrName>ppt_y</p:attrName>
                                        </p:attrNameLst>
                                      </p:cBhvr>
                                      <p:tavLst>
                                        <p:tav tm="0">
                                          <p:val>
                                            <p:strVal val="#ppt_y"/>
                                          </p:val>
                                        </p:tav>
                                        <p:tav tm="100000">
                                          <p:val>
                                            <p:strVal val="#ppt_y"/>
                                          </p:val>
                                        </p:tav>
                                      </p:tavLst>
                                    </p:anim>
                                  </p:childTnLst>
                                </p:cTn>
                              </p:par>
                            </p:childTnLst>
                          </p:cTn>
                        </p:par>
                        <p:par>
                          <p:cTn id="101" fill="hold">
                            <p:stCondLst>
                              <p:cond delay="11500"/>
                            </p:stCondLst>
                            <p:childTnLst>
                              <p:par>
                                <p:cTn id="102" presetID="22" presetClass="entr" presetSubtype="8" fill="hold" grpId="0" nodeType="afterEffect">
                                  <p:stCondLst>
                                    <p:cond delay="0"/>
                                  </p:stCondLst>
                                  <p:childTnLst>
                                    <p:set>
                                      <p:cBhvr>
                                        <p:cTn id="103" dur="1" fill="hold">
                                          <p:stCondLst>
                                            <p:cond delay="0"/>
                                          </p:stCondLst>
                                        </p:cTn>
                                        <p:tgtEl>
                                          <p:spTgt spid="60"/>
                                        </p:tgtEl>
                                        <p:attrNameLst>
                                          <p:attrName>style.visibility</p:attrName>
                                        </p:attrNameLst>
                                      </p:cBhvr>
                                      <p:to>
                                        <p:strVal val="visible"/>
                                      </p:to>
                                    </p:set>
                                    <p:animEffect transition="in" filter="wipe(left)">
                                      <p:cBhvr>
                                        <p:cTn id="104" dur="1500"/>
                                        <p:tgtEl>
                                          <p:spTgt spid="60"/>
                                        </p:tgtEl>
                                      </p:cBhvr>
                                    </p:animEffect>
                                  </p:childTnLst>
                                </p:cTn>
                              </p:par>
                            </p:childTnLst>
                          </p:cTn>
                        </p:par>
                        <p:par>
                          <p:cTn id="105" fill="hold">
                            <p:stCondLst>
                              <p:cond delay="13000"/>
                            </p:stCondLst>
                            <p:childTnLst>
                              <p:par>
                                <p:cTn id="106" presetID="42" presetClass="entr" presetSubtype="0" fill="hold" nodeType="afterEffect">
                                  <p:stCondLst>
                                    <p:cond delay="0"/>
                                  </p:stCondLst>
                                  <p:childTnLst>
                                    <p:set>
                                      <p:cBhvr>
                                        <p:cTn id="107" dur="1" fill="hold">
                                          <p:stCondLst>
                                            <p:cond delay="0"/>
                                          </p:stCondLst>
                                        </p:cTn>
                                        <p:tgtEl>
                                          <p:spTgt spid="50"/>
                                        </p:tgtEl>
                                        <p:attrNameLst>
                                          <p:attrName>style.visibility</p:attrName>
                                        </p:attrNameLst>
                                      </p:cBhvr>
                                      <p:to>
                                        <p:strVal val="visible"/>
                                      </p:to>
                                    </p:set>
                                    <p:animEffect transition="in" filter="fade">
                                      <p:cBhvr>
                                        <p:cTn id="108" dur="1000"/>
                                        <p:tgtEl>
                                          <p:spTgt spid="50"/>
                                        </p:tgtEl>
                                      </p:cBhvr>
                                    </p:animEffect>
                                    <p:anim calcmode="lin" valueType="num">
                                      <p:cBhvr>
                                        <p:cTn id="109" dur="1000" fill="hold"/>
                                        <p:tgtEl>
                                          <p:spTgt spid="50"/>
                                        </p:tgtEl>
                                        <p:attrNameLst>
                                          <p:attrName>ppt_x</p:attrName>
                                        </p:attrNameLst>
                                      </p:cBhvr>
                                      <p:tavLst>
                                        <p:tav tm="0">
                                          <p:val>
                                            <p:strVal val="#ppt_x"/>
                                          </p:val>
                                        </p:tav>
                                        <p:tav tm="100000">
                                          <p:val>
                                            <p:strVal val="#ppt_x"/>
                                          </p:val>
                                        </p:tav>
                                      </p:tavLst>
                                    </p:anim>
                                    <p:anim calcmode="lin" valueType="num">
                                      <p:cBhvr>
                                        <p:cTn id="110" dur="1000" fill="hold"/>
                                        <p:tgtEl>
                                          <p:spTgt spid="50"/>
                                        </p:tgtEl>
                                        <p:attrNameLst>
                                          <p:attrName>ppt_y</p:attrName>
                                        </p:attrNameLst>
                                      </p:cBhvr>
                                      <p:tavLst>
                                        <p:tav tm="0">
                                          <p:val>
                                            <p:strVal val="#ppt_y+.1"/>
                                          </p:val>
                                        </p:tav>
                                        <p:tav tm="100000">
                                          <p:val>
                                            <p:strVal val="#ppt_y"/>
                                          </p:val>
                                        </p:tav>
                                      </p:tavLst>
                                    </p:anim>
                                  </p:childTnLst>
                                </p:cTn>
                              </p:par>
                            </p:childTnLst>
                          </p:cTn>
                        </p:par>
                        <p:par>
                          <p:cTn id="111" fill="hold">
                            <p:stCondLst>
                              <p:cond delay="14000"/>
                            </p:stCondLst>
                            <p:childTnLst>
                              <p:par>
                                <p:cTn id="112" presetID="22" presetClass="entr" presetSubtype="8" fill="hold" nodeType="afterEffect">
                                  <p:stCondLst>
                                    <p:cond delay="0"/>
                                  </p:stCondLst>
                                  <p:childTnLst>
                                    <p:set>
                                      <p:cBhvr>
                                        <p:cTn id="113" dur="1" fill="hold">
                                          <p:stCondLst>
                                            <p:cond delay="0"/>
                                          </p:stCondLst>
                                        </p:cTn>
                                        <p:tgtEl>
                                          <p:spTgt spid="166"/>
                                        </p:tgtEl>
                                        <p:attrNameLst>
                                          <p:attrName>style.visibility</p:attrName>
                                        </p:attrNameLst>
                                      </p:cBhvr>
                                      <p:to>
                                        <p:strVal val="visible"/>
                                      </p:to>
                                    </p:set>
                                    <p:animEffect transition="in" filter="wipe(left)">
                                      <p:cBhvr>
                                        <p:cTn id="114" dur="500"/>
                                        <p:tgtEl>
                                          <p:spTgt spid="166"/>
                                        </p:tgtEl>
                                      </p:cBhvr>
                                    </p:animEffect>
                                  </p:childTnLst>
                                </p:cTn>
                              </p:par>
                            </p:childTnLst>
                          </p:cTn>
                        </p:par>
                        <p:par>
                          <p:cTn id="115" fill="hold">
                            <p:stCondLst>
                              <p:cond delay="14500"/>
                            </p:stCondLst>
                            <p:childTnLst>
                              <p:par>
                                <p:cTn id="116" presetID="22" presetClass="entr" presetSubtype="8" fill="hold" nodeType="afterEffect">
                                  <p:stCondLst>
                                    <p:cond delay="0"/>
                                  </p:stCondLst>
                                  <p:childTnLst>
                                    <p:set>
                                      <p:cBhvr>
                                        <p:cTn id="117" dur="1" fill="hold">
                                          <p:stCondLst>
                                            <p:cond delay="0"/>
                                          </p:stCondLst>
                                        </p:cTn>
                                        <p:tgtEl>
                                          <p:spTgt spid="169"/>
                                        </p:tgtEl>
                                        <p:attrNameLst>
                                          <p:attrName>style.visibility</p:attrName>
                                        </p:attrNameLst>
                                      </p:cBhvr>
                                      <p:to>
                                        <p:strVal val="visible"/>
                                      </p:to>
                                    </p:set>
                                    <p:animEffect transition="in" filter="wipe(left)">
                                      <p:cBhvr>
                                        <p:cTn id="118" dur="500"/>
                                        <p:tgtEl>
                                          <p:spTgt spid="169"/>
                                        </p:tgtEl>
                                      </p:cBhvr>
                                    </p:animEffect>
                                  </p:childTnLst>
                                </p:cTn>
                              </p:par>
                            </p:childTnLst>
                          </p:cTn>
                        </p:par>
                        <p:par>
                          <p:cTn id="119" fill="hold">
                            <p:stCondLst>
                              <p:cond delay="15000"/>
                            </p:stCondLst>
                            <p:childTnLst>
                              <p:par>
                                <p:cTn id="120" presetID="22" presetClass="entr" presetSubtype="8" fill="hold" nodeType="afterEffect">
                                  <p:stCondLst>
                                    <p:cond delay="0"/>
                                  </p:stCondLst>
                                  <p:childTnLst>
                                    <p:set>
                                      <p:cBhvr>
                                        <p:cTn id="121" dur="1" fill="hold">
                                          <p:stCondLst>
                                            <p:cond delay="0"/>
                                          </p:stCondLst>
                                        </p:cTn>
                                        <p:tgtEl>
                                          <p:spTgt spid="172"/>
                                        </p:tgtEl>
                                        <p:attrNameLst>
                                          <p:attrName>style.visibility</p:attrName>
                                        </p:attrNameLst>
                                      </p:cBhvr>
                                      <p:to>
                                        <p:strVal val="visible"/>
                                      </p:to>
                                    </p:set>
                                    <p:animEffect transition="in" filter="wipe(left)">
                                      <p:cBhvr>
                                        <p:cTn id="122" dur="500"/>
                                        <p:tgtEl>
                                          <p:spTgt spid="172"/>
                                        </p:tgtEl>
                                      </p:cBhvr>
                                    </p:animEffect>
                                  </p:childTnLst>
                                </p:cTn>
                              </p:par>
                            </p:childTnLst>
                          </p:cTn>
                        </p:par>
                        <p:par>
                          <p:cTn id="123" fill="hold">
                            <p:stCondLst>
                              <p:cond delay="15500"/>
                            </p:stCondLst>
                            <p:childTnLst>
                              <p:par>
                                <p:cTn id="124" presetID="22" presetClass="entr" presetSubtype="8" fill="hold" nodeType="afterEffect">
                                  <p:stCondLst>
                                    <p:cond delay="0"/>
                                  </p:stCondLst>
                                  <p:childTnLst>
                                    <p:set>
                                      <p:cBhvr>
                                        <p:cTn id="125" dur="1" fill="hold">
                                          <p:stCondLst>
                                            <p:cond delay="0"/>
                                          </p:stCondLst>
                                        </p:cTn>
                                        <p:tgtEl>
                                          <p:spTgt spid="175"/>
                                        </p:tgtEl>
                                        <p:attrNameLst>
                                          <p:attrName>style.visibility</p:attrName>
                                        </p:attrNameLst>
                                      </p:cBhvr>
                                      <p:to>
                                        <p:strVal val="visible"/>
                                      </p:to>
                                    </p:set>
                                    <p:animEffect transition="in" filter="wipe(left)">
                                      <p:cBhvr>
                                        <p:cTn id="126" dur="500"/>
                                        <p:tgtEl>
                                          <p:spTgt spid="175"/>
                                        </p:tgtEl>
                                      </p:cBhvr>
                                    </p:animEffect>
                                  </p:childTnLst>
                                </p:cTn>
                              </p:par>
                            </p:childTnLst>
                          </p:cTn>
                        </p:par>
                        <p:par>
                          <p:cTn id="127" fill="hold">
                            <p:stCondLst>
                              <p:cond delay="16000"/>
                            </p:stCondLst>
                            <p:childTnLst>
                              <p:par>
                                <p:cTn id="128" presetID="22" presetClass="entr" presetSubtype="8" fill="hold" nodeType="afterEffect">
                                  <p:stCondLst>
                                    <p:cond delay="0"/>
                                  </p:stCondLst>
                                  <p:childTnLst>
                                    <p:set>
                                      <p:cBhvr>
                                        <p:cTn id="129" dur="1" fill="hold">
                                          <p:stCondLst>
                                            <p:cond delay="0"/>
                                          </p:stCondLst>
                                        </p:cTn>
                                        <p:tgtEl>
                                          <p:spTgt spid="178"/>
                                        </p:tgtEl>
                                        <p:attrNameLst>
                                          <p:attrName>style.visibility</p:attrName>
                                        </p:attrNameLst>
                                      </p:cBhvr>
                                      <p:to>
                                        <p:strVal val="visible"/>
                                      </p:to>
                                    </p:set>
                                    <p:animEffect transition="in" filter="wipe(left)">
                                      <p:cBhvr>
                                        <p:cTn id="130" dur="500"/>
                                        <p:tgtEl>
                                          <p:spTgt spid="1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6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8" name="矩形 27"/>
          <p:cNvSpPr/>
          <p:nvPr/>
        </p:nvSpPr>
        <p:spPr>
          <a:xfrm>
            <a:off x="975360" y="-1341120"/>
            <a:ext cx="772160" cy="1056640"/>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0" name="Picture 268" descr="华表54654"/>
          <p:cNvPicPr>
            <a:picLocks noChangeAspect="1" noChangeArrowheads="1"/>
          </p:cNvPicPr>
          <p:nvPr/>
        </p:nvPicPr>
        <p:blipFill>
          <a:blip r:embed="rId4" cstate="screen">
            <a:extLst>
              <a:ext uri="{28A0092B-C50C-407E-A947-70E740481C1C}">
                <a14:useLocalDpi xmlns:a14="http://schemas.microsoft.com/office/drawing/2010/main"/>
              </a:ext>
            </a:extLst>
          </a:blip>
          <a:srcRect t="1273"/>
          <a:stretch>
            <a:fillRect/>
          </a:stretch>
        </p:blipFill>
        <p:spPr bwMode="auto">
          <a:xfrm>
            <a:off x="1" y="0"/>
            <a:ext cx="3433009" cy="7956330"/>
          </a:xfrm>
          <a:prstGeom prst="rect">
            <a:avLst/>
          </a:prstGeom>
          <a:noFill/>
          <a:extLst>
            <a:ext uri="{909E8E84-426E-40DD-AFC4-6F175D3DCCD1}">
              <a14:hiddenFill xmlns:a14="http://schemas.microsoft.com/office/drawing/2010/main">
                <a:solidFill>
                  <a:srgbClr val="FFFFFF"/>
                </a:solidFill>
              </a14:hiddenFill>
            </a:ext>
          </a:extLst>
        </p:spPr>
      </p:pic>
      <p:pic>
        <p:nvPicPr>
          <p:cNvPr id="42" name="图片 41"/>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0" y="5842000"/>
            <a:ext cx="12192000" cy="1016000"/>
          </a:xfrm>
          <a:prstGeom prst="rect">
            <a:avLst/>
          </a:prstGeom>
        </p:spPr>
      </p:pic>
      <p:sp>
        <p:nvSpPr>
          <p:cNvPr id="2" name="矩形 1"/>
          <p:cNvSpPr/>
          <p:nvPr/>
        </p:nvSpPr>
        <p:spPr>
          <a:xfrm>
            <a:off x="3276984" y="2132161"/>
            <a:ext cx="7802136" cy="1107996"/>
          </a:xfrm>
          <a:prstGeom prst="rect">
            <a:avLst/>
          </a:prstGeom>
        </p:spPr>
        <p:txBody>
          <a:bodyPr wrap="none">
            <a:spAutoFit/>
          </a:bodyPr>
          <a:lstStyle/>
          <a:p>
            <a:r>
              <a:rPr lang="zh-CN" altLang="en-US" sz="6600" b="1" dirty="0" smtClean="0">
                <a:gradFill>
                  <a:gsLst>
                    <a:gs pos="0">
                      <a:srgbClr val="BE0000"/>
                    </a:gs>
                    <a:gs pos="100000">
                      <a:srgbClr val="930000"/>
                    </a:gs>
                  </a:gsLst>
                  <a:lin ang="16200000" scaled="1"/>
                </a:gradFill>
                <a:effectLst>
                  <a:outerShdw blurRad="50800" dist="38100" dir="2700000" algn="tl" rotWithShape="0">
                    <a:prstClr val="black">
                      <a:alpha val="40000"/>
                    </a:prstClr>
                  </a:outerShdw>
                </a:effectLst>
                <a:latin typeface="Verdana" panose="020B0604030504040204" pitchFamily="34" charset="0"/>
                <a:ea typeface="微软雅黑" panose="020B0503020204020204" pitchFamily="34" charset="-122"/>
              </a:rPr>
              <a:t>学习教育</a:t>
            </a:r>
            <a:r>
              <a:rPr lang="zh-CN" altLang="en-US" sz="6600" b="1" dirty="0">
                <a:gradFill>
                  <a:gsLst>
                    <a:gs pos="0">
                      <a:srgbClr val="BE0000"/>
                    </a:gs>
                    <a:gs pos="100000">
                      <a:srgbClr val="930000"/>
                    </a:gs>
                  </a:gsLst>
                  <a:lin ang="16200000" scaled="1"/>
                </a:gradFill>
                <a:effectLst>
                  <a:outerShdw blurRad="50800" dist="38100" dir="2700000" algn="tl" rotWithShape="0">
                    <a:prstClr val="black">
                      <a:alpha val="40000"/>
                    </a:prstClr>
                  </a:outerShdw>
                </a:effectLst>
                <a:latin typeface="Verdana" panose="020B0604030504040204" pitchFamily="34" charset="0"/>
                <a:ea typeface="微软雅黑" panose="020B0503020204020204" pitchFamily="34" charset="-122"/>
              </a:rPr>
              <a:t>的具体内容</a:t>
            </a:r>
          </a:p>
        </p:txBody>
      </p:sp>
      <p:grpSp>
        <p:nvGrpSpPr>
          <p:cNvPr id="29" name="组合 28"/>
          <p:cNvGrpSpPr/>
          <p:nvPr/>
        </p:nvGrpSpPr>
        <p:grpSpPr>
          <a:xfrm>
            <a:off x="6409419" y="572333"/>
            <a:ext cx="1387044" cy="1387043"/>
            <a:chOff x="2536745" y="3496783"/>
            <a:chExt cx="1006035" cy="1006034"/>
          </a:xfrm>
          <a:effectLst>
            <a:outerShdw blurRad="50800" dist="38100" dir="2700000" algn="tl" rotWithShape="0">
              <a:prstClr val="black">
                <a:alpha val="40000"/>
              </a:prstClr>
            </a:outerShdw>
          </a:effectLst>
        </p:grpSpPr>
        <p:grpSp>
          <p:nvGrpSpPr>
            <p:cNvPr id="30" name="组合 29"/>
            <p:cNvGrpSpPr/>
            <p:nvPr/>
          </p:nvGrpSpPr>
          <p:grpSpPr>
            <a:xfrm>
              <a:off x="2536745" y="3496783"/>
              <a:ext cx="1006035" cy="1006034"/>
              <a:chOff x="2180022" y="2446667"/>
              <a:chExt cx="1008000" cy="1008000"/>
            </a:xfrm>
          </p:grpSpPr>
          <p:sp>
            <p:nvSpPr>
              <p:cNvPr id="32" name="矩形 31"/>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33" name="直接连接符 32"/>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31" name="TextBox 14"/>
            <p:cNvSpPr txBox="1"/>
            <p:nvPr/>
          </p:nvSpPr>
          <p:spPr>
            <a:xfrm>
              <a:off x="2577636" y="3592173"/>
              <a:ext cx="951515" cy="803639"/>
            </a:xfrm>
            <a:prstGeom prst="rect">
              <a:avLst/>
            </a:prstGeom>
            <a:noFill/>
          </p:spPr>
          <p:txBody>
            <a:bodyPr wrap="square" rtlCol="0">
              <a:spAutoFit/>
            </a:bodyPr>
            <a:lstStyle/>
            <a:p>
              <a:pPr algn="ctr"/>
              <a:r>
                <a:rPr lang="zh-CN" altLang="en-US" sz="6600" b="1" dirty="0" smtClean="0">
                  <a:latin typeface="微软雅黑" panose="020B0503020204020204" pitchFamily="34" charset="-122"/>
                  <a:ea typeface="微软雅黑" panose="020B0503020204020204" pitchFamily="34" charset="-122"/>
                </a:rPr>
                <a:t>肆</a:t>
              </a:r>
              <a:endParaRPr lang="zh-CN" altLang="en-US" sz="6600" b="1" dirty="0">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3111366" y="3505055"/>
            <a:ext cx="3708391" cy="440686"/>
            <a:chOff x="3111366" y="3505055"/>
            <a:chExt cx="3708391" cy="440686"/>
          </a:xfrm>
        </p:grpSpPr>
        <p:sp>
          <p:nvSpPr>
            <p:cNvPr id="25" name="圆角矩形 24"/>
            <p:cNvSpPr/>
            <p:nvPr/>
          </p:nvSpPr>
          <p:spPr>
            <a:xfrm>
              <a:off x="3111366" y="3505055"/>
              <a:ext cx="3708391" cy="440686"/>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14"/>
            <p:cNvSpPr txBox="1"/>
            <p:nvPr/>
          </p:nvSpPr>
          <p:spPr bwMode="auto">
            <a:xfrm>
              <a:off x="3249549" y="3545214"/>
              <a:ext cx="2441694" cy="369332"/>
            </a:xfrm>
            <a:prstGeom prst="rect">
              <a:avLst/>
            </a:prstGeom>
            <a:noFill/>
          </p:spPr>
          <p:txBody>
            <a:bodyPr wrap="none">
              <a:spAutoFit/>
            </a:bodyPr>
            <a:lstStyle/>
            <a:p>
              <a:pPr>
                <a:defRPr/>
              </a:pPr>
              <a:r>
                <a:rPr lang="zh-CN" altLang="en-US" b="1" kern="0" spc="400" dirty="0">
                  <a:solidFill>
                    <a:schemeClr val="bg1"/>
                  </a:solidFill>
                  <a:latin typeface="微软雅黑" pitchFamily="34" charset="-122"/>
                  <a:ea typeface="微软雅黑" pitchFamily="34" charset="-122"/>
                </a:rPr>
                <a:t>围绕专题学习讨论</a:t>
              </a:r>
            </a:p>
          </p:txBody>
        </p:sp>
      </p:grpSp>
      <p:pic>
        <p:nvPicPr>
          <p:cNvPr id="27" name="图片 26"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743692" y="3434475"/>
            <a:ext cx="557163" cy="531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6" name="组合 45"/>
          <p:cNvGrpSpPr/>
          <p:nvPr/>
        </p:nvGrpSpPr>
        <p:grpSpPr>
          <a:xfrm>
            <a:off x="3111366" y="4276609"/>
            <a:ext cx="3708391" cy="440686"/>
            <a:chOff x="3111366" y="4276609"/>
            <a:chExt cx="3708391" cy="440686"/>
          </a:xfrm>
        </p:grpSpPr>
        <p:sp>
          <p:nvSpPr>
            <p:cNvPr id="47" name="圆角矩形 46"/>
            <p:cNvSpPr/>
            <p:nvPr/>
          </p:nvSpPr>
          <p:spPr>
            <a:xfrm>
              <a:off x="3111366" y="4276609"/>
              <a:ext cx="3708391" cy="440686"/>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TextBox 14"/>
            <p:cNvSpPr txBox="1"/>
            <p:nvPr/>
          </p:nvSpPr>
          <p:spPr bwMode="auto">
            <a:xfrm>
              <a:off x="3249549" y="4316768"/>
              <a:ext cx="3570208" cy="369332"/>
            </a:xfrm>
            <a:prstGeom prst="rect">
              <a:avLst/>
            </a:prstGeom>
            <a:noFill/>
          </p:spPr>
          <p:txBody>
            <a:bodyPr wrap="none">
              <a:spAutoFit/>
            </a:bodyPr>
            <a:lstStyle/>
            <a:p>
              <a:pPr>
                <a:defRPr/>
              </a:pPr>
              <a:r>
                <a:rPr lang="zh-CN" altLang="en-US" b="1" kern="0" spc="400" dirty="0">
                  <a:solidFill>
                    <a:schemeClr val="bg1"/>
                  </a:solidFill>
                  <a:latin typeface="微软雅黑" pitchFamily="34" charset="-122"/>
                  <a:ea typeface="微软雅黑" pitchFamily="34" charset="-122"/>
                </a:rPr>
                <a:t>召开党支部专题组织生活会</a:t>
              </a:r>
            </a:p>
          </p:txBody>
        </p:sp>
      </p:grpSp>
      <p:pic>
        <p:nvPicPr>
          <p:cNvPr id="49" name="图片 48"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743692" y="4206029"/>
            <a:ext cx="557163" cy="531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0" name="组合 49"/>
          <p:cNvGrpSpPr/>
          <p:nvPr/>
        </p:nvGrpSpPr>
        <p:grpSpPr>
          <a:xfrm>
            <a:off x="3111366" y="5058608"/>
            <a:ext cx="3708391" cy="440686"/>
            <a:chOff x="3111366" y="5058608"/>
            <a:chExt cx="3708391" cy="440686"/>
          </a:xfrm>
        </p:grpSpPr>
        <p:sp>
          <p:nvSpPr>
            <p:cNvPr id="51" name="圆角矩形 50"/>
            <p:cNvSpPr/>
            <p:nvPr/>
          </p:nvSpPr>
          <p:spPr>
            <a:xfrm>
              <a:off x="3111366" y="5058608"/>
              <a:ext cx="3708391" cy="440686"/>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TextBox 14"/>
            <p:cNvSpPr txBox="1"/>
            <p:nvPr/>
          </p:nvSpPr>
          <p:spPr bwMode="auto">
            <a:xfrm>
              <a:off x="3249549" y="5098767"/>
              <a:ext cx="2159566" cy="369332"/>
            </a:xfrm>
            <a:prstGeom prst="rect">
              <a:avLst/>
            </a:prstGeom>
            <a:noFill/>
          </p:spPr>
          <p:txBody>
            <a:bodyPr wrap="none">
              <a:spAutoFit/>
            </a:bodyPr>
            <a:lstStyle/>
            <a:p>
              <a:pPr>
                <a:defRPr/>
              </a:pPr>
              <a:r>
                <a:rPr lang="zh-CN" altLang="en-US" b="1" kern="0" spc="400" dirty="0">
                  <a:solidFill>
                    <a:schemeClr val="bg1"/>
                  </a:solidFill>
                  <a:latin typeface="微软雅黑" pitchFamily="34" charset="-122"/>
                  <a:ea typeface="微软雅黑" pitchFamily="34" charset="-122"/>
                </a:rPr>
                <a:t>立足岗位作贡献</a:t>
              </a:r>
            </a:p>
          </p:txBody>
        </p:sp>
      </p:grpSp>
      <p:pic>
        <p:nvPicPr>
          <p:cNvPr id="53" name="图片 52"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743692" y="4988028"/>
            <a:ext cx="557163" cy="531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4" name="组合 53"/>
          <p:cNvGrpSpPr/>
          <p:nvPr/>
        </p:nvGrpSpPr>
        <p:grpSpPr>
          <a:xfrm>
            <a:off x="7765428" y="3505055"/>
            <a:ext cx="3426263" cy="440686"/>
            <a:chOff x="7765428" y="3505055"/>
            <a:chExt cx="3426263" cy="440686"/>
          </a:xfrm>
        </p:grpSpPr>
        <p:sp>
          <p:nvSpPr>
            <p:cNvPr id="55" name="圆角矩形 54"/>
            <p:cNvSpPr/>
            <p:nvPr/>
          </p:nvSpPr>
          <p:spPr>
            <a:xfrm>
              <a:off x="7765428" y="3505055"/>
              <a:ext cx="3426263" cy="440686"/>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TextBox 14"/>
            <p:cNvSpPr txBox="1"/>
            <p:nvPr/>
          </p:nvSpPr>
          <p:spPr bwMode="auto">
            <a:xfrm>
              <a:off x="7903611" y="3545214"/>
              <a:ext cx="2159566" cy="369332"/>
            </a:xfrm>
            <a:prstGeom prst="rect">
              <a:avLst/>
            </a:prstGeom>
            <a:noFill/>
          </p:spPr>
          <p:txBody>
            <a:bodyPr wrap="none">
              <a:spAutoFit/>
            </a:bodyPr>
            <a:lstStyle/>
            <a:p>
              <a:pPr>
                <a:defRPr/>
              </a:pPr>
              <a:r>
                <a:rPr lang="zh-CN" altLang="en-US" b="1" kern="0" spc="400" dirty="0">
                  <a:solidFill>
                    <a:schemeClr val="bg1"/>
                  </a:solidFill>
                  <a:latin typeface="微软雅黑" pitchFamily="34" charset="-122"/>
                  <a:ea typeface="微软雅黑" pitchFamily="34" charset="-122"/>
                </a:rPr>
                <a:t>创新方式讲党课</a:t>
              </a:r>
            </a:p>
          </p:txBody>
        </p:sp>
      </p:grpSp>
      <p:pic>
        <p:nvPicPr>
          <p:cNvPr id="57" name="图片 56"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397754" y="3434475"/>
            <a:ext cx="557163" cy="531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8" name="组合 57"/>
          <p:cNvGrpSpPr/>
          <p:nvPr/>
        </p:nvGrpSpPr>
        <p:grpSpPr>
          <a:xfrm>
            <a:off x="7765428" y="4276609"/>
            <a:ext cx="3426263" cy="440686"/>
            <a:chOff x="7765428" y="4276609"/>
            <a:chExt cx="3426263" cy="440686"/>
          </a:xfrm>
        </p:grpSpPr>
        <p:sp>
          <p:nvSpPr>
            <p:cNvPr id="59" name="圆角矩形 58"/>
            <p:cNvSpPr/>
            <p:nvPr/>
          </p:nvSpPr>
          <p:spPr>
            <a:xfrm>
              <a:off x="7765428" y="4276609"/>
              <a:ext cx="3426263" cy="440686"/>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TextBox 14"/>
            <p:cNvSpPr txBox="1"/>
            <p:nvPr/>
          </p:nvSpPr>
          <p:spPr bwMode="auto">
            <a:xfrm>
              <a:off x="7903611" y="4316768"/>
              <a:ext cx="2441694" cy="369332"/>
            </a:xfrm>
            <a:prstGeom prst="rect">
              <a:avLst/>
            </a:prstGeom>
            <a:noFill/>
          </p:spPr>
          <p:txBody>
            <a:bodyPr wrap="none">
              <a:spAutoFit/>
            </a:bodyPr>
            <a:lstStyle/>
            <a:p>
              <a:pPr>
                <a:defRPr/>
              </a:pPr>
              <a:r>
                <a:rPr lang="zh-CN" altLang="en-US" b="1" kern="0" spc="400" dirty="0">
                  <a:solidFill>
                    <a:schemeClr val="bg1"/>
                  </a:solidFill>
                  <a:latin typeface="微软雅黑" pitchFamily="34" charset="-122"/>
                  <a:ea typeface="微软雅黑" pitchFamily="34" charset="-122"/>
                </a:rPr>
                <a:t>开展民主评议党员</a:t>
              </a:r>
            </a:p>
          </p:txBody>
        </p:sp>
      </p:grpSp>
      <p:pic>
        <p:nvPicPr>
          <p:cNvPr id="61" name="图片 60"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397754" y="4206029"/>
            <a:ext cx="557163" cy="531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2" name="组合 61"/>
          <p:cNvGrpSpPr/>
          <p:nvPr/>
        </p:nvGrpSpPr>
        <p:grpSpPr>
          <a:xfrm>
            <a:off x="7765428" y="5058608"/>
            <a:ext cx="3426263" cy="440686"/>
            <a:chOff x="7765428" y="5058608"/>
            <a:chExt cx="3426263" cy="440686"/>
          </a:xfrm>
        </p:grpSpPr>
        <p:sp>
          <p:nvSpPr>
            <p:cNvPr id="63" name="圆角矩形 62"/>
            <p:cNvSpPr/>
            <p:nvPr/>
          </p:nvSpPr>
          <p:spPr>
            <a:xfrm>
              <a:off x="7765428" y="5058608"/>
              <a:ext cx="3426263" cy="440686"/>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TextBox 14"/>
            <p:cNvSpPr txBox="1"/>
            <p:nvPr/>
          </p:nvSpPr>
          <p:spPr bwMode="auto">
            <a:xfrm>
              <a:off x="7903611" y="5098767"/>
              <a:ext cx="3288080" cy="369332"/>
            </a:xfrm>
            <a:prstGeom prst="rect">
              <a:avLst/>
            </a:prstGeom>
            <a:noFill/>
          </p:spPr>
          <p:txBody>
            <a:bodyPr wrap="none">
              <a:spAutoFit/>
            </a:bodyPr>
            <a:lstStyle/>
            <a:p>
              <a:pPr>
                <a:defRPr/>
              </a:pPr>
              <a:r>
                <a:rPr lang="zh-CN" altLang="en-US" b="1" kern="0" spc="400" dirty="0">
                  <a:solidFill>
                    <a:schemeClr val="bg1"/>
                  </a:solidFill>
                  <a:latin typeface="微软雅黑" pitchFamily="34" charset="-122"/>
                  <a:ea typeface="微软雅黑" pitchFamily="34" charset="-122"/>
                </a:rPr>
                <a:t>领导机关领导干部作表率</a:t>
              </a:r>
            </a:p>
          </p:txBody>
        </p:sp>
      </p:grpSp>
      <p:pic>
        <p:nvPicPr>
          <p:cNvPr id="65" name="图片 64"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397754" y="4988028"/>
            <a:ext cx="557163" cy="531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9349024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4000" advClick="0" advTm="0">
        <p15:prstTrans prst="curtains"/>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up)">
                                      <p:cBhvr>
                                        <p:cTn id="7" dur="1000"/>
                                        <p:tgtEl>
                                          <p:spTgt spid="40"/>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wipe(left)">
                                      <p:cBhvr>
                                        <p:cTn id="11" dur="1000"/>
                                        <p:tgtEl>
                                          <p:spTgt spid="42"/>
                                        </p:tgtEl>
                                      </p:cBhvr>
                                    </p:animEffect>
                                  </p:childTnLst>
                                </p:cTn>
                              </p:par>
                            </p:childTnLst>
                          </p:cTn>
                        </p:par>
                        <p:par>
                          <p:cTn id="12" fill="hold">
                            <p:stCondLst>
                              <p:cond delay="2000"/>
                            </p:stCondLst>
                            <p:childTnLst>
                              <p:par>
                                <p:cTn id="13" presetID="53" presetClass="entr" presetSubtype="16" fill="hold" nodeType="after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p:cTn id="15" dur="1000" fill="hold"/>
                                        <p:tgtEl>
                                          <p:spTgt spid="29"/>
                                        </p:tgtEl>
                                        <p:attrNameLst>
                                          <p:attrName>ppt_w</p:attrName>
                                        </p:attrNameLst>
                                      </p:cBhvr>
                                      <p:tavLst>
                                        <p:tav tm="0">
                                          <p:val>
                                            <p:fltVal val="0"/>
                                          </p:val>
                                        </p:tav>
                                        <p:tav tm="100000">
                                          <p:val>
                                            <p:strVal val="#ppt_w"/>
                                          </p:val>
                                        </p:tav>
                                      </p:tavLst>
                                    </p:anim>
                                    <p:anim calcmode="lin" valueType="num">
                                      <p:cBhvr>
                                        <p:cTn id="16" dur="1000" fill="hold"/>
                                        <p:tgtEl>
                                          <p:spTgt spid="29"/>
                                        </p:tgtEl>
                                        <p:attrNameLst>
                                          <p:attrName>ppt_h</p:attrName>
                                        </p:attrNameLst>
                                      </p:cBhvr>
                                      <p:tavLst>
                                        <p:tav tm="0">
                                          <p:val>
                                            <p:fltVal val="0"/>
                                          </p:val>
                                        </p:tav>
                                        <p:tav tm="100000">
                                          <p:val>
                                            <p:strVal val="#ppt_h"/>
                                          </p:val>
                                        </p:tav>
                                      </p:tavLst>
                                    </p:anim>
                                    <p:animEffect transition="in" filter="fade">
                                      <p:cBhvr>
                                        <p:cTn id="17" dur="1000"/>
                                        <p:tgtEl>
                                          <p:spTgt spid="29"/>
                                        </p:tgtEl>
                                      </p:cBhvr>
                                    </p:animEffect>
                                  </p:childTnLst>
                                </p:cTn>
                              </p:par>
                            </p:childTnLst>
                          </p:cTn>
                        </p:par>
                        <p:par>
                          <p:cTn id="18" fill="hold">
                            <p:stCondLst>
                              <p:cond delay="3000"/>
                            </p:stCondLst>
                            <p:childTnLst>
                              <p:par>
                                <p:cTn id="19" presetID="22" presetClass="entr" presetSubtype="8"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left)">
                                      <p:cBhvr>
                                        <p:cTn id="21" dur="1000"/>
                                        <p:tgtEl>
                                          <p:spTgt spid="2"/>
                                        </p:tgtEl>
                                      </p:cBhvr>
                                    </p:animEffect>
                                  </p:childTnLst>
                                </p:cTn>
                              </p:par>
                            </p:childTnLst>
                          </p:cTn>
                        </p:par>
                        <p:par>
                          <p:cTn id="22" fill="hold">
                            <p:stCondLst>
                              <p:cond delay="4000"/>
                            </p:stCondLst>
                            <p:childTnLst>
                              <p:par>
                                <p:cTn id="23" presetID="23" presetClass="entr" presetSubtype="528" fill="hold" nodeType="after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p:cTn id="25" dur="1000" fill="hold"/>
                                        <p:tgtEl>
                                          <p:spTgt spid="27"/>
                                        </p:tgtEl>
                                        <p:attrNameLst>
                                          <p:attrName>ppt_w</p:attrName>
                                        </p:attrNameLst>
                                      </p:cBhvr>
                                      <p:tavLst>
                                        <p:tav tm="0">
                                          <p:val>
                                            <p:fltVal val="0"/>
                                          </p:val>
                                        </p:tav>
                                        <p:tav tm="100000">
                                          <p:val>
                                            <p:strVal val="#ppt_w"/>
                                          </p:val>
                                        </p:tav>
                                      </p:tavLst>
                                    </p:anim>
                                    <p:anim calcmode="lin" valueType="num">
                                      <p:cBhvr>
                                        <p:cTn id="26" dur="1000" fill="hold"/>
                                        <p:tgtEl>
                                          <p:spTgt spid="27"/>
                                        </p:tgtEl>
                                        <p:attrNameLst>
                                          <p:attrName>ppt_h</p:attrName>
                                        </p:attrNameLst>
                                      </p:cBhvr>
                                      <p:tavLst>
                                        <p:tav tm="0">
                                          <p:val>
                                            <p:fltVal val="0"/>
                                          </p:val>
                                        </p:tav>
                                        <p:tav tm="100000">
                                          <p:val>
                                            <p:strVal val="#ppt_h"/>
                                          </p:val>
                                        </p:tav>
                                      </p:tavLst>
                                    </p:anim>
                                    <p:anim calcmode="lin" valueType="num">
                                      <p:cBhvr>
                                        <p:cTn id="27" dur="1000" fill="hold"/>
                                        <p:tgtEl>
                                          <p:spTgt spid="27"/>
                                        </p:tgtEl>
                                        <p:attrNameLst>
                                          <p:attrName>ppt_x</p:attrName>
                                        </p:attrNameLst>
                                      </p:cBhvr>
                                      <p:tavLst>
                                        <p:tav tm="0">
                                          <p:val>
                                            <p:fltVal val="0.5"/>
                                          </p:val>
                                        </p:tav>
                                        <p:tav tm="100000">
                                          <p:val>
                                            <p:strVal val="#ppt_x"/>
                                          </p:val>
                                        </p:tav>
                                      </p:tavLst>
                                    </p:anim>
                                    <p:anim calcmode="lin" valueType="num">
                                      <p:cBhvr>
                                        <p:cTn id="28" dur="1000" fill="hold"/>
                                        <p:tgtEl>
                                          <p:spTgt spid="27"/>
                                        </p:tgtEl>
                                        <p:attrNameLst>
                                          <p:attrName>ppt_y</p:attrName>
                                        </p:attrNameLst>
                                      </p:cBhvr>
                                      <p:tavLst>
                                        <p:tav tm="0">
                                          <p:val>
                                            <p:fltVal val="0.5"/>
                                          </p:val>
                                        </p:tav>
                                        <p:tav tm="100000">
                                          <p:val>
                                            <p:strVal val="#ppt_y"/>
                                          </p:val>
                                        </p:tav>
                                      </p:tavLst>
                                    </p:anim>
                                  </p:childTnLst>
                                </p:cTn>
                              </p:par>
                            </p:childTnLst>
                          </p:cTn>
                        </p:par>
                        <p:par>
                          <p:cTn id="29" fill="hold">
                            <p:stCondLst>
                              <p:cond delay="5000"/>
                            </p:stCondLst>
                            <p:childTnLst>
                              <p:par>
                                <p:cTn id="30" presetID="22" presetClass="entr" presetSubtype="8" fill="hold" nodeType="after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wipe(left)">
                                      <p:cBhvr>
                                        <p:cTn id="32" dur="1000"/>
                                        <p:tgtEl>
                                          <p:spTgt spid="24"/>
                                        </p:tgtEl>
                                      </p:cBhvr>
                                    </p:animEffect>
                                  </p:childTnLst>
                                </p:cTn>
                              </p:par>
                            </p:childTnLst>
                          </p:cTn>
                        </p:par>
                        <p:par>
                          <p:cTn id="33" fill="hold">
                            <p:stCondLst>
                              <p:cond delay="6000"/>
                            </p:stCondLst>
                            <p:childTnLst>
                              <p:par>
                                <p:cTn id="34" presetID="23" presetClass="entr" presetSubtype="528" fill="hold" nodeType="afterEffect">
                                  <p:stCondLst>
                                    <p:cond delay="0"/>
                                  </p:stCondLst>
                                  <p:childTnLst>
                                    <p:set>
                                      <p:cBhvr>
                                        <p:cTn id="35" dur="1" fill="hold">
                                          <p:stCondLst>
                                            <p:cond delay="0"/>
                                          </p:stCondLst>
                                        </p:cTn>
                                        <p:tgtEl>
                                          <p:spTgt spid="57"/>
                                        </p:tgtEl>
                                        <p:attrNameLst>
                                          <p:attrName>style.visibility</p:attrName>
                                        </p:attrNameLst>
                                      </p:cBhvr>
                                      <p:to>
                                        <p:strVal val="visible"/>
                                      </p:to>
                                    </p:set>
                                    <p:anim calcmode="lin" valueType="num">
                                      <p:cBhvr>
                                        <p:cTn id="36" dur="1000" fill="hold"/>
                                        <p:tgtEl>
                                          <p:spTgt spid="57"/>
                                        </p:tgtEl>
                                        <p:attrNameLst>
                                          <p:attrName>ppt_w</p:attrName>
                                        </p:attrNameLst>
                                      </p:cBhvr>
                                      <p:tavLst>
                                        <p:tav tm="0">
                                          <p:val>
                                            <p:fltVal val="0"/>
                                          </p:val>
                                        </p:tav>
                                        <p:tav tm="100000">
                                          <p:val>
                                            <p:strVal val="#ppt_w"/>
                                          </p:val>
                                        </p:tav>
                                      </p:tavLst>
                                    </p:anim>
                                    <p:anim calcmode="lin" valueType="num">
                                      <p:cBhvr>
                                        <p:cTn id="37" dur="1000" fill="hold"/>
                                        <p:tgtEl>
                                          <p:spTgt spid="57"/>
                                        </p:tgtEl>
                                        <p:attrNameLst>
                                          <p:attrName>ppt_h</p:attrName>
                                        </p:attrNameLst>
                                      </p:cBhvr>
                                      <p:tavLst>
                                        <p:tav tm="0">
                                          <p:val>
                                            <p:fltVal val="0"/>
                                          </p:val>
                                        </p:tav>
                                        <p:tav tm="100000">
                                          <p:val>
                                            <p:strVal val="#ppt_h"/>
                                          </p:val>
                                        </p:tav>
                                      </p:tavLst>
                                    </p:anim>
                                    <p:anim calcmode="lin" valueType="num">
                                      <p:cBhvr>
                                        <p:cTn id="38" dur="1000" fill="hold"/>
                                        <p:tgtEl>
                                          <p:spTgt spid="57"/>
                                        </p:tgtEl>
                                        <p:attrNameLst>
                                          <p:attrName>ppt_x</p:attrName>
                                        </p:attrNameLst>
                                      </p:cBhvr>
                                      <p:tavLst>
                                        <p:tav tm="0">
                                          <p:val>
                                            <p:fltVal val="0.5"/>
                                          </p:val>
                                        </p:tav>
                                        <p:tav tm="100000">
                                          <p:val>
                                            <p:strVal val="#ppt_x"/>
                                          </p:val>
                                        </p:tav>
                                      </p:tavLst>
                                    </p:anim>
                                    <p:anim calcmode="lin" valueType="num">
                                      <p:cBhvr>
                                        <p:cTn id="39" dur="1000" fill="hold"/>
                                        <p:tgtEl>
                                          <p:spTgt spid="57"/>
                                        </p:tgtEl>
                                        <p:attrNameLst>
                                          <p:attrName>ppt_y</p:attrName>
                                        </p:attrNameLst>
                                      </p:cBhvr>
                                      <p:tavLst>
                                        <p:tav tm="0">
                                          <p:val>
                                            <p:fltVal val="0.5"/>
                                          </p:val>
                                        </p:tav>
                                        <p:tav tm="100000">
                                          <p:val>
                                            <p:strVal val="#ppt_y"/>
                                          </p:val>
                                        </p:tav>
                                      </p:tavLst>
                                    </p:anim>
                                  </p:childTnLst>
                                </p:cTn>
                              </p:par>
                            </p:childTnLst>
                          </p:cTn>
                        </p:par>
                        <p:par>
                          <p:cTn id="40" fill="hold">
                            <p:stCondLst>
                              <p:cond delay="7000"/>
                            </p:stCondLst>
                            <p:childTnLst>
                              <p:par>
                                <p:cTn id="41" presetID="22" presetClass="entr" presetSubtype="8" fill="hold" nodeType="afterEffect">
                                  <p:stCondLst>
                                    <p:cond delay="0"/>
                                  </p:stCondLst>
                                  <p:childTnLst>
                                    <p:set>
                                      <p:cBhvr>
                                        <p:cTn id="42" dur="1" fill="hold">
                                          <p:stCondLst>
                                            <p:cond delay="0"/>
                                          </p:stCondLst>
                                        </p:cTn>
                                        <p:tgtEl>
                                          <p:spTgt spid="54"/>
                                        </p:tgtEl>
                                        <p:attrNameLst>
                                          <p:attrName>style.visibility</p:attrName>
                                        </p:attrNameLst>
                                      </p:cBhvr>
                                      <p:to>
                                        <p:strVal val="visible"/>
                                      </p:to>
                                    </p:set>
                                    <p:animEffect transition="in" filter="wipe(left)">
                                      <p:cBhvr>
                                        <p:cTn id="43" dur="1000"/>
                                        <p:tgtEl>
                                          <p:spTgt spid="54"/>
                                        </p:tgtEl>
                                      </p:cBhvr>
                                    </p:animEffect>
                                  </p:childTnLst>
                                </p:cTn>
                              </p:par>
                            </p:childTnLst>
                          </p:cTn>
                        </p:par>
                        <p:par>
                          <p:cTn id="44" fill="hold">
                            <p:stCondLst>
                              <p:cond delay="8000"/>
                            </p:stCondLst>
                            <p:childTnLst>
                              <p:par>
                                <p:cTn id="45" presetID="23" presetClass="entr" presetSubtype="528" fill="hold" nodeType="afterEffect">
                                  <p:stCondLst>
                                    <p:cond delay="0"/>
                                  </p:stCondLst>
                                  <p:childTnLst>
                                    <p:set>
                                      <p:cBhvr>
                                        <p:cTn id="46" dur="1" fill="hold">
                                          <p:stCondLst>
                                            <p:cond delay="0"/>
                                          </p:stCondLst>
                                        </p:cTn>
                                        <p:tgtEl>
                                          <p:spTgt spid="49"/>
                                        </p:tgtEl>
                                        <p:attrNameLst>
                                          <p:attrName>style.visibility</p:attrName>
                                        </p:attrNameLst>
                                      </p:cBhvr>
                                      <p:to>
                                        <p:strVal val="visible"/>
                                      </p:to>
                                    </p:set>
                                    <p:anim calcmode="lin" valueType="num">
                                      <p:cBhvr>
                                        <p:cTn id="47" dur="1000" fill="hold"/>
                                        <p:tgtEl>
                                          <p:spTgt spid="49"/>
                                        </p:tgtEl>
                                        <p:attrNameLst>
                                          <p:attrName>ppt_w</p:attrName>
                                        </p:attrNameLst>
                                      </p:cBhvr>
                                      <p:tavLst>
                                        <p:tav tm="0">
                                          <p:val>
                                            <p:fltVal val="0"/>
                                          </p:val>
                                        </p:tav>
                                        <p:tav tm="100000">
                                          <p:val>
                                            <p:strVal val="#ppt_w"/>
                                          </p:val>
                                        </p:tav>
                                      </p:tavLst>
                                    </p:anim>
                                    <p:anim calcmode="lin" valueType="num">
                                      <p:cBhvr>
                                        <p:cTn id="48" dur="1000" fill="hold"/>
                                        <p:tgtEl>
                                          <p:spTgt spid="49"/>
                                        </p:tgtEl>
                                        <p:attrNameLst>
                                          <p:attrName>ppt_h</p:attrName>
                                        </p:attrNameLst>
                                      </p:cBhvr>
                                      <p:tavLst>
                                        <p:tav tm="0">
                                          <p:val>
                                            <p:fltVal val="0"/>
                                          </p:val>
                                        </p:tav>
                                        <p:tav tm="100000">
                                          <p:val>
                                            <p:strVal val="#ppt_h"/>
                                          </p:val>
                                        </p:tav>
                                      </p:tavLst>
                                    </p:anim>
                                    <p:anim calcmode="lin" valueType="num">
                                      <p:cBhvr>
                                        <p:cTn id="49" dur="1000" fill="hold"/>
                                        <p:tgtEl>
                                          <p:spTgt spid="49"/>
                                        </p:tgtEl>
                                        <p:attrNameLst>
                                          <p:attrName>ppt_x</p:attrName>
                                        </p:attrNameLst>
                                      </p:cBhvr>
                                      <p:tavLst>
                                        <p:tav tm="0">
                                          <p:val>
                                            <p:fltVal val="0.5"/>
                                          </p:val>
                                        </p:tav>
                                        <p:tav tm="100000">
                                          <p:val>
                                            <p:strVal val="#ppt_x"/>
                                          </p:val>
                                        </p:tav>
                                      </p:tavLst>
                                    </p:anim>
                                    <p:anim calcmode="lin" valueType="num">
                                      <p:cBhvr>
                                        <p:cTn id="50" dur="1000" fill="hold"/>
                                        <p:tgtEl>
                                          <p:spTgt spid="49"/>
                                        </p:tgtEl>
                                        <p:attrNameLst>
                                          <p:attrName>ppt_y</p:attrName>
                                        </p:attrNameLst>
                                      </p:cBhvr>
                                      <p:tavLst>
                                        <p:tav tm="0">
                                          <p:val>
                                            <p:fltVal val="0.5"/>
                                          </p:val>
                                        </p:tav>
                                        <p:tav tm="100000">
                                          <p:val>
                                            <p:strVal val="#ppt_y"/>
                                          </p:val>
                                        </p:tav>
                                      </p:tavLst>
                                    </p:anim>
                                  </p:childTnLst>
                                </p:cTn>
                              </p:par>
                            </p:childTnLst>
                          </p:cTn>
                        </p:par>
                        <p:par>
                          <p:cTn id="51" fill="hold">
                            <p:stCondLst>
                              <p:cond delay="9000"/>
                            </p:stCondLst>
                            <p:childTnLst>
                              <p:par>
                                <p:cTn id="52" presetID="22" presetClass="entr" presetSubtype="8" fill="hold" nodeType="after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wipe(left)">
                                      <p:cBhvr>
                                        <p:cTn id="54" dur="1000"/>
                                        <p:tgtEl>
                                          <p:spTgt spid="46"/>
                                        </p:tgtEl>
                                      </p:cBhvr>
                                    </p:animEffect>
                                  </p:childTnLst>
                                </p:cTn>
                              </p:par>
                            </p:childTnLst>
                          </p:cTn>
                        </p:par>
                        <p:par>
                          <p:cTn id="55" fill="hold">
                            <p:stCondLst>
                              <p:cond delay="10000"/>
                            </p:stCondLst>
                            <p:childTnLst>
                              <p:par>
                                <p:cTn id="56" presetID="23" presetClass="entr" presetSubtype="528" fill="hold" nodeType="afterEffect">
                                  <p:stCondLst>
                                    <p:cond delay="0"/>
                                  </p:stCondLst>
                                  <p:childTnLst>
                                    <p:set>
                                      <p:cBhvr>
                                        <p:cTn id="57" dur="1" fill="hold">
                                          <p:stCondLst>
                                            <p:cond delay="0"/>
                                          </p:stCondLst>
                                        </p:cTn>
                                        <p:tgtEl>
                                          <p:spTgt spid="61"/>
                                        </p:tgtEl>
                                        <p:attrNameLst>
                                          <p:attrName>style.visibility</p:attrName>
                                        </p:attrNameLst>
                                      </p:cBhvr>
                                      <p:to>
                                        <p:strVal val="visible"/>
                                      </p:to>
                                    </p:set>
                                    <p:anim calcmode="lin" valueType="num">
                                      <p:cBhvr>
                                        <p:cTn id="58" dur="1000" fill="hold"/>
                                        <p:tgtEl>
                                          <p:spTgt spid="61"/>
                                        </p:tgtEl>
                                        <p:attrNameLst>
                                          <p:attrName>ppt_w</p:attrName>
                                        </p:attrNameLst>
                                      </p:cBhvr>
                                      <p:tavLst>
                                        <p:tav tm="0">
                                          <p:val>
                                            <p:fltVal val="0"/>
                                          </p:val>
                                        </p:tav>
                                        <p:tav tm="100000">
                                          <p:val>
                                            <p:strVal val="#ppt_w"/>
                                          </p:val>
                                        </p:tav>
                                      </p:tavLst>
                                    </p:anim>
                                    <p:anim calcmode="lin" valueType="num">
                                      <p:cBhvr>
                                        <p:cTn id="59" dur="1000" fill="hold"/>
                                        <p:tgtEl>
                                          <p:spTgt spid="61"/>
                                        </p:tgtEl>
                                        <p:attrNameLst>
                                          <p:attrName>ppt_h</p:attrName>
                                        </p:attrNameLst>
                                      </p:cBhvr>
                                      <p:tavLst>
                                        <p:tav tm="0">
                                          <p:val>
                                            <p:fltVal val="0"/>
                                          </p:val>
                                        </p:tav>
                                        <p:tav tm="100000">
                                          <p:val>
                                            <p:strVal val="#ppt_h"/>
                                          </p:val>
                                        </p:tav>
                                      </p:tavLst>
                                    </p:anim>
                                    <p:anim calcmode="lin" valueType="num">
                                      <p:cBhvr>
                                        <p:cTn id="60" dur="1000" fill="hold"/>
                                        <p:tgtEl>
                                          <p:spTgt spid="61"/>
                                        </p:tgtEl>
                                        <p:attrNameLst>
                                          <p:attrName>ppt_x</p:attrName>
                                        </p:attrNameLst>
                                      </p:cBhvr>
                                      <p:tavLst>
                                        <p:tav tm="0">
                                          <p:val>
                                            <p:fltVal val="0.5"/>
                                          </p:val>
                                        </p:tav>
                                        <p:tav tm="100000">
                                          <p:val>
                                            <p:strVal val="#ppt_x"/>
                                          </p:val>
                                        </p:tav>
                                      </p:tavLst>
                                    </p:anim>
                                    <p:anim calcmode="lin" valueType="num">
                                      <p:cBhvr>
                                        <p:cTn id="61" dur="1000" fill="hold"/>
                                        <p:tgtEl>
                                          <p:spTgt spid="61"/>
                                        </p:tgtEl>
                                        <p:attrNameLst>
                                          <p:attrName>ppt_y</p:attrName>
                                        </p:attrNameLst>
                                      </p:cBhvr>
                                      <p:tavLst>
                                        <p:tav tm="0">
                                          <p:val>
                                            <p:fltVal val="0.5"/>
                                          </p:val>
                                        </p:tav>
                                        <p:tav tm="100000">
                                          <p:val>
                                            <p:strVal val="#ppt_y"/>
                                          </p:val>
                                        </p:tav>
                                      </p:tavLst>
                                    </p:anim>
                                  </p:childTnLst>
                                </p:cTn>
                              </p:par>
                            </p:childTnLst>
                          </p:cTn>
                        </p:par>
                        <p:par>
                          <p:cTn id="62" fill="hold">
                            <p:stCondLst>
                              <p:cond delay="11000"/>
                            </p:stCondLst>
                            <p:childTnLst>
                              <p:par>
                                <p:cTn id="63" presetID="22" presetClass="entr" presetSubtype="8" fill="hold" nodeType="afterEffect">
                                  <p:stCondLst>
                                    <p:cond delay="0"/>
                                  </p:stCondLst>
                                  <p:childTnLst>
                                    <p:set>
                                      <p:cBhvr>
                                        <p:cTn id="64" dur="1" fill="hold">
                                          <p:stCondLst>
                                            <p:cond delay="0"/>
                                          </p:stCondLst>
                                        </p:cTn>
                                        <p:tgtEl>
                                          <p:spTgt spid="58"/>
                                        </p:tgtEl>
                                        <p:attrNameLst>
                                          <p:attrName>style.visibility</p:attrName>
                                        </p:attrNameLst>
                                      </p:cBhvr>
                                      <p:to>
                                        <p:strVal val="visible"/>
                                      </p:to>
                                    </p:set>
                                    <p:animEffect transition="in" filter="wipe(left)">
                                      <p:cBhvr>
                                        <p:cTn id="65" dur="1000"/>
                                        <p:tgtEl>
                                          <p:spTgt spid="58"/>
                                        </p:tgtEl>
                                      </p:cBhvr>
                                    </p:animEffect>
                                  </p:childTnLst>
                                </p:cTn>
                              </p:par>
                            </p:childTnLst>
                          </p:cTn>
                        </p:par>
                        <p:par>
                          <p:cTn id="66" fill="hold">
                            <p:stCondLst>
                              <p:cond delay="12000"/>
                            </p:stCondLst>
                            <p:childTnLst>
                              <p:par>
                                <p:cTn id="67" presetID="23" presetClass="entr" presetSubtype="528" fill="hold" nodeType="afterEffect">
                                  <p:stCondLst>
                                    <p:cond delay="0"/>
                                  </p:stCondLst>
                                  <p:childTnLst>
                                    <p:set>
                                      <p:cBhvr>
                                        <p:cTn id="68" dur="1" fill="hold">
                                          <p:stCondLst>
                                            <p:cond delay="0"/>
                                          </p:stCondLst>
                                        </p:cTn>
                                        <p:tgtEl>
                                          <p:spTgt spid="53"/>
                                        </p:tgtEl>
                                        <p:attrNameLst>
                                          <p:attrName>style.visibility</p:attrName>
                                        </p:attrNameLst>
                                      </p:cBhvr>
                                      <p:to>
                                        <p:strVal val="visible"/>
                                      </p:to>
                                    </p:set>
                                    <p:anim calcmode="lin" valueType="num">
                                      <p:cBhvr>
                                        <p:cTn id="69" dur="1000" fill="hold"/>
                                        <p:tgtEl>
                                          <p:spTgt spid="53"/>
                                        </p:tgtEl>
                                        <p:attrNameLst>
                                          <p:attrName>ppt_w</p:attrName>
                                        </p:attrNameLst>
                                      </p:cBhvr>
                                      <p:tavLst>
                                        <p:tav tm="0">
                                          <p:val>
                                            <p:fltVal val="0"/>
                                          </p:val>
                                        </p:tav>
                                        <p:tav tm="100000">
                                          <p:val>
                                            <p:strVal val="#ppt_w"/>
                                          </p:val>
                                        </p:tav>
                                      </p:tavLst>
                                    </p:anim>
                                    <p:anim calcmode="lin" valueType="num">
                                      <p:cBhvr>
                                        <p:cTn id="70" dur="1000" fill="hold"/>
                                        <p:tgtEl>
                                          <p:spTgt spid="53"/>
                                        </p:tgtEl>
                                        <p:attrNameLst>
                                          <p:attrName>ppt_h</p:attrName>
                                        </p:attrNameLst>
                                      </p:cBhvr>
                                      <p:tavLst>
                                        <p:tav tm="0">
                                          <p:val>
                                            <p:fltVal val="0"/>
                                          </p:val>
                                        </p:tav>
                                        <p:tav tm="100000">
                                          <p:val>
                                            <p:strVal val="#ppt_h"/>
                                          </p:val>
                                        </p:tav>
                                      </p:tavLst>
                                    </p:anim>
                                    <p:anim calcmode="lin" valueType="num">
                                      <p:cBhvr>
                                        <p:cTn id="71" dur="1000" fill="hold"/>
                                        <p:tgtEl>
                                          <p:spTgt spid="53"/>
                                        </p:tgtEl>
                                        <p:attrNameLst>
                                          <p:attrName>ppt_x</p:attrName>
                                        </p:attrNameLst>
                                      </p:cBhvr>
                                      <p:tavLst>
                                        <p:tav tm="0">
                                          <p:val>
                                            <p:fltVal val="0.5"/>
                                          </p:val>
                                        </p:tav>
                                        <p:tav tm="100000">
                                          <p:val>
                                            <p:strVal val="#ppt_x"/>
                                          </p:val>
                                        </p:tav>
                                      </p:tavLst>
                                    </p:anim>
                                    <p:anim calcmode="lin" valueType="num">
                                      <p:cBhvr>
                                        <p:cTn id="72" dur="1000" fill="hold"/>
                                        <p:tgtEl>
                                          <p:spTgt spid="53"/>
                                        </p:tgtEl>
                                        <p:attrNameLst>
                                          <p:attrName>ppt_y</p:attrName>
                                        </p:attrNameLst>
                                      </p:cBhvr>
                                      <p:tavLst>
                                        <p:tav tm="0">
                                          <p:val>
                                            <p:fltVal val="0.5"/>
                                          </p:val>
                                        </p:tav>
                                        <p:tav tm="100000">
                                          <p:val>
                                            <p:strVal val="#ppt_y"/>
                                          </p:val>
                                        </p:tav>
                                      </p:tavLst>
                                    </p:anim>
                                  </p:childTnLst>
                                </p:cTn>
                              </p:par>
                            </p:childTnLst>
                          </p:cTn>
                        </p:par>
                        <p:par>
                          <p:cTn id="73" fill="hold">
                            <p:stCondLst>
                              <p:cond delay="13000"/>
                            </p:stCondLst>
                            <p:childTnLst>
                              <p:par>
                                <p:cTn id="74" presetID="22" presetClass="entr" presetSubtype="8" fill="hold" nodeType="afterEffect">
                                  <p:stCondLst>
                                    <p:cond delay="0"/>
                                  </p:stCondLst>
                                  <p:childTnLst>
                                    <p:set>
                                      <p:cBhvr>
                                        <p:cTn id="75" dur="1" fill="hold">
                                          <p:stCondLst>
                                            <p:cond delay="0"/>
                                          </p:stCondLst>
                                        </p:cTn>
                                        <p:tgtEl>
                                          <p:spTgt spid="50"/>
                                        </p:tgtEl>
                                        <p:attrNameLst>
                                          <p:attrName>style.visibility</p:attrName>
                                        </p:attrNameLst>
                                      </p:cBhvr>
                                      <p:to>
                                        <p:strVal val="visible"/>
                                      </p:to>
                                    </p:set>
                                    <p:animEffect transition="in" filter="wipe(left)">
                                      <p:cBhvr>
                                        <p:cTn id="76" dur="1000"/>
                                        <p:tgtEl>
                                          <p:spTgt spid="50"/>
                                        </p:tgtEl>
                                      </p:cBhvr>
                                    </p:animEffect>
                                  </p:childTnLst>
                                </p:cTn>
                              </p:par>
                            </p:childTnLst>
                          </p:cTn>
                        </p:par>
                        <p:par>
                          <p:cTn id="77" fill="hold">
                            <p:stCondLst>
                              <p:cond delay="14000"/>
                            </p:stCondLst>
                            <p:childTnLst>
                              <p:par>
                                <p:cTn id="78" presetID="23" presetClass="entr" presetSubtype="528" fill="hold" nodeType="afterEffect">
                                  <p:stCondLst>
                                    <p:cond delay="0"/>
                                  </p:stCondLst>
                                  <p:childTnLst>
                                    <p:set>
                                      <p:cBhvr>
                                        <p:cTn id="79" dur="1" fill="hold">
                                          <p:stCondLst>
                                            <p:cond delay="0"/>
                                          </p:stCondLst>
                                        </p:cTn>
                                        <p:tgtEl>
                                          <p:spTgt spid="65"/>
                                        </p:tgtEl>
                                        <p:attrNameLst>
                                          <p:attrName>style.visibility</p:attrName>
                                        </p:attrNameLst>
                                      </p:cBhvr>
                                      <p:to>
                                        <p:strVal val="visible"/>
                                      </p:to>
                                    </p:set>
                                    <p:anim calcmode="lin" valueType="num">
                                      <p:cBhvr>
                                        <p:cTn id="80" dur="1000" fill="hold"/>
                                        <p:tgtEl>
                                          <p:spTgt spid="65"/>
                                        </p:tgtEl>
                                        <p:attrNameLst>
                                          <p:attrName>ppt_w</p:attrName>
                                        </p:attrNameLst>
                                      </p:cBhvr>
                                      <p:tavLst>
                                        <p:tav tm="0">
                                          <p:val>
                                            <p:fltVal val="0"/>
                                          </p:val>
                                        </p:tav>
                                        <p:tav tm="100000">
                                          <p:val>
                                            <p:strVal val="#ppt_w"/>
                                          </p:val>
                                        </p:tav>
                                      </p:tavLst>
                                    </p:anim>
                                    <p:anim calcmode="lin" valueType="num">
                                      <p:cBhvr>
                                        <p:cTn id="81" dur="1000" fill="hold"/>
                                        <p:tgtEl>
                                          <p:spTgt spid="65"/>
                                        </p:tgtEl>
                                        <p:attrNameLst>
                                          <p:attrName>ppt_h</p:attrName>
                                        </p:attrNameLst>
                                      </p:cBhvr>
                                      <p:tavLst>
                                        <p:tav tm="0">
                                          <p:val>
                                            <p:fltVal val="0"/>
                                          </p:val>
                                        </p:tav>
                                        <p:tav tm="100000">
                                          <p:val>
                                            <p:strVal val="#ppt_h"/>
                                          </p:val>
                                        </p:tav>
                                      </p:tavLst>
                                    </p:anim>
                                    <p:anim calcmode="lin" valueType="num">
                                      <p:cBhvr>
                                        <p:cTn id="82" dur="1000" fill="hold"/>
                                        <p:tgtEl>
                                          <p:spTgt spid="65"/>
                                        </p:tgtEl>
                                        <p:attrNameLst>
                                          <p:attrName>ppt_x</p:attrName>
                                        </p:attrNameLst>
                                      </p:cBhvr>
                                      <p:tavLst>
                                        <p:tav tm="0">
                                          <p:val>
                                            <p:fltVal val="0.5"/>
                                          </p:val>
                                        </p:tav>
                                        <p:tav tm="100000">
                                          <p:val>
                                            <p:strVal val="#ppt_x"/>
                                          </p:val>
                                        </p:tav>
                                      </p:tavLst>
                                    </p:anim>
                                    <p:anim calcmode="lin" valueType="num">
                                      <p:cBhvr>
                                        <p:cTn id="83" dur="1000" fill="hold"/>
                                        <p:tgtEl>
                                          <p:spTgt spid="65"/>
                                        </p:tgtEl>
                                        <p:attrNameLst>
                                          <p:attrName>ppt_y</p:attrName>
                                        </p:attrNameLst>
                                      </p:cBhvr>
                                      <p:tavLst>
                                        <p:tav tm="0">
                                          <p:val>
                                            <p:fltVal val="0.5"/>
                                          </p:val>
                                        </p:tav>
                                        <p:tav tm="100000">
                                          <p:val>
                                            <p:strVal val="#ppt_y"/>
                                          </p:val>
                                        </p:tav>
                                      </p:tavLst>
                                    </p:anim>
                                  </p:childTnLst>
                                </p:cTn>
                              </p:par>
                            </p:childTnLst>
                          </p:cTn>
                        </p:par>
                        <p:par>
                          <p:cTn id="84" fill="hold">
                            <p:stCondLst>
                              <p:cond delay="15000"/>
                            </p:stCondLst>
                            <p:childTnLst>
                              <p:par>
                                <p:cTn id="85" presetID="22" presetClass="entr" presetSubtype="8" fill="hold" nodeType="afterEffect">
                                  <p:stCondLst>
                                    <p:cond delay="0"/>
                                  </p:stCondLst>
                                  <p:childTnLst>
                                    <p:set>
                                      <p:cBhvr>
                                        <p:cTn id="86" dur="1" fill="hold">
                                          <p:stCondLst>
                                            <p:cond delay="0"/>
                                          </p:stCondLst>
                                        </p:cTn>
                                        <p:tgtEl>
                                          <p:spTgt spid="62"/>
                                        </p:tgtEl>
                                        <p:attrNameLst>
                                          <p:attrName>style.visibility</p:attrName>
                                        </p:attrNameLst>
                                      </p:cBhvr>
                                      <p:to>
                                        <p:strVal val="visible"/>
                                      </p:to>
                                    </p:set>
                                    <p:animEffect transition="in" filter="wipe(left)">
                                      <p:cBhvr>
                                        <p:cTn id="87" dur="10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2" name="矩形 31"/>
          <p:cNvSpPr/>
          <p:nvPr/>
        </p:nvSpPr>
        <p:spPr>
          <a:xfrm>
            <a:off x="975360" y="-1341120"/>
            <a:ext cx="772160" cy="1056640"/>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a:grpSpLocks noChangeAspect="1"/>
          </p:cNvGrpSpPr>
          <p:nvPr/>
        </p:nvGrpSpPr>
        <p:grpSpPr>
          <a:xfrm>
            <a:off x="183057" y="301005"/>
            <a:ext cx="2339215" cy="1126744"/>
            <a:chOff x="1672035" y="1687395"/>
            <a:chExt cx="938928" cy="452259"/>
          </a:xfrm>
          <a:effectLst>
            <a:outerShdw blurRad="50800" dist="38100" dir="5400000" algn="t" rotWithShape="0">
              <a:prstClr val="black">
                <a:alpha val="40000"/>
              </a:prstClr>
            </a:outerShdw>
          </a:effectLst>
        </p:grpSpPr>
        <p:pic>
          <p:nvPicPr>
            <p:cNvPr id="7" name="Picture 2" descr="C:\Users\xb\Desktop\素材--党建\PNG--党（国）徽旗\党旗红旗\16sucai_201507091736.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flipH="1">
              <a:off x="1672035" y="1687395"/>
              <a:ext cx="845493" cy="44350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xb\Desktop\53bf653e36a06.png"/>
            <p:cNvPicPr>
              <a:picLocks noChangeAspect="1" noChangeArrowheads="1"/>
            </p:cNvPicPr>
            <p:nvPr userDrawn="1"/>
          </p:nvPicPr>
          <p:blipFill>
            <a:blip r:embed="rId5" cstate="print">
              <a:extLst>
                <a:ext uri="{28A0092B-C50C-407E-A947-70E740481C1C}">
                  <a14:useLocalDpi xmlns:a14="http://schemas.microsoft.com/office/drawing/2010/main"/>
                </a:ext>
              </a:extLst>
            </a:blip>
            <a:srcRect/>
            <a:stretch>
              <a:fillRect/>
            </a:stretch>
          </p:blipFill>
          <p:spPr bwMode="auto">
            <a:xfrm>
              <a:off x="2123728" y="1707654"/>
              <a:ext cx="487235" cy="432000"/>
            </a:xfrm>
            <a:prstGeom prst="rect">
              <a:avLst/>
            </a:prstGeom>
            <a:noFill/>
            <a:extLst>
              <a:ext uri="{909E8E84-426E-40DD-AFC4-6F175D3DCCD1}">
                <a14:hiddenFill xmlns:a14="http://schemas.microsoft.com/office/drawing/2010/main">
                  <a:solidFill>
                    <a:srgbClr val="FFFFFF"/>
                  </a:solidFill>
                </a14:hiddenFill>
              </a:ext>
            </a:extLst>
          </p:spPr>
        </p:pic>
      </p:grpSp>
      <p:sp>
        <p:nvSpPr>
          <p:cNvPr id="9" name="标题 1"/>
          <p:cNvSpPr txBox="1">
            <a:spLocks/>
          </p:cNvSpPr>
          <p:nvPr/>
        </p:nvSpPr>
        <p:spPr>
          <a:xfrm>
            <a:off x="2952372" y="418810"/>
            <a:ext cx="4491839" cy="504056"/>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r>
              <a:rPr lang="zh-CN" altLang="en-US" sz="3600" dirty="0">
                <a:gradFill>
                  <a:gsLst>
                    <a:gs pos="0">
                      <a:srgbClr val="BE0000"/>
                    </a:gs>
                    <a:gs pos="100000">
                      <a:srgbClr val="930000"/>
                    </a:gs>
                  </a:gsLst>
                  <a:lin ang="16200000" scaled="1"/>
                </a:gradFill>
              </a:rPr>
              <a:t>主要措施：围绕专题学习讨论</a:t>
            </a:r>
          </a:p>
        </p:txBody>
      </p:sp>
      <p:grpSp>
        <p:nvGrpSpPr>
          <p:cNvPr id="10" name="组合 9"/>
          <p:cNvGrpSpPr/>
          <p:nvPr/>
        </p:nvGrpSpPr>
        <p:grpSpPr>
          <a:xfrm>
            <a:off x="8778749" y="569365"/>
            <a:ext cx="693102" cy="707002"/>
            <a:chOff x="1398837" y="3496783"/>
            <a:chExt cx="1006035" cy="1006034"/>
          </a:xfrm>
          <a:effectLst>
            <a:outerShdw blurRad="50800" dist="38100" dir="2700000" algn="tl" rotWithShape="0">
              <a:prstClr val="black">
                <a:alpha val="40000"/>
              </a:prstClr>
            </a:outerShdw>
          </a:effectLst>
        </p:grpSpPr>
        <p:grpSp>
          <p:nvGrpSpPr>
            <p:cNvPr id="11" name="组合 10"/>
            <p:cNvGrpSpPr/>
            <p:nvPr/>
          </p:nvGrpSpPr>
          <p:grpSpPr>
            <a:xfrm>
              <a:off x="1398837" y="3496783"/>
              <a:ext cx="1006035" cy="1006034"/>
              <a:chOff x="2180022" y="2446667"/>
              <a:chExt cx="1008000" cy="1008000"/>
            </a:xfrm>
          </p:grpSpPr>
          <p:sp>
            <p:nvSpPr>
              <p:cNvPr id="13" name="矩形 12"/>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14" name="直接连接符 13"/>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2" name="TextBox 14"/>
            <p:cNvSpPr txBox="1"/>
            <p:nvPr/>
          </p:nvSpPr>
          <p:spPr>
            <a:xfrm>
              <a:off x="1426098" y="3564497"/>
              <a:ext cx="951512"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两</a:t>
              </a:r>
            </a:p>
          </p:txBody>
        </p:sp>
      </p:grpSp>
      <p:grpSp>
        <p:nvGrpSpPr>
          <p:cNvPr id="16" name="组合 15"/>
          <p:cNvGrpSpPr/>
          <p:nvPr/>
        </p:nvGrpSpPr>
        <p:grpSpPr>
          <a:xfrm>
            <a:off x="9614407" y="577011"/>
            <a:ext cx="693102" cy="693101"/>
            <a:chOff x="2536745" y="3496783"/>
            <a:chExt cx="1006035" cy="1006034"/>
          </a:xfrm>
          <a:effectLst>
            <a:outerShdw blurRad="50800" dist="38100" dir="2700000" algn="tl" rotWithShape="0">
              <a:prstClr val="black">
                <a:alpha val="40000"/>
              </a:prstClr>
            </a:outerShdw>
          </a:effectLst>
        </p:grpSpPr>
        <p:grpSp>
          <p:nvGrpSpPr>
            <p:cNvPr id="17" name="组合 16"/>
            <p:cNvGrpSpPr/>
            <p:nvPr/>
          </p:nvGrpSpPr>
          <p:grpSpPr>
            <a:xfrm>
              <a:off x="2536745" y="3496783"/>
              <a:ext cx="1006035" cy="1006034"/>
              <a:chOff x="2180022" y="2446667"/>
              <a:chExt cx="1008000" cy="1008000"/>
            </a:xfrm>
          </p:grpSpPr>
          <p:sp>
            <p:nvSpPr>
              <p:cNvPr id="19" name="矩形 18"/>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0" name="直接连接符 19"/>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8" name="TextBox 14"/>
            <p:cNvSpPr txBox="1"/>
            <p:nvPr/>
          </p:nvSpPr>
          <p:spPr>
            <a:xfrm>
              <a:off x="2577636" y="3592172"/>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学</a:t>
              </a:r>
            </a:p>
          </p:txBody>
        </p:sp>
      </p:grpSp>
      <p:grpSp>
        <p:nvGrpSpPr>
          <p:cNvPr id="22" name="组合 21"/>
          <p:cNvGrpSpPr/>
          <p:nvPr/>
        </p:nvGrpSpPr>
        <p:grpSpPr>
          <a:xfrm>
            <a:off x="10459838" y="573188"/>
            <a:ext cx="693101" cy="693100"/>
            <a:chOff x="3674653" y="3496783"/>
            <a:chExt cx="1006035" cy="1006034"/>
          </a:xfrm>
          <a:effectLst>
            <a:outerShdw blurRad="50800" dist="38100" dir="2700000" algn="tl" rotWithShape="0">
              <a:prstClr val="black">
                <a:alpha val="40000"/>
              </a:prstClr>
            </a:outerShdw>
          </a:effectLst>
        </p:grpSpPr>
        <p:grpSp>
          <p:nvGrpSpPr>
            <p:cNvPr id="23" name="组合 22"/>
            <p:cNvGrpSpPr/>
            <p:nvPr/>
          </p:nvGrpSpPr>
          <p:grpSpPr>
            <a:xfrm>
              <a:off x="3674653" y="3496783"/>
              <a:ext cx="1006035" cy="1006034"/>
              <a:chOff x="2655510" y="2582189"/>
              <a:chExt cx="831406" cy="831406"/>
            </a:xfrm>
          </p:grpSpPr>
          <p:sp>
            <p:nvSpPr>
              <p:cNvPr id="25" name="矩形 24"/>
              <p:cNvSpPr/>
              <p:nvPr/>
            </p:nvSpPr>
            <p:spPr>
              <a:xfrm>
                <a:off x="2655510" y="2582189"/>
                <a:ext cx="831406" cy="83140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6" name="直接连接符 25"/>
              <p:cNvCxnSpPr/>
              <p:nvPr/>
            </p:nvCxnSpPr>
            <p:spPr>
              <a:xfrm>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5400000">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24" name="TextBox 14"/>
            <p:cNvSpPr txBox="1"/>
            <p:nvPr/>
          </p:nvSpPr>
          <p:spPr>
            <a:xfrm>
              <a:off x="3708728" y="3601699"/>
              <a:ext cx="951515" cy="806800"/>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一</a:t>
              </a:r>
            </a:p>
          </p:txBody>
        </p:sp>
      </p:grpSp>
      <p:grpSp>
        <p:nvGrpSpPr>
          <p:cNvPr id="28" name="组合 27"/>
          <p:cNvGrpSpPr/>
          <p:nvPr/>
        </p:nvGrpSpPr>
        <p:grpSpPr>
          <a:xfrm>
            <a:off x="11286106" y="569364"/>
            <a:ext cx="693102" cy="693101"/>
            <a:chOff x="4812563" y="3496783"/>
            <a:chExt cx="1006035" cy="1006034"/>
          </a:xfrm>
          <a:effectLst>
            <a:outerShdw blurRad="50800" dist="38100" dir="2700000" algn="tl" rotWithShape="0">
              <a:prstClr val="black">
                <a:alpha val="40000"/>
              </a:prstClr>
            </a:outerShdw>
          </a:effectLst>
        </p:grpSpPr>
        <p:grpSp>
          <p:nvGrpSpPr>
            <p:cNvPr id="29" name="组合 28"/>
            <p:cNvGrpSpPr/>
            <p:nvPr/>
          </p:nvGrpSpPr>
          <p:grpSpPr>
            <a:xfrm>
              <a:off x="4812563" y="3496783"/>
              <a:ext cx="1006035" cy="1006034"/>
              <a:chOff x="2180022" y="2446667"/>
              <a:chExt cx="1008000" cy="1008000"/>
            </a:xfrm>
          </p:grpSpPr>
          <p:sp>
            <p:nvSpPr>
              <p:cNvPr id="31" name="矩形 30"/>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36" name="直接连接符 35"/>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30" name="TextBox 14"/>
            <p:cNvSpPr txBox="1"/>
            <p:nvPr/>
          </p:nvSpPr>
          <p:spPr>
            <a:xfrm>
              <a:off x="4839822" y="3619057"/>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做</a:t>
              </a:r>
            </a:p>
          </p:txBody>
        </p:sp>
      </p:grpSp>
      <p:pic>
        <p:nvPicPr>
          <p:cNvPr id="44" name="图片 43"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311485" y="2655049"/>
            <a:ext cx="1670929" cy="1593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组合 1"/>
          <p:cNvGrpSpPr/>
          <p:nvPr/>
        </p:nvGrpSpPr>
        <p:grpSpPr>
          <a:xfrm>
            <a:off x="914463" y="4574835"/>
            <a:ext cx="2672862" cy="818840"/>
            <a:chOff x="914463" y="4574835"/>
            <a:chExt cx="2672862" cy="818840"/>
          </a:xfrm>
        </p:grpSpPr>
        <p:sp>
          <p:nvSpPr>
            <p:cNvPr id="45" name="圆角矩形 44"/>
            <p:cNvSpPr/>
            <p:nvPr/>
          </p:nvSpPr>
          <p:spPr>
            <a:xfrm>
              <a:off x="914463" y="4574835"/>
              <a:ext cx="2672862" cy="818840"/>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标题 1"/>
            <p:cNvSpPr txBox="1">
              <a:spLocks/>
            </p:cNvSpPr>
            <p:nvPr/>
          </p:nvSpPr>
          <p:spPr>
            <a:xfrm>
              <a:off x="1114537" y="4607726"/>
              <a:ext cx="2349908" cy="785949"/>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pPr algn="ctr"/>
              <a:r>
                <a:rPr lang="zh-CN" altLang="en-US" sz="4000" dirty="0" smtClean="0"/>
                <a:t>学习讨论</a:t>
              </a:r>
              <a:endParaRPr lang="zh-CN" altLang="en-US" sz="4000" dirty="0"/>
            </a:p>
          </p:txBody>
        </p:sp>
      </p:grpSp>
      <p:sp>
        <p:nvSpPr>
          <p:cNvPr id="47" name="矩形 46"/>
          <p:cNvSpPr/>
          <p:nvPr/>
        </p:nvSpPr>
        <p:spPr>
          <a:xfrm>
            <a:off x="6109581" y="2835359"/>
            <a:ext cx="1760074" cy="595007"/>
          </a:xfrm>
          <a:prstGeom prst="rect">
            <a:avLst/>
          </a:prstGeom>
          <a:gradFill>
            <a:gsLst>
              <a:gs pos="0">
                <a:srgbClr val="BE0000"/>
              </a:gs>
              <a:gs pos="100000">
                <a:srgbClr val="930000"/>
              </a:gs>
            </a:gsLst>
            <a:lin ang="16200000" scaled="1"/>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微软雅黑" panose="020B0503020204020204" pitchFamily="34" charset="-122"/>
                <a:ea typeface="微软雅黑" panose="020B0503020204020204" pitchFamily="34" charset="-122"/>
              </a:rPr>
              <a:t>党小组</a:t>
            </a:r>
          </a:p>
        </p:txBody>
      </p:sp>
      <p:sp>
        <p:nvSpPr>
          <p:cNvPr id="48" name="矩形 47"/>
          <p:cNvSpPr/>
          <p:nvPr/>
        </p:nvSpPr>
        <p:spPr>
          <a:xfrm>
            <a:off x="4751067" y="2835359"/>
            <a:ext cx="1289181" cy="1289181"/>
          </a:xfrm>
          <a:prstGeom prst="rect">
            <a:avLst/>
          </a:prstGeom>
          <a:gradFill>
            <a:gsLst>
              <a:gs pos="0">
                <a:srgbClr val="BE0000"/>
              </a:gs>
              <a:gs pos="100000">
                <a:srgbClr val="930000"/>
              </a:gs>
            </a:gsLst>
            <a:lin ang="16200000" scaled="1"/>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bg1"/>
                </a:solidFill>
                <a:latin typeface="微软雅黑" panose="020B0503020204020204" pitchFamily="34" charset="-122"/>
                <a:ea typeface="微软雅黑" panose="020B0503020204020204" pitchFamily="34" charset="-122"/>
              </a:rPr>
              <a:t>集中</a:t>
            </a:r>
            <a:endParaRPr lang="en-US" altLang="zh-CN" sz="2800" b="1" dirty="0">
              <a:solidFill>
                <a:schemeClr val="bg1"/>
              </a:solidFill>
              <a:latin typeface="微软雅黑" panose="020B0503020204020204" pitchFamily="34" charset="-122"/>
              <a:ea typeface="微软雅黑" panose="020B0503020204020204" pitchFamily="34" charset="-122"/>
            </a:endParaRPr>
          </a:p>
          <a:p>
            <a:pPr algn="ctr"/>
            <a:r>
              <a:rPr lang="zh-CN" altLang="en-US" sz="2800" b="1" dirty="0">
                <a:solidFill>
                  <a:schemeClr val="bg1"/>
                </a:solidFill>
                <a:latin typeface="微软雅黑" panose="020B0503020204020204" pitchFamily="34" charset="-122"/>
                <a:ea typeface="微软雅黑" panose="020B0503020204020204" pitchFamily="34" charset="-122"/>
              </a:rPr>
              <a:t>学习</a:t>
            </a:r>
          </a:p>
        </p:txBody>
      </p:sp>
      <p:sp>
        <p:nvSpPr>
          <p:cNvPr id="49" name="矩形 48"/>
          <p:cNvSpPr/>
          <p:nvPr/>
        </p:nvSpPr>
        <p:spPr>
          <a:xfrm>
            <a:off x="6109581" y="3499546"/>
            <a:ext cx="1760075" cy="595007"/>
          </a:xfrm>
          <a:prstGeom prst="rect">
            <a:avLst/>
          </a:prstGeom>
          <a:gradFill>
            <a:gsLst>
              <a:gs pos="0">
                <a:srgbClr val="BE0000"/>
              </a:gs>
              <a:gs pos="100000">
                <a:srgbClr val="930000"/>
              </a:gs>
            </a:gsLst>
            <a:lin ang="16200000" scaled="1"/>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微软雅黑" panose="020B0503020204020204" pitchFamily="34" charset="-122"/>
                <a:ea typeface="微软雅黑" panose="020B0503020204020204" pitchFamily="34" charset="-122"/>
              </a:rPr>
              <a:t>不设党小组</a:t>
            </a:r>
          </a:p>
        </p:txBody>
      </p:sp>
      <p:sp>
        <p:nvSpPr>
          <p:cNvPr id="50" name="矩形 49"/>
          <p:cNvSpPr/>
          <p:nvPr/>
        </p:nvSpPr>
        <p:spPr>
          <a:xfrm>
            <a:off x="7939782" y="2835359"/>
            <a:ext cx="3917562" cy="595007"/>
          </a:xfrm>
          <a:prstGeom prst="rect">
            <a:avLst/>
          </a:prstGeom>
          <a:noFill/>
          <a:ln w="12700">
            <a:solidFill>
              <a:srgbClr val="AA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要定期组织党员集中学习</a:t>
            </a:r>
          </a:p>
        </p:txBody>
      </p:sp>
      <p:sp>
        <p:nvSpPr>
          <p:cNvPr id="51" name="矩形 50"/>
          <p:cNvSpPr/>
          <p:nvPr/>
        </p:nvSpPr>
        <p:spPr>
          <a:xfrm>
            <a:off x="7939782" y="3499546"/>
            <a:ext cx="3917562" cy="595007"/>
          </a:xfrm>
          <a:prstGeom prst="rect">
            <a:avLst/>
          </a:prstGeom>
          <a:noFill/>
          <a:ln w="12700">
            <a:solidFill>
              <a:srgbClr val="AA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以党支部为单位集中学习</a:t>
            </a:r>
          </a:p>
        </p:txBody>
      </p:sp>
      <p:sp>
        <p:nvSpPr>
          <p:cNvPr id="52" name="矩形 51"/>
          <p:cNvSpPr/>
          <p:nvPr/>
        </p:nvSpPr>
        <p:spPr>
          <a:xfrm>
            <a:off x="4751067" y="4180581"/>
            <a:ext cx="1289181" cy="1289181"/>
          </a:xfrm>
          <a:prstGeom prst="rect">
            <a:avLst/>
          </a:prstGeom>
          <a:noFill/>
          <a:ln w="12700">
            <a:solidFill>
              <a:srgbClr val="AA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组织</a:t>
            </a:r>
            <a:endParaRPr lang="en-US" altLang="zh-CN" sz="2800" b="1" dirty="0" smtClean="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endParaRPr>
          </a:p>
          <a:p>
            <a:pPr algn="ctr"/>
            <a:r>
              <a:rPr lang="zh-CN" altLang="en-US" sz="2800" b="1" dirty="0" smtClean="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讨论</a:t>
            </a:r>
            <a:endParaRPr lang="zh-CN" altLang="en-US" sz="2800"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endParaRPr>
          </a:p>
        </p:txBody>
      </p:sp>
      <p:sp>
        <p:nvSpPr>
          <p:cNvPr id="53" name="矩形 52"/>
          <p:cNvSpPr/>
          <p:nvPr/>
        </p:nvSpPr>
        <p:spPr>
          <a:xfrm>
            <a:off x="6109581" y="4180581"/>
            <a:ext cx="5747763" cy="1289181"/>
          </a:xfrm>
          <a:prstGeom prst="rect">
            <a:avLst/>
          </a:prstGeom>
          <a:noFill/>
          <a:ln w="12700">
            <a:solidFill>
              <a:srgbClr val="AA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党支部每季度召开一次全体党员会议</a:t>
            </a:r>
            <a:endParaRPr lang="en-US" altLang="zh-CN" sz="2400"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endParaRPr>
          </a:p>
          <a:p>
            <a:pPr algn="ctr"/>
            <a:r>
              <a:rPr lang="zh-CN" altLang="en-US" sz="2400"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每次围绕一个专题组织讨论</a:t>
            </a:r>
          </a:p>
        </p:txBody>
      </p:sp>
    </p:spTree>
    <p:extLst>
      <p:ext uri="{BB962C8B-B14F-4D97-AF65-F5344CB8AC3E}">
        <p14:creationId xmlns:p14="http://schemas.microsoft.com/office/powerpoint/2010/main" val="748097895"/>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1000"/>
                                        <p:tgtEl>
                                          <p:spTgt spid="9"/>
                                        </p:tgtEl>
                                      </p:cBhvr>
                                    </p:animEffect>
                                  </p:childTnLst>
                                </p:cTn>
                              </p:par>
                            </p:childTnLst>
                          </p:cTn>
                        </p:par>
                        <p:par>
                          <p:cTn id="14" fill="hold">
                            <p:stCondLst>
                              <p:cond delay="2000"/>
                            </p:stCondLst>
                            <p:childTnLst>
                              <p:par>
                                <p:cTn id="15" presetID="53" presetClass="entr" presetSubtype="16"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par>
                          <p:cTn id="20" fill="hold">
                            <p:stCondLst>
                              <p:cond delay="2500"/>
                            </p:stCondLst>
                            <p:childTnLst>
                              <p:par>
                                <p:cTn id="21" presetID="53" presetClass="entr" presetSubtype="16"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childTnLst>
                          </p:cTn>
                        </p:par>
                        <p:par>
                          <p:cTn id="26" fill="hold">
                            <p:stCondLst>
                              <p:cond delay="3000"/>
                            </p:stCondLst>
                            <p:childTnLst>
                              <p:par>
                                <p:cTn id="27" presetID="53" presetClass="entr" presetSubtype="16"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Effect transition="in" filter="fade">
                                      <p:cBhvr>
                                        <p:cTn id="37" dur="500"/>
                                        <p:tgtEl>
                                          <p:spTgt spid="28"/>
                                        </p:tgtEl>
                                      </p:cBhvr>
                                    </p:animEffect>
                                  </p:childTnLst>
                                </p:cTn>
                              </p:par>
                            </p:childTnLst>
                          </p:cTn>
                        </p:par>
                        <p:par>
                          <p:cTn id="38" fill="hold">
                            <p:stCondLst>
                              <p:cond delay="4000"/>
                            </p:stCondLst>
                            <p:childTnLst>
                              <p:par>
                                <p:cTn id="39" presetID="23" presetClass="entr" presetSubtype="528" fill="hold" nodeType="after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p:cTn id="41" dur="1000" fill="hold"/>
                                        <p:tgtEl>
                                          <p:spTgt spid="44"/>
                                        </p:tgtEl>
                                        <p:attrNameLst>
                                          <p:attrName>ppt_w</p:attrName>
                                        </p:attrNameLst>
                                      </p:cBhvr>
                                      <p:tavLst>
                                        <p:tav tm="0">
                                          <p:val>
                                            <p:fltVal val="0"/>
                                          </p:val>
                                        </p:tav>
                                        <p:tav tm="100000">
                                          <p:val>
                                            <p:strVal val="#ppt_w"/>
                                          </p:val>
                                        </p:tav>
                                      </p:tavLst>
                                    </p:anim>
                                    <p:anim calcmode="lin" valueType="num">
                                      <p:cBhvr>
                                        <p:cTn id="42" dur="1000" fill="hold"/>
                                        <p:tgtEl>
                                          <p:spTgt spid="44"/>
                                        </p:tgtEl>
                                        <p:attrNameLst>
                                          <p:attrName>ppt_h</p:attrName>
                                        </p:attrNameLst>
                                      </p:cBhvr>
                                      <p:tavLst>
                                        <p:tav tm="0">
                                          <p:val>
                                            <p:fltVal val="0"/>
                                          </p:val>
                                        </p:tav>
                                        <p:tav tm="100000">
                                          <p:val>
                                            <p:strVal val="#ppt_h"/>
                                          </p:val>
                                        </p:tav>
                                      </p:tavLst>
                                    </p:anim>
                                    <p:anim calcmode="lin" valueType="num">
                                      <p:cBhvr>
                                        <p:cTn id="43" dur="1000" fill="hold"/>
                                        <p:tgtEl>
                                          <p:spTgt spid="44"/>
                                        </p:tgtEl>
                                        <p:attrNameLst>
                                          <p:attrName>ppt_x</p:attrName>
                                        </p:attrNameLst>
                                      </p:cBhvr>
                                      <p:tavLst>
                                        <p:tav tm="0">
                                          <p:val>
                                            <p:fltVal val="0.5"/>
                                          </p:val>
                                        </p:tav>
                                        <p:tav tm="100000">
                                          <p:val>
                                            <p:strVal val="#ppt_x"/>
                                          </p:val>
                                        </p:tav>
                                      </p:tavLst>
                                    </p:anim>
                                    <p:anim calcmode="lin" valueType="num">
                                      <p:cBhvr>
                                        <p:cTn id="44" dur="1000" fill="hold"/>
                                        <p:tgtEl>
                                          <p:spTgt spid="44"/>
                                        </p:tgtEl>
                                        <p:attrNameLst>
                                          <p:attrName>ppt_y</p:attrName>
                                        </p:attrNameLst>
                                      </p:cBhvr>
                                      <p:tavLst>
                                        <p:tav tm="0">
                                          <p:val>
                                            <p:fltVal val="0.5"/>
                                          </p:val>
                                        </p:tav>
                                        <p:tav tm="100000">
                                          <p:val>
                                            <p:strVal val="#ppt_y"/>
                                          </p:val>
                                        </p:tav>
                                      </p:tavLst>
                                    </p:anim>
                                  </p:childTnLst>
                                </p:cTn>
                              </p:par>
                            </p:childTnLst>
                          </p:cTn>
                        </p:par>
                        <p:par>
                          <p:cTn id="45" fill="hold">
                            <p:stCondLst>
                              <p:cond delay="5000"/>
                            </p:stCondLst>
                            <p:childTnLst>
                              <p:par>
                                <p:cTn id="46" presetID="42" presetClass="entr" presetSubtype="0" fill="hold" nodeType="afterEffect">
                                  <p:stCondLst>
                                    <p:cond delay="0"/>
                                  </p:stCondLst>
                                  <p:childTnLst>
                                    <p:set>
                                      <p:cBhvr>
                                        <p:cTn id="47" dur="1" fill="hold">
                                          <p:stCondLst>
                                            <p:cond delay="0"/>
                                          </p:stCondLst>
                                        </p:cTn>
                                        <p:tgtEl>
                                          <p:spTgt spid="2"/>
                                        </p:tgtEl>
                                        <p:attrNameLst>
                                          <p:attrName>style.visibility</p:attrName>
                                        </p:attrNameLst>
                                      </p:cBhvr>
                                      <p:to>
                                        <p:strVal val="visible"/>
                                      </p:to>
                                    </p:set>
                                    <p:animEffect transition="in" filter="fade">
                                      <p:cBhvr>
                                        <p:cTn id="48" dur="1000"/>
                                        <p:tgtEl>
                                          <p:spTgt spid="2"/>
                                        </p:tgtEl>
                                      </p:cBhvr>
                                    </p:animEffect>
                                    <p:anim calcmode="lin" valueType="num">
                                      <p:cBhvr>
                                        <p:cTn id="49" dur="1000" fill="hold"/>
                                        <p:tgtEl>
                                          <p:spTgt spid="2"/>
                                        </p:tgtEl>
                                        <p:attrNameLst>
                                          <p:attrName>ppt_x</p:attrName>
                                        </p:attrNameLst>
                                      </p:cBhvr>
                                      <p:tavLst>
                                        <p:tav tm="0">
                                          <p:val>
                                            <p:strVal val="#ppt_x"/>
                                          </p:val>
                                        </p:tav>
                                        <p:tav tm="100000">
                                          <p:val>
                                            <p:strVal val="#ppt_x"/>
                                          </p:val>
                                        </p:tav>
                                      </p:tavLst>
                                    </p:anim>
                                    <p:anim calcmode="lin" valueType="num">
                                      <p:cBhvr>
                                        <p:cTn id="50" dur="1000" fill="hold"/>
                                        <p:tgtEl>
                                          <p:spTgt spid="2"/>
                                        </p:tgtEl>
                                        <p:attrNameLst>
                                          <p:attrName>ppt_y</p:attrName>
                                        </p:attrNameLst>
                                      </p:cBhvr>
                                      <p:tavLst>
                                        <p:tav tm="0">
                                          <p:val>
                                            <p:strVal val="#ppt_y+.1"/>
                                          </p:val>
                                        </p:tav>
                                        <p:tav tm="100000">
                                          <p:val>
                                            <p:strVal val="#ppt_y"/>
                                          </p:val>
                                        </p:tav>
                                      </p:tavLst>
                                    </p:anim>
                                  </p:childTnLst>
                                </p:cTn>
                              </p:par>
                            </p:childTnLst>
                          </p:cTn>
                        </p:par>
                        <p:par>
                          <p:cTn id="51" fill="hold">
                            <p:stCondLst>
                              <p:cond delay="6000"/>
                            </p:stCondLst>
                            <p:childTnLst>
                              <p:par>
                                <p:cTn id="52" presetID="53" presetClass="entr" presetSubtype="16" fill="hold" grpId="0" nodeType="afterEffect">
                                  <p:stCondLst>
                                    <p:cond delay="0"/>
                                  </p:stCondLst>
                                  <p:childTnLst>
                                    <p:set>
                                      <p:cBhvr>
                                        <p:cTn id="53" dur="1" fill="hold">
                                          <p:stCondLst>
                                            <p:cond delay="0"/>
                                          </p:stCondLst>
                                        </p:cTn>
                                        <p:tgtEl>
                                          <p:spTgt spid="48"/>
                                        </p:tgtEl>
                                        <p:attrNameLst>
                                          <p:attrName>style.visibility</p:attrName>
                                        </p:attrNameLst>
                                      </p:cBhvr>
                                      <p:to>
                                        <p:strVal val="visible"/>
                                      </p:to>
                                    </p:set>
                                    <p:anim calcmode="lin" valueType="num">
                                      <p:cBhvr>
                                        <p:cTn id="54" dur="500" fill="hold"/>
                                        <p:tgtEl>
                                          <p:spTgt spid="48"/>
                                        </p:tgtEl>
                                        <p:attrNameLst>
                                          <p:attrName>ppt_w</p:attrName>
                                        </p:attrNameLst>
                                      </p:cBhvr>
                                      <p:tavLst>
                                        <p:tav tm="0">
                                          <p:val>
                                            <p:fltVal val="0"/>
                                          </p:val>
                                        </p:tav>
                                        <p:tav tm="100000">
                                          <p:val>
                                            <p:strVal val="#ppt_w"/>
                                          </p:val>
                                        </p:tav>
                                      </p:tavLst>
                                    </p:anim>
                                    <p:anim calcmode="lin" valueType="num">
                                      <p:cBhvr>
                                        <p:cTn id="55" dur="500" fill="hold"/>
                                        <p:tgtEl>
                                          <p:spTgt spid="48"/>
                                        </p:tgtEl>
                                        <p:attrNameLst>
                                          <p:attrName>ppt_h</p:attrName>
                                        </p:attrNameLst>
                                      </p:cBhvr>
                                      <p:tavLst>
                                        <p:tav tm="0">
                                          <p:val>
                                            <p:fltVal val="0"/>
                                          </p:val>
                                        </p:tav>
                                        <p:tav tm="100000">
                                          <p:val>
                                            <p:strVal val="#ppt_h"/>
                                          </p:val>
                                        </p:tav>
                                      </p:tavLst>
                                    </p:anim>
                                    <p:animEffect transition="in" filter="fade">
                                      <p:cBhvr>
                                        <p:cTn id="56" dur="500"/>
                                        <p:tgtEl>
                                          <p:spTgt spid="48"/>
                                        </p:tgtEl>
                                      </p:cBhvr>
                                    </p:animEffect>
                                  </p:childTnLst>
                                </p:cTn>
                              </p:par>
                            </p:childTnLst>
                          </p:cTn>
                        </p:par>
                        <p:par>
                          <p:cTn id="57" fill="hold">
                            <p:stCondLst>
                              <p:cond delay="6500"/>
                            </p:stCondLst>
                            <p:childTnLst>
                              <p:par>
                                <p:cTn id="58" presetID="22" presetClass="entr" presetSubtype="8" fill="hold" grpId="0" nodeType="afterEffect">
                                  <p:stCondLst>
                                    <p:cond delay="0"/>
                                  </p:stCondLst>
                                  <p:childTnLst>
                                    <p:set>
                                      <p:cBhvr>
                                        <p:cTn id="59" dur="1" fill="hold">
                                          <p:stCondLst>
                                            <p:cond delay="0"/>
                                          </p:stCondLst>
                                        </p:cTn>
                                        <p:tgtEl>
                                          <p:spTgt spid="47"/>
                                        </p:tgtEl>
                                        <p:attrNameLst>
                                          <p:attrName>style.visibility</p:attrName>
                                        </p:attrNameLst>
                                      </p:cBhvr>
                                      <p:to>
                                        <p:strVal val="visible"/>
                                      </p:to>
                                    </p:set>
                                    <p:animEffect transition="in" filter="wipe(left)">
                                      <p:cBhvr>
                                        <p:cTn id="60" dur="500"/>
                                        <p:tgtEl>
                                          <p:spTgt spid="47"/>
                                        </p:tgtEl>
                                      </p:cBhvr>
                                    </p:animEffect>
                                  </p:childTnLst>
                                </p:cTn>
                              </p:par>
                            </p:childTnLst>
                          </p:cTn>
                        </p:par>
                        <p:par>
                          <p:cTn id="61" fill="hold">
                            <p:stCondLst>
                              <p:cond delay="7000"/>
                            </p:stCondLst>
                            <p:childTnLst>
                              <p:par>
                                <p:cTn id="62" presetID="22" presetClass="entr" presetSubtype="8" fill="hold" grpId="0" nodeType="afterEffect">
                                  <p:stCondLst>
                                    <p:cond delay="0"/>
                                  </p:stCondLst>
                                  <p:childTnLst>
                                    <p:set>
                                      <p:cBhvr>
                                        <p:cTn id="63" dur="1" fill="hold">
                                          <p:stCondLst>
                                            <p:cond delay="0"/>
                                          </p:stCondLst>
                                        </p:cTn>
                                        <p:tgtEl>
                                          <p:spTgt spid="50"/>
                                        </p:tgtEl>
                                        <p:attrNameLst>
                                          <p:attrName>style.visibility</p:attrName>
                                        </p:attrNameLst>
                                      </p:cBhvr>
                                      <p:to>
                                        <p:strVal val="visible"/>
                                      </p:to>
                                    </p:set>
                                    <p:animEffect transition="in" filter="wipe(left)">
                                      <p:cBhvr>
                                        <p:cTn id="64" dur="500"/>
                                        <p:tgtEl>
                                          <p:spTgt spid="50"/>
                                        </p:tgtEl>
                                      </p:cBhvr>
                                    </p:animEffect>
                                  </p:childTnLst>
                                </p:cTn>
                              </p:par>
                            </p:childTnLst>
                          </p:cTn>
                        </p:par>
                        <p:par>
                          <p:cTn id="65" fill="hold">
                            <p:stCondLst>
                              <p:cond delay="7500"/>
                            </p:stCondLst>
                            <p:childTnLst>
                              <p:par>
                                <p:cTn id="66" presetID="22" presetClass="entr" presetSubtype="8" fill="hold" grpId="0" nodeType="afterEffect">
                                  <p:stCondLst>
                                    <p:cond delay="0"/>
                                  </p:stCondLst>
                                  <p:childTnLst>
                                    <p:set>
                                      <p:cBhvr>
                                        <p:cTn id="67" dur="1" fill="hold">
                                          <p:stCondLst>
                                            <p:cond delay="0"/>
                                          </p:stCondLst>
                                        </p:cTn>
                                        <p:tgtEl>
                                          <p:spTgt spid="49"/>
                                        </p:tgtEl>
                                        <p:attrNameLst>
                                          <p:attrName>style.visibility</p:attrName>
                                        </p:attrNameLst>
                                      </p:cBhvr>
                                      <p:to>
                                        <p:strVal val="visible"/>
                                      </p:to>
                                    </p:set>
                                    <p:animEffect transition="in" filter="wipe(left)">
                                      <p:cBhvr>
                                        <p:cTn id="68" dur="500"/>
                                        <p:tgtEl>
                                          <p:spTgt spid="49"/>
                                        </p:tgtEl>
                                      </p:cBhvr>
                                    </p:animEffect>
                                  </p:childTnLst>
                                </p:cTn>
                              </p:par>
                            </p:childTnLst>
                          </p:cTn>
                        </p:par>
                        <p:par>
                          <p:cTn id="69" fill="hold">
                            <p:stCondLst>
                              <p:cond delay="8000"/>
                            </p:stCondLst>
                            <p:childTnLst>
                              <p:par>
                                <p:cTn id="70" presetID="22" presetClass="entr" presetSubtype="8" fill="hold" grpId="0" nodeType="afterEffect">
                                  <p:stCondLst>
                                    <p:cond delay="0"/>
                                  </p:stCondLst>
                                  <p:childTnLst>
                                    <p:set>
                                      <p:cBhvr>
                                        <p:cTn id="71" dur="1" fill="hold">
                                          <p:stCondLst>
                                            <p:cond delay="0"/>
                                          </p:stCondLst>
                                        </p:cTn>
                                        <p:tgtEl>
                                          <p:spTgt spid="51"/>
                                        </p:tgtEl>
                                        <p:attrNameLst>
                                          <p:attrName>style.visibility</p:attrName>
                                        </p:attrNameLst>
                                      </p:cBhvr>
                                      <p:to>
                                        <p:strVal val="visible"/>
                                      </p:to>
                                    </p:set>
                                    <p:animEffect transition="in" filter="wipe(left)">
                                      <p:cBhvr>
                                        <p:cTn id="72" dur="500"/>
                                        <p:tgtEl>
                                          <p:spTgt spid="51"/>
                                        </p:tgtEl>
                                      </p:cBhvr>
                                    </p:animEffect>
                                  </p:childTnLst>
                                </p:cTn>
                              </p:par>
                            </p:childTnLst>
                          </p:cTn>
                        </p:par>
                        <p:par>
                          <p:cTn id="73" fill="hold">
                            <p:stCondLst>
                              <p:cond delay="8500"/>
                            </p:stCondLst>
                            <p:childTnLst>
                              <p:par>
                                <p:cTn id="74" presetID="53" presetClass="entr" presetSubtype="16" fill="hold" grpId="0" nodeType="afterEffect">
                                  <p:stCondLst>
                                    <p:cond delay="0"/>
                                  </p:stCondLst>
                                  <p:childTnLst>
                                    <p:set>
                                      <p:cBhvr>
                                        <p:cTn id="75" dur="1" fill="hold">
                                          <p:stCondLst>
                                            <p:cond delay="0"/>
                                          </p:stCondLst>
                                        </p:cTn>
                                        <p:tgtEl>
                                          <p:spTgt spid="52"/>
                                        </p:tgtEl>
                                        <p:attrNameLst>
                                          <p:attrName>style.visibility</p:attrName>
                                        </p:attrNameLst>
                                      </p:cBhvr>
                                      <p:to>
                                        <p:strVal val="visible"/>
                                      </p:to>
                                    </p:set>
                                    <p:anim calcmode="lin" valueType="num">
                                      <p:cBhvr>
                                        <p:cTn id="76" dur="500" fill="hold"/>
                                        <p:tgtEl>
                                          <p:spTgt spid="52"/>
                                        </p:tgtEl>
                                        <p:attrNameLst>
                                          <p:attrName>ppt_w</p:attrName>
                                        </p:attrNameLst>
                                      </p:cBhvr>
                                      <p:tavLst>
                                        <p:tav tm="0">
                                          <p:val>
                                            <p:fltVal val="0"/>
                                          </p:val>
                                        </p:tav>
                                        <p:tav tm="100000">
                                          <p:val>
                                            <p:strVal val="#ppt_w"/>
                                          </p:val>
                                        </p:tav>
                                      </p:tavLst>
                                    </p:anim>
                                    <p:anim calcmode="lin" valueType="num">
                                      <p:cBhvr>
                                        <p:cTn id="77" dur="500" fill="hold"/>
                                        <p:tgtEl>
                                          <p:spTgt spid="52"/>
                                        </p:tgtEl>
                                        <p:attrNameLst>
                                          <p:attrName>ppt_h</p:attrName>
                                        </p:attrNameLst>
                                      </p:cBhvr>
                                      <p:tavLst>
                                        <p:tav tm="0">
                                          <p:val>
                                            <p:fltVal val="0"/>
                                          </p:val>
                                        </p:tav>
                                        <p:tav tm="100000">
                                          <p:val>
                                            <p:strVal val="#ppt_h"/>
                                          </p:val>
                                        </p:tav>
                                      </p:tavLst>
                                    </p:anim>
                                    <p:animEffect transition="in" filter="fade">
                                      <p:cBhvr>
                                        <p:cTn id="78" dur="500"/>
                                        <p:tgtEl>
                                          <p:spTgt spid="52"/>
                                        </p:tgtEl>
                                      </p:cBhvr>
                                    </p:animEffect>
                                  </p:childTnLst>
                                </p:cTn>
                              </p:par>
                            </p:childTnLst>
                          </p:cTn>
                        </p:par>
                        <p:par>
                          <p:cTn id="79" fill="hold">
                            <p:stCondLst>
                              <p:cond delay="9000"/>
                            </p:stCondLst>
                            <p:childTnLst>
                              <p:par>
                                <p:cTn id="80" presetID="22" presetClass="entr" presetSubtype="8" fill="hold" grpId="0" nodeType="afterEffect">
                                  <p:stCondLst>
                                    <p:cond delay="0"/>
                                  </p:stCondLst>
                                  <p:childTnLst>
                                    <p:set>
                                      <p:cBhvr>
                                        <p:cTn id="81" dur="1" fill="hold">
                                          <p:stCondLst>
                                            <p:cond delay="0"/>
                                          </p:stCondLst>
                                        </p:cTn>
                                        <p:tgtEl>
                                          <p:spTgt spid="53"/>
                                        </p:tgtEl>
                                        <p:attrNameLst>
                                          <p:attrName>style.visibility</p:attrName>
                                        </p:attrNameLst>
                                      </p:cBhvr>
                                      <p:to>
                                        <p:strVal val="visible"/>
                                      </p:to>
                                    </p:set>
                                    <p:animEffect transition="in" filter="wipe(left)">
                                      <p:cBhvr>
                                        <p:cTn id="82"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47" grpId="0" animBg="1"/>
      <p:bldP spid="48" grpId="0" animBg="1"/>
      <p:bldP spid="49" grpId="0" animBg="1"/>
      <p:bldP spid="50" grpId="0" animBg="1"/>
      <p:bldP spid="51" grpId="0" animBg="1"/>
      <p:bldP spid="52" grpId="0" animBg="1"/>
      <p:bldP spid="5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2" name="矩形 31"/>
          <p:cNvSpPr/>
          <p:nvPr/>
        </p:nvSpPr>
        <p:spPr>
          <a:xfrm>
            <a:off x="975360" y="-1341120"/>
            <a:ext cx="772160" cy="1056640"/>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a:grpSpLocks noChangeAspect="1"/>
          </p:cNvGrpSpPr>
          <p:nvPr/>
        </p:nvGrpSpPr>
        <p:grpSpPr>
          <a:xfrm>
            <a:off x="183057" y="301005"/>
            <a:ext cx="2339215" cy="1126744"/>
            <a:chOff x="1672035" y="1687395"/>
            <a:chExt cx="938928" cy="452259"/>
          </a:xfrm>
          <a:effectLst>
            <a:outerShdw blurRad="50800" dist="38100" dir="5400000" algn="t" rotWithShape="0">
              <a:prstClr val="black">
                <a:alpha val="40000"/>
              </a:prstClr>
            </a:outerShdw>
          </a:effectLst>
        </p:grpSpPr>
        <p:pic>
          <p:nvPicPr>
            <p:cNvPr id="7" name="Picture 2" descr="C:\Users\xb\Desktop\素材--党建\PNG--党（国）徽旗\党旗红旗\16sucai_201507091736.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flipH="1">
              <a:off x="1672035" y="1687395"/>
              <a:ext cx="845493" cy="44350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xb\Desktop\53bf653e36a06.png"/>
            <p:cNvPicPr>
              <a:picLocks noChangeAspect="1" noChangeArrowheads="1"/>
            </p:cNvPicPr>
            <p:nvPr userDrawn="1"/>
          </p:nvPicPr>
          <p:blipFill>
            <a:blip r:embed="rId5" cstate="print">
              <a:extLst>
                <a:ext uri="{28A0092B-C50C-407E-A947-70E740481C1C}">
                  <a14:useLocalDpi xmlns:a14="http://schemas.microsoft.com/office/drawing/2010/main"/>
                </a:ext>
              </a:extLst>
            </a:blip>
            <a:srcRect/>
            <a:stretch>
              <a:fillRect/>
            </a:stretch>
          </p:blipFill>
          <p:spPr bwMode="auto">
            <a:xfrm>
              <a:off x="2123728" y="1707654"/>
              <a:ext cx="487235" cy="432000"/>
            </a:xfrm>
            <a:prstGeom prst="rect">
              <a:avLst/>
            </a:prstGeom>
            <a:noFill/>
            <a:extLst>
              <a:ext uri="{909E8E84-426E-40DD-AFC4-6F175D3DCCD1}">
                <a14:hiddenFill xmlns:a14="http://schemas.microsoft.com/office/drawing/2010/main">
                  <a:solidFill>
                    <a:srgbClr val="FFFFFF"/>
                  </a:solidFill>
                </a14:hiddenFill>
              </a:ext>
            </a:extLst>
          </p:spPr>
        </p:pic>
      </p:grpSp>
      <p:sp>
        <p:nvSpPr>
          <p:cNvPr id="9" name="标题 1"/>
          <p:cNvSpPr txBox="1">
            <a:spLocks/>
          </p:cNvSpPr>
          <p:nvPr/>
        </p:nvSpPr>
        <p:spPr>
          <a:xfrm>
            <a:off x="2745572" y="649641"/>
            <a:ext cx="5299326" cy="772417"/>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r>
              <a:rPr lang="zh-CN" altLang="en-US" sz="3600" dirty="0">
                <a:gradFill>
                  <a:gsLst>
                    <a:gs pos="0">
                      <a:srgbClr val="BE0000"/>
                    </a:gs>
                    <a:gs pos="100000">
                      <a:srgbClr val="930000"/>
                    </a:gs>
                  </a:gsLst>
                  <a:lin ang="16200000" scaled="1"/>
                </a:gradFill>
              </a:rPr>
              <a:t>学习讨论：做到五个能否</a:t>
            </a:r>
          </a:p>
        </p:txBody>
      </p:sp>
      <p:grpSp>
        <p:nvGrpSpPr>
          <p:cNvPr id="10" name="组合 9"/>
          <p:cNvGrpSpPr/>
          <p:nvPr/>
        </p:nvGrpSpPr>
        <p:grpSpPr>
          <a:xfrm>
            <a:off x="8778749" y="569365"/>
            <a:ext cx="693102" cy="707002"/>
            <a:chOff x="1398837" y="3496783"/>
            <a:chExt cx="1006035" cy="1006034"/>
          </a:xfrm>
          <a:effectLst>
            <a:outerShdw blurRad="50800" dist="38100" dir="2700000" algn="tl" rotWithShape="0">
              <a:prstClr val="black">
                <a:alpha val="40000"/>
              </a:prstClr>
            </a:outerShdw>
          </a:effectLst>
        </p:grpSpPr>
        <p:grpSp>
          <p:nvGrpSpPr>
            <p:cNvPr id="11" name="组合 10"/>
            <p:cNvGrpSpPr/>
            <p:nvPr/>
          </p:nvGrpSpPr>
          <p:grpSpPr>
            <a:xfrm>
              <a:off x="1398837" y="3496783"/>
              <a:ext cx="1006035" cy="1006034"/>
              <a:chOff x="2180022" y="2446667"/>
              <a:chExt cx="1008000" cy="1008000"/>
            </a:xfrm>
          </p:grpSpPr>
          <p:sp>
            <p:nvSpPr>
              <p:cNvPr id="13" name="矩形 12"/>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14" name="直接连接符 13"/>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2" name="TextBox 14"/>
            <p:cNvSpPr txBox="1"/>
            <p:nvPr/>
          </p:nvSpPr>
          <p:spPr>
            <a:xfrm>
              <a:off x="1426098" y="3564497"/>
              <a:ext cx="951512"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两</a:t>
              </a:r>
            </a:p>
          </p:txBody>
        </p:sp>
      </p:grpSp>
      <p:grpSp>
        <p:nvGrpSpPr>
          <p:cNvPr id="16" name="组合 15"/>
          <p:cNvGrpSpPr/>
          <p:nvPr/>
        </p:nvGrpSpPr>
        <p:grpSpPr>
          <a:xfrm>
            <a:off x="9614407" y="577011"/>
            <a:ext cx="693102" cy="693101"/>
            <a:chOff x="2536745" y="3496783"/>
            <a:chExt cx="1006035" cy="1006034"/>
          </a:xfrm>
          <a:effectLst>
            <a:outerShdw blurRad="50800" dist="38100" dir="2700000" algn="tl" rotWithShape="0">
              <a:prstClr val="black">
                <a:alpha val="40000"/>
              </a:prstClr>
            </a:outerShdw>
          </a:effectLst>
        </p:grpSpPr>
        <p:grpSp>
          <p:nvGrpSpPr>
            <p:cNvPr id="17" name="组合 16"/>
            <p:cNvGrpSpPr/>
            <p:nvPr/>
          </p:nvGrpSpPr>
          <p:grpSpPr>
            <a:xfrm>
              <a:off x="2536745" y="3496783"/>
              <a:ext cx="1006035" cy="1006034"/>
              <a:chOff x="2180022" y="2446667"/>
              <a:chExt cx="1008000" cy="1008000"/>
            </a:xfrm>
          </p:grpSpPr>
          <p:sp>
            <p:nvSpPr>
              <p:cNvPr id="19" name="矩形 18"/>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0" name="直接连接符 19"/>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8" name="TextBox 14"/>
            <p:cNvSpPr txBox="1"/>
            <p:nvPr/>
          </p:nvSpPr>
          <p:spPr>
            <a:xfrm>
              <a:off x="2577636" y="3592172"/>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学</a:t>
              </a:r>
            </a:p>
          </p:txBody>
        </p:sp>
      </p:grpSp>
      <p:grpSp>
        <p:nvGrpSpPr>
          <p:cNvPr id="22" name="组合 21"/>
          <p:cNvGrpSpPr/>
          <p:nvPr/>
        </p:nvGrpSpPr>
        <p:grpSpPr>
          <a:xfrm>
            <a:off x="10459838" y="573188"/>
            <a:ext cx="693101" cy="693100"/>
            <a:chOff x="3674653" y="3496783"/>
            <a:chExt cx="1006035" cy="1006034"/>
          </a:xfrm>
          <a:effectLst>
            <a:outerShdw blurRad="50800" dist="38100" dir="2700000" algn="tl" rotWithShape="0">
              <a:prstClr val="black">
                <a:alpha val="40000"/>
              </a:prstClr>
            </a:outerShdw>
          </a:effectLst>
        </p:grpSpPr>
        <p:grpSp>
          <p:nvGrpSpPr>
            <p:cNvPr id="23" name="组合 22"/>
            <p:cNvGrpSpPr/>
            <p:nvPr/>
          </p:nvGrpSpPr>
          <p:grpSpPr>
            <a:xfrm>
              <a:off x="3674653" y="3496783"/>
              <a:ext cx="1006035" cy="1006034"/>
              <a:chOff x="2655510" y="2582189"/>
              <a:chExt cx="831406" cy="831406"/>
            </a:xfrm>
          </p:grpSpPr>
          <p:sp>
            <p:nvSpPr>
              <p:cNvPr id="25" name="矩形 24"/>
              <p:cNvSpPr/>
              <p:nvPr/>
            </p:nvSpPr>
            <p:spPr>
              <a:xfrm>
                <a:off x="2655510" y="2582189"/>
                <a:ext cx="831406" cy="83140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6" name="直接连接符 25"/>
              <p:cNvCxnSpPr/>
              <p:nvPr/>
            </p:nvCxnSpPr>
            <p:spPr>
              <a:xfrm>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5400000">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24" name="TextBox 14"/>
            <p:cNvSpPr txBox="1"/>
            <p:nvPr/>
          </p:nvSpPr>
          <p:spPr>
            <a:xfrm>
              <a:off x="3708728" y="3601699"/>
              <a:ext cx="951515" cy="806800"/>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一</a:t>
              </a:r>
            </a:p>
          </p:txBody>
        </p:sp>
      </p:grpSp>
      <p:grpSp>
        <p:nvGrpSpPr>
          <p:cNvPr id="28" name="组合 27"/>
          <p:cNvGrpSpPr/>
          <p:nvPr/>
        </p:nvGrpSpPr>
        <p:grpSpPr>
          <a:xfrm>
            <a:off x="11286106" y="569364"/>
            <a:ext cx="693102" cy="693101"/>
            <a:chOff x="4812563" y="3496783"/>
            <a:chExt cx="1006035" cy="1006034"/>
          </a:xfrm>
          <a:effectLst>
            <a:outerShdw blurRad="50800" dist="38100" dir="2700000" algn="tl" rotWithShape="0">
              <a:prstClr val="black">
                <a:alpha val="40000"/>
              </a:prstClr>
            </a:outerShdw>
          </a:effectLst>
        </p:grpSpPr>
        <p:grpSp>
          <p:nvGrpSpPr>
            <p:cNvPr id="29" name="组合 28"/>
            <p:cNvGrpSpPr/>
            <p:nvPr/>
          </p:nvGrpSpPr>
          <p:grpSpPr>
            <a:xfrm>
              <a:off x="4812563" y="3496783"/>
              <a:ext cx="1006035" cy="1006034"/>
              <a:chOff x="2180022" y="2446667"/>
              <a:chExt cx="1008000" cy="1008000"/>
            </a:xfrm>
          </p:grpSpPr>
          <p:sp>
            <p:nvSpPr>
              <p:cNvPr id="31" name="矩形 30"/>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36" name="直接连接符 35"/>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30" name="TextBox 14"/>
            <p:cNvSpPr txBox="1"/>
            <p:nvPr/>
          </p:nvSpPr>
          <p:spPr>
            <a:xfrm>
              <a:off x="4839822" y="3619057"/>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做</a:t>
              </a:r>
            </a:p>
          </p:txBody>
        </p:sp>
      </p:grpSp>
      <p:pic>
        <p:nvPicPr>
          <p:cNvPr id="33" name="图片 32"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705412" y="2443271"/>
            <a:ext cx="1670929" cy="1593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组合 1"/>
          <p:cNvGrpSpPr/>
          <p:nvPr/>
        </p:nvGrpSpPr>
        <p:grpSpPr>
          <a:xfrm>
            <a:off x="1308390" y="4363057"/>
            <a:ext cx="2672862" cy="818840"/>
            <a:chOff x="1308390" y="4363057"/>
            <a:chExt cx="2672862" cy="818840"/>
          </a:xfrm>
        </p:grpSpPr>
        <p:sp>
          <p:nvSpPr>
            <p:cNvPr id="34" name="圆角矩形 33"/>
            <p:cNvSpPr/>
            <p:nvPr/>
          </p:nvSpPr>
          <p:spPr>
            <a:xfrm>
              <a:off x="1308390" y="4363057"/>
              <a:ext cx="2672862" cy="818840"/>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标题 1"/>
            <p:cNvSpPr txBox="1">
              <a:spLocks/>
            </p:cNvSpPr>
            <p:nvPr/>
          </p:nvSpPr>
          <p:spPr>
            <a:xfrm>
              <a:off x="1508464" y="4395948"/>
              <a:ext cx="2349908" cy="785949"/>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pPr algn="ctr"/>
              <a:r>
                <a:rPr lang="zh-CN" altLang="en-US" sz="4000" dirty="0"/>
                <a:t>五</a:t>
              </a:r>
              <a:r>
                <a:rPr lang="zh-CN" altLang="en-US" sz="4000" dirty="0" smtClean="0"/>
                <a:t>个能否</a:t>
              </a:r>
              <a:endParaRPr lang="zh-CN" altLang="en-US" sz="4000" dirty="0"/>
            </a:p>
          </p:txBody>
        </p:sp>
      </p:grpSp>
      <p:grpSp>
        <p:nvGrpSpPr>
          <p:cNvPr id="4" name="组合 3"/>
          <p:cNvGrpSpPr/>
          <p:nvPr/>
        </p:nvGrpSpPr>
        <p:grpSpPr>
          <a:xfrm>
            <a:off x="5909259" y="1910444"/>
            <a:ext cx="5706303" cy="723887"/>
            <a:chOff x="5909259" y="1910444"/>
            <a:chExt cx="5706303" cy="723887"/>
          </a:xfrm>
        </p:grpSpPr>
        <p:sp>
          <p:nvSpPr>
            <p:cNvPr id="38" name="矩形 37"/>
            <p:cNvSpPr/>
            <p:nvPr/>
          </p:nvSpPr>
          <p:spPr>
            <a:xfrm>
              <a:off x="5909259" y="1910444"/>
              <a:ext cx="5706303" cy="723887"/>
            </a:xfrm>
            <a:prstGeom prst="rect">
              <a:avLst/>
            </a:prstGeom>
            <a:noFill/>
            <a:ln>
              <a:solidFill>
                <a:srgbClr val="B3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p:cNvSpPr/>
            <p:nvPr/>
          </p:nvSpPr>
          <p:spPr>
            <a:xfrm>
              <a:off x="6586515" y="2084997"/>
              <a:ext cx="3640740" cy="400110"/>
            </a:xfrm>
            <a:prstGeom prst="rect">
              <a:avLst/>
            </a:prstGeom>
          </p:spPr>
          <p:txBody>
            <a:bodyPr wrap="none">
              <a:spAutoFit/>
            </a:bodyPr>
            <a:lstStyle/>
            <a:p>
              <a:r>
                <a:rPr lang="zh-CN" altLang="en-US" sz="2000"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能否</a:t>
              </a:r>
              <a:r>
                <a:rPr lang="zh-CN" altLang="en-US" sz="2000" b="1" dirty="0">
                  <a:solidFill>
                    <a:schemeClr val="accent1"/>
                  </a:solidFill>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坚守共产党人信仰信念宗旨</a:t>
              </a:r>
            </a:p>
          </p:txBody>
        </p:sp>
      </p:grpSp>
      <p:grpSp>
        <p:nvGrpSpPr>
          <p:cNvPr id="41" name="组合 40"/>
          <p:cNvGrpSpPr/>
          <p:nvPr/>
        </p:nvGrpSpPr>
        <p:grpSpPr>
          <a:xfrm>
            <a:off x="5909258" y="2859016"/>
            <a:ext cx="5706303" cy="723887"/>
            <a:chOff x="5909258" y="2859016"/>
            <a:chExt cx="5706303" cy="723887"/>
          </a:xfrm>
        </p:grpSpPr>
        <p:sp>
          <p:nvSpPr>
            <p:cNvPr id="42" name="矩形 41"/>
            <p:cNvSpPr/>
            <p:nvPr/>
          </p:nvSpPr>
          <p:spPr>
            <a:xfrm>
              <a:off x="5909258" y="2859016"/>
              <a:ext cx="5706303" cy="723887"/>
            </a:xfrm>
            <a:prstGeom prst="rect">
              <a:avLst/>
            </a:prstGeom>
            <a:noFill/>
            <a:ln>
              <a:solidFill>
                <a:srgbClr val="B3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7"/>
            <p:cNvSpPr/>
            <p:nvPr/>
          </p:nvSpPr>
          <p:spPr>
            <a:xfrm>
              <a:off x="6586515" y="2901413"/>
              <a:ext cx="4992270" cy="677108"/>
            </a:xfrm>
            <a:prstGeom prst="rect">
              <a:avLst/>
            </a:prstGeom>
          </p:spPr>
          <p:txBody>
            <a:bodyPr wrap="square">
              <a:spAutoFit/>
            </a:bodyPr>
            <a:lstStyle/>
            <a:p>
              <a:r>
                <a:rPr lang="zh-CN" altLang="en-US" sz="2000"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能否</a:t>
              </a:r>
              <a:r>
                <a:rPr lang="zh-CN" altLang="en-US" sz="2000" b="1" dirty="0">
                  <a:solidFill>
                    <a:schemeClr val="accent1"/>
                  </a:solidFill>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正确处理公与私、义与利、个人与组织</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r>
                <a:rPr lang="zh-CN" altLang="en-US" dirty="0" smtClean="0">
                  <a:latin typeface="微软雅黑" panose="020B0503020204020204" pitchFamily="34" charset="-122"/>
                  <a:ea typeface="微软雅黑" panose="020B0503020204020204" pitchFamily="34" charset="-122"/>
                </a:rPr>
                <a:t>个人</a:t>
              </a:r>
              <a:r>
                <a:rPr lang="zh-CN" altLang="en-US" dirty="0">
                  <a:latin typeface="微软雅黑" panose="020B0503020204020204" pitchFamily="34" charset="-122"/>
                  <a:ea typeface="微软雅黑" panose="020B0503020204020204" pitchFamily="34" charset="-122"/>
                </a:rPr>
                <a:t>与群众的关系  </a:t>
              </a:r>
            </a:p>
          </p:txBody>
        </p:sp>
      </p:grpSp>
      <p:grpSp>
        <p:nvGrpSpPr>
          <p:cNvPr id="49" name="组合 48"/>
          <p:cNvGrpSpPr/>
          <p:nvPr/>
        </p:nvGrpSpPr>
        <p:grpSpPr>
          <a:xfrm>
            <a:off x="5909258" y="3808744"/>
            <a:ext cx="5706303" cy="723887"/>
            <a:chOff x="5909258" y="3808744"/>
            <a:chExt cx="5706303" cy="723887"/>
          </a:xfrm>
        </p:grpSpPr>
        <p:sp>
          <p:nvSpPr>
            <p:cNvPr id="46" name="矩形 45"/>
            <p:cNvSpPr/>
            <p:nvPr/>
          </p:nvSpPr>
          <p:spPr>
            <a:xfrm>
              <a:off x="5909258" y="3808744"/>
              <a:ext cx="5706303" cy="723887"/>
            </a:xfrm>
            <a:prstGeom prst="rect">
              <a:avLst/>
            </a:prstGeom>
            <a:noFill/>
            <a:ln>
              <a:solidFill>
                <a:srgbClr val="B3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p:nvSpPr>
          <p:spPr>
            <a:xfrm>
              <a:off x="6598591" y="3817972"/>
              <a:ext cx="4818837" cy="677108"/>
            </a:xfrm>
            <a:prstGeom prst="rect">
              <a:avLst/>
            </a:prstGeom>
          </p:spPr>
          <p:txBody>
            <a:bodyPr wrap="square">
              <a:spAutoFit/>
            </a:bodyPr>
            <a:lstStyle/>
            <a:p>
              <a:r>
                <a:rPr lang="zh-CN" altLang="en-US" sz="2000"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能否</a:t>
              </a:r>
              <a:r>
                <a:rPr lang="zh-CN" altLang="en-US" sz="2000" b="1" dirty="0">
                  <a:solidFill>
                    <a:schemeClr val="accent1"/>
                  </a:solidFill>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努力追求高尚道德、带头践行</a:t>
              </a:r>
              <a:r>
                <a:rPr lang="zh-CN" altLang="en-US" dirty="0" smtClean="0">
                  <a:latin typeface="微软雅黑" panose="020B0503020204020204" pitchFamily="34" charset="-122"/>
                  <a:ea typeface="微软雅黑" panose="020B0503020204020204" pitchFamily="34" charset="-122"/>
                </a:rPr>
                <a:t>社会主义</a:t>
              </a:r>
              <a:endParaRPr lang="en-US" altLang="zh-CN" dirty="0" smtClean="0">
                <a:latin typeface="微软雅黑" panose="020B0503020204020204" pitchFamily="34" charset="-122"/>
                <a:ea typeface="微软雅黑" panose="020B0503020204020204" pitchFamily="34" charset="-122"/>
              </a:endParaRPr>
            </a:p>
            <a:p>
              <a:r>
                <a:rPr lang="zh-CN" altLang="en-US" dirty="0" smtClean="0">
                  <a:latin typeface="微软雅黑" panose="020B0503020204020204" pitchFamily="34" charset="-122"/>
                  <a:ea typeface="微软雅黑" panose="020B0503020204020204" pitchFamily="34" charset="-122"/>
                </a:rPr>
                <a:t>核心</a:t>
              </a:r>
              <a:r>
                <a:rPr lang="zh-CN" altLang="en-US" dirty="0">
                  <a:latin typeface="微软雅黑" panose="020B0503020204020204" pitchFamily="34" charset="-122"/>
                  <a:ea typeface="微软雅黑" panose="020B0503020204020204" pitchFamily="34" charset="-122"/>
                </a:rPr>
                <a:t>价值观、保持积极健康生活方式</a:t>
              </a:r>
            </a:p>
          </p:txBody>
        </p:sp>
      </p:grpSp>
      <p:grpSp>
        <p:nvGrpSpPr>
          <p:cNvPr id="62" name="组合 61"/>
          <p:cNvGrpSpPr/>
          <p:nvPr/>
        </p:nvGrpSpPr>
        <p:grpSpPr>
          <a:xfrm>
            <a:off x="5909258" y="4756160"/>
            <a:ext cx="5706303" cy="723887"/>
            <a:chOff x="5909258" y="4756160"/>
            <a:chExt cx="5706303" cy="723887"/>
          </a:xfrm>
        </p:grpSpPr>
        <p:sp>
          <p:nvSpPr>
            <p:cNvPr id="50" name="矩形 49"/>
            <p:cNvSpPr/>
            <p:nvPr/>
          </p:nvSpPr>
          <p:spPr>
            <a:xfrm>
              <a:off x="5909258" y="4756160"/>
              <a:ext cx="5706303" cy="723887"/>
            </a:xfrm>
            <a:prstGeom prst="rect">
              <a:avLst/>
            </a:prstGeom>
            <a:noFill/>
            <a:ln>
              <a:solidFill>
                <a:srgbClr val="B3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p:cNvSpPr/>
            <p:nvPr/>
          </p:nvSpPr>
          <p:spPr>
            <a:xfrm>
              <a:off x="6612659" y="4918048"/>
              <a:ext cx="4673074" cy="400110"/>
            </a:xfrm>
            <a:prstGeom prst="rect">
              <a:avLst/>
            </a:prstGeom>
          </p:spPr>
          <p:txBody>
            <a:bodyPr wrap="none">
              <a:spAutoFit/>
            </a:bodyPr>
            <a:lstStyle/>
            <a:p>
              <a:r>
                <a:rPr lang="zh-CN" altLang="en-US" sz="2000"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能否 </a:t>
              </a:r>
              <a:r>
                <a:rPr lang="zh-CN" altLang="en-US" sz="2000" b="1" dirty="0">
                  <a:solidFill>
                    <a:schemeClr val="accent1"/>
                  </a:solidFill>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自觉做到党规党纪面前知敬畏守规矩</a:t>
              </a:r>
            </a:p>
          </p:txBody>
        </p:sp>
      </p:grpSp>
      <p:grpSp>
        <p:nvGrpSpPr>
          <p:cNvPr id="64" name="组合 63"/>
          <p:cNvGrpSpPr/>
          <p:nvPr/>
        </p:nvGrpSpPr>
        <p:grpSpPr>
          <a:xfrm>
            <a:off x="5909258" y="5705850"/>
            <a:ext cx="5706303" cy="763728"/>
            <a:chOff x="5909258" y="5705850"/>
            <a:chExt cx="5706303" cy="763728"/>
          </a:xfrm>
        </p:grpSpPr>
        <p:sp>
          <p:nvSpPr>
            <p:cNvPr id="54" name="矩形 53"/>
            <p:cNvSpPr/>
            <p:nvPr/>
          </p:nvSpPr>
          <p:spPr>
            <a:xfrm>
              <a:off x="5909258" y="5705850"/>
              <a:ext cx="5706303" cy="723887"/>
            </a:xfrm>
            <a:prstGeom prst="rect">
              <a:avLst/>
            </a:prstGeom>
            <a:noFill/>
            <a:ln>
              <a:solidFill>
                <a:srgbClr val="B3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a:xfrm>
              <a:off x="6616602" y="5792470"/>
              <a:ext cx="4544834" cy="677108"/>
            </a:xfrm>
            <a:prstGeom prst="rect">
              <a:avLst/>
            </a:prstGeom>
          </p:spPr>
          <p:txBody>
            <a:bodyPr wrap="none">
              <a:spAutoFit/>
            </a:bodyPr>
            <a:lstStyle/>
            <a:p>
              <a:r>
                <a:rPr lang="zh-CN" altLang="en-US" sz="2000"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能否</a:t>
              </a:r>
              <a:r>
                <a:rPr lang="zh-CN" altLang="en-US" sz="2000" b="1" dirty="0">
                  <a:solidFill>
                    <a:schemeClr val="accent1"/>
                  </a:solidFill>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保持良好精神状态、积极为党的</a:t>
              </a:r>
              <a:r>
                <a:rPr lang="zh-CN" altLang="en-US" dirty="0" smtClean="0">
                  <a:latin typeface="微软雅黑" panose="020B0503020204020204" pitchFamily="34" charset="-122"/>
                  <a:ea typeface="微软雅黑" panose="020B0503020204020204" pitchFamily="34" charset="-122"/>
                </a:rPr>
                <a:t>事业</a:t>
              </a:r>
              <a:endParaRPr lang="en-US" altLang="zh-CN" dirty="0" smtClean="0">
                <a:latin typeface="微软雅黑" panose="020B0503020204020204" pitchFamily="34" charset="-122"/>
                <a:ea typeface="微软雅黑" panose="020B0503020204020204" pitchFamily="34" charset="-122"/>
              </a:endParaRPr>
            </a:p>
            <a:p>
              <a:r>
                <a:rPr lang="zh-CN" altLang="en-US" dirty="0" smtClean="0">
                  <a:latin typeface="微软雅黑" panose="020B0503020204020204" pitchFamily="34" charset="-122"/>
                  <a:ea typeface="微软雅黑" panose="020B0503020204020204" pitchFamily="34" charset="-122"/>
                </a:rPr>
                <a:t>担当</a:t>
              </a:r>
              <a:r>
                <a:rPr lang="zh-CN" altLang="en-US" dirty="0">
                  <a:latin typeface="微软雅黑" panose="020B0503020204020204" pitchFamily="34" charset="-122"/>
                  <a:ea typeface="微软雅黑" panose="020B0503020204020204" pitchFamily="34" charset="-122"/>
                </a:rPr>
                <a:t>作为</a:t>
              </a:r>
            </a:p>
          </p:txBody>
        </p:sp>
      </p:grpSp>
      <p:grpSp>
        <p:nvGrpSpPr>
          <p:cNvPr id="3" name="组合 2"/>
          <p:cNvGrpSpPr/>
          <p:nvPr/>
        </p:nvGrpSpPr>
        <p:grpSpPr>
          <a:xfrm>
            <a:off x="5537402" y="1997064"/>
            <a:ext cx="743715" cy="550647"/>
            <a:chOff x="5537402" y="1997064"/>
            <a:chExt cx="743715" cy="550647"/>
          </a:xfrm>
        </p:grpSpPr>
        <p:sp>
          <p:nvSpPr>
            <p:cNvPr id="39" name="矩形 38"/>
            <p:cNvSpPr>
              <a:spLocks noChangeAspect="1"/>
            </p:cNvSpPr>
            <p:nvPr/>
          </p:nvSpPr>
          <p:spPr>
            <a:xfrm>
              <a:off x="5640296" y="1997064"/>
              <a:ext cx="550647" cy="550647"/>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标题 1"/>
            <p:cNvSpPr txBox="1">
              <a:spLocks/>
            </p:cNvSpPr>
            <p:nvPr/>
          </p:nvSpPr>
          <p:spPr>
            <a:xfrm>
              <a:off x="5537402" y="2049966"/>
              <a:ext cx="743715" cy="359669"/>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pPr algn="ctr"/>
              <a:r>
                <a:rPr lang="en-US" altLang="zh-CN" dirty="0" smtClean="0">
                  <a:latin typeface="Kartika" panose="02020503030404060203" pitchFamily="18" charset="0"/>
                  <a:cs typeface="Kartika" panose="02020503030404060203" pitchFamily="18" charset="0"/>
                </a:rPr>
                <a:t>1</a:t>
              </a:r>
              <a:endParaRPr lang="zh-CN" altLang="en-US" dirty="0">
                <a:latin typeface="Kartika" panose="02020503030404060203" pitchFamily="18" charset="0"/>
                <a:cs typeface="Kartika" panose="02020503030404060203" pitchFamily="18" charset="0"/>
              </a:endParaRPr>
            </a:p>
          </p:txBody>
        </p:sp>
      </p:grpSp>
      <p:grpSp>
        <p:nvGrpSpPr>
          <p:cNvPr id="5" name="组合 4"/>
          <p:cNvGrpSpPr/>
          <p:nvPr/>
        </p:nvGrpSpPr>
        <p:grpSpPr>
          <a:xfrm>
            <a:off x="5537401" y="2945636"/>
            <a:ext cx="743715" cy="550647"/>
            <a:chOff x="5537401" y="2945636"/>
            <a:chExt cx="743715" cy="550647"/>
          </a:xfrm>
        </p:grpSpPr>
        <p:sp>
          <p:nvSpPr>
            <p:cNvPr id="43" name="矩形 42"/>
            <p:cNvSpPr>
              <a:spLocks noChangeAspect="1"/>
            </p:cNvSpPr>
            <p:nvPr/>
          </p:nvSpPr>
          <p:spPr>
            <a:xfrm>
              <a:off x="5640295" y="2945636"/>
              <a:ext cx="550647" cy="550647"/>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标题 1"/>
            <p:cNvSpPr txBox="1">
              <a:spLocks/>
            </p:cNvSpPr>
            <p:nvPr/>
          </p:nvSpPr>
          <p:spPr>
            <a:xfrm>
              <a:off x="5537401" y="2998538"/>
              <a:ext cx="743715" cy="359669"/>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pPr algn="ctr"/>
              <a:r>
                <a:rPr lang="en-US" altLang="zh-CN" dirty="0" smtClean="0">
                  <a:latin typeface="Kartika" panose="02020503030404060203" pitchFamily="18" charset="0"/>
                  <a:cs typeface="Kartika" panose="02020503030404060203" pitchFamily="18" charset="0"/>
                </a:rPr>
                <a:t>2</a:t>
              </a:r>
              <a:endParaRPr lang="zh-CN" altLang="en-US" dirty="0">
                <a:latin typeface="Kartika" panose="02020503030404060203" pitchFamily="18" charset="0"/>
                <a:cs typeface="Kartika" panose="02020503030404060203" pitchFamily="18" charset="0"/>
              </a:endParaRPr>
            </a:p>
          </p:txBody>
        </p:sp>
      </p:grpSp>
      <p:grpSp>
        <p:nvGrpSpPr>
          <p:cNvPr id="45" name="组合 44"/>
          <p:cNvGrpSpPr/>
          <p:nvPr/>
        </p:nvGrpSpPr>
        <p:grpSpPr>
          <a:xfrm>
            <a:off x="5537401" y="3895364"/>
            <a:ext cx="743715" cy="550647"/>
            <a:chOff x="5537401" y="3895364"/>
            <a:chExt cx="743715" cy="550647"/>
          </a:xfrm>
        </p:grpSpPr>
        <p:sp>
          <p:nvSpPr>
            <p:cNvPr id="47" name="矩形 46"/>
            <p:cNvSpPr>
              <a:spLocks noChangeAspect="1"/>
            </p:cNvSpPr>
            <p:nvPr/>
          </p:nvSpPr>
          <p:spPr>
            <a:xfrm>
              <a:off x="5640295" y="3895364"/>
              <a:ext cx="550647" cy="550647"/>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标题 1"/>
            <p:cNvSpPr txBox="1">
              <a:spLocks/>
            </p:cNvSpPr>
            <p:nvPr/>
          </p:nvSpPr>
          <p:spPr>
            <a:xfrm>
              <a:off x="5537401" y="3948266"/>
              <a:ext cx="743715" cy="359669"/>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pPr algn="ctr"/>
              <a:r>
                <a:rPr lang="en-US" altLang="zh-CN" dirty="0" smtClean="0">
                  <a:latin typeface="Kartika" panose="02020503030404060203" pitchFamily="18" charset="0"/>
                  <a:cs typeface="Kartika" panose="02020503030404060203" pitchFamily="18" charset="0"/>
                </a:rPr>
                <a:t>3</a:t>
              </a:r>
              <a:endParaRPr lang="zh-CN" altLang="en-US" dirty="0">
                <a:latin typeface="Kartika" panose="02020503030404060203" pitchFamily="18" charset="0"/>
                <a:cs typeface="Kartika" panose="02020503030404060203" pitchFamily="18" charset="0"/>
              </a:endParaRPr>
            </a:p>
          </p:txBody>
        </p:sp>
      </p:grpSp>
      <p:grpSp>
        <p:nvGrpSpPr>
          <p:cNvPr id="53" name="组合 52"/>
          <p:cNvGrpSpPr/>
          <p:nvPr/>
        </p:nvGrpSpPr>
        <p:grpSpPr>
          <a:xfrm>
            <a:off x="5537401" y="4842780"/>
            <a:ext cx="743715" cy="550647"/>
            <a:chOff x="5537401" y="4842780"/>
            <a:chExt cx="743715" cy="550647"/>
          </a:xfrm>
        </p:grpSpPr>
        <p:sp>
          <p:nvSpPr>
            <p:cNvPr id="51" name="矩形 50"/>
            <p:cNvSpPr>
              <a:spLocks noChangeAspect="1"/>
            </p:cNvSpPr>
            <p:nvPr/>
          </p:nvSpPr>
          <p:spPr>
            <a:xfrm>
              <a:off x="5640295" y="4842780"/>
              <a:ext cx="550647" cy="550647"/>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标题 1"/>
            <p:cNvSpPr txBox="1">
              <a:spLocks/>
            </p:cNvSpPr>
            <p:nvPr/>
          </p:nvSpPr>
          <p:spPr>
            <a:xfrm>
              <a:off x="5537401" y="4895682"/>
              <a:ext cx="743715" cy="359669"/>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pPr algn="ctr"/>
              <a:r>
                <a:rPr lang="en-US" altLang="zh-CN" dirty="0" smtClean="0">
                  <a:latin typeface="Kartika" panose="02020503030404060203" pitchFamily="18" charset="0"/>
                  <a:cs typeface="Kartika" panose="02020503030404060203" pitchFamily="18" charset="0"/>
                </a:rPr>
                <a:t>4</a:t>
              </a:r>
              <a:endParaRPr lang="zh-CN" altLang="en-US" dirty="0">
                <a:latin typeface="Kartika" panose="02020503030404060203" pitchFamily="18" charset="0"/>
                <a:cs typeface="Kartika" panose="02020503030404060203" pitchFamily="18" charset="0"/>
              </a:endParaRPr>
            </a:p>
          </p:txBody>
        </p:sp>
      </p:grpSp>
      <p:grpSp>
        <p:nvGrpSpPr>
          <p:cNvPr id="63" name="组合 62"/>
          <p:cNvGrpSpPr/>
          <p:nvPr/>
        </p:nvGrpSpPr>
        <p:grpSpPr>
          <a:xfrm>
            <a:off x="5537401" y="5792470"/>
            <a:ext cx="743715" cy="550647"/>
            <a:chOff x="5537401" y="5792470"/>
            <a:chExt cx="743715" cy="550647"/>
          </a:xfrm>
        </p:grpSpPr>
        <p:sp>
          <p:nvSpPr>
            <p:cNvPr id="55" name="矩形 54"/>
            <p:cNvSpPr>
              <a:spLocks noChangeAspect="1"/>
            </p:cNvSpPr>
            <p:nvPr/>
          </p:nvSpPr>
          <p:spPr>
            <a:xfrm>
              <a:off x="5640295" y="5792470"/>
              <a:ext cx="550647" cy="550647"/>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标题 1"/>
            <p:cNvSpPr txBox="1">
              <a:spLocks/>
            </p:cNvSpPr>
            <p:nvPr/>
          </p:nvSpPr>
          <p:spPr>
            <a:xfrm>
              <a:off x="5537401" y="5845372"/>
              <a:ext cx="743715" cy="359669"/>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pPr algn="ctr"/>
              <a:r>
                <a:rPr lang="en-US" altLang="zh-CN" dirty="0" smtClean="0">
                  <a:latin typeface="Kartika" panose="02020503030404060203" pitchFamily="18" charset="0"/>
                  <a:cs typeface="Kartika" panose="02020503030404060203" pitchFamily="18" charset="0"/>
                </a:rPr>
                <a:t>5</a:t>
              </a:r>
              <a:endParaRPr lang="zh-CN" altLang="en-US" dirty="0">
                <a:latin typeface="Kartika" panose="02020503030404060203" pitchFamily="18" charset="0"/>
                <a:cs typeface="Kartika" panose="02020503030404060203" pitchFamily="18" charset="0"/>
              </a:endParaRPr>
            </a:p>
          </p:txBody>
        </p:sp>
      </p:grpSp>
    </p:spTree>
    <p:extLst>
      <p:ext uri="{BB962C8B-B14F-4D97-AF65-F5344CB8AC3E}">
        <p14:creationId xmlns:p14="http://schemas.microsoft.com/office/powerpoint/2010/main" val="3174457069"/>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1000"/>
                                        <p:tgtEl>
                                          <p:spTgt spid="9"/>
                                        </p:tgtEl>
                                      </p:cBhvr>
                                    </p:animEffect>
                                  </p:childTnLst>
                                </p:cTn>
                              </p:par>
                            </p:childTnLst>
                          </p:cTn>
                        </p:par>
                        <p:par>
                          <p:cTn id="14" fill="hold">
                            <p:stCondLst>
                              <p:cond delay="2000"/>
                            </p:stCondLst>
                            <p:childTnLst>
                              <p:par>
                                <p:cTn id="15" presetID="53" presetClass="entr" presetSubtype="16"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par>
                          <p:cTn id="20" fill="hold">
                            <p:stCondLst>
                              <p:cond delay="2500"/>
                            </p:stCondLst>
                            <p:childTnLst>
                              <p:par>
                                <p:cTn id="21" presetID="53" presetClass="entr" presetSubtype="16"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childTnLst>
                          </p:cTn>
                        </p:par>
                        <p:par>
                          <p:cTn id="26" fill="hold">
                            <p:stCondLst>
                              <p:cond delay="3000"/>
                            </p:stCondLst>
                            <p:childTnLst>
                              <p:par>
                                <p:cTn id="27" presetID="53" presetClass="entr" presetSubtype="16"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Effect transition="in" filter="fade">
                                      <p:cBhvr>
                                        <p:cTn id="37" dur="500"/>
                                        <p:tgtEl>
                                          <p:spTgt spid="28"/>
                                        </p:tgtEl>
                                      </p:cBhvr>
                                    </p:animEffect>
                                  </p:childTnLst>
                                </p:cTn>
                              </p:par>
                            </p:childTnLst>
                          </p:cTn>
                        </p:par>
                        <p:par>
                          <p:cTn id="38" fill="hold">
                            <p:stCondLst>
                              <p:cond delay="4000"/>
                            </p:stCondLst>
                            <p:childTnLst>
                              <p:par>
                                <p:cTn id="39" presetID="23" presetClass="entr" presetSubtype="528" fill="hold" nodeType="afterEffect">
                                  <p:stCondLst>
                                    <p:cond delay="0"/>
                                  </p:stCondLst>
                                  <p:childTnLst>
                                    <p:set>
                                      <p:cBhvr>
                                        <p:cTn id="40" dur="1" fill="hold">
                                          <p:stCondLst>
                                            <p:cond delay="0"/>
                                          </p:stCondLst>
                                        </p:cTn>
                                        <p:tgtEl>
                                          <p:spTgt spid="33"/>
                                        </p:tgtEl>
                                        <p:attrNameLst>
                                          <p:attrName>style.visibility</p:attrName>
                                        </p:attrNameLst>
                                      </p:cBhvr>
                                      <p:to>
                                        <p:strVal val="visible"/>
                                      </p:to>
                                    </p:set>
                                    <p:anim calcmode="lin" valueType="num">
                                      <p:cBhvr>
                                        <p:cTn id="41" dur="1000" fill="hold"/>
                                        <p:tgtEl>
                                          <p:spTgt spid="33"/>
                                        </p:tgtEl>
                                        <p:attrNameLst>
                                          <p:attrName>ppt_w</p:attrName>
                                        </p:attrNameLst>
                                      </p:cBhvr>
                                      <p:tavLst>
                                        <p:tav tm="0">
                                          <p:val>
                                            <p:fltVal val="0"/>
                                          </p:val>
                                        </p:tav>
                                        <p:tav tm="100000">
                                          <p:val>
                                            <p:strVal val="#ppt_w"/>
                                          </p:val>
                                        </p:tav>
                                      </p:tavLst>
                                    </p:anim>
                                    <p:anim calcmode="lin" valueType="num">
                                      <p:cBhvr>
                                        <p:cTn id="42" dur="1000" fill="hold"/>
                                        <p:tgtEl>
                                          <p:spTgt spid="33"/>
                                        </p:tgtEl>
                                        <p:attrNameLst>
                                          <p:attrName>ppt_h</p:attrName>
                                        </p:attrNameLst>
                                      </p:cBhvr>
                                      <p:tavLst>
                                        <p:tav tm="0">
                                          <p:val>
                                            <p:fltVal val="0"/>
                                          </p:val>
                                        </p:tav>
                                        <p:tav tm="100000">
                                          <p:val>
                                            <p:strVal val="#ppt_h"/>
                                          </p:val>
                                        </p:tav>
                                      </p:tavLst>
                                    </p:anim>
                                    <p:anim calcmode="lin" valueType="num">
                                      <p:cBhvr>
                                        <p:cTn id="43" dur="1000" fill="hold"/>
                                        <p:tgtEl>
                                          <p:spTgt spid="33"/>
                                        </p:tgtEl>
                                        <p:attrNameLst>
                                          <p:attrName>ppt_x</p:attrName>
                                        </p:attrNameLst>
                                      </p:cBhvr>
                                      <p:tavLst>
                                        <p:tav tm="0">
                                          <p:val>
                                            <p:fltVal val="0.5"/>
                                          </p:val>
                                        </p:tav>
                                        <p:tav tm="100000">
                                          <p:val>
                                            <p:strVal val="#ppt_x"/>
                                          </p:val>
                                        </p:tav>
                                      </p:tavLst>
                                    </p:anim>
                                    <p:anim calcmode="lin" valueType="num">
                                      <p:cBhvr>
                                        <p:cTn id="44" dur="1000" fill="hold"/>
                                        <p:tgtEl>
                                          <p:spTgt spid="33"/>
                                        </p:tgtEl>
                                        <p:attrNameLst>
                                          <p:attrName>ppt_y</p:attrName>
                                        </p:attrNameLst>
                                      </p:cBhvr>
                                      <p:tavLst>
                                        <p:tav tm="0">
                                          <p:val>
                                            <p:fltVal val="0.5"/>
                                          </p:val>
                                        </p:tav>
                                        <p:tav tm="100000">
                                          <p:val>
                                            <p:strVal val="#ppt_y"/>
                                          </p:val>
                                        </p:tav>
                                      </p:tavLst>
                                    </p:anim>
                                  </p:childTnLst>
                                </p:cTn>
                              </p:par>
                            </p:childTnLst>
                          </p:cTn>
                        </p:par>
                        <p:par>
                          <p:cTn id="45" fill="hold">
                            <p:stCondLst>
                              <p:cond delay="5000"/>
                            </p:stCondLst>
                            <p:childTnLst>
                              <p:par>
                                <p:cTn id="46" presetID="42" presetClass="entr" presetSubtype="0" fill="hold" nodeType="afterEffect">
                                  <p:stCondLst>
                                    <p:cond delay="0"/>
                                  </p:stCondLst>
                                  <p:childTnLst>
                                    <p:set>
                                      <p:cBhvr>
                                        <p:cTn id="47" dur="1" fill="hold">
                                          <p:stCondLst>
                                            <p:cond delay="0"/>
                                          </p:stCondLst>
                                        </p:cTn>
                                        <p:tgtEl>
                                          <p:spTgt spid="2"/>
                                        </p:tgtEl>
                                        <p:attrNameLst>
                                          <p:attrName>style.visibility</p:attrName>
                                        </p:attrNameLst>
                                      </p:cBhvr>
                                      <p:to>
                                        <p:strVal val="visible"/>
                                      </p:to>
                                    </p:set>
                                    <p:animEffect transition="in" filter="fade">
                                      <p:cBhvr>
                                        <p:cTn id="48" dur="1000"/>
                                        <p:tgtEl>
                                          <p:spTgt spid="2"/>
                                        </p:tgtEl>
                                      </p:cBhvr>
                                    </p:animEffect>
                                    <p:anim calcmode="lin" valueType="num">
                                      <p:cBhvr>
                                        <p:cTn id="49" dur="1000" fill="hold"/>
                                        <p:tgtEl>
                                          <p:spTgt spid="2"/>
                                        </p:tgtEl>
                                        <p:attrNameLst>
                                          <p:attrName>ppt_x</p:attrName>
                                        </p:attrNameLst>
                                      </p:cBhvr>
                                      <p:tavLst>
                                        <p:tav tm="0">
                                          <p:val>
                                            <p:strVal val="#ppt_x"/>
                                          </p:val>
                                        </p:tav>
                                        <p:tav tm="100000">
                                          <p:val>
                                            <p:strVal val="#ppt_x"/>
                                          </p:val>
                                        </p:tav>
                                      </p:tavLst>
                                    </p:anim>
                                    <p:anim calcmode="lin" valueType="num">
                                      <p:cBhvr>
                                        <p:cTn id="50" dur="1000" fill="hold"/>
                                        <p:tgtEl>
                                          <p:spTgt spid="2"/>
                                        </p:tgtEl>
                                        <p:attrNameLst>
                                          <p:attrName>ppt_y</p:attrName>
                                        </p:attrNameLst>
                                      </p:cBhvr>
                                      <p:tavLst>
                                        <p:tav tm="0">
                                          <p:val>
                                            <p:strVal val="#ppt_y+.1"/>
                                          </p:val>
                                        </p:tav>
                                        <p:tav tm="100000">
                                          <p:val>
                                            <p:strVal val="#ppt_y"/>
                                          </p:val>
                                        </p:tav>
                                      </p:tavLst>
                                    </p:anim>
                                  </p:childTnLst>
                                </p:cTn>
                              </p:par>
                            </p:childTnLst>
                          </p:cTn>
                        </p:par>
                        <p:par>
                          <p:cTn id="51" fill="hold">
                            <p:stCondLst>
                              <p:cond delay="6000"/>
                            </p:stCondLst>
                            <p:childTnLst>
                              <p:par>
                                <p:cTn id="52" presetID="53" presetClass="entr" presetSubtype="16" fill="hold" nodeType="afterEffect">
                                  <p:stCondLst>
                                    <p:cond delay="0"/>
                                  </p:stCondLst>
                                  <p:childTnLst>
                                    <p:set>
                                      <p:cBhvr>
                                        <p:cTn id="53" dur="1" fill="hold">
                                          <p:stCondLst>
                                            <p:cond delay="0"/>
                                          </p:stCondLst>
                                        </p:cTn>
                                        <p:tgtEl>
                                          <p:spTgt spid="3"/>
                                        </p:tgtEl>
                                        <p:attrNameLst>
                                          <p:attrName>style.visibility</p:attrName>
                                        </p:attrNameLst>
                                      </p:cBhvr>
                                      <p:to>
                                        <p:strVal val="visible"/>
                                      </p:to>
                                    </p:set>
                                    <p:anim calcmode="lin" valueType="num">
                                      <p:cBhvr>
                                        <p:cTn id="54" dur="500" fill="hold"/>
                                        <p:tgtEl>
                                          <p:spTgt spid="3"/>
                                        </p:tgtEl>
                                        <p:attrNameLst>
                                          <p:attrName>ppt_w</p:attrName>
                                        </p:attrNameLst>
                                      </p:cBhvr>
                                      <p:tavLst>
                                        <p:tav tm="0">
                                          <p:val>
                                            <p:fltVal val="0"/>
                                          </p:val>
                                        </p:tav>
                                        <p:tav tm="100000">
                                          <p:val>
                                            <p:strVal val="#ppt_w"/>
                                          </p:val>
                                        </p:tav>
                                      </p:tavLst>
                                    </p:anim>
                                    <p:anim calcmode="lin" valueType="num">
                                      <p:cBhvr>
                                        <p:cTn id="55" dur="500" fill="hold"/>
                                        <p:tgtEl>
                                          <p:spTgt spid="3"/>
                                        </p:tgtEl>
                                        <p:attrNameLst>
                                          <p:attrName>ppt_h</p:attrName>
                                        </p:attrNameLst>
                                      </p:cBhvr>
                                      <p:tavLst>
                                        <p:tav tm="0">
                                          <p:val>
                                            <p:fltVal val="0"/>
                                          </p:val>
                                        </p:tav>
                                        <p:tav tm="100000">
                                          <p:val>
                                            <p:strVal val="#ppt_h"/>
                                          </p:val>
                                        </p:tav>
                                      </p:tavLst>
                                    </p:anim>
                                    <p:animEffect transition="in" filter="fade">
                                      <p:cBhvr>
                                        <p:cTn id="56" dur="500"/>
                                        <p:tgtEl>
                                          <p:spTgt spid="3"/>
                                        </p:tgtEl>
                                      </p:cBhvr>
                                    </p:animEffect>
                                  </p:childTnLst>
                                </p:cTn>
                              </p:par>
                            </p:childTnLst>
                          </p:cTn>
                        </p:par>
                        <p:par>
                          <p:cTn id="57" fill="hold">
                            <p:stCondLst>
                              <p:cond delay="6500"/>
                            </p:stCondLst>
                            <p:childTnLst>
                              <p:par>
                                <p:cTn id="58" presetID="2" presetClass="entr" presetSubtype="2" fill="hold" nodeType="afterEffect">
                                  <p:stCondLst>
                                    <p:cond delay="0"/>
                                  </p:stCondLst>
                                  <p:childTnLst>
                                    <p:set>
                                      <p:cBhvr>
                                        <p:cTn id="59" dur="1" fill="hold">
                                          <p:stCondLst>
                                            <p:cond delay="0"/>
                                          </p:stCondLst>
                                        </p:cTn>
                                        <p:tgtEl>
                                          <p:spTgt spid="4"/>
                                        </p:tgtEl>
                                        <p:attrNameLst>
                                          <p:attrName>style.visibility</p:attrName>
                                        </p:attrNameLst>
                                      </p:cBhvr>
                                      <p:to>
                                        <p:strVal val="visible"/>
                                      </p:to>
                                    </p:set>
                                    <p:anim calcmode="lin" valueType="num">
                                      <p:cBhvr additive="base">
                                        <p:cTn id="60" dur="1000" fill="hold"/>
                                        <p:tgtEl>
                                          <p:spTgt spid="4"/>
                                        </p:tgtEl>
                                        <p:attrNameLst>
                                          <p:attrName>ppt_x</p:attrName>
                                        </p:attrNameLst>
                                      </p:cBhvr>
                                      <p:tavLst>
                                        <p:tav tm="0">
                                          <p:val>
                                            <p:strVal val="1+#ppt_w/2"/>
                                          </p:val>
                                        </p:tav>
                                        <p:tav tm="100000">
                                          <p:val>
                                            <p:strVal val="#ppt_x"/>
                                          </p:val>
                                        </p:tav>
                                      </p:tavLst>
                                    </p:anim>
                                    <p:anim calcmode="lin" valueType="num">
                                      <p:cBhvr additive="base">
                                        <p:cTn id="61" dur="1000" fill="hold"/>
                                        <p:tgtEl>
                                          <p:spTgt spid="4"/>
                                        </p:tgtEl>
                                        <p:attrNameLst>
                                          <p:attrName>ppt_y</p:attrName>
                                        </p:attrNameLst>
                                      </p:cBhvr>
                                      <p:tavLst>
                                        <p:tav tm="0">
                                          <p:val>
                                            <p:strVal val="#ppt_y"/>
                                          </p:val>
                                        </p:tav>
                                        <p:tav tm="100000">
                                          <p:val>
                                            <p:strVal val="#ppt_y"/>
                                          </p:val>
                                        </p:tav>
                                      </p:tavLst>
                                    </p:anim>
                                  </p:childTnLst>
                                </p:cTn>
                              </p:par>
                            </p:childTnLst>
                          </p:cTn>
                        </p:par>
                        <p:par>
                          <p:cTn id="62" fill="hold">
                            <p:stCondLst>
                              <p:cond delay="7500"/>
                            </p:stCondLst>
                            <p:childTnLst>
                              <p:par>
                                <p:cTn id="63" presetID="53" presetClass="entr" presetSubtype="16" fill="hold" nodeType="afterEffect">
                                  <p:stCondLst>
                                    <p:cond delay="0"/>
                                  </p:stCondLst>
                                  <p:childTnLst>
                                    <p:set>
                                      <p:cBhvr>
                                        <p:cTn id="64" dur="1" fill="hold">
                                          <p:stCondLst>
                                            <p:cond delay="0"/>
                                          </p:stCondLst>
                                        </p:cTn>
                                        <p:tgtEl>
                                          <p:spTgt spid="5"/>
                                        </p:tgtEl>
                                        <p:attrNameLst>
                                          <p:attrName>style.visibility</p:attrName>
                                        </p:attrNameLst>
                                      </p:cBhvr>
                                      <p:to>
                                        <p:strVal val="visible"/>
                                      </p:to>
                                    </p:set>
                                    <p:anim calcmode="lin" valueType="num">
                                      <p:cBhvr>
                                        <p:cTn id="65" dur="500" fill="hold"/>
                                        <p:tgtEl>
                                          <p:spTgt spid="5"/>
                                        </p:tgtEl>
                                        <p:attrNameLst>
                                          <p:attrName>ppt_w</p:attrName>
                                        </p:attrNameLst>
                                      </p:cBhvr>
                                      <p:tavLst>
                                        <p:tav tm="0">
                                          <p:val>
                                            <p:fltVal val="0"/>
                                          </p:val>
                                        </p:tav>
                                        <p:tav tm="100000">
                                          <p:val>
                                            <p:strVal val="#ppt_w"/>
                                          </p:val>
                                        </p:tav>
                                      </p:tavLst>
                                    </p:anim>
                                    <p:anim calcmode="lin" valueType="num">
                                      <p:cBhvr>
                                        <p:cTn id="66" dur="500" fill="hold"/>
                                        <p:tgtEl>
                                          <p:spTgt spid="5"/>
                                        </p:tgtEl>
                                        <p:attrNameLst>
                                          <p:attrName>ppt_h</p:attrName>
                                        </p:attrNameLst>
                                      </p:cBhvr>
                                      <p:tavLst>
                                        <p:tav tm="0">
                                          <p:val>
                                            <p:fltVal val="0"/>
                                          </p:val>
                                        </p:tav>
                                        <p:tav tm="100000">
                                          <p:val>
                                            <p:strVal val="#ppt_h"/>
                                          </p:val>
                                        </p:tav>
                                      </p:tavLst>
                                    </p:anim>
                                    <p:animEffect transition="in" filter="fade">
                                      <p:cBhvr>
                                        <p:cTn id="67" dur="500"/>
                                        <p:tgtEl>
                                          <p:spTgt spid="5"/>
                                        </p:tgtEl>
                                      </p:cBhvr>
                                    </p:animEffect>
                                  </p:childTnLst>
                                </p:cTn>
                              </p:par>
                            </p:childTnLst>
                          </p:cTn>
                        </p:par>
                        <p:par>
                          <p:cTn id="68" fill="hold">
                            <p:stCondLst>
                              <p:cond delay="8000"/>
                            </p:stCondLst>
                            <p:childTnLst>
                              <p:par>
                                <p:cTn id="69" presetID="2" presetClass="entr" presetSubtype="2" fill="hold" nodeType="afterEffect">
                                  <p:stCondLst>
                                    <p:cond delay="0"/>
                                  </p:stCondLst>
                                  <p:childTnLst>
                                    <p:set>
                                      <p:cBhvr>
                                        <p:cTn id="70" dur="1" fill="hold">
                                          <p:stCondLst>
                                            <p:cond delay="0"/>
                                          </p:stCondLst>
                                        </p:cTn>
                                        <p:tgtEl>
                                          <p:spTgt spid="41"/>
                                        </p:tgtEl>
                                        <p:attrNameLst>
                                          <p:attrName>style.visibility</p:attrName>
                                        </p:attrNameLst>
                                      </p:cBhvr>
                                      <p:to>
                                        <p:strVal val="visible"/>
                                      </p:to>
                                    </p:set>
                                    <p:anim calcmode="lin" valueType="num">
                                      <p:cBhvr additive="base">
                                        <p:cTn id="71" dur="1000" fill="hold"/>
                                        <p:tgtEl>
                                          <p:spTgt spid="41"/>
                                        </p:tgtEl>
                                        <p:attrNameLst>
                                          <p:attrName>ppt_x</p:attrName>
                                        </p:attrNameLst>
                                      </p:cBhvr>
                                      <p:tavLst>
                                        <p:tav tm="0">
                                          <p:val>
                                            <p:strVal val="1+#ppt_w/2"/>
                                          </p:val>
                                        </p:tav>
                                        <p:tav tm="100000">
                                          <p:val>
                                            <p:strVal val="#ppt_x"/>
                                          </p:val>
                                        </p:tav>
                                      </p:tavLst>
                                    </p:anim>
                                    <p:anim calcmode="lin" valueType="num">
                                      <p:cBhvr additive="base">
                                        <p:cTn id="72" dur="1000" fill="hold"/>
                                        <p:tgtEl>
                                          <p:spTgt spid="41"/>
                                        </p:tgtEl>
                                        <p:attrNameLst>
                                          <p:attrName>ppt_y</p:attrName>
                                        </p:attrNameLst>
                                      </p:cBhvr>
                                      <p:tavLst>
                                        <p:tav tm="0">
                                          <p:val>
                                            <p:strVal val="#ppt_y"/>
                                          </p:val>
                                        </p:tav>
                                        <p:tav tm="100000">
                                          <p:val>
                                            <p:strVal val="#ppt_y"/>
                                          </p:val>
                                        </p:tav>
                                      </p:tavLst>
                                    </p:anim>
                                  </p:childTnLst>
                                </p:cTn>
                              </p:par>
                            </p:childTnLst>
                          </p:cTn>
                        </p:par>
                        <p:par>
                          <p:cTn id="73" fill="hold">
                            <p:stCondLst>
                              <p:cond delay="9000"/>
                            </p:stCondLst>
                            <p:childTnLst>
                              <p:par>
                                <p:cTn id="74" presetID="53" presetClass="entr" presetSubtype="16" fill="hold" nodeType="afterEffect">
                                  <p:stCondLst>
                                    <p:cond delay="0"/>
                                  </p:stCondLst>
                                  <p:childTnLst>
                                    <p:set>
                                      <p:cBhvr>
                                        <p:cTn id="75" dur="1" fill="hold">
                                          <p:stCondLst>
                                            <p:cond delay="0"/>
                                          </p:stCondLst>
                                        </p:cTn>
                                        <p:tgtEl>
                                          <p:spTgt spid="45"/>
                                        </p:tgtEl>
                                        <p:attrNameLst>
                                          <p:attrName>style.visibility</p:attrName>
                                        </p:attrNameLst>
                                      </p:cBhvr>
                                      <p:to>
                                        <p:strVal val="visible"/>
                                      </p:to>
                                    </p:set>
                                    <p:anim calcmode="lin" valueType="num">
                                      <p:cBhvr>
                                        <p:cTn id="76" dur="500" fill="hold"/>
                                        <p:tgtEl>
                                          <p:spTgt spid="45"/>
                                        </p:tgtEl>
                                        <p:attrNameLst>
                                          <p:attrName>ppt_w</p:attrName>
                                        </p:attrNameLst>
                                      </p:cBhvr>
                                      <p:tavLst>
                                        <p:tav tm="0">
                                          <p:val>
                                            <p:fltVal val="0"/>
                                          </p:val>
                                        </p:tav>
                                        <p:tav tm="100000">
                                          <p:val>
                                            <p:strVal val="#ppt_w"/>
                                          </p:val>
                                        </p:tav>
                                      </p:tavLst>
                                    </p:anim>
                                    <p:anim calcmode="lin" valueType="num">
                                      <p:cBhvr>
                                        <p:cTn id="77" dur="500" fill="hold"/>
                                        <p:tgtEl>
                                          <p:spTgt spid="45"/>
                                        </p:tgtEl>
                                        <p:attrNameLst>
                                          <p:attrName>ppt_h</p:attrName>
                                        </p:attrNameLst>
                                      </p:cBhvr>
                                      <p:tavLst>
                                        <p:tav tm="0">
                                          <p:val>
                                            <p:fltVal val="0"/>
                                          </p:val>
                                        </p:tav>
                                        <p:tav tm="100000">
                                          <p:val>
                                            <p:strVal val="#ppt_h"/>
                                          </p:val>
                                        </p:tav>
                                      </p:tavLst>
                                    </p:anim>
                                    <p:animEffect transition="in" filter="fade">
                                      <p:cBhvr>
                                        <p:cTn id="78" dur="500"/>
                                        <p:tgtEl>
                                          <p:spTgt spid="45"/>
                                        </p:tgtEl>
                                      </p:cBhvr>
                                    </p:animEffect>
                                  </p:childTnLst>
                                </p:cTn>
                              </p:par>
                            </p:childTnLst>
                          </p:cTn>
                        </p:par>
                        <p:par>
                          <p:cTn id="79" fill="hold">
                            <p:stCondLst>
                              <p:cond delay="9500"/>
                            </p:stCondLst>
                            <p:childTnLst>
                              <p:par>
                                <p:cTn id="80" presetID="2" presetClass="entr" presetSubtype="2" fill="hold" nodeType="afterEffect">
                                  <p:stCondLst>
                                    <p:cond delay="0"/>
                                  </p:stCondLst>
                                  <p:childTnLst>
                                    <p:set>
                                      <p:cBhvr>
                                        <p:cTn id="81" dur="1" fill="hold">
                                          <p:stCondLst>
                                            <p:cond delay="0"/>
                                          </p:stCondLst>
                                        </p:cTn>
                                        <p:tgtEl>
                                          <p:spTgt spid="49"/>
                                        </p:tgtEl>
                                        <p:attrNameLst>
                                          <p:attrName>style.visibility</p:attrName>
                                        </p:attrNameLst>
                                      </p:cBhvr>
                                      <p:to>
                                        <p:strVal val="visible"/>
                                      </p:to>
                                    </p:set>
                                    <p:anim calcmode="lin" valueType="num">
                                      <p:cBhvr additive="base">
                                        <p:cTn id="82" dur="1000" fill="hold"/>
                                        <p:tgtEl>
                                          <p:spTgt spid="49"/>
                                        </p:tgtEl>
                                        <p:attrNameLst>
                                          <p:attrName>ppt_x</p:attrName>
                                        </p:attrNameLst>
                                      </p:cBhvr>
                                      <p:tavLst>
                                        <p:tav tm="0">
                                          <p:val>
                                            <p:strVal val="1+#ppt_w/2"/>
                                          </p:val>
                                        </p:tav>
                                        <p:tav tm="100000">
                                          <p:val>
                                            <p:strVal val="#ppt_x"/>
                                          </p:val>
                                        </p:tav>
                                      </p:tavLst>
                                    </p:anim>
                                    <p:anim calcmode="lin" valueType="num">
                                      <p:cBhvr additive="base">
                                        <p:cTn id="83" dur="1000" fill="hold"/>
                                        <p:tgtEl>
                                          <p:spTgt spid="49"/>
                                        </p:tgtEl>
                                        <p:attrNameLst>
                                          <p:attrName>ppt_y</p:attrName>
                                        </p:attrNameLst>
                                      </p:cBhvr>
                                      <p:tavLst>
                                        <p:tav tm="0">
                                          <p:val>
                                            <p:strVal val="#ppt_y"/>
                                          </p:val>
                                        </p:tav>
                                        <p:tav tm="100000">
                                          <p:val>
                                            <p:strVal val="#ppt_y"/>
                                          </p:val>
                                        </p:tav>
                                      </p:tavLst>
                                    </p:anim>
                                  </p:childTnLst>
                                </p:cTn>
                              </p:par>
                            </p:childTnLst>
                          </p:cTn>
                        </p:par>
                        <p:par>
                          <p:cTn id="84" fill="hold">
                            <p:stCondLst>
                              <p:cond delay="10500"/>
                            </p:stCondLst>
                            <p:childTnLst>
                              <p:par>
                                <p:cTn id="85" presetID="53" presetClass="entr" presetSubtype="16" fill="hold" nodeType="afterEffect">
                                  <p:stCondLst>
                                    <p:cond delay="0"/>
                                  </p:stCondLst>
                                  <p:childTnLst>
                                    <p:set>
                                      <p:cBhvr>
                                        <p:cTn id="86" dur="1" fill="hold">
                                          <p:stCondLst>
                                            <p:cond delay="0"/>
                                          </p:stCondLst>
                                        </p:cTn>
                                        <p:tgtEl>
                                          <p:spTgt spid="53"/>
                                        </p:tgtEl>
                                        <p:attrNameLst>
                                          <p:attrName>style.visibility</p:attrName>
                                        </p:attrNameLst>
                                      </p:cBhvr>
                                      <p:to>
                                        <p:strVal val="visible"/>
                                      </p:to>
                                    </p:set>
                                    <p:anim calcmode="lin" valueType="num">
                                      <p:cBhvr>
                                        <p:cTn id="87" dur="500" fill="hold"/>
                                        <p:tgtEl>
                                          <p:spTgt spid="53"/>
                                        </p:tgtEl>
                                        <p:attrNameLst>
                                          <p:attrName>ppt_w</p:attrName>
                                        </p:attrNameLst>
                                      </p:cBhvr>
                                      <p:tavLst>
                                        <p:tav tm="0">
                                          <p:val>
                                            <p:fltVal val="0"/>
                                          </p:val>
                                        </p:tav>
                                        <p:tav tm="100000">
                                          <p:val>
                                            <p:strVal val="#ppt_w"/>
                                          </p:val>
                                        </p:tav>
                                      </p:tavLst>
                                    </p:anim>
                                    <p:anim calcmode="lin" valueType="num">
                                      <p:cBhvr>
                                        <p:cTn id="88" dur="500" fill="hold"/>
                                        <p:tgtEl>
                                          <p:spTgt spid="53"/>
                                        </p:tgtEl>
                                        <p:attrNameLst>
                                          <p:attrName>ppt_h</p:attrName>
                                        </p:attrNameLst>
                                      </p:cBhvr>
                                      <p:tavLst>
                                        <p:tav tm="0">
                                          <p:val>
                                            <p:fltVal val="0"/>
                                          </p:val>
                                        </p:tav>
                                        <p:tav tm="100000">
                                          <p:val>
                                            <p:strVal val="#ppt_h"/>
                                          </p:val>
                                        </p:tav>
                                      </p:tavLst>
                                    </p:anim>
                                    <p:animEffect transition="in" filter="fade">
                                      <p:cBhvr>
                                        <p:cTn id="89" dur="500"/>
                                        <p:tgtEl>
                                          <p:spTgt spid="53"/>
                                        </p:tgtEl>
                                      </p:cBhvr>
                                    </p:animEffect>
                                  </p:childTnLst>
                                </p:cTn>
                              </p:par>
                            </p:childTnLst>
                          </p:cTn>
                        </p:par>
                        <p:par>
                          <p:cTn id="90" fill="hold">
                            <p:stCondLst>
                              <p:cond delay="11000"/>
                            </p:stCondLst>
                            <p:childTnLst>
                              <p:par>
                                <p:cTn id="91" presetID="2" presetClass="entr" presetSubtype="2" fill="hold" nodeType="afterEffect">
                                  <p:stCondLst>
                                    <p:cond delay="0"/>
                                  </p:stCondLst>
                                  <p:childTnLst>
                                    <p:set>
                                      <p:cBhvr>
                                        <p:cTn id="92" dur="1" fill="hold">
                                          <p:stCondLst>
                                            <p:cond delay="0"/>
                                          </p:stCondLst>
                                        </p:cTn>
                                        <p:tgtEl>
                                          <p:spTgt spid="62"/>
                                        </p:tgtEl>
                                        <p:attrNameLst>
                                          <p:attrName>style.visibility</p:attrName>
                                        </p:attrNameLst>
                                      </p:cBhvr>
                                      <p:to>
                                        <p:strVal val="visible"/>
                                      </p:to>
                                    </p:set>
                                    <p:anim calcmode="lin" valueType="num">
                                      <p:cBhvr additive="base">
                                        <p:cTn id="93" dur="1000" fill="hold"/>
                                        <p:tgtEl>
                                          <p:spTgt spid="62"/>
                                        </p:tgtEl>
                                        <p:attrNameLst>
                                          <p:attrName>ppt_x</p:attrName>
                                        </p:attrNameLst>
                                      </p:cBhvr>
                                      <p:tavLst>
                                        <p:tav tm="0">
                                          <p:val>
                                            <p:strVal val="1+#ppt_w/2"/>
                                          </p:val>
                                        </p:tav>
                                        <p:tav tm="100000">
                                          <p:val>
                                            <p:strVal val="#ppt_x"/>
                                          </p:val>
                                        </p:tav>
                                      </p:tavLst>
                                    </p:anim>
                                    <p:anim calcmode="lin" valueType="num">
                                      <p:cBhvr additive="base">
                                        <p:cTn id="94" dur="1000" fill="hold"/>
                                        <p:tgtEl>
                                          <p:spTgt spid="62"/>
                                        </p:tgtEl>
                                        <p:attrNameLst>
                                          <p:attrName>ppt_y</p:attrName>
                                        </p:attrNameLst>
                                      </p:cBhvr>
                                      <p:tavLst>
                                        <p:tav tm="0">
                                          <p:val>
                                            <p:strVal val="#ppt_y"/>
                                          </p:val>
                                        </p:tav>
                                        <p:tav tm="100000">
                                          <p:val>
                                            <p:strVal val="#ppt_y"/>
                                          </p:val>
                                        </p:tav>
                                      </p:tavLst>
                                    </p:anim>
                                  </p:childTnLst>
                                </p:cTn>
                              </p:par>
                            </p:childTnLst>
                          </p:cTn>
                        </p:par>
                        <p:par>
                          <p:cTn id="95" fill="hold">
                            <p:stCondLst>
                              <p:cond delay="12000"/>
                            </p:stCondLst>
                            <p:childTnLst>
                              <p:par>
                                <p:cTn id="96" presetID="53" presetClass="entr" presetSubtype="16" fill="hold" nodeType="afterEffect">
                                  <p:stCondLst>
                                    <p:cond delay="0"/>
                                  </p:stCondLst>
                                  <p:childTnLst>
                                    <p:set>
                                      <p:cBhvr>
                                        <p:cTn id="97" dur="1" fill="hold">
                                          <p:stCondLst>
                                            <p:cond delay="0"/>
                                          </p:stCondLst>
                                        </p:cTn>
                                        <p:tgtEl>
                                          <p:spTgt spid="63"/>
                                        </p:tgtEl>
                                        <p:attrNameLst>
                                          <p:attrName>style.visibility</p:attrName>
                                        </p:attrNameLst>
                                      </p:cBhvr>
                                      <p:to>
                                        <p:strVal val="visible"/>
                                      </p:to>
                                    </p:set>
                                    <p:anim calcmode="lin" valueType="num">
                                      <p:cBhvr>
                                        <p:cTn id="98" dur="500" fill="hold"/>
                                        <p:tgtEl>
                                          <p:spTgt spid="63"/>
                                        </p:tgtEl>
                                        <p:attrNameLst>
                                          <p:attrName>ppt_w</p:attrName>
                                        </p:attrNameLst>
                                      </p:cBhvr>
                                      <p:tavLst>
                                        <p:tav tm="0">
                                          <p:val>
                                            <p:fltVal val="0"/>
                                          </p:val>
                                        </p:tav>
                                        <p:tav tm="100000">
                                          <p:val>
                                            <p:strVal val="#ppt_w"/>
                                          </p:val>
                                        </p:tav>
                                      </p:tavLst>
                                    </p:anim>
                                    <p:anim calcmode="lin" valueType="num">
                                      <p:cBhvr>
                                        <p:cTn id="99" dur="500" fill="hold"/>
                                        <p:tgtEl>
                                          <p:spTgt spid="63"/>
                                        </p:tgtEl>
                                        <p:attrNameLst>
                                          <p:attrName>ppt_h</p:attrName>
                                        </p:attrNameLst>
                                      </p:cBhvr>
                                      <p:tavLst>
                                        <p:tav tm="0">
                                          <p:val>
                                            <p:fltVal val="0"/>
                                          </p:val>
                                        </p:tav>
                                        <p:tav tm="100000">
                                          <p:val>
                                            <p:strVal val="#ppt_h"/>
                                          </p:val>
                                        </p:tav>
                                      </p:tavLst>
                                    </p:anim>
                                    <p:animEffect transition="in" filter="fade">
                                      <p:cBhvr>
                                        <p:cTn id="100" dur="500"/>
                                        <p:tgtEl>
                                          <p:spTgt spid="63"/>
                                        </p:tgtEl>
                                      </p:cBhvr>
                                    </p:animEffect>
                                  </p:childTnLst>
                                </p:cTn>
                              </p:par>
                            </p:childTnLst>
                          </p:cTn>
                        </p:par>
                        <p:par>
                          <p:cTn id="101" fill="hold">
                            <p:stCondLst>
                              <p:cond delay="12500"/>
                            </p:stCondLst>
                            <p:childTnLst>
                              <p:par>
                                <p:cTn id="102" presetID="2" presetClass="entr" presetSubtype="2" fill="hold" nodeType="afterEffect">
                                  <p:stCondLst>
                                    <p:cond delay="0"/>
                                  </p:stCondLst>
                                  <p:childTnLst>
                                    <p:set>
                                      <p:cBhvr>
                                        <p:cTn id="103" dur="1" fill="hold">
                                          <p:stCondLst>
                                            <p:cond delay="0"/>
                                          </p:stCondLst>
                                        </p:cTn>
                                        <p:tgtEl>
                                          <p:spTgt spid="64"/>
                                        </p:tgtEl>
                                        <p:attrNameLst>
                                          <p:attrName>style.visibility</p:attrName>
                                        </p:attrNameLst>
                                      </p:cBhvr>
                                      <p:to>
                                        <p:strVal val="visible"/>
                                      </p:to>
                                    </p:set>
                                    <p:anim calcmode="lin" valueType="num">
                                      <p:cBhvr additive="base">
                                        <p:cTn id="104" dur="1000" fill="hold"/>
                                        <p:tgtEl>
                                          <p:spTgt spid="64"/>
                                        </p:tgtEl>
                                        <p:attrNameLst>
                                          <p:attrName>ppt_x</p:attrName>
                                        </p:attrNameLst>
                                      </p:cBhvr>
                                      <p:tavLst>
                                        <p:tav tm="0">
                                          <p:val>
                                            <p:strVal val="1+#ppt_w/2"/>
                                          </p:val>
                                        </p:tav>
                                        <p:tav tm="100000">
                                          <p:val>
                                            <p:strVal val="#ppt_x"/>
                                          </p:val>
                                        </p:tav>
                                      </p:tavLst>
                                    </p:anim>
                                    <p:anim calcmode="lin" valueType="num">
                                      <p:cBhvr additive="base">
                                        <p:cTn id="105" dur="1000" fill="hold"/>
                                        <p:tgtEl>
                                          <p:spTgt spid="6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6" name="图片 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5842000"/>
            <a:ext cx="12192000" cy="1016000"/>
          </a:xfrm>
          <a:prstGeom prst="rect">
            <a:avLst/>
          </a:prstGeom>
        </p:spPr>
      </p:pic>
      <p:grpSp>
        <p:nvGrpSpPr>
          <p:cNvPr id="65" name="组合 64"/>
          <p:cNvGrpSpPr>
            <a:grpSpLocks noChangeAspect="1"/>
          </p:cNvGrpSpPr>
          <p:nvPr/>
        </p:nvGrpSpPr>
        <p:grpSpPr>
          <a:xfrm>
            <a:off x="258002" y="333088"/>
            <a:ext cx="2857827" cy="1376547"/>
            <a:chOff x="1672035" y="1687395"/>
            <a:chExt cx="938928" cy="452259"/>
          </a:xfrm>
          <a:effectLst>
            <a:outerShdw blurRad="50800" dist="38100" dir="5400000" algn="t" rotWithShape="0">
              <a:prstClr val="black">
                <a:alpha val="40000"/>
              </a:prstClr>
            </a:outerShdw>
          </a:effectLst>
        </p:grpSpPr>
        <p:pic>
          <p:nvPicPr>
            <p:cNvPr id="66" name="Picture 2" descr="C:\Users\xb\Desktop\素材--党建\PNG--党（国）徽旗\党旗红旗\16sucai_201507091736.png"/>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flipH="1">
              <a:off x="1672035" y="1687395"/>
              <a:ext cx="845493" cy="443509"/>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3" descr="C:\Users\xb\Desktop\53bf653e36a06.png"/>
            <p:cNvPicPr>
              <a:picLocks noChangeAspect="1" noChangeArrowheads="1"/>
            </p:cNvPicPr>
            <p:nvPr userDrawn="1"/>
          </p:nvPicPr>
          <p:blipFill>
            <a:blip r:embed="rId6" cstate="print">
              <a:extLst>
                <a:ext uri="{28A0092B-C50C-407E-A947-70E740481C1C}">
                  <a14:useLocalDpi xmlns:a14="http://schemas.microsoft.com/office/drawing/2010/main"/>
                </a:ext>
              </a:extLst>
            </a:blip>
            <a:srcRect/>
            <a:stretch>
              <a:fillRect/>
            </a:stretch>
          </p:blipFill>
          <p:spPr bwMode="auto">
            <a:xfrm>
              <a:off x="2123728" y="1707654"/>
              <a:ext cx="487235" cy="432000"/>
            </a:xfrm>
            <a:prstGeom prst="rect">
              <a:avLst/>
            </a:prstGeom>
            <a:noFill/>
            <a:extLst>
              <a:ext uri="{909E8E84-426E-40DD-AFC4-6F175D3DCCD1}">
                <a14:hiddenFill xmlns:a14="http://schemas.microsoft.com/office/drawing/2010/main">
                  <a:solidFill>
                    <a:srgbClr val="FFFFFF"/>
                  </a:solidFill>
                </a14:hiddenFill>
              </a:ext>
            </a:extLst>
          </p:spPr>
        </p:pic>
      </p:grpSp>
      <p:pic>
        <p:nvPicPr>
          <p:cNvPr id="68" name="Picture 7" descr="G:\2016我图\两会\ooopic_10194892_b0c64675b11c678cafbc\003.png"/>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10312986" y="2743200"/>
            <a:ext cx="1879014" cy="4114800"/>
          </a:xfrm>
          <a:prstGeom prst="rect">
            <a:avLst/>
          </a:prstGeom>
          <a:noFill/>
          <a:extLst>
            <a:ext uri="{909E8E84-426E-40DD-AFC4-6F175D3DCCD1}">
              <a14:hiddenFill xmlns:a14="http://schemas.microsoft.com/office/drawing/2010/main">
                <a:solidFill>
                  <a:srgbClr val="FFFFFF"/>
                </a:solidFill>
              </a14:hiddenFill>
            </a:ext>
          </a:extLst>
        </p:spPr>
      </p:pic>
      <p:sp>
        <p:nvSpPr>
          <p:cNvPr id="69" name="平行四边形 68"/>
          <p:cNvSpPr/>
          <p:nvPr/>
        </p:nvSpPr>
        <p:spPr>
          <a:xfrm flipH="1">
            <a:off x="1512957" y="2282946"/>
            <a:ext cx="8262226" cy="3137699"/>
          </a:xfrm>
          <a:prstGeom prst="parallelogram">
            <a:avLst>
              <a:gd name="adj" fmla="val 15910"/>
            </a:avLst>
          </a:prstGeom>
          <a:solidFill>
            <a:srgbClr val="F2BF2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400"/>
          </a:p>
        </p:txBody>
      </p:sp>
      <p:sp>
        <p:nvSpPr>
          <p:cNvPr id="70" name="平行四边形 69"/>
          <p:cNvSpPr/>
          <p:nvPr/>
        </p:nvSpPr>
        <p:spPr>
          <a:xfrm flipH="1">
            <a:off x="1686916" y="2008949"/>
            <a:ext cx="8277743" cy="3234423"/>
          </a:xfrm>
          <a:prstGeom prst="parallelogram">
            <a:avLst>
              <a:gd name="adj" fmla="val 15910"/>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400"/>
          </a:p>
        </p:txBody>
      </p:sp>
      <p:sp>
        <p:nvSpPr>
          <p:cNvPr id="71" name="矩形 70"/>
          <p:cNvSpPr/>
          <p:nvPr/>
        </p:nvSpPr>
        <p:spPr>
          <a:xfrm>
            <a:off x="2120604" y="2644384"/>
            <a:ext cx="7492019" cy="1963551"/>
          </a:xfrm>
          <a:prstGeom prst="rect">
            <a:avLst/>
          </a:prstGeom>
        </p:spPr>
        <p:txBody>
          <a:bodyPr wrap="square">
            <a:spAutoFit/>
          </a:bodyPr>
          <a:lstStyle/>
          <a:p>
            <a:pPr>
              <a:lnSpc>
                <a:spcPct val="120000"/>
              </a:lnSpc>
            </a:pPr>
            <a:r>
              <a:rPr lang="zh-CN" altLang="en-US" sz="2000" dirty="0">
                <a:solidFill>
                  <a:schemeClr val="bg1"/>
                </a:solidFill>
                <a:latin typeface="微软雅黑" panose="020B0503020204020204" pitchFamily="34" charset="-122"/>
                <a:ea typeface="微软雅黑" panose="020B0503020204020204" pitchFamily="34" charset="-122"/>
              </a:rPr>
              <a:t>近日，中共中央办公厅印发</a:t>
            </a:r>
            <a:r>
              <a:rPr lang="en-US" altLang="zh-CN" sz="2000" dirty="0">
                <a:solidFill>
                  <a:schemeClr val="bg1"/>
                </a:solidFill>
                <a:latin typeface="微软雅黑" panose="020B0503020204020204" pitchFamily="34" charset="-122"/>
                <a:ea typeface="微软雅黑" panose="020B0503020204020204" pitchFamily="34" charset="-122"/>
              </a:rPr>
              <a:t>《</a:t>
            </a:r>
            <a:r>
              <a:rPr lang="zh-CN" altLang="en-US" sz="2000" dirty="0">
                <a:solidFill>
                  <a:schemeClr val="bg1"/>
                </a:solidFill>
                <a:latin typeface="微软雅黑" panose="020B0503020204020204" pitchFamily="34" charset="-122"/>
                <a:ea typeface="微软雅黑" panose="020B0503020204020204" pitchFamily="34" charset="-122"/>
              </a:rPr>
              <a:t>关于在全体党员中开展“学党章党规、学系列讲话，做合格党员”学习教育方案</a:t>
            </a:r>
            <a:r>
              <a:rPr lang="en-US" altLang="zh-CN" sz="2000" dirty="0">
                <a:solidFill>
                  <a:schemeClr val="bg1"/>
                </a:solidFill>
                <a:latin typeface="微软雅黑" panose="020B0503020204020204" pitchFamily="34" charset="-122"/>
                <a:ea typeface="微软雅黑" panose="020B0503020204020204" pitchFamily="34" charset="-122"/>
              </a:rPr>
              <a:t>》</a:t>
            </a:r>
            <a:r>
              <a:rPr lang="zh-CN" altLang="en-US" sz="2000" dirty="0">
                <a:solidFill>
                  <a:schemeClr val="bg1"/>
                </a:solidFill>
                <a:latin typeface="微软雅黑" panose="020B0503020204020204" pitchFamily="34" charset="-122"/>
                <a:ea typeface="微软雅黑" panose="020B0503020204020204" pitchFamily="34" charset="-122"/>
              </a:rPr>
              <a:t>，并发出通知，对</a:t>
            </a:r>
            <a:r>
              <a:rPr lang="en-US" altLang="zh-CN" sz="2000" dirty="0">
                <a:solidFill>
                  <a:schemeClr val="bg1"/>
                </a:solidFill>
                <a:latin typeface="微软雅黑" panose="020B0503020204020204" pitchFamily="34" charset="-122"/>
                <a:ea typeface="微软雅黑" panose="020B0503020204020204" pitchFamily="34" charset="-122"/>
              </a:rPr>
              <a:t>“</a:t>
            </a:r>
            <a:r>
              <a:rPr lang="zh-CN" altLang="en-US" sz="2000" dirty="0">
                <a:solidFill>
                  <a:schemeClr val="bg1"/>
                </a:solidFill>
                <a:latin typeface="微软雅黑" panose="020B0503020204020204" pitchFamily="34" charset="-122"/>
                <a:ea typeface="微软雅黑" panose="020B0503020204020204" pitchFamily="34" charset="-122"/>
              </a:rPr>
              <a:t>两学一做</a:t>
            </a:r>
            <a:r>
              <a:rPr lang="en-US" altLang="zh-CN" sz="2000" dirty="0">
                <a:solidFill>
                  <a:schemeClr val="bg1"/>
                </a:solidFill>
                <a:latin typeface="微软雅黑" panose="020B0503020204020204" pitchFamily="34" charset="-122"/>
                <a:ea typeface="微软雅黑" panose="020B0503020204020204" pitchFamily="34" charset="-122"/>
              </a:rPr>
              <a:t>”</a:t>
            </a:r>
            <a:r>
              <a:rPr lang="zh-CN" altLang="en-US" sz="2000" dirty="0">
                <a:solidFill>
                  <a:schemeClr val="bg1"/>
                </a:solidFill>
                <a:latin typeface="微软雅黑" panose="020B0503020204020204" pitchFamily="34" charset="-122"/>
                <a:ea typeface="微软雅黑" panose="020B0503020204020204" pitchFamily="34" charset="-122"/>
              </a:rPr>
              <a:t>学习教育做出安排。这是推动全面从严治党向基层延伸、保持发展党的先进性和纯洁性的一项重大政治任务，是加强党的思想政治建设的重要部署</a:t>
            </a:r>
            <a:r>
              <a:rPr lang="zh-CN" altLang="en-US" sz="2133" dirty="0">
                <a:solidFill>
                  <a:schemeClr val="bg1"/>
                </a:solidFill>
                <a:latin typeface="微软雅黑" panose="020B0503020204020204" pitchFamily="34" charset="-122"/>
                <a:ea typeface="微软雅黑" panose="020B0503020204020204" pitchFamily="34" charset="-122"/>
              </a:rPr>
              <a:t>。</a:t>
            </a:r>
          </a:p>
        </p:txBody>
      </p:sp>
      <p:grpSp>
        <p:nvGrpSpPr>
          <p:cNvPr id="72" name="组合 71"/>
          <p:cNvGrpSpPr/>
          <p:nvPr/>
        </p:nvGrpSpPr>
        <p:grpSpPr>
          <a:xfrm>
            <a:off x="4490653" y="333088"/>
            <a:ext cx="1306655" cy="1306654"/>
            <a:chOff x="1398837" y="3496783"/>
            <a:chExt cx="1006035" cy="1006034"/>
          </a:xfrm>
          <a:effectLst>
            <a:outerShdw blurRad="50800" dist="38100" dir="2700000" algn="tl" rotWithShape="0">
              <a:prstClr val="black">
                <a:alpha val="40000"/>
              </a:prstClr>
            </a:outerShdw>
          </a:effectLst>
        </p:grpSpPr>
        <p:grpSp>
          <p:nvGrpSpPr>
            <p:cNvPr id="73" name="组合 72"/>
            <p:cNvGrpSpPr/>
            <p:nvPr/>
          </p:nvGrpSpPr>
          <p:grpSpPr>
            <a:xfrm>
              <a:off x="1398837" y="3496783"/>
              <a:ext cx="1006035" cy="1006034"/>
              <a:chOff x="2180022" y="2446667"/>
              <a:chExt cx="1008000" cy="1008000"/>
            </a:xfrm>
          </p:grpSpPr>
          <p:sp>
            <p:nvSpPr>
              <p:cNvPr id="75" name="矩形 74"/>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76" name="直接连接符 75"/>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74" name="TextBox 14"/>
            <p:cNvSpPr txBox="1"/>
            <p:nvPr/>
          </p:nvSpPr>
          <p:spPr>
            <a:xfrm>
              <a:off x="1426098" y="3587325"/>
              <a:ext cx="951512" cy="853081"/>
            </a:xfrm>
            <a:prstGeom prst="rect">
              <a:avLst/>
            </a:prstGeom>
            <a:noFill/>
          </p:spPr>
          <p:txBody>
            <a:bodyPr wrap="square" rtlCol="0">
              <a:spAutoFit/>
            </a:bodyPr>
            <a:lstStyle/>
            <a:p>
              <a:pPr algn="ctr"/>
              <a:r>
                <a:rPr lang="zh-CN" altLang="en-US" sz="6600" b="1" dirty="0" smtClean="0">
                  <a:latin typeface="微软雅黑" panose="020B0503020204020204" pitchFamily="34" charset="-122"/>
                  <a:ea typeface="微软雅黑" panose="020B0503020204020204" pitchFamily="34" charset="-122"/>
                </a:rPr>
                <a:t>前</a:t>
              </a:r>
              <a:endParaRPr lang="zh-CN" altLang="en-US" sz="6600" b="1" dirty="0">
                <a:latin typeface="微软雅黑" panose="020B0503020204020204" pitchFamily="34" charset="-122"/>
                <a:ea typeface="微软雅黑" panose="020B0503020204020204" pitchFamily="34" charset="-122"/>
              </a:endParaRPr>
            </a:p>
          </p:txBody>
        </p:sp>
      </p:grpSp>
      <p:grpSp>
        <p:nvGrpSpPr>
          <p:cNvPr id="78" name="组合 77"/>
          <p:cNvGrpSpPr/>
          <p:nvPr/>
        </p:nvGrpSpPr>
        <p:grpSpPr>
          <a:xfrm>
            <a:off x="6450636" y="326211"/>
            <a:ext cx="1306655" cy="1306654"/>
            <a:chOff x="2536745" y="3496783"/>
            <a:chExt cx="1006035" cy="1006034"/>
          </a:xfrm>
          <a:effectLst>
            <a:outerShdw blurRad="50800" dist="38100" dir="2700000" algn="tl" rotWithShape="0">
              <a:prstClr val="black">
                <a:alpha val="40000"/>
              </a:prstClr>
            </a:outerShdw>
          </a:effectLst>
        </p:grpSpPr>
        <p:grpSp>
          <p:nvGrpSpPr>
            <p:cNvPr id="79" name="组合 78"/>
            <p:cNvGrpSpPr/>
            <p:nvPr/>
          </p:nvGrpSpPr>
          <p:grpSpPr>
            <a:xfrm>
              <a:off x="2536745" y="3496783"/>
              <a:ext cx="1006035" cy="1006034"/>
              <a:chOff x="2180022" y="2446667"/>
              <a:chExt cx="1008000" cy="1008000"/>
            </a:xfrm>
          </p:grpSpPr>
          <p:sp>
            <p:nvSpPr>
              <p:cNvPr id="81" name="矩形 80"/>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82" name="直接连接符 81"/>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80" name="TextBox 14"/>
            <p:cNvSpPr txBox="1"/>
            <p:nvPr/>
          </p:nvSpPr>
          <p:spPr>
            <a:xfrm>
              <a:off x="2577636" y="3592173"/>
              <a:ext cx="951515" cy="853081"/>
            </a:xfrm>
            <a:prstGeom prst="rect">
              <a:avLst/>
            </a:prstGeom>
            <a:noFill/>
          </p:spPr>
          <p:txBody>
            <a:bodyPr wrap="square" rtlCol="0">
              <a:spAutoFit/>
            </a:bodyPr>
            <a:lstStyle/>
            <a:p>
              <a:pPr algn="ctr"/>
              <a:r>
                <a:rPr lang="zh-CN" altLang="en-US" sz="6600" b="1" dirty="0" smtClean="0">
                  <a:latin typeface="微软雅黑" panose="020B0503020204020204" pitchFamily="34" charset="-122"/>
                  <a:ea typeface="微软雅黑" panose="020B0503020204020204" pitchFamily="34" charset="-122"/>
                </a:rPr>
                <a:t>言</a:t>
              </a:r>
              <a:endParaRPr lang="zh-CN" altLang="en-US" sz="6600" b="1"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874930835"/>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fade">
                                      <p:cBhvr>
                                        <p:cTn id="7" dur="1000"/>
                                        <p:tgtEl>
                                          <p:spTgt spid="65"/>
                                        </p:tgtEl>
                                      </p:cBhvr>
                                    </p:animEffect>
                                    <p:anim calcmode="lin" valueType="num">
                                      <p:cBhvr>
                                        <p:cTn id="8" dur="1000" fill="hold"/>
                                        <p:tgtEl>
                                          <p:spTgt spid="65"/>
                                        </p:tgtEl>
                                        <p:attrNameLst>
                                          <p:attrName>ppt_x</p:attrName>
                                        </p:attrNameLst>
                                      </p:cBhvr>
                                      <p:tavLst>
                                        <p:tav tm="0">
                                          <p:val>
                                            <p:strVal val="#ppt_x"/>
                                          </p:val>
                                        </p:tav>
                                        <p:tav tm="100000">
                                          <p:val>
                                            <p:strVal val="#ppt_x"/>
                                          </p:val>
                                        </p:tav>
                                      </p:tavLst>
                                    </p:anim>
                                    <p:anim calcmode="lin" valueType="num">
                                      <p:cBhvr>
                                        <p:cTn id="9" dur="1000" fill="hold"/>
                                        <p:tgtEl>
                                          <p:spTgt spid="6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1000"/>
                                        <p:tgtEl>
                                          <p:spTgt spid="6"/>
                                        </p:tgtEl>
                                      </p:cBhvr>
                                    </p:animEffect>
                                  </p:childTnLst>
                                </p:cTn>
                              </p:par>
                              <p:par>
                                <p:cTn id="14" presetID="42" presetClass="entr" presetSubtype="0" fill="hold" nodeType="withEffect">
                                  <p:stCondLst>
                                    <p:cond delay="0"/>
                                  </p:stCondLst>
                                  <p:childTnLst>
                                    <p:set>
                                      <p:cBhvr>
                                        <p:cTn id="15" dur="1" fill="hold">
                                          <p:stCondLst>
                                            <p:cond delay="0"/>
                                          </p:stCondLst>
                                        </p:cTn>
                                        <p:tgtEl>
                                          <p:spTgt spid="68"/>
                                        </p:tgtEl>
                                        <p:attrNameLst>
                                          <p:attrName>style.visibility</p:attrName>
                                        </p:attrNameLst>
                                      </p:cBhvr>
                                      <p:to>
                                        <p:strVal val="visible"/>
                                      </p:to>
                                    </p:set>
                                    <p:animEffect transition="in" filter="fade">
                                      <p:cBhvr>
                                        <p:cTn id="16" dur="1000"/>
                                        <p:tgtEl>
                                          <p:spTgt spid="68"/>
                                        </p:tgtEl>
                                      </p:cBhvr>
                                    </p:animEffect>
                                    <p:anim calcmode="lin" valueType="num">
                                      <p:cBhvr>
                                        <p:cTn id="17" dur="1000" fill="hold"/>
                                        <p:tgtEl>
                                          <p:spTgt spid="68"/>
                                        </p:tgtEl>
                                        <p:attrNameLst>
                                          <p:attrName>ppt_x</p:attrName>
                                        </p:attrNameLst>
                                      </p:cBhvr>
                                      <p:tavLst>
                                        <p:tav tm="0">
                                          <p:val>
                                            <p:strVal val="#ppt_x"/>
                                          </p:val>
                                        </p:tav>
                                        <p:tav tm="100000">
                                          <p:val>
                                            <p:strVal val="#ppt_x"/>
                                          </p:val>
                                        </p:tav>
                                      </p:tavLst>
                                    </p:anim>
                                    <p:anim calcmode="lin" valueType="num">
                                      <p:cBhvr>
                                        <p:cTn id="18" dur="1000" fill="hold"/>
                                        <p:tgtEl>
                                          <p:spTgt spid="68"/>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53" presetClass="entr" presetSubtype="16" fill="hold" nodeType="afterEffect">
                                  <p:stCondLst>
                                    <p:cond delay="0"/>
                                  </p:stCondLst>
                                  <p:childTnLst>
                                    <p:set>
                                      <p:cBhvr>
                                        <p:cTn id="21" dur="1" fill="hold">
                                          <p:stCondLst>
                                            <p:cond delay="0"/>
                                          </p:stCondLst>
                                        </p:cTn>
                                        <p:tgtEl>
                                          <p:spTgt spid="72"/>
                                        </p:tgtEl>
                                        <p:attrNameLst>
                                          <p:attrName>style.visibility</p:attrName>
                                        </p:attrNameLst>
                                      </p:cBhvr>
                                      <p:to>
                                        <p:strVal val="visible"/>
                                      </p:to>
                                    </p:set>
                                    <p:anim calcmode="lin" valueType="num">
                                      <p:cBhvr>
                                        <p:cTn id="22" dur="500" fill="hold"/>
                                        <p:tgtEl>
                                          <p:spTgt spid="72"/>
                                        </p:tgtEl>
                                        <p:attrNameLst>
                                          <p:attrName>ppt_w</p:attrName>
                                        </p:attrNameLst>
                                      </p:cBhvr>
                                      <p:tavLst>
                                        <p:tav tm="0">
                                          <p:val>
                                            <p:fltVal val="0"/>
                                          </p:val>
                                        </p:tav>
                                        <p:tav tm="100000">
                                          <p:val>
                                            <p:strVal val="#ppt_w"/>
                                          </p:val>
                                        </p:tav>
                                      </p:tavLst>
                                    </p:anim>
                                    <p:anim calcmode="lin" valueType="num">
                                      <p:cBhvr>
                                        <p:cTn id="23" dur="500" fill="hold"/>
                                        <p:tgtEl>
                                          <p:spTgt spid="72"/>
                                        </p:tgtEl>
                                        <p:attrNameLst>
                                          <p:attrName>ppt_h</p:attrName>
                                        </p:attrNameLst>
                                      </p:cBhvr>
                                      <p:tavLst>
                                        <p:tav tm="0">
                                          <p:val>
                                            <p:fltVal val="0"/>
                                          </p:val>
                                        </p:tav>
                                        <p:tav tm="100000">
                                          <p:val>
                                            <p:strVal val="#ppt_h"/>
                                          </p:val>
                                        </p:tav>
                                      </p:tavLst>
                                    </p:anim>
                                    <p:animEffect transition="in" filter="fade">
                                      <p:cBhvr>
                                        <p:cTn id="24" dur="500"/>
                                        <p:tgtEl>
                                          <p:spTgt spid="72"/>
                                        </p:tgtEl>
                                      </p:cBhvr>
                                    </p:animEffect>
                                  </p:childTnLst>
                                </p:cTn>
                              </p:par>
                            </p:childTnLst>
                          </p:cTn>
                        </p:par>
                        <p:par>
                          <p:cTn id="25" fill="hold">
                            <p:stCondLst>
                              <p:cond delay="2500"/>
                            </p:stCondLst>
                            <p:childTnLst>
                              <p:par>
                                <p:cTn id="26" presetID="53" presetClass="entr" presetSubtype="16" fill="hold" nodeType="afterEffect">
                                  <p:stCondLst>
                                    <p:cond delay="0"/>
                                  </p:stCondLst>
                                  <p:childTnLst>
                                    <p:set>
                                      <p:cBhvr>
                                        <p:cTn id="27" dur="1" fill="hold">
                                          <p:stCondLst>
                                            <p:cond delay="0"/>
                                          </p:stCondLst>
                                        </p:cTn>
                                        <p:tgtEl>
                                          <p:spTgt spid="78"/>
                                        </p:tgtEl>
                                        <p:attrNameLst>
                                          <p:attrName>style.visibility</p:attrName>
                                        </p:attrNameLst>
                                      </p:cBhvr>
                                      <p:to>
                                        <p:strVal val="visible"/>
                                      </p:to>
                                    </p:set>
                                    <p:anim calcmode="lin" valueType="num">
                                      <p:cBhvr>
                                        <p:cTn id="28" dur="500" fill="hold"/>
                                        <p:tgtEl>
                                          <p:spTgt spid="78"/>
                                        </p:tgtEl>
                                        <p:attrNameLst>
                                          <p:attrName>ppt_w</p:attrName>
                                        </p:attrNameLst>
                                      </p:cBhvr>
                                      <p:tavLst>
                                        <p:tav tm="0">
                                          <p:val>
                                            <p:fltVal val="0"/>
                                          </p:val>
                                        </p:tav>
                                        <p:tav tm="100000">
                                          <p:val>
                                            <p:strVal val="#ppt_w"/>
                                          </p:val>
                                        </p:tav>
                                      </p:tavLst>
                                    </p:anim>
                                    <p:anim calcmode="lin" valueType="num">
                                      <p:cBhvr>
                                        <p:cTn id="29" dur="500" fill="hold"/>
                                        <p:tgtEl>
                                          <p:spTgt spid="78"/>
                                        </p:tgtEl>
                                        <p:attrNameLst>
                                          <p:attrName>ppt_h</p:attrName>
                                        </p:attrNameLst>
                                      </p:cBhvr>
                                      <p:tavLst>
                                        <p:tav tm="0">
                                          <p:val>
                                            <p:fltVal val="0"/>
                                          </p:val>
                                        </p:tav>
                                        <p:tav tm="100000">
                                          <p:val>
                                            <p:strVal val="#ppt_h"/>
                                          </p:val>
                                        </p:tav>
                                      </p:tavLst>
                                    </p:anim>
                                    <p:animEffect transition="in" filter="fade">
                                      <p:cBhvr>
                                        <p:cTn id="30" dur="500"/>
                                        <p:tgtEl>
                                          <p:spTgt spid="78"/>
                                        </p:tgtEl>
                                      </p:cBhvr>
                                    </p:animEffect>
                                  </p:childTnLst>
                                </p:cTn>
                              </p:par>
                            </p:childTnLst>
                          </p:cTn>
                        </p:par>
                        <p:par>
                          <p:cTn id="31" fill="hold">
                            <p:stCondLst>
                              <p:cond delay="3000"/>
                            </p:stCondLst>
                            <p:childTnLst>
                              <p:par>
                                <p:cTn id="32" presetID="2" presetClass="entr" presetSubtype="2" fill="hold" grpId="0" nodeType="afterEffect">
                                  <p:stCondLst>
                                    <p:cond delay="0"/>
                                  </p:stCondLst>
                                  <p:childTnLst>
                                    <p:set>
                                      <p:cBhvr>
                                        <p:cTn id="33" dur="1" fill="hold">
                                          <p:stCondLst>
                                            <p:cond delay="0"/>
                                          </p:stCondLst>
                                        </p:cTn>
                                        <p:tgtEl>
                                          <p:spTgt spid="69"/>
                                        </p:tgtEl>
                                        <p:attrNameLst>
                                          <p:attrName>style.visibility</p:attrName>
                                        </p:attrNameLst>
                                      </p:cBhvr>
                                      <p:to>
                                        <p:strVal val="visible"/>
                                      </p:to>
                                    </p:set>
                                    <p:anim calcmode="lin" valueType="num">
                                      <p:cBhvr additive="base">
                                        <p:cTn id="34" dur="2000" fill="hold"/>
                                        <p:tgtEl>
                                          <p:spTgt spid="69"/>
                                        </p:tgtEl>
                                        <p:attrNameLst>
                                          <p:attrName>ppt_x</p:attrName>
                                        </p:attrNameLst>
                                      </p:cBhvr>
                                      <p:tavLst>
                                        <p:tav tm="0">
                                          <p:val>
                                            <p:strVal val="1+#ppt_w/2"/>
                                          </p:val>
                                        </p:tav>
                                        <p:tav tm="100000">
                                          <p:val>
                                            <p:strVal val="#ppt_x"/>
                                          </p:val>
                                        </p:tav>
                                      </p:tavLst>
                                    </p:anim>
                                    <p:anim calcmode="lin" valueType="num">
                                      <p:cBhvr additive="base">
                                        <p:cTn id="35" dur="2000" fill="hold"/>
                                        <p:tgtEl>
                                          <p:spTgt spid="69"/>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70"/>
                                        </p:tgtEl>
                                        <p:attrNameLst>
                                          <p:attrName>style.visibility</p:attrName>
                                        </p:attrNameLst>
                                      </p:cBhvr>
                                      <p:to>
                                        <p:strVal val="visible"/>
                                      </p:to>
                                    </p:set>
                                    <p:anim calcmode="lin" valueType="num">
                                      <p:cBhvr additive="base">
                                        <p:cTn id="38" dur="2000" fill="hold"/>
                                        <p:tgtEl>
                                          <p:spTgt spid="70"/>
                                        </p:tgtEl>
                                        <p:attrNameLst>
                                          <p:attrName>ppt_x</p:attrName>
                                        </p:attrNameLst>
                                      </p:cBhvr>
                                      <p:tavLst>
                                        <p:tav tm="0">
                                          <p:val>
                                            <p:strVal val="0-#ppt_w/2"/>
                                          </p:val>
                                        </p:tav>
                                        <p:tav tm="100000">
                                          <p:val>
                                            <p:strVal val="#ppt_x"/>
                                          </p:val>
                                        </p:tav>
                                      </p:tavLst>
                                    </p:anim>
                                    <p:anim calcmode="lin" valueType="num">
                                      <p:cBhvr additive="base">
                                        <p:cTn id="39" dur="2000" fill="hold"/>
                                        <p:tgtEl>
                                          <p:spTgt spid="70"/>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1" presetClass="entr" presetSubtype="0" fill="hold" grpId="0" nodeType="afterEffect">
                                  <p:stCondLst>
                                    <p:cond delay="0"/>
                                  </p:stCondLst>
                                  <p:iterate type="lt">
                                    <p:tmAbs val="100"/>
                                  </p:iterate>
                                  <p:childTnLst>
                                    <p:set>
                                      <p:cBhvr>
                                        <p:cTn id="42" dur="1" fill="hold">
                                          <p:stCondLst>
                                            <p:cond delay="0"/>
                                          </p:stCondLst>
                                        </p:cTn>
                                        <p:tgtEl>
                                          <p:spTgt spid="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0" grpId="0" animBg="1"/>
      <p:bldP spid="71"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2" name="矩形 31"/>
          <p:cNvSpPr/>
          <p:nvPr/>
        </p:nvSpPr>
        <p:spPr>
          <a:xfrm>
            <a:off x="975360" y="-1341120"/>
            <a:ext cx="772160" cy="1056640"/>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a:grpSpLocks noChangeAspect="1"/>
          </p:cNvGrpSpPr>
          <p:nvPr/>
        </p:nvGrpSpPr>
        <p:grpSpPr>
          <a:xfrm>
            <a:off x="183057" y="301005"/>
            <a:ext cx="2339215" cy="1126744"/>
            <a:chOff x="1672035" y="1687395"/>
            <a:chExt cx="938928" cy="452259"/>
          </a:xfrm>
          <a:effectLst>
            <a:outerShdw blurRad="50800" dist="38100" dir="5400000" algn="t" rotWithShape="0">
              <a:prstClr val="black">
                <a:alpha val="40000"/>
              </a:prstClr>
            </a:outerShdw>
          </a:effectLst>
        </p:grpSpPr>
        <p:pic>
          <p:nvPicPr>
            <p:cNvPr id="7" name="Picture 2" descr="C:\Users\xb\Desktop\素材--党建\PNG--党（国）徽旗\党旗红旗\16sucai_201507091736.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flipH="1">
              <a:off x="1672035" y="1687395"/>
              <a:ext cx="845493" cy="44350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xb\Desktop\53bf653e36a06.png"/>
            <p:cNvPicPr>
              <a:picLocks noChangeAspect="1" noChangeArrowheads="1"/>
            </p:cNvPicPr>
            <p:nvPr userDrawn="1"/>
          </p:nvPicPr>
          <p:blipFill>
            <a:blip r:embed="rId5" cstate="print">
              <a:extLst>
                <a:ext uri="{28A0092B-C50C-407E-A947-70E740481C1C}">
                  <a14:useLocalDpi xmlns:a14="http://schemas.microsoft.com/office/drawing/2010/main"/>
                </a:ext>
              </a:extLst>
            </a:blip>
            <a:srcRect/>
            <a:stretch>
              <a:fillRect/>
            </a:stretch>
          </p:blipFill>
          <p:spPr bwMode="auto">
            <a:xfrm>
              <a:off x="2123728" y="1707654"/>
              <a:ext cx="487235" cy="432000"/>
            </a:xfrm>
            <a:prstGeom prst="rect">
              <a:avLst/>
            </a:prstGeom>
            <a:noFill/>
            <a:extLst>
              <a:ext uri="{909E8E84-426E-40DD-AFC4-6F175D3DCCD1}">
                <a14:hiddenFill xmlns:a14="http://schemas.microsoft.com/office/drawing/2010/main">
                  <a:solidFill>
                    <a:srgbClr val="FFFFFF"/>
                  </a:solidFill>
                </a14:hiddenFill>
              </a:ext>
            </a:extLst>
          </p:spPr>
        </p:pic>
      </p:grpSp>
      <p:sp>
        <p:nvSpPr>
          <p:cNvPr id="9" name="标题 1"/>
          <p:cNvSpPr txBox="1">
            <a:spLocks/>
          </p:cNvSpPr>
          <p:nvPr/>
        </p:nvSpPr>
        <p:spPr>
          <a:xfrm>
            <a:off x="2671556" y="577246"/>
            <a:ext cx="5779424" cy="621321"/>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r>
              <a:rPr lang="zh-CN" altLang="en-US" sz="3600" dirty="0">
                <a:gradFill>
                  <a:gsLst>
                    <a:gs pos="0">
                      <a:srgbClr val="BE0000"/>
                    </a:gs>
                    <a:gs pos="100000">
                      <a:srgbClr val="930000"/>
                    </a:gs>
                  </a:gsLst>
                  <a:lin ang="16200000" scaled="1"/>
                </a:gradFill>
              </a:rPr>
              <a:t>主要措施：创新方式讲党课</a:t>
            </a:r>
          </a:p>
        </p:txBody>
      </p:sp>
      <p:grpSp>
        <p:nvGrpSpPr>
          <p:cNvPr id="10" name="组合 9"/>
          <p:cNvGrpSpPr/>
          <p:nvPr/>
        </p:nvGrpSpPr>
        <p:grpSpPr>
          <a:xfrm>
            <a:off x="8778749" y="569365"/>
            <a:ext cx="693102" cy="707002"/>
            <a:chOff x="1398837" y="3496783"/>
            <a:chExt cx="1006035" cy="1006034"/>
          </a:xfrm>
          <a:effectLst>
            <a:outerShdw blurRad="50800" dist="38100" dir="2700000" algn="tl" rotWithShape="0">
              <a:prstClr val="black">
                <a:alpha val="40000"/>
              </a:prstClr>
            </a:outerShdw>
          </a:effectLst>
        </p:grpSpPr>
        <p:grpSp>
          <p:nvGrpSpPr>
            <p:cNvPr id="11" name="组合 10"/>
            <p:cNvGrpSpPr/>
            <p:nvPr/>
          </p:nvGrpSpPr>
          <p:grpSpPr>
            <a:xfrm>
              <a:off x="1398837" y="3496783"/>
              <a:ext cx="1006035" cy="1006034"/>
              <a:chOff x="2180022" y="2446667"/>
              <a:chExt cx="1008000" cy="1008000"/>
            </a:xfrm>
          </p:grpSpPr>
          <p:sp>
            <p:nvSpPr>
              <p:cNvPr id="13" name="矩形 12"/>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14" name="直接连接符 13"/>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2" name="TextBox 14"/>
            <p:cNvSpPr txBox="1"/>
            <p:nvPr/>
          </p:nvSpPr>
          <p:spPr>
            <a:xfrm>
              <a:off x="1426098" y="3564497"/>
              <a:ext cx="951512"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两</a:t>
              </a:r>
            </a:p>
          </p:txBody>
        </p:sp>
      </p:grpSp>
      <p:grpSp>
        <p:nvGrpSpPr>
          <p:cNvPr id="16" name="组合 15"/>
          <p:cNvGrpSpPr/>
          <p:nvPr/>
        </p:nvGrpSpPr>
        <p:grpSpPr>
          <a:xfrm>
            <a:off x="9614407" y="577011"/>
            <a:ext cx="693102" cy="693101"/>
            <a:chOff x="2536745" y="3496783"/>
            <a:chExt cx="1006035" cy="1006034"/>
          </a:xfrm>
          <a:effectLst>
            <a:outerShdw blurRad="50800" dist="38100" dir="2700000" algn="tl" rotWithShape="0">
              <a:prstClr val="black">
                <a:alpha val="40000"/>
              </a:prstClr>
            </a:outerShdw>
          </a:effectLst>
        </p:grpSpPr>
        <p:grpSp>
          <p:nvGrpSpPr>
            <p:cNvPr id="17" name="组合 16"/>
            <p:cNvGrpSpPr/>
            <p:nvPr/>
          </p:nvGrpSpPr>
          <p:grpSpPr>
            <a:xfrm>
              <a:off x="2536745" y="3496783"/>
              <a:ext cx="1006035" cy="1006034"/>
              <a:chOff x="2180022" y="2446667"/>
              <a:chExt cx="1008000" cy="1008000"/>
            </a:xfrm>
          </p:grpSpPr>
          <p:sp>
            <p:nvSpPr>
              <p:cNvPr id="19" name="矩形 18"/>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0" name="直接连接符 19"/>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8" name="TextBox 14"/>
            <p:cNvSpPr txBox="1"/>
            <p:nvPr/>
          </p:nvSpPr>
          <p:spPr>
            <a:xfrm>
              <a:off x="2577636" y="3592172"/>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学</a:t>
              </a:r>
            </a:p>
          </p:txBody>
        </p:sp>
      </p:grpSp>
      <p:grpSp>
        <p:nvGrpSpPr>
          <p:cNvPr id="22" name="组合 21"/>
          <p:cNvGrpSpPr/>
          <p:nvPr/>
        </p:nvGrpSpPr>
        <p:grpSpPr>
          <a:xfrm>
            <a:off x="10459838" y="573188"/>
            <a:ext cx="693101" cy="693100"/>
            <a:chOff x="3674653" y="3496783"/>
            <a:chExt cx="1006035" cy="1006034"/>
          </a:xfrm>
          <a:effectLst>
            <a:outerShdw blurRad="50800" dist="38100" dir="2700000" algn="tl" rotWithShape="0">
              <a:prstClr val="black">
                <a:alpha val="40000"/>
              </a:prstClr>
            </a:outerShdw>
          </a:effectLst>
        </p:grpSpPr>
        <p:grpSp>
          <p:nvGrpSpPr>
            <p:cNvPr id="23" name="组合 22"/>
            <p:cNvGrpSpPr/>
            <p:nvPr/>
          </p:nvGrpSpPr>
          <p:grpSpPr>
            <a:xfrm>
              <a:off x="3674653" y="3496783"/>
              <a:ext cx="1006035" cy="1006034"/>
              <a:chOff x="2655510" y="2582189"/>
              <a:chExt cx="831406" cy="831406"/>
            </a:xfrm>
          </p:grpSpPr>
          <p:sp>
            <p:nvSpPr>
              <p:cNvPr id="25" name="矩形 24"/>
              <p:cNvSpPr/>
              <p:nvPr/>
            </p:nvSpPr>
            <p:spPr>
              <a:xfrm>
                <a:off x="2655510" y="2582189"/>
                <a:ext cx="831406" cy="83140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6" name="直接连接符 25"/>
              <p:cNvCxnSpPr/>
              <p:nvPr/>
            </p:nvCxnSpPr>
            <p:spPr>
              <a:xfrm>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5400000">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24" name="TextBox 14"/>
            <p:cNvSpPr txBox="1"/>
            <p:nvPr/>
          </p:nvSpPr>
          <p:spPr>
            <a:xfrm>
              <a:off x="3708728" y="3601699"/>
              <a:ext cx="951515" cy="806800"/>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一</a:t>
              </a:r>
            </a:p>
          </p:txBody>
        </p:sp>
      </p:grpSp>
      <p:grpSp>
        <p:nvGrpSpPr>
          <p:cNvPr id="28" name="组合 27"/>
          <p:cNvGrpSpPr/>
          <p:nvPr/>
        </p:nvGrpSpPr>
        <p:grpSpPr>
          <a:xfrm>
            <a:off x="11286106" y="569364"/>
            <a:ext cx="693102" cy="693101"/>
            <a:chOff x="4812563" y="3496783"/>
            <a:chExt cx="1006035" cy="1006034"/>
          </a:xfrm>
          <a:effectLst>
            <a:outerShdw blurRad="50800" dist="38100" dir="2700000" algn="tl" rotWithShape="0">
              <a:prstClr val="black">
                <a:alpha val="40000"/>
              </a:prstClr>
            </a:outerShdw>
          </a:effectLst>
        </p:grpSpPr>
        <p:grpSp>
          <p:nvGrpSpPr>
            <p:cNvPr id="29" name="组合 28"/>
            <p:cNvGrpSpPr/>
            <p:nvPr/>
          </p:nvGrpSpPr>
          <p:grpSpPr>
            <a:xfrm>
              <a:off x="4812563" y="3496783"/>
              <a:ext cx="1006035" cy="1006034"/>
              <a:chOff x="2180022" y="2446667"/>
              <a:chExt cx="1008000" cy="1008000"/>
            </a:xfrm>
          </p:grpSpPr>
          <p:sp>
            <p:nvSpPr>
              <p:cNvPr id="31" name="矩形 30"/>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36" name="直接连接符 35"/>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30" name="TextBox 14"/>
            <p:cNvSpPr txBox="1"/>
            <p:nvPr/>
          </p:nvSpPr>
          <p:spPr>
            <a:xfrm>
              <a:off x="4839822" y="3619057"/>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做</a:t>
              </a:r>
            </a:p>
          </p:txBody>
        </p:sp>
      </p:grpSp>
      <p:sp>
        <p:nvSpPr>
          <p:cNvPr id="35" name="矩形 34"/>
          <p:cNvSpPr/>
          <p:nvPr/>
        </p:nvSpPr>
        <p:spPr>
          <a:xfrm>
            <a:off x="4605936" y="3505382"/>
            <a:ext cx="6878806" cy="2459320"/>
          </a:xfrm>
          <a:prstGeom prst="rect">
            <a:avLst/>
          </a:prstGeom>
          <a:noFill/>
          <a:ln>
            <a:solidFill>
              <a:srgbClr val="B7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8" name="图片 37"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367787" y="2541746"/>
            <a:ext cx="1670929" cy="1593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组合 2"/>
          <p:cNvGrpSpPr/>
          <p:nvPr/>
        </p:nvGrpSpPr>
        <p:grpSpPr>
          <a:xfrm>
            <a:off x="970765" y="4461532"/>
            <a:ext cx="2672862" cy="818840"/>
            <a:chOff x="970765" y="4461532"/>
            <a:chExt cx="2672862" cy="818840"/>
          </a:xfrm>
        </p:grpSpPr>
        <p:sp>
          <p:nvSpPr>
            <p:cNvPr id="39" name="圆角矩形 38"/>
            <p:cNvSpPr/>
            <p:nvPr/>
          </p:nvSpPr>
          <p:spPr>
            <a:xfrm>
              <a:off x="970765" y="4461532"/>
              <a:ext cx="2672862" cy="818840"/>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标题 1"/>
            <p:cNvSpPr txBox="1">
              <a:spLocks/>
            </p:cNvSpPr>
            <p:nvPr/>
          </p:nvSpPr>
          <p:spPr>
            <a:xfrm>
              <a:off x="1170839" y="4494423"/>
              <a:ext cx="2349908" cy="785949"/>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pPr algn="ctr"/>
              <a:r>
                <a:rPr lang="zh-CN" altLang="en-US" sz="4000" dirty="0"/>
                <a:t>五</a:t>
              </a:r>
              <a:r>
                <a:rPr lang="zh-CN" altLang="en-US" sz="4000" dirty="0" smtClean="0"/>
                <a:t>个能否</a:t>
              </a:r>
              <a:endParaRPr lang="zh-CN" altLang="en-US" sz="4000" dirty="0"/>
            </a:p>
          </p:txBody>
        </p:sp>
      </p:grpSp>
      <p:sp>
        <p:nvSpPr>
          <p:cNvPr id="41" name="矩形 40"/>
          <p:cNvSpPr/>
          <p:nvPr/>
        </p:nvSpPr>
        <p:spPr>
          <a:xfrm>
            <a:off x="6163655" y="2042912"/>
            <a:ext cx="4134465" cy="523220"/>
          </a:xfrm>
          <a:prstGeom prst="rect">
            <a:avLst/>
          </a:prstGeom>
        </p:spPr>
        <p:txBody>
          <a:bodyPr wrap="none">
            <a:spAutoFit/>
          </a:bodyPr>
          <a:lstStyle/>
          <a:p>
            <a:r>
              <a:rPr lang="zh-CN" altLang="en-US" sz="2800" b="1" dirty="0">
                <a:latin typeface="微软雅黑" panose="020B0503020204020204" pitchFamily="34" charset="-122"/>
                <a:ea typeface="微软雅黑" panose="020B0503020204020204" pitchFamily="34" charset="-122"/>
              </a:rPr>
              <a:t>一般在党支部范围内进行</a:t>
            </a:r>
          </a:p>
        </p:txBody>
      </p:sp>
      <p:grpSp>
        <p:nvGrpSpPr>
          <p:cNvPr id="4" name="组合 3"/>
          <p:cNvGrpSpPr/>
          <p:nvPr/>
        </p:nvGrpSpPr>
        <p:grpSpPr>
          <a:xfrm>
            <a:off x="4605936" y="2876992"/>
            <a:ext cx="6878806" cy="542037"/>
            <a:chOff x="4605936" y="2876992"/>
            <a:chExt cx="6878806" cy="542037"/>
          </a:xfrm>
        </p:grpSpPr>
        <p:sp>
          <p:nvSpPr>
            <p:cNvPr id="33" name="矩形 32"/>
            <p:cNvSpPr/>
            <p:nvPr/>
          </p:nvSpPr>
          <p:spPr>
            <a:xfrm>
              <a:off x="4605936" y="2876992"/>
              <a:ext cx="6878806" cy="542037"/>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4605936" y="2963345"/>
              <a:ext cx="6878806" cy="369332"/>
            </a:xfrm>
            <a:prstGeom prst="rect">
              <a:avLst/>
            </a:prstGeom>
          </p:spPr>
          <p:txBody>
            <a:bodyPr wrap="none">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党支部要结合专题学习讨论，对党课内容、时间和方式等作出安排</a:t>
              </a:r>
            </a:p>
          </p:txBody>
        </p:sp>
      </p:grpSp>
      <p:sp>
        <p:nvSpPr>
          <p:cNvPr id="43" name="矩形 42"/>
          <p:cNvSpPr/>
          <p:nvPr/>
        </p:nvSpPr>
        <p:spPr>
          <a:xfrm>
            <a:off x="5125889" y="3662735"/>
            <a:ext cx="6358853" cy="584775"/>
          </a:xfrm>
          <a:prstGeom prst="rect">
            <a:avLst/>
          </a:prstGeom>
        </p:spPr>
        <p:txBody>
          <a:bodyPr wrap="square">
            <a:spAutoFit/>
          </a:bodyPr>
          <a:lstStyle/>
          <a:p>
            <a:r>
              <a:rPr lang="zh-CN" altLang="en-US" sz="1600" dirty="0">
                <a:latin typeface="微软雅黑" panose="020B0503020204020204" pitchFamily="34" charset="-122"/>
                <a:ea typeface="微软雅黑" panose="020B0503020204020204" pitchFamily="34" charset="-122"/>
              </a:rPr>
              <a:t>党员领导干部要在所在党支部讲党课，到农村、社区、企业、学校等基层单位讲党课</a:t>
            </a:r>
            <a:endParaRPr lang="en-US" altLang="zh-CN" sz="1600" dirty="0">
              <a:latin typeface="微软雅黑" panose="020B0503020204020204" pitchFamily="34" charset="-122"/>
              <a:ea typeface="微软雅黑" panose="020B0503020204020204" pitchFamily="34" charset="-122"/>
            </a:endParaRPr>
          </a:p>
        </p:txBody>
      </p:sp>
      <p:sp>
        <p:nvSpPr>
          <p:cNvPr id="44" name="矩形 43"/>
          <p:cNvSpPr/>
          <p:nvPr/>
        </p:nvSpPr>
        <p:spPr>
          <a:xfrm>
            <a:off x="5138689" y="5463095"/>
            <a:ext cx="6424343" cy="338555"/>
          </a:xfrm>
          <a:prstGeom prst="rect">
            <a:avLst/>
          </a:prstGeom>
        </p:spPr>
        <p:txBody>
          <a:bodyPr wrap="square">
            <a:spAutoFit/>
          </a:bodyPr>
          <a:lstStyle/>
          <a:p>
            <a:r>
              <a:rPr lang="zh-CN" altLang="en-US" sz="1600" dirty="0">
                <a:latin typeface="微软雅黑" panose="020B0503020204020204" pitchFamily="34" charset="-122"/>
                <a:ea typeface="微软雅黑" panose="020B0503020204020204" pitchFamily="34" charset="-122"/>
              </a:rPr>
              <a:t>注重运用身边事例、现身说法，强化互动交流、答疑释惑</a:t>
            </a:r>
          </a:p>
        </p:txBody>
      </p:sp>
      <p:sp>
        <p:nvSpPr>
          <p:cNvPr id="45" name="矩形 44"/>
          <p:cNvSpPr/>
          <p:nvPr/>
        </p:nvSpPr>
        <p:spPr>
          <a:xfrm>
            <a:off x="5138689" y="4925928"/>
            <a:ext cx="6424343" cy="338555"/>
          </a:xfrm>
          <a:prstGeom prst="rect">
            <a:avLst/>
          </a:prstGeom>
        </p:spPr>
        <p:txBody>
          <a:bodyPr wrap="square">
            <a:spAutoFit/>
          </a:bodyPr>
          <a:lstStyle/>
          <a:p>
            <a:r>
              <a:rPr lang="zh-CN" altLang="en-US" sz="1600" dirty="0">
                <a:latin typeface="微软雅黑" panose="020B0503020204020204" pitchFamily="34" charset="-122"/>
                <a:ea typeface="微软雅黑" panose="020B0503020204020204" pitchFamily="34" charset="-122"/>
              </a:rPr>
              <a:t>要鼓励和指导基层党组织书记、普通党员联系实际讲党课</a:t>
            </a:r>
            <a:endParaRPr lang="en-US" altLang="zh-CN" sz="1600" dirty="0">
              <a:latin typeface="微软雅黑" panose="020B0503020204020204" pitchFamily="34" charset="-122"/>
              <a:ea typeface="微软雅黑" panose="020B0503020204020204" pitchFamily="34" charset="-122"/>
            </a:endParaRPr>
          </a:p>
        </p:txBody>
      </p:sp>
      <p:sp>
        <p:nvSpPr>
          <p:cNvPr id="46" name="矩形 45"/>
          <p:cNvSpPr/>
          <p:nvPr/>
        </p:nvSpPr>
        <p:spPr>
          <a:xfrm>
            <a:off x="5138689" y="4386466"/>
            <a:ext cx="6184396" cy="338555"/>
          </a:xfrm>
          <a:prstGeom prst="rect">
            <a:avLst/>
          </a:prstGeom>
        </p:spPr>
        <p:txBody>
          <a:bodyPr wrap="square">
            <a:spAutoFit/>
          </a:bodyPr>
          <a:lstStyle/>
          <a:p>
            <a:r>
              <a:rPr lang="zh-CN" altLang="en-US" sz="1600" dirty="0">
                <a:latin typeface="微软雅黑" panose="020B0503020204020204" pitchFamily="34" charset="-122"/>
                <a:ea typeface="微软雅黑" panose="020B0503020204020204" pitchFamily="34" charset="-122"/>
              </a:rPr>
              <a:t>组织党校教师、讲师团成员、先进模范到基层一线党支部讲党课</a:t>
            </a:r>
            <a:endParaRPr lang="en-US" altLang="zh-CN" sz="1600" dirty="0">
              <a:latin typeface="微软雅黑" panose="020B0503020204020204" pitchFamily="34" charset="-122"/>
              <a:ea typeface="微软雅黑" panose="020B0503020204020204" pitchFamily="34" charset="-122"/>
            </a:endParaRPr>
          </a:p>
        </p:txBody>
      </p:sp>
      <p:sp>
        <p:nvSpPr>
          <p:cNvPr id="2" name="五角星 1"/>
          <p:cNvSpPr/>
          <p:nvPr/>
        </p:nvSpPr>
        <p:spPr>
          <a:xfrm>
            <a:off x="4866869" y="3791477"/>
            <a:ext cx="259019" cy="259019"/>
          </a:xfrm>
          <a:prstGeom prst="star5">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五角星 46"/>
          <p:cNvSpPr/>
          <p:nvPr/>
        </p:nvSpPr>
        <p:spPr>
          <a:xfrm>
            <a:off x="4866868" y="4422218"/>
            <a:ext cx="259019" cy="259019"/>
          </a:xfrm>
          <a:prstGeom prst="star5">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五角星 47"/>
          <p:cNvSpPr/>
          <p:nvPr/>
        </p:nvSpPr>
        <p:spPr>
          <a:xfrm>
            <a:off x="4866867" y="4941944"/>
            <a:ext cx="259019" cy="259019"/>
          </a:xfrm>
          <a:prstGeom prst="star5">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五角星 48"/>
          <p:cNvSpPr/>
          <p:nvPr/>
        </p:nvSpPr>
        <p:spPr>
          <a:xfrm>
            <a:off x="4866866" y="5461613"/>
            <a:ext cx="259019" cy="259019"/>
          </a:xfrm>
          <a:prstGeom prst="star5">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21622338"/>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1000"/>
                                        <p:tgtEl>
                                          <p:spTgt spid="9"/>
                                        </p:tgtEl>
                                      </p:cBhvr>
                                    </p:animEffect>
                                  </p:childTnLst>
                                </p:cTn>
                              </p:par>
                            </p:childTnLst>
                          </p:cTn>
                        </p:par>
                        <p:par>
                          <p:cTn id="14" fill="hold">
                            <p:stCondLst>
                              <p:cond delay="2000"/>
                            </p:stCondLst>
                            <p:childTnLst>
                              <p:par>
                                <p:cTn id="15" presetID="53" presetClass="entr" presetSubtype="16"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par>
                          <p:cTn id="20" fill="hold">
                            <p:stCondLst>
                              <p:cond delay="2500"/>
                            </p:stCondLst>
                            <p:childTnLst>
                              <p:par>
                                <p:cTn id="21" presetID="53" presetClass="entr" presetSubtype="16"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childTnLst>
                          </p:cTn>
                        </p:par>
                        <p:par>
                          <p:cTn id="26" fill="hold">
                            <p:stCondLst>
                              <p:cond delay="3000"/>
                            </p:stCondLst>
                            <p:childTnLst>
                              <p:par>
                                <p:cTn id="27" presetID="53" presetClass="entr" presetSubtype="16"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Effect transition="in" filter="fade">
                                      <p:cBhvr>
                                        <p:cTn id="37" dur="500"/>
                                        <p:tgtEl>
                                          <p:spTgt spid="28"/>
                                        </p:tgtEl>
                                      </p:cBhvr>
                                    </p:animEffect>
                                  </p:childTnLst>
                                </p:cTn>
                              </p:par>
                            </p:childTnLst>
                          </p:cTn>
                        </p:par>
                        <p:par>
                          <p:cTn id="38" fill="hold">
                            <p:stCondLst>
                              <p:cond delay="4000"/>
                            </p:stCondLst>
                            <p:childTnLst>
                              <p:par>
                                <p:cTn id="39" presetID="23" presetClass="entr" presetSubtype="528" fill="hold" nodeType="afterEffect">
                                  <p:stCondLst>
                                    <p:cond delay="0"/>
                                  </p:stCondLst>
                                  <p:childTnLst>
                                    <p:set>
                                      <p:cBhvr>
                                        <p:cTn id="40" dur="1" fill="hold">
                                          <p:stCondLst>
                                            <p:cond delay="0"/>
                                          </p:stCondLst>
                                        </p:cTn>
                                        <p:tgtEl>
                                          <p:spTgt spid="38"/>
                                        </p:tgtEl>
                                        <p:attrNameLst>
                                          <p:attrName>style.visibility</p:attrName>
                                        </p:attrNameLst>
                                      </p:cBhvr>
                                      <p:to>
                                        <p:strVal val="visible"/>
                                      </p:to>
                                    </p:set>
                                    <p:anim calcmode="lin" valueType="num">
                                      <p:cBhvr>
                                        <p:cTn id="41" dur="1000" fill="hold"/>
                                        <p:tgtEl>
                                          <p:spTgt spid="38"/>
                                        </p:tgtEl>
                                        <p:attrNameLst>
                                          <p:attrName>ppt_w</p:attrName>
                                        </p:attrNameLst>
                                      </p:cBhvr>
                                      <p:tavLst>
                                        <p:tav tm="0">
                                          <p:val>
                                            <p:fltVal val="0"/>
                                          </p:val>
                                        </p:tav>
                                        <p:tav tm="100000">
                                          <p:val>
                                            <p:strVal val="#ppt_w"/>
                                          </p:val>
                                        </p:tav>
                                      </p:tavLst>
                                    </p:anim>
                                    <p:anim calcmode="lin" valueType="num">
                                      <p:cBhvr>
                                        <p:cTn id="42" dur="1000" fill="hold"/>
                                        <p:tgtEl>
                                          <p:spTgt spid="38"/>
                                        </p:tgtEl>
                                        <p:attrNameLst>
                                          <p:attrName>ppt_h</p:attrName>
                                        </p:attrNameLst>
                                      </p:cBhvr>
                                      <p:tavLst>
                                        <p:tav tm="0">
                                          <p:val>
                                            <p:fltVal val="0"/>
                                          </p:val>
                                        </p:tav>
                                        <p:tav tm="100000">
                                          <p:val>
                                            <p:strVal val="#ppt_h"/>
                                          </p:val>
                                        </p:tav>
                                      </p:tavLst>
                                    </p:anim>
                                    <p:anim calcmode="lin" valueType="num">
                                      <p:cBhvr>
                                        <p:cTn id="43" dur="1000" fill="hold"/>
                                        <p:tgtEl>
                                          <p:spTgt spid="38"/>
                                        </p:tgtEl>
                                        <p:attrNameLst>
                                          <p:attrName>ppt_x</p:attrName>
                                        </p:attrNameLst>
                                      </p:cBhvr>
                                      <p:tavLst>
                                        <p:tav tm="0">
                                          <p:val>
                                            <p:fltVal val="0.5"/>
                                          </p:val>
                                        </p:tav>
                                        <p:tav tm="100000">
                                          <p:val>
                                            <p:strVal val="#ppt_x"/>
                                          </p:val>
                                        </p:tav>
                                      </p:tavLst>
                                    </p:anim>
                                    <p:anim calcmode="lin" valueType="num">
                                      <p:cBhvr>
                                        <p:cTn id="44" dur="1000" fill="hold"/>
                                        <p:tgtEl>
                                          <p:spTgt spid="38"/>
                                        </p:tgtEl>
                                        <p:attrNameLst>
                                          <p:attrName>ppt_y</p:attrName>
                                        </p:attrNameLst>
                                      </p:cBhvr>
                                      <p:tavLst>
                                        <p:tav tm="0">
                                          <p:val>
                                            <p:fltVal val="0.5"/>
                                          </p:val>
                                        </p:tav>
                                        <p:tav tm="100000">
                                          <p:val>
                                            <p:strVal val="#ppt_y"/>
                                          </p:val>
                                        </p:tav>
                                      </p:tavLst>
                                    </p:anim>
                                  </p:childTnLst>
                                </p:cTn>
                              </p:par>
                            </p:childTnLst>
                          </p:cTn>
                        </p:par>
                        <p:par>
                          <p:cTn id="45" fill="hold">
                            <p:stCondLst>
                              <p:cond delay="5000"/>
                            </p:stCondLst>
                            <p:childTnLst>
                              <p:par>
                                <p:cTn id="46" presetID="42" presetClass="entr" presetSubtype="0" fill="hold" nodeType="afterEffect">
                                  <p:stCondLst>
                                    <p:cond delay="0"/>
                                  </p:stCondLst>
                                  <p:childTnLst>
                                    <p:set>
                                      <p:cBhvr>
                                        <p:cTn id="47" dur="1" fill="hold">
                                          <p:stCondLst>
                                            <p:cond delay="0"/>
                                          </p:stCondLst>
                                        </p:cTn>
                                        <p:tgtEl>
                                          <p:spTgt spid="3"/>
                                        </p:tgtEl>
                                        <p:attrNameLst>
                                          <p:attrName>style.visibility</p:attrName>
                                        </p:attrNameLst>
                                      </p:cBhvr>
                                      <p:to>
                                        <p:strVal val="visible"/>
                                      </p:to>
                                    </p:set>
                                    <p:animEffect transition="in" filter="fade">
                                      <p:cBhvr>
                                        <p:cTn id="48" dur="1000"/>
                                        <p:tgtEl>
                                          <p:spTgt spid="3"/>
                                        </p:tgtEl>
                                      </p:cBhvr>
                                    </p:animEffect>
                                    <p:anim calcmode="lin" valueType="num">
                                      <p:cBhvr>
                                        <p:cTn id="49" dur="1000" fill="hold"/>
                                        <p:tgtEl>
                                          <p:spTgt spid="3"/>
                                        </p:tgtEl>
                                        <p:attrNameLst>
                                          <p:attrName>ppt_x</p:attrName>
                                        </p:attrNameLst>
                                      </p:cBhvr>
                                      <p:tavLst>
                                        <p:tav tm="0">
                                          <p:val>
                                            <p:strVal val="#ppt_x"/>
                                          </p:val>
                                        </p:tav>
                                        <p:tav tm="100000">
                                          <p:val>
                                            <p:strVal val="#ppt_x"/>
                                          </p:val>
                                        </p:tav>
                                      </p:tavLst>
                                    </p:anim>
                                    <p:anim calcmode="lin" valueType="num">
                                      <p:cBhvr>
                                        <p:cTn id="50" dur="1000" fill="hold"/>
                                        <p:tgtEl>
                                          <p:spTgt spid="3"/>
                                        </p:tgtEl>
                                        <p:attrNameLst>
                                          <p:attrName>ppt_y</p:attrName>
                                        </p:attrNameLst>
                                      </p:cBhvr>
                                      <p:tavLst>
                                        <p:tav tm="0">
                                          <p:val>
                                            <p:strVal val="#ppt_y+.1"/>
                                          </p:val>
                                        </p:tav>
                                        <p:tav tm="100000">
                                          <p:val>
                                            <p:strVal val="#ppt_y"/>
                                          </p:val>
                                        </p:tav>
                                      </p:tavLst>
                                    </p:anim>
                                  </p:childTnLst>
                                </p:cTn>
                              </p:par>
                            </p:childTnLst>
                          </p:cTn>
                        </p:par>
                        <p:par>
                          <p:cTn id="51" fill="hold">
                            <p:stCondLst>
                              <p:cond delay="6000"/>
                            </p:stCondLst>
                            <p:childTnLst>
                              <p:par>
                                <p:cTn id="52" presetID="22" presetClass="entr" presetSubtype="8" fill="hold" grpId="0" nodeType="afterEffect">
                                  <p:stCondLst>
                                    <p:cond delay="0"/>
                                  </p:stCondLst>
                                  <p:childTnLst>
                                    <p:set>
                                      <p:cBhvr>
                                        <p:cTn id="53" dur="1" fill="hold">
                                          <p:stCondLst>
                                            <p:cond delay="0"/>
                                          </p:stCondLst>
                                        </p:cTn>
                                        <p:tgtEl>
                                          <p:spTgt spid="41"/>
                                        </p:tgtEl>
                                        <p:attrNameLst>
                                          <p:attrName>style.visibility</p:attrName>
                                        </p:attrNameLst>
                                      </p:cBhvr>
                                      <p:to>
                                        <p:strVal val="visible"/>
                                      </p:to>
                                    </p:set>
                                    <p:animEffect transition="in" filter="wipe(left)">
                                      <p:cBhvr>
                                        <p:cTn id="54" dur="750"/>
                                        <p:tgtEl>
                                          <p:spTgt spid="41"/>
                                        </p:tgtEl>
                                      </p:cBhvr>
                                    </p:animEffect>
                                  </p:childTnLst>
                                </p:cTn>
                              </p:par>
                            </p:childTnLst>
                          </p:cTn>
                        </p:par>
                        <p:par>
                          <p:cTn id="55" fill="hold">
                            <p:stCondLst>
                              <p:cond delay="6750"/>
                            </p:stCondLst>
                            <p:childTnLst>
                              <p:par>
                                <p:cTn id="56" presetID="16" presetClass="entr" presetSubtype="37" fill="hold" nodeType="afterEffect">
                                  <p:stCondLst>
                                    <p:cond delay="0"/>
                                  </p:stCondLst>
                                  <p:childTnLst>
                                    <p:set>
                                      <p:cBhvr>
                                        <p:cTn id="57" dur="1" fill="hold">
                                          <p:stCondLst>
                                            <p:cond delay="0"/>
                                          </p:stCondLst>
                                        </p:cTn>
                                        <p:tgtEl>
                                          <p:spTgt spid="4"/>
                                        </p:tgtEl>
                                        <p:attrNameLst>
                                          <p:attrName>style.visibility</p:attrName>
                                        </p:attrNameLst>
                                      </p:cBhvr>
                                      <p:to>
                                        <p:strVal val="visible"/>
                                      </p:to>
                                    </p:set>
                                    <p:animEffect transition="in" filter="barn(outVertical)">
                                      <p:cBhvr>
                                        <p:cTn id="58" dur="500"/>
                                        <p:tgtEl>
                                          <p:spTgt spid="4"/>
                                        </p:tgtEl>
                                      </p:cBhvr>
                                    </p:animEffect>
                                  </p:childTnLst>
                                </p:cTn>
                              </p:par>
                            </p:childTnLst>
                          </p:cTn>
                        </p:par>
                        <p:par>
                          <p:cTn id="59" fill="hold">
                            <p:stCondLst>
                              <p:cond delay="7250"/>
                            </p:stCondLst>
                            <p:childTnLst>
                              <p:par>
                                <p:cTn id="60" presetID="16" presetClass="entr" presetSubtype="21" fill="hold" grpId="0" nodeType="afterEffect">
                                  <p:stCondLst>
                                    <p:cond delay="0"/>
                                  </p:stCondLst>
                                  <p:childTnLst>
                                    <p:set>
                                      <p:cBhvr>
                                        <p:cTn id="61" dur="1" fill="hold">
                                          <p:stCondLst>
                                            <p:cond delay="0"/>
                                          </p:stCondLst>
                                        </p:cTn>
                                        <p:tgtEl>
                                          <p:spTgt spid="35"/>
                                        </p:tgtEl>
                                        <p:attrNameLst>
                                          <p:attrName>style.visibility</p:attrName>
                                        </p:attrNameLst>
                                      </p:cBhvr>
                                      <p:to>
                                        <p:strVal val="visible"/>
                                      </p:to>
                                    </p:set>
                                    <p:animEffect transition="in" filter="barn(inVertical)">
                                      <p:cBhvr>
                                        <p:cTn id="62" dur="500"/>
                                        <p:tgtEl>
                                          <p:spTgt spid="35"/>
                                        </p:tgtEl>
                                      </p:cBhvr>
                                    </p:animEffect>
                                  </p:childTnLst>
                                </p:cTn>
                              </p:par>
                            </p:childTnLst>
                          </p:cTn>
                        </p:par>
                        <p:par>
                          <p:cTn id="63" fill="hold">
                            <p:stCondLst>
                              <p:cond delay="7750"/>
                            </p:stCondLst>
                            <p:childTnLst>
                              <p:par>
                                <p:cTn id="64" presetID="10" presetClass="entr" presetSubtype="0" fill="hold" grpId="0" nodeType="afterEffect">
                                  <p:stCondLst>
                                    <p:cond delay="0"/>
                                  </p:stCondLst>
                                  <p:childTnLst>
                                    <p:set>
                                      <p:cBhvr>
                                        <p:cTn id="65" dur="1" fill="hold">
                                          <p:stCondLst>
                                            <p:cond delay="0"/>
                                          </p:stCondLst>
                                        </p:cTn>
                                        <p:tgtEl>
                                          <p:spTgt spid="2"/>
                                        </p:tgtEl>
                                        <p:attrNameLst>
                                          <p:attrName>style.visibility</p:attrName>
                                        </p:attrNameLst>
                                      </p:cBhvr>
                                      <p:to>
                                        <p:strVal val="visible"/>
                                      </p:to>
                                    </p:set>
                                    <p:animEffect transition="in" filter="fade">
                                      <p:cBhvr>
                                        <p:cTn id="66" dur="500"/>
                                        <p:tgtEl>
                                          <p:spTgt spid="2"/>
                                        </p:tgtEl>
                                      </p:cBhvr>
                                    </p:animEffect>
                                  </p:childTnLst>
                                </p:cTn>
                              </p:par>
                            </p:childTnLst>
                          </p:cTn>
                        </p:par>
                        <p:par>
                          <p:cTn id="67" fill="hold">
                            <p:stCondLst>
                              <p:cond delay="8250"/>
                            </p:stCondLst>
                            <p:childTnLst>
                              <p:par>
                                <p:cTn id="68" presetID="22" presetClass="entr" presetSubtype="8" fill="hold" grpId="0" nodeType="afterEffect">
                                  <p:stCondLst>
                                    <p:cond delay="0"/>
                                  </p:stCondLst>
                                  <p:childTnLst>
                                    <p:set>
                                      <p:cBhvr>
                                        <p:cTn id="69" dur="1" fill="hold">
                                          <p:stCondLst>
                                            <p:cond delay="0"/>
                                          </p:stCondLst>
                                        </p:cTn>
                                        <p:tgtEl>
                                          <p:spTgt spid="43"/>
                                        </p:tgtEl>
                                        <p:attrNameLst>
                                          <p:attrName>style.visibility</p:attrName>
                                        </p:attrNameLst>
                                      </p:cBhvr>
                                      <p:to>
                                        <p:strVal val="visible"/>
                                      </p:to>
                                    </p:set>
                                    <p:animEffect transition="in" filter="wipe(left)">
                                      <p:cBhvr>
                                        <p:cTn id="70" dur="500"/>
                                        <p:tgtEl>
                                          <p:spTgt spid="43"/>
                                        </p:tgtEl>
                                      </p:cBhvr>
                                    </p:animEffect>
                                  </p:childTnLst>
                                </p:cTn>
                              </p:par>
                            </p:childTnLst>
                          </p:cTn>
                        </p:par>
                        <p:par>
                          <p:cTn id="71" fill="hold">
                            <p:stCondLst>
                              <p:cond delay="8750"/>
                            </p:stCondLst>
                            <p:childTnLst>
                              <p:par>
                                <p:cTn id="72" presetID="10" presetClass="entr" presetSubtype="0" fill="hold" grpId="0" nodeType="afterEffect">
                                  <p:stCondLst>
                                    <p:cond delay="0"/>
                                  </p:stCondLst>
                                  <p:childTnLst>
                                    <p:set>
                                      <p:cBhvr>
                                        <p:cTn id="73" dur="1" fill="hold">
                                          <p:stCondLst>
                                            <p:cond delay="0"/>
                                          </p:stCondLst>
                                        </p:cTn>
                                        <p:tgtEl>
                                          <p:spTgt spid="47"/>
                                        </p:tgtEl>
                                        <p:attrNameLst>
                                          <p:attrName>style.visibility</p:attrName>
                                        </p:attrNameLst>
                                      </p:cBhvr>
                                      <p:to>
                                        <p:strVal val="visible"/>
                                      </p:to>
                                    </p:set>
                                    <p:animEffect transition="in" filter="fade">
                                      <p:cBhvr>
                                        <p:cTn id="74" dur="500"/>
                                        <p:tgtEl>
                                          <p:spTgt spid="47"/>
                                        </p:tgtEl>
                                      </p:cBhvr>
                                    </p:animEffect>
                                  </p:childTnLst>
                                </p:cTn>
                              </p:par>
                            </p:childTnLst>
                          </p:cTn>
                        </p:par>
                        <p:par>
                          <p:cTn id="75" fill="hold">
                            <p:stCondLst>
                              <p:cond delay="9250"/>
                            </p:stCondLst>
                            <p:childTnLst>
                              <p:par>
                                <p:cTn id="76" presetID="22" presetClass="entr" presetSubtype="8" fill="hold" grpId="0" nodeType="afterEffect">
                                  <p:stCondLst>
                                    <p:cond delay="0"/>
                                  </p:stCondLst>
                                  <p:childTnLst>
                                    <p:set>
                                      <p:cBhvr>
                                        <p:cTn id="77" dur="1" fill="hold">
                                          <p:stCondLst>
                                            <p:cond delay="0"/>
                                          </p:stCondLst>
                                        </p:cTn>
                                        <p:tgtEl>
                                          <p:spTgt spid="46"/>
                                        </p:tgtEl>
                                        <p:attrNameLst>
                                          <p:attrName>style.visibility</p:attrName>
                                        </p:attrNameLst>
                                      </p:cBhvr>
                                      <p:to>
                                        <p:strVal val="visible"/>
                                      </p:to>
                                    </p:set>
                                    <p:animEffect transition="in" filter="wipe(left)">
                                      <p:cBhvr>
                                        <p:cTn id="78" dur="500"/>
                                        <p:tgtEl>
                                          <p:spTgt spid="46"/>
                                        </p:tgtEl>
                                      </p:cBhvr>
                                    </p:animEffect>
                                  </p:childTnLst>
                                </p:cTn>
                              </p:par>
                            </p:childTnLst>
                          </p:cTn>
                        </p:par>
                        <p:par>
                          <p:cTn id="79" fill="hold">
                            <p:stCondLst>
                              <p:cond delay="9750"/>
                            </p:stCondLst>
                            <p:childTnLst>
                              <p:par>
                                <p:cTn id="80" presetID="10" presetClass="entr" presetSubtype="0" fill="hold" grpId="0" nodeType="afterEffect">
                                  <p:stCondLst>
                                    <p:cond delay="0"/>
                                  </p:stCondLst>
                                  <p:childTnLst>
                                    <p:set>
                                      <p:cBhvr>
                                        <p:cTn id="81" dur="1" fill="hold">
                                          <p:stCondLst>
                                            <p:cond delay="0"/>
                                          </p:stCondLst>
                                        </p:cTn>
                                        <p:tgtEl>
                                          <p:spTgt spid="48"/>
                                        </p:tgtEl>
                                        <p:attrNameLst>
                                          <p:attrName>style.visibility</p:attrName>
                                        </p:attrNameLst>
                                      </p:cBhvr>
                                      <p:to>
                                        <p:strVal val="visible"/>
                                      </p:to>
                                    </p:set>
                                    <p:animEffect transition="in" filter="fade">
                                      <p:cBhvr>
                                        <p:cTn id="82" dur="500"/>
                                        <p:tgtEl>
                                          <p:spTgt spid="48"/>
                                        </p:tgtEl>
                                      </p:cBhvr>
                                    </p:animEffect>
                                  </p:childTnLst>
                                </p:cTn>
                              </p:par>
                            </p:childTnLst>
                          </p:cTn>
                        </p:par>
                        <p:par>
                          <p:cTn id="83" fill="hold">
                            <p:stCondLst>
                              <p:cond delay="10250"/>
                            </p:stCondLst>
                            <p:childTnLst>
                              <p:par>
                                <p:cTn id="84" presetID="22" presetClass="entr" presetSubtype="8" fill="hold" grpId="0" nodeType="afterEffect">
                                  <p:stCondLst>
                                    <p:cond delay="0"/>
                                  </p:stCondLst>
                                  <p:childTnLst>
                                    <p:set>
                                      <p:cBhvr>
                                        <p:cTn id="85" dur="1" fill="hold">
                                          <p:stCondLst>
                                            <p:cond delay="0"/>
                                          </p:stCondLst>
                                        </p:cTn>
                                        <p:tgtEl>
                                          <p:spTgt spid="45"/>
                                        </p:tgtEl>
                                        <p:attrNameLst>
                                          <p:attrName>style.visibility</p:attrName>
                                        </p:attrNameLst>
                                      </p:cBhvr>
                                      <p:to>
                                        <p:strVal val="visible"/>
                                      </p:to>
                                    </p:set>
                                    <p:animEffect transition="in" filter="wipe(left)">
                                      <p:cBhvr>
                                        <p:cTn id="86" dur="500"/>
                                        <p:tgtEl>
                                          <p:spTgt spid="45"/>
                                        </p:tgtEl>
                                      </p:cBhvr>
                                    </p:animEffect>
                                  </p:childTnLst>
                                </p:cTn>
                              </p:par>
                            </p:childTnLst>
                          </p:cTn>
                        </p:par>
                        <p:par>
                          <p:cTn id="87" fill="hold">
                            <p:stCondLst>
                              <p:cond delay="10750"/>
                            </p:stCondLst>
                            <p:childTnLst>
                              <p:par>
                                <p:cTn id="88" presetID="10" presetClass="entr" presetSubtype="0" fill="hold" grpId="0" nodeType="afterEffect">
                                  <p:stCondLst>
                                    <p:cond delay="0"/>
                                  </p:stCondLst>
                                  <p:childTnLst>
                                    <p:set>
                                      <p:cBhvr>
                                        <p:cTn id="89" dur="1" fill="hold">
                                          <p:stCondLst>
                                            <p:cond delay="0"/>
                                          </p:stCondLst>
                                        </p:cTn>
                                        <p:tgtEl>
                                          <p:spTgt spid="49"/>
                                        </p:tgtEl>
                                        <p:attrNameLst>
                                          <p:attrName>style.visibility</p:attrName>
                                        </p:attrNameLst>
                                      </p:cBhvr>
                                      <p:to>
                                        <p:strVal val="visible"/>
                                      </p:to>
                                    </p:set>
                                    <p:animEffect transition="in" filter="fade">
                                      <p:cBhvr>
                                        <p:cTn id="90" dur="500"/>
                                        <p:tgtEl>
                                          <p:spTgt spid="49"/>
                                        </p:tgtEl>
                                      </p:cBhvr>
                                    </p:animEffect>
                                  </p:childTnLst>
                                </p:cTn>
                              </p:par>
                            </p:childTnLst>
                          </p:cTn>
                        </p:par>
                        <p:par>
                          <p:cTn id="91" fill="hold">
                            <p:stCondLst>
                              <p:cond delay="11250"/>
                            </p:stCondLst>
                            <p:childTnLst>
                              <p:par>
                                <p:cTn id="92" presetID="22" presetClass="entr" presetSubtype="8" fill="hold" grpId="0" nodeType="afterEffect">
                                  <p:stCondLst>
                                    <p:cond delay="0"/>
                                  </p:stCondLst>
                                  <p:childTnLst>
                                    <p:set>
                                      <p:cBhvr>
                                        <p:cTn id="93" dur="1" fill="hold">
                                          <p:stCondLst>
                                            <p:cond delay="0"/>
                                          </p:stCondLst>
                                        </p:cTn>
                                        <p:tgtEl>
                                          <p:spTgt spid="44"/>
                                        </p:tgtEl>
                                        <p:attrNameLst>
                                          <p:attrName>style.visibility</p:attrName>
                                        </p:attrNameLst>
                                      </p:cBhvr>
                                      <p:to>
                                        <p:strVal val="visible"/>
                                      </p:to>
                                    </p:set>
                                    <p:animEffect transition="in" filter="wipe(left)">
                                      <p:cBhvr>
                                        <p:cTn id="94"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5" grpId="0" animBg="1"/>
      <p:bldP spid="41" grpId="0"/>
      <p:bldP spid="43" grpId="0"/>
      <p:bldP spid="44" grpId="0"/>
      <p:bldP spid="45" grpId="0"/>
      <p:bldP spid="46" grpId="0"/>
      <p:bldP spid="2" grpId="0" animBg="1"/>
      <p:bldP spid="47" grpId="0" animBg="1"/>
      <p:bldP spid="48" grpId="0" animBg="1"/>
      <p:bldP spid="4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2" name="矩形 31"/>
          <p:cNvSpPr/>
          <p:nvPr/>
        </p:nvSpPr>
        <p:spPr>
          <a:xfrm>
            <a:off x="975360" y="-1341120"/>
            <a:ext cx="772160" cy="1056640"/>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a:grpSpLocks noChangeAspect="1"/>
          </p:cNvGrpSpPr>
          <p:nvPr/>
        </p:nvGrpSpPr>
        <p:grpSpPr>
          <a:xfrm>
            <a:off x="183057" y="301005"/>
            <a:ext cx="2339215" cy="1126744"/>
            <a:chOff x="1672035" y="1687395"/>
            <a:chExt cx="938928" cy="452259"/>
          </a:xfrm>
          <a:effectLst>
            <a:outerShdw blurRad="50800" dist="38100" dir="5400000" algn="t" rotWithShape="0">
              <a:prstClr val="black">
                <a:alpha val="40000"/>
              </a:prstClr>
            </a:outerShdw>
          </a:effectLst>
        </p:grpSpPr>
        <p:pic>
          <p:nvPicPr>
            <p:cNvPr id="7" name="Picture 2" descr="C:\Users\xb\Desktop\素材--党建\PNG--党（国）徽旗\党旗红旗\16sucai_201507091736.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flipH="1">
              <a:off x="1672035" y="1687395"/>
              <a:ext cx="845493" cy="44350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xb\Desktop\53bf653e36a06.png"/>
            <p:cNvPicPr>
              <a:picLocks noChangeAspect="1" noChangeArrowheads="1"/>
            </p:cNvPicPr>
            <p:nvPr userDrawn="1"/>
          </p:nvPicPr>
          <p:blipFill>
            <a:blip r:embed="rId5" cstate="print">
              <a:extLst>
                <a:ext uri="{28A0092B-C50C-407E-A947-70E740481C1C}">
                  <a14:useLocalDpi xmlns:a14="http://schemas.microsoft.com/office/drawing/2010/main"/>
                </a:ext>
              </a:extLst>
            </a:blip>
            <a:srcRect/>
            <a:stretch>
              <a:fillRect/>
            </a:stretch>
          </p:blipFill>
          <p:spPr bwMode="auto">
            <a:xfrm>
              <a:off x="2123728" y="1707654"/>
              <a:ext cx="487235" cy="4320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组合 9"/>
          <p:cNvGrpSpPr/>
          <p:nvPr/>
        </p:nvGrpSpPr>
        <p:grpSpPr>
          <a:xfrm>
            <a:off x="8778749" y="569365"/>
            <a:ext cx="693102" cy="707002"/>
            <a:chOff x="1398837" y="3496783"/>
            <a:chExt cx="1006035" cy="1006034"/>
          </a:xfrm>
          <a:effectLst>
            <a:outerShdw blurRad="50800" dist="38100" dir="2700000" algn="tl" rotWithShape="0">
              <a:prstClr val="black">
                <a:alpha val="40000"/>
              </a:prstClr>
            </a:outerShdw>
          </a:effectLst>
        </p:grpSpPr>
        <p:grpSp>
          <p:nvGrpSpPr>
            <p:cNvPr id="11" name="组合 10"/>
            <p:cNvGrpSpPr/>
            <p:nvPr/>
          </p:nvGrpSpPr>
          <p:grpSpPr>
            <a:xfrm>
              <a:off x="1398837" y="3496783"/>
              <a:ext cx="1006035" cy="1006034"/>
              <a:chOff x="2180022" y="2446667"/>
              <a:chExt cx="1008000" cy="1008000"/>
            </a:xfrm>
          </p:grpSpPr>
          <p:sp>
            <p:nvSpPr>
              <p:cNvPr id="13" name="矩形 12"/>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14" name="直接连接符 13"/>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2" name="TextBox 14"/>
            <p:cNvSpPr txBox="1"/>
            <p:nvPr/>
          </p:nvSpPr>
          <p:spPr>
            <a:xfrm>
              <a:off x="1426098" y="3564497"/>
              <a:ext cx="951512"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两</a:t>
              </a:r>
            </a:p>
          </p:txBody>
        </p:sp>
      </p:grpSp>
      <p:grpSp>
        <p:nvGrpSpPr>
          <p:cNvPr id="16" name="组合 15"/>
          <p:cNvGrpSpPr/>
          <p:nvPr/>
        </p:nvGrpSpPr>
        <p:grpSpPr>
          <a:xfrm>
            <a:off x="9614407" y="577011"/>
            <a:ext cx="693102" cy="693101"/>
            <a:chOff x="2536745" y="3496783"/>
            <a:chExt cx="1006035" cy="1006034"/>
          </a:xfrm>
          <a:effectLst>
            <a:outerShdw blurRad="50800" dist="38100" dir="2700000" algn="tl" rotWithShape="0">
              <a:prstClr val="black">
                <a:alpha val="40000"/>
              </a:prstClr>
            </a:outerShdw>
          </a:effectLst>
        </p:grpSpPr>
        <p:grpSp>
          <p:nvGrpSpPr>
            <p:cNvPr id="17" name="组合 16"/>
            <p:cNvGrpSpPr/>
            <p:nvPr/>
          </p:nvGrpSpPr>
          <p:grpSpPr>
            <a:xfrm>
              <a:off x="2536745" y="3496783"/>
              <a:ext cx="1006035" cy="1006034"/>
              <a:chOff x="2180022" y="2446667"/>
              <a:chExt cx="1008000" cy="1008000"/>
            </a:xfrm>
          </p:grpSpPr>
          <p:sp>
            <p:nvSpPr>
              <p:cNvPr id="19" name="矩形 18"/>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0" name="直接连接符 19"/>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8" name="TextBox 14"/>
            <p:cNvSpPr txBox="1"/>
            <p:nvPr/>
          </p:nvSpPr>
          <p:spPr>
            <a:xfrm>
              <a:off x="2577636" y="3592172"/>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学</a:t>
              </a:r>
            </a:p>
          </p:txBody>
        </p:sp>
      </p:grpSp>
      <p:grpSp>
        <p:nvGrpSpPr>
          <p:cNvPr id="22" name="组合 21"/>
          <p:cNvGrpSpPr/>
          <p:nvPr/>
        </p:nvGrpSpPr>
        <p:grpSpPr>
          <a:xfrm>
            <a:off x="10459838" y="573188"/>
            <a:ext cx="693101" cy="693100"/>
            <a:chOff x="3674653" y="3496783"/>
            <a:chExt cx="1006035" cy="1006034"/>
          </a:xfrm>
          <a:effectLst>
            <a:outerShdw blurRad="50800" dist="38100" dir="2700000" algn="tl" rotWithShape="0">
              <a:prstClr val="black">
                <a:alpha val="40000"/>
              </a:prstClr>
            </a:outerShdw>
          </a:effectLst>
        </p:grpSpPr>
        <p:grpSp>
          <p:nvGrpSpPr>
            <p:cNvPr id="23" name="组合 22"/>
            <p:cNvGrpSpPr/>
            <p:nvPr/>
          </p:nvGrpSpPr>
          <p:grpSpPr>
            <a:xfrm>
              <a:off x="3674653" y="3496783"/>
              <a:ext cx="1006035" cy="1006034"/>
              <a:chOff x="2655510" y="2582189"/>
              <a:chExt cx="831406" cy="831406"/>
            </a:xfrm>
          </p:grpSpPr>
          <p:sp>
            <p:nvSpPr>
              <p:cNvPr id="25" name="矩形 24"/>
              <p:cNvSpPr/>
              <p:nvPr/>
            </p:nvSpPr>
            <p:spPr>
              <a:xfrm>
                <a:off x="2655510" y="2582189"/>
                <a:ext cx="831406" cy="83140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6" name="直接连接符 25"/>
              <p:cNvCxnSpPr/>
              <p:nvPr/>
            </p:nvCxnSpPr>
            <p:spPr>
              <a:xfrm>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5400000">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24" name="TextBox 14"/>
            <p:cNvSpPr txBox="1"/>
            <p:nvPr/>
          </p:nvSpPr>
          <p:spPr>
            <a:xfrm>
              <a:off x="3708728" y="3601699"/>
              <a:ext cx="951515" cy="806800"/>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一</a:t>
              </a:r>
            </a:p>
          </p:txBody>
        </p:sp>
      </p:grpSp>
      <p:grpSp>
        <p:nvGrpSpPr>
          <p:cNvPr id="28" name="组合 27"/>
          <p:cNvGrpSpPr/>
          <p:nvPr/>
        </p:nvGrpSpPr>
        <p:grpSpPr>
          <a:xfrm>
            <a:off x="11286106" y="569364"/>
            <a:ext cx="693102" cy="693101"/>
            <a:chOff x="4812563" y="3496783"/>
            <a:chExt cx="1006035" cy="1006034"/>
          </a:xfrm>
          <a:effectLst>
            <a:outerShdw blurRad="50800" dist="38100" dir="2700000" algn="tl" rotWithShape="0">
              <a:prstClr val="black">
                <a:alpha val="40000"/>
              </a:prstClr>
            </a:outerShdw>
          </a:effectLst>
        </p:grpSpPr>
        <p:grpSp>
          <p:nvGrpSpPr>
            <p:cNvPr id="29" name="组合 28"/>
            <p:cNvGrpSpPr/>
            <p:nvPr/>
          </p:nvGrpSpPr>
          <p:grpSpPr>
            <a:xfrm>
              <a:off x="4812563" y="3496783"/>
              <a:ext cx="1006035" cy="1006034"/>
              <a:chOff x="2180022" y="2446667"/>
              <a:chExt cx="1008000" cy="1008000"/>
            </a:xfrm>
          </p:grpSpPr>
          <p:sp>
            <p:nvSpPr>
              <p:cNvPr id="31" name="矩形 30"/>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36" name="直接连接符 35"/>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30" name="TextBox 14"/>
            <p:cNvSpPr txBox="1"/>
            <p:nvPr/>
          </p:nvSpPr>
          <p:spPr>
            <a:xfrm>
              <a:off x="4839822" y="3619057"/>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做</a:t>
              </a:r>
            </a:p>
          </p:txBody>
        </p:sp>
      </p:grpSp>
      <p:sp>
        <p:nvSpPr>
          <p:cNvPr id="34" name="标题 1"/>
          <p:cNvSpPr txBox="1">
            <a:spLocks/>
          </p:cNvSpPr>
          <p:nvPr/>
        </p:nvSpPr>
        <p:spPr>
          <a:xfrm>
            <a:off x="2840651" y="381503"/>
            <a:ext cx="5166160" cy="1082725"/>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r>
              <a:rPr lang="zh-CN" altLang="en-US" sz="3200" dirty="0">
                <a:gradFill>
                  <a:gsLst>
                    <a:gs pos="0">
                      <a:srgbClr val="BE0000"/>
                    </a:gs>
                    <a:gs pos="100000">
                      <a:srgbClr val="930000"/>
                    </a:gs>
                  </a:gsLst>
                  <a:lin ang="16200000" scaled="1"/>
                </a:gradFill>
              </a:rPr>
              <a:t>主要措施：召开党支部专题组织生活会</a:t>
            </a:r>
          </a:p>
        </p:txBody>
      </p:sp>
      <p:pic>
        <p:nvPicPr>
          <p:cNvPr id="35" name="图片 34"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81503" y="2439190"/>
            <a:ext cx="1670929" cy="1593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组合 1"/>
          <p:cNvGrpSpPr/>
          <p:nvPr/>
        </p:nvGrpSpPr>
        <p:grpSpPr>
          <a:xfrm>
            <a:off x="484481" y="4358976"/>
            <a:ext cx="2672862" cy="888505"/>
            <a:chOff x="484481" y="4358976"/>
            <a:chExt cx="2672862" cy="888505"/>
          </a:xfrm>
        </p:grpSpPr>
        <p:sp>
          <p:nvSpPr>
            <p:cNvPr id="38" name="圆角矩形 37"/>
            <p:cNvSpPr/>
            <p:nvPr/>
          </p:nvSpPr>
          <p:spPr>
            <a:xfrm>
              <a:off x="484481" y="4358976"/>
              <a:ext cx="2672862" cy="818840"/>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标题 1"/>
            <p:cNvSpPr txBox="1">
              <a:spLocks/>
            </p:cNvSpPr>
            <p:nvPr/>
          </p:nvSpPr>
          <p:spPr>
            <a:xfrm>
              <a:off x="645958" y="4461532"/>
              <a:ext cx="2349908" cy="785949"/>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pPr algn="ctr"/>
              <a:r>
                <a:rPr lang="zh-CN" altLang="en-US" sz="3200" dirty="0" smtClean="0"/>
                <a:t>组织生活会</a:t>
              </a:r>
              <a:endParaRPr lang="zh-CN" altLang="en-US" sz="3200" dirty="0"/>
            </a:p>
          </p:txBody>
        </p:sp>
      </p:grpSp>
      <p:sp>
        <p:nvSpPr>
          <p:cNvPr id="42" name="矩形 41"/>
          <p:cNvSpPr/>
          <p:nvPr/>
        </p:nvSpPr>
        <p:spPr>
          <a:xfrm>
            <a:off x="4100832" y="3922923"/>
            <a:ext cx="4838342" cy="1077218"/>
          </a:xfrm>
          <a:prstGeom prst="rect">
            <a:avLst/>
          </a:prstGeom>
        </p:spPr>
        <p:txBody>
          <a:bodyPr wrap="square">
            <a:spAutoFit/>
          </a:bodyPr>
          <a:lstStyle/>
          <a:p>
            <a:r>
              <a:rPr lang="zh-CN" altLang="en-US" sz="1600" dirty="0">
                <a:solidFill>
                  <a:schemeClr val="tx1">
                    <a:lumMod val="95000"/>
                    <a:lumOff val="5000"/>
                  </a:schemeClr>
                </a:solidFill>
                <a:latin typeface="微软雅黑" panose="020B0503020204020204" pitchFamily="34" charset="-122"/>
                <a:ea typeface="微软雅黑" panose="020B0503020204020204" pitchFamily="34" charset="-122"/>
              </a:rPr>
              <a:t>对照职能职责，进行党性分析，查摆在思想、组织、作风、纪律等方面存在的问题。要面向党员和群众广泛征求意见，严肃认真开展批评和自我批评，针对突出问题和薄弱环节提出整改措施。</a:t>
            </a:r>
          </a:p>
        </p:txBody>
      </p:sp>
      <p:sp>
        <p:nvSpPr>
          <p:cNvPr id="43" name="矩形 42"/>
          <p:cNvSpPr/>
          <p:nvPr/>
        </p:nvSpPr>
        <p:spPr>
          <a:xfrm>
            <a:off x="9229229" y="4090975"/>
            <a:ext cx="2646878" cy="584775"/>
          </a:xfrm>
          <a:prstGeom prst="rect">
            <a:avLst/>
          </a:prstGeom>
        </p:spPr>
        <p:txBody>
          <a:bodyPr wrap="none">
            <a:spAutoFit/>
          </a:bodyPr>
          <a:lstStyle/>
          <a:p>
            <a:r>
              <a:rPr lang="zh-CN" altLang="en-US" sz="1600" dirty="0">
                <a:latin typeface="微软雅黑" panose="020B0503020204020204" pitchFamily="34" charset="-122"/>
                <a:ea typeface="微软雅黑" panose="020B0503020204020204" pitchFamily="34" charset="-122"/>
              </a:rPr>
              <a:t>组织全体党员对支部班</a:t>
            </a:r>
            <a:r>
              <a:rPr lang="zh-CN" altLang="en-US" sz="1600" dirty="0" smtClean="0">
                <a:latin typeface="微软雅黑" panose="020B0503020204020204" pitchFamily="34" charset="-122"/>
                <a:ea typeface="微软雅黑" panose="020B0503020204020204" pitchFamily="34" charset="-122"/>
              </a:rPr>
              <a:t>子</a:t>
            </a:r>
            <a:endParaRPr lang="en-US" altLang="zh-CN" sz="1600" dirty="0" smtClean="0">
              <a:latin typeface="微软雅黑" panose="020B0503020204020204" pitchFamily="34" charset="-122"/>
              <a:ea typeface="微软雅黑" panose="020B0503020204020204" pitchFamily="34" charset="-122"/>
            </a:endParaRPr>
          </a:p>
          <a:p>
            <a:r>
              <a:rPr lang="zh-CN" altLang="en-US" sz="1600" dirty="0" smtClean="0">
                <a:latin typeface="微软雅黑" panose="020B0503020204020204" pitchFamily="34" charset="-122"/>
                <a:ea typeface="微软雅黑" panose="020B0503020204020204" pitchFamily="34" charset="-122"/>
              </a:rPr>
              <a:t>的工</a:t>
            </a:r>
            <a:r>
              <a:rPr lang="zh-CN" altLang="en-US" sz="1600" dirty="0">
                <a:latin typeface="微软雅黑" panose="020B0503020204020204" pitchFamily="34" charset="-122"/>
                <a:ea typeface="微软雅黑" panose="020B0503020204020204" pitchFamily="34" charset="-122"/>
              </a:rPr>
              <a:t>作、作风等进行评议</a:t>
            </a:r>
            <a:r>
              <a:rPr lang="zh-CN" altLang="en-US" sz="1600" dirty="0"/>
              <a:t>。</a:t>
            </a:r>
          </a:p>
        </p:txBody>
      </p:sp>
      <p:sp>
        <p:nvSpPr>
          <p:cNvPr id="44" name="矩形 43"/>
          <p:cNvSpPr/>
          <p:nvPr/>
        </p:nvSpPr>
        <p:spPr>
          <a:xfrm>
            <a:off x="3730388" y="5729767"/>
            <a:ext cx="8340745" cy="523220"/>
          </a:xfrm>
          <a:prstGeom prst="rect">
            <a:avLst/>
          </a:prstGeom>
        </p:spPr>
        <p:txBody>
          <a:bodyPr wrap="none">
            <a:spAutoFit/>
          </a:bodyPr>
          <a:lstStyle/>
          <a:p>
            <a:r>
              <a:rPr lang="en-US" altLang="zh-CN" sz="2800" b="1" dirty="0" smtClean="0">
                <a:solidFill>
                  <a:srgbClr val="C00000"/>
                </a:solidFill>
                <a:latin typeface="微软雅黑" panose="020B0503020204020204" pitchFamily="34" charset="-122"/>
                <a:ea typeface="微软雅黑" panose="020B0503020204020204" pitchFamily="34" charset="-122"/>
              </a:rPr>
              <a:t>【</a:t>
            </a:r>
            <a:r>
              <a:rPr lang="zh-CN" altLang="en-US" sz="2800" b="1" dirty="0" smtClean="0">
                <a:solidFill>
                  <a:srgbClr val="C00000"/>
                </a:solidFill>
                <a:latin typeface="微软雅黑" panose="020B0503020204020204" pitchFamily="34" charset="-122"/>
                <a:ea typeface="微软雅黑" panose="020B0503020204020204" pitchFamily="34" charset="-122"/>
              </a:rPr>
              <a:t>方案</a:t>
            </a:r>
            <a:r>
              <a:rPr lang="en-US" altLang="zh-CN" sz="2800" b="1" dirty="0" smtClean="0">
                <a:solidFill>
                  <a:srgbClr val="C00000"/>
                </a:solidFill>
                <a:latin typeface="微软雅黑" panose="020B0503020204020204" pitchFamily="34" charset="-122"/>
                <a:ea typeface="微软雅黑" panose="020B0503020204020204" pitchFamily="34" charset="-122"/>
              </a:rPr>
              <a:t>】</a:t>
            </a:r>
            <a:r>
              <a:rPr lang="zh-CN" altLang="en-US" sz="2800" b="1" dirty="0" smtClean="0">
                <a:solidFill>
                  <a:srgbClr val="C00000"/>
                </a:solidFill>
                <a:latin typeface="微软雅黑" panose="020B0503020204020204" pitchFamily="34" charset="-122"/>
                <a:ea typeface="微软雅黑" panose="020B0503020204020204" pitchFamily="34" charset="-122"/>
              </a:rPr>
              <a:t>提出：</a:t>
            </a:r>
            <a:r>
              <a:rPr lang="zh-CN" altLang="en-US" sz="2000" dirty="0" smtClean="0">
                <a:solidFill>
                  <a:schemeClr val="tx1">
                    <a:lumMod val="95000"/>
                    <a:lumOff val="5000"/>
                  </a:schemeClr>
                </a:solidFill>
                <a:latin typeface="微软雅黑" panose="020B0503020204020204" pitchFamily="34" charset="-122"/>
                <a:ea typeface="微软雅黑" panose="020B0503020204020204" pitchFamily="34" charset="-122"/>
              </a:rPr>
              <a:t>党</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小组可参照党支部要求，召开专题组织生活会。</a:t>
            </a:r>
          </a:p>
        </p:txBody>
      </p:sp>
      <p:sp>
        <p:nvSpPr>
          <p:cNvPr id="45" name="矩形 44"/>
          <p:cNvSpPr/>
          <p:nvPr/>
        </p:nvSpPr>
        <p:spPr>
          <a:xfrm>
            <a:off x="4843514" y="3225250"/>
            <a:ext cx="3057247" cy="523220"/>
          </a:xfrm>
          <a:prstGeom prst="rect">
            <a:avLst/>
          </a:prstGeom>
        </p:spPr>
        <p:txBody>
          <a:bodyPr wrap="none">
            <a:spAutoFit/>
          </a:bodyPr>
          <a:lstStyle/>
          <a:p>
            <a:r>
              <a:rPr lang="zh-CN" altLang="en-US" sz="2800" b="1" dirty="0" smtClean="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支部班子及其成员</a:t>
            </a:r>
            <a:endParaRPr lang="zh-CN" altLang="en-US" sz="2800"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endParaRPr>
          </a:p>
        </p:txBody>
      </p:sp>
      <p:sp>
        <p:nvSpPr>
          <p:cNvPr id="46" name="矩形 45"/>
          <p:cNvSpPr/>
          <p:nvPr/>
        </p:nvSpPr>
        <p:spPr>
          <a:xfrm>
            <a:off x="9614407" y="3297295"/>
            <a:ext cx="1620957" cy="523220"/>
          </a:xfrm>
          <a:prstGeom prst="rect">
            <a:avLst/>
          </a:prstGeom>
        </p:spPr>
        <p:txBody>
          <a:bodyPr wrap="none">
            <a:spAutoFit/>
          </a:bodyPr>
          <a:lstStyle/>
          <a:p>
            <a:r>
              <a:rPr lang="zh-CN" altLang="en-US" sz="2800" b="1" dirty="0" smtClean="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全体党员</a:t>
            </a:r>
            <a:endParaRPr lang="zh-CN" altLang="en-US" sz="2800"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3941646" y="2465285"/>
            <a:ext cx="4997528" cy="372844"/>
            <a:chOff x="3941646" y="2465285"/>
            <a:chExt cx="4997528" cy="372844"/>
          </a:xfrm>
        </p:grpSpPr>
        <p:sp>
          <p:nvSpPr>
            <p:cNvPr id="40" name="矩形 39"/>
            <p:cNvSpPr/>
            <p:nvPr/>
          </p:nvSpPr>
          <p:spPr>
            <a:xfrm>
              <a:off x="3941646" y="2468797"/>
              <a:ext cx="4997528" cy="369332"/>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5052156" y="2465285"/>
              <a:ext cx="2954655" cy="369332"/>
            </a:xfrm>
            <a:prstGeom prst="rect">
              <a:avLst/>
            </a:prstGeom>
          </p:spPr>
          <p:txBody>
            <a:bodyPr wrap="none">
              <a:spAutoFit/>
            </a:bodyPr>
            <a:lstStyle/>
            <a:p>
              <a:r>
                <a:rPr lang="zh-CN" altLang="en-US" b="1" dirty="0" smtClean="0">
                  <a:solidFill>
                    <a:srgbClr val="FDFDFD"/>
                  </a:solidFill>
                  <a:latin typeface="微软雅黑" panose="020B0503020204020204" pitchFamily="34" charset="-122"/>
                  <a:ea typeface="微软雅黑" panose="020B0503020204020204" pitchFamily="34" charset="-122"/>
                </a:rPr>
                <a:t>党支部召开专题组织生活会</a:t>
              </a:r>
              <a:endParaRPr lang="zh-CN" altLang="en-US" dirty="0">
                <a:solidFill>
                  <a:srgbClr val="FDFDFD"/>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9029530" y="2452410"/>
            <a:ext cx="2801400" cy="385719"/>
            <a:chOff x="9029530" y="2452410"/>
            <a:chExt cx="2801400" cy="385719"/>
          </a:xfrm>
        </p:grpSpPr>
        <p:sp>
          <p:nvSpPr>
            <p:cNvPr id="41" name="矩形 40"/>
            <p:cNvSpPr/>
            <p:nvPr/>
          </p:nvSpPr>
          <p:spPr>
            <a:xfrm>
              <a:off x="9029530" y="2468797"/>
              <a:ext cx="2801400" cy="369332"/>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9986817" y="2452410"/>
              <a:ext cx="877163" cy="369332"/>
            </a:xfrm>
            <a:prstGeom prst="rect">
              <a:avLst/>
            </a:prstGeom>
          </p:spPr>
          <p:txBody>
            <a:bodyPr wrap="none">
              <a:spAutoFit/>
            </a:bodyPr>
            <a:lstStyle/>
            <a:p>
              <a:r>
                <a:rPr lang="zh-CN" altLang="en-US" b="1" dirty="0" smtClean="0">
                  <a:solidFill>
                    <a:srgbClr val="FDFDFD"/>
                  </a:solidFill>
                  <a:latin typeface="微软雅黑" panose="020B0503020204020204" pitchFamily="34" charset="-122"/>
                  <a:ea typeface="微软雅黑" panose="020B0503020204020204" pitchFamily="34" charset="-122"/>
                </a:rPr>
                <a:t>年底前</a:t>
              </a:r>
              <a:endParaRPr lang="zh-CN" altLang="en-US" dirty="0">
                <a:solidFill>
                  <a:srgbClr val="FDFDFD"/>
                </a:solidFill>
                <a:latin typeface="微软雅黑" panose="020B0503020204020204" pitchFamily="34" charset="-122"/>
                <a:ea typeface="微软雅黑" panose="020B0503020204020204" pitchFamily="34" charset="-122"/>
              </a:endParaRPr>
            </a:p>
          </p:txBody>
        </p:sp>
      </p:grpSp>
      <p:sp>
        <p:nvSpPr>
          <p:cNvPr id="49" name="矩形 48"/>
          <p:cNvSpPr/>
          <p:nvPr/>
        </p:nvSpPr>
        <p:spPr>
          <a:xfrm>
            <a:off x="3941646" y="2999847"/>
            <a:ext cx="7889283" cy="2350190"/>
          </a:xfrm>
          <a:prstGeom prst="rect">
            <a:avLst/>
          </a:prstGeom>
          <a:noFill/>
          <a:ln>
            <a:solidFill>
              <a:srgbClr val="9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0" name="直接连接符 49"/>
          <p:cNvCxnSpPr/>
          <p:nvPr/>
        </p:nvCxnSpPr>
        <p:spPr>
          <a:xfrm>
            <a:off x="9029529" y="3297295"/>
            <a:ext cx="0" cy="1785842"/>
          </a:xfrm>
          <a:prstGeom prst="line">
            <a:avLst/>
          </a:prstGeom>
          <a:ln>
            <a:solidFill>
              <a:srgbClr val="9C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73735134"/>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left)">
                                      <p:cBhvr>
                                        <p:cTn id="13" dur="1000"/>
                                        <p:tgtEl>
                                          <p:spTgt spid="34"/>
                                        </p:tgtEl>
                                      </p:cBhvr>
                                    </p:animEffect>
                                  </p:childTnLst>
                                </p:cTn>
                              </p:par>
                            </p:childTnLst>
                          </p:cTn>
                        </p:par>
                        <p:par>
                          <p:cTn id="14" fill="hold">
                            <p:stCondLst>
                              <p:cond delay="2000"/>
                            </p:stCondLst>
                            <p:childTnLst>
                              <p:par>
                                <p:cTn id="15" presetID="53" presetClass="entr" presetSubtype="16"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par>
                          <p:cTn id="20" fill="hold">
                            <p:stCondLst>
                              <p:cond delay="2500"/>
                            </p:stCondLst>
                            <p:childTnLst>
                              <p:par>
                                <p:cTn id="21" presetID="53" presetClass="entr" presetSubtype="16"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childTnLst>
                          </p:cTn>
                        </p:par>
                        <p:par>
                          <p:cTn id="26" fill="hold">
                            <p:stCondLst>
                              <p:cond delay="3000"/>
                            </p:stCondLst>
                            <p:childTnLst>
                              <p:par>
                                <p:cTn id="27" presetID="53" presetClass="entr" presetSubtype="16"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Effect transition="in" filter="fade">
                                      <p:cBhvr>
                                        <p:cTn id="37" dur="500"/>
                                        <p:tgtEl>
                                          <p:spTgt spid="28"/>
                                        </p:tgtEl>
                                      </p:cBhvr>
                                    </p:animEffect>
                                  </p:childTnLst>
                                </p:cTn>
                              </p:par>
                            </p:childTnLst>
                          </p:cTn>
                        </p:par>
                        <p:par>
                          <p:cTn id="38" fill="hold">
                            <p:stCondLst>
                              <p:cond delay="4000"/>
                            </p:stCondLst>
                            <p:childTnLst>
                              <p:par>
                                <p:cTn id="39" presetID="23" presetClass="entr" presetSubtype="528" fill="hold" nodeType="afterEffect">
                                  <p:stCondLst>
                                    <p:cond delay="0"/>
                                  </p:stCondLst>
                                  <p:childTnLst>
                                    <p:set>
                                      <p:cBhvr>
                                        <p:cTn id="40" dur="1" fill="hold">
                                          <p:stCondLst>
                                            <p:cond delay="0"/>
                                          </p:stCondLst>
                                        </p:cTn>
                                        <p:tgtEl>
                                          <p:spTgt spid="35"/>
                                        </p:tgtEl>
                                        <p:attrNameLst>
                                          <p:attrName>style.visibility</p:attrName>
                                        </p:attrNameLst>
                                      </p:cBhvr>
                                      <p:to>
                                        <p:strVal val="visible"/>
                                      </p:to>
                                    </p:set>
                                    <p:anim calcmode="lin" valueType="num">
                                      <p:cBhvr>
                                        <p:cTn id="41" dur="1000" fill="hold"/>
                                        <p:tgtEl>
                                          <p:spTgt spid="35"/>
                                        </p:tgtEl>
                                        <p:attrNameLst>
                                          <p:attrName>ppt_w</p:attrName>
                                        </p:attrNameLst>
                                      </p:cBhvr>
                                      <p:tavLst>
                                        <p:tav tm="0">
                                          <p:val>
                                            <p:fltVal val="0"/>
                                          </p:val>
                                        </p:tav>
                                        <p:tav tm="100000">
                                          <p:val>
                                            <p:strVal val="#ppt_w"/>
                                          </p:val>
                                        </p:tav>
                                      </p:tavLst>
                                    </p:anim>
                                    <p:anim calcmode="lin" valueType="num">
                                      <p:cBhvr>
                                        <p:cTn id="42" dur="1000" fill="hold"/>
                                        <p:tgtEl>
                                          <p:spTgt spid="35"/>
                                        </p:tgtEl>
                                        <p:attrNameLst>
                                          <p:attrName>ppt_h</p:attrName>
                                        </p:attrNameLst>
                                      </p:cBhvr>
                                      <p:tavLst>
                                        <p:tav tm="0">
                                          <p:val>
                                            <p:fltVal val="0"/>
                                          </p:val>
                                        </p:tav>
                                        <p:tav tm="100000">
                                          <p:val>
                                            <p:strVal val="#ppt_h"/>
                                          </p:val>
                                        </p:tav>
                                      </p:tavLst>
                                    </p:anim>
                                    <p:anim calcmode="lin" valueType="num">
                                      <p:cBhvr>
                                        <p:cTn id="43" dur="1000" fill="hold"/>
                                        <p:tgtEl>
                                          <p:spTgt spid="35"/>
                                        </p:tgtEl>
                                        <p:attrNameLst>
                                          <p:attrName>ppt_x</p:attrName>
                                        </p:attrNameLst>
                                      </p:cBhvr>
                                      <p:tavLst>
                                        <p:tav tm="0">
                                          <p:val>
                                            <p:fltVal val="0.5"/>
                                          </p:val>
                                        </p:tav>
                                        <p:tav tm="100000">
                                          <p:val>
                                            <p:strVal val="#ppt_x"/>
                                          </p:val>
                                        </p:tav>
                                      </p:tavLst>
                                    </p:anim>
                                    <p:anim calcmode="lin" valueType="num">
                                      <p:cBhvr>
                                        <p:cTn id="44" dur="1000" fill="hold"/>
                                        <p:tgtEl>
                                          <p:spTgt spid="35"/>
                                        </p:tgtEl>
                                        <p:attrNameLst>
                                          <p:attrName>ppt_y</p:attrName>
                                        </p:attrNameLst>
                                      </p:cBhvr>
                                      <p:tavLst>
                                        <p:tav tm="0">
                                          <p:val>
                                            <p:fltVal val="0.5"/>
                                          </p:val>
                                        </p:tav>
                                        <p:tav tm="100000">
                                          <p:val>
                                            <p:strVal val="#ppt_y"/>
                                          </p:val>
                                        </p:tav>
                                      </p:tavLst>
                                    </p:anim>
                                  </p:childTnLst>
                                </p:cTn>
                              </p:par>
                            </p:childTnLst>
                          </p:cTn>
                        </p:par>
                        <p:par>
                          <p:cTn id="45" fill="hold">
                            <p:stCondLst>
                              <p:cond delay="5000"/>
                            </p:stCondLst>
                            <p:childTnLst>
                              <p:par>
                                <p:cTn id="46" presetID="42" presetClass="entr" presetSubtype="0" fill="hold" nodeType="afterEffect">
                                  <p:stCondLst>
                                    <p:cond delay="0"/>
                                  </p:stCondLst>
                                  <p:childTnLst>
                                    <p:set>
                                      <p:cBhvr>
                                        <p:cTn id="47" dur="1" fill="hold">
                                          <p:stCondLst>
                                            <p:cond delay="0"/>
                                          </p:stCondLst>
                                        </p:cTn>
                                        <p:tgtEl>
                                          <p:spTgt spid="2"/>
                                        </p:tgtEl>
                                        <p:attrNameLst>
                                          <p:attrName>style.visibility</p:attrName>
                                        </p:attrNameLst>
                                      </p:cBhvr>
                                      <p:to>
                                        <p:strVal val="visible"/>
                                      </p:to>
                                    </p:set>
                                    <p:animEffect transition="in" filter="fade">
                                      <p:cBhvr>
                                        <p:cTn id="48" dur="1000"/>
                                        <p:tgtEl>
                                          <p:spTgt spid="2"/>
                                        </p:tgtEl>
                                      </p:cBhvr>
                                    </p:animEffect>
                                    <p:anim calcmode="lin" valueType="num">
                                      <p:cBhvr>
                                        <p:cTn id="49" dur="1000" fill="hold"/>
                                        <p:tgtEl>
                                          <p:spTgt spid="2"/>
                                        </p:tgtEl>
                                        <p:attrNameLst>
                                          <p:attrName>ppt_x</p:attrName>
                                        </p:attrNameLst>
                                      </p:cBhvr>
                                      <p:tavLst>
                                        <p:tav tm="0">
                                          <p:val>
                                            <p:strVal val="#ppt_x"/>
                                          </p:val>
                                        </p:tav>
                                        <p:tav tm="100000">
                                          <p:val>
                                            <p:strVal val="#ppt_x"/>
                                          </p:val>
                                        </p:tav>
                                      </p:tavLst>
                                    </p:anim>
                                    <p:anim calcmode="lin" valueType="num">
                                      <p:cBhvr>
                                        <p:cTn id="50" dur="1000" fill="hold"/>
                                        <p:tgtEl>
                                          <p:spTgt spid="2"/>
                                        </p:tgtEl>
                                        <p:attrNameLst>
                                          <p:attrName>ppt_y</p:attrName>
                                        </p:attrNameLst>
                                      </p:cBhvr>
                                      <p:tavLst>
                                        <p:tav tm="0">
                                          <p:val>
                                            <p:strVal val="#ppt_y+.1"/>
                                          </p:val>
                                        </p:tav>
                                        <p:tav tm="100000">
                                          <p:val>
                                            <p:strVal val="#ppt_y"/>
                                          </p:val>
                                        </p:tav>
                                      </p:tavLst>
                                    </p:anim>
                                  </p:childTnLst>
                                </p:cTn>
                              </p:par>
                            </p:childTnLst>
                          </p:cTn>
                        </p:par>
                        <p:par>
                          <p:cTn id="51" fill="hold">
                            <p:stCondLst>
                              <p:cond delay="6000"/>
                            </p:stCondLst>
                            <p:childTnLst>
                              <p:par>
                                <p:cTn id="52" presetID="22" presetClass="entr" presetSubtype="8" fill="hold" nodeType="after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wipe(left)">
                                      <p:cBhvr>
                                        <p:cTn id="54" dur="500"/>
                                        <p:tgtEl>
                                          <p:spTgt spid="3"/>
                                        </p:tgtEl>
                                      </p:cBhvr>
                                    </p:animEffect>
                                  </p:childTnLst>
                                </p:cTn>
                              </p:par>
                            </p:childTnLst>
                          </p:cTn>
                        </p:par>
                        <p:par>
                          <p:cTn id="55" fill="hold">
                            <p:stCondLst>
                              <p:cond delay="6500"/>
                            </p:stCondLst>
                            <p:childTnLst>
                              <p:par>
                                <p:cTn id="56" presetID="22" presetClass="entr" presetSubtype="8" fill="hold" nodeType="afterEffect">
                                  <p:stCondLst>
                                    <p:cond delay="0"/>
                                  </p:stCondLst>
                                  <p:childTnLst>
                                    <p:set>
                                      <p:cBhvr>
                                        <p:cTn id="57" dur="1" fill="hold">
                                          <p:stCondLst>
                                            <p:cond delay="0"/>
                                          </p:stCondLst>
                                        </p:cTn>
                                        <p:tgtEl>
                                          <p:spTgt spid="4"/>
                                        </p:tgtEl>
                                        <p:attrNameLst>
                                          <p:attrName>style.visibility</p:attrName>
                                        </p:attrNameLst>
                                      </p:cBhvr>
                                      <p:to>
                                        <p:strVal val="visible"/>
                                      </p:to>
                                    </p:set>
                                    <p:animEffect transition="in" filter="wipe(left)">
                                      <p:cBhvr>
                                        <p:cTn id="58" dur="500"/>
                                        <p:tgtEl>
                                          <p:spTgt spid="4"/>
                                        </p:tgtEl>
                                      </p:cBhvr>
                                    </p:animEffect>
                                  </p:childTnLst>
                                </p:cTn>
                              </p:par>
                            </p:childTnLst>
                          </p:cTn>
                        </p:par>
                        <p:par>
                          <p:cTn id="59" fill="hold">
                            <p:stCondLst>
                              <p:cond delay="7000"/>
                            </p:stCondLst>
                            <p:childTnLst>
                              <p:par>
                                <p:cTn id="60" presetID="16" presetClass="entr" presetSubtype="21" fill="hold" grpId="0" nodeType="afterEffect">
                                  <p:stCondLst>
                                    <p:cond delay="0"/>
                                  </p:stCondLst>
                                  <p:childTnLst>
                                    <p:set>
                                      <p:cBhvr>
                                        <p:cTn id="61" dur="1" fill="hold">
                                          <p:stCondLst>
                                            <p:cond delay="0"/>
                                          </p:stCondLst>
                                        </p:cTn>
                                        <p:tgtEl>
                                          <p:spTgt spid="49"/>
                                        </p:tgtEl>
                                        <p:attrNameLst>
                                          <p:attrName>style.visibility</p:attrName>
                                        </p:attrNameLst>
                                      </p:cBhvr>
                                      <p:to>
                                        <p:strVal val="visible"/>
                                      </p:to>
                                    </p:set>
                                    <p:animEffect transition="in" filter="barn(inVertical)">
                                      <p:cBhvr>
                                        <p:cTn id="62" dur="500"/>
                                        <p:tgtEl>
                                          <p:spTgt spid="49"/>
                                        </p:tgtEl>
                                      </p:cBhvr>
                                    </p:animEffect>
                                  </p:childTnLst>
                                </p:cTn>
                              </p:par>
                            </p:childTnLst>
                          </p:cTn>
                        </p:par>
                        <p:par>
                          <p:cTn id="63" fill="hold">
                            <p:stCondLst>
                              <p:cond delay="7500"/>
                            </p:stCondLst>
                            <p:childTnLst>
                              <p:par>
                                <p:cTn id="64" presetID="22" presetClass="entr" presetSubtype="8" fill="hold" grpId="0" nodeType="after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childTnLst>
                          </p:cTn>
                        </p:par>
                        <p:par>
                          <p:cTn id="67" fill="hold">
                            <p:stCondLst>
                              <p:cond delay="8000"/>
                            </p:stCondLst>
                            <p:childTnLst>
                              <p:par>
                                <p:cTn id="68" presetID="10" presetClass="entr" presetSubtype="0" fill="hold" grpId="0" nodeType="afterEffect">
                                  <p:stCondLst>
                                    <p:cond delay="0"/>
                                  </p:stCondLst>
                                  <p:childTnLst>
                                    <p:set>
                                      <p:cBhvr>
                                        <p:cTn id="69" dur="1" fill="hold">
                                          <p:stCondLst>
                                            <p:cond delay="0"/>
                                          </p:stCondLst>
                                        </p:cTn>
                                        <p:tgtEl>
                                          <p:spTgt spid="42"/>
                                        </p:tgtEl>
                                        <p:attrNameLst>
                                          <p:attrName>style.visibility</p:attrName>
                                        </p:attrNameLst>
                                      </p:cBhvr>
                                      <p:to>
                                        <p:strVal val="visible"/>
                                      </p:to>
                                    </p:set>
                                    <p:animEffect transition="in" filter="fade">
                                      <p:cBhvr>
                                        <p:cTn id="70" dur="500"/>
                                        <p:tgtEl>
                                          <p:spTgt spid="42"/>
                                        </p:tgtEl>
                                      </p:cBhvr>
                                    </p:animEffect>
                                  </p:childTnLst>
                                </p:cTn>
                              </p:par>
                            </p:childTnLst>
                          </p:cTn>
                        </p:par>
                        <p:par>
                          <p:cTn id="71" fill="hold">
                            <p:stCondLst>
                              <p:cond delay="8500"/>
                            </p:stCondLst>
                            <p:childTnLst>
                              <p:par>
                                <p:cTn id="72" presetID="22" presetClass="entr" presetSubtype="1" fill="hold" nodeType="afterEffect">
                                  <p:stCondLst>
                                    <p:cond delay="0"/>
                                  </p:stCondLst>
                                  <p:childTnLst>
                                    <p:set>
                                      <p:cBhvr>
                                        <p:cTn id="73" dur="1" fill="hold">
                                          <p:stCondLst>
                                            <p:cond delay="0"/>
                                          </p:stCondLst>
                                        </p:cTn>
                                        <p:tgtEl>
                                          <p:spTgt spid="50"/>
                                        </p:tgtEl>
                                        <p:attrNameLst>
                                          <p:attrName>style.visibility</p:attrName>
                                        </p:attrNameLst>
                                      </p:cBhvr>
                                      <p:to>
                                        <p:strVal val="visible"/>
                                      </p:to>
                                    </p:set>
                                    <p:animEffect transition="in" filter="wipe(up)">
                                      <p:cBhvr>
                                        <p:cTn id="74" dur="500"/>
                                        <p:tgtEl>
                                          <p:spTgt spid="50"/>
                                        </p:tgtEl>
                                      </p:cBhvr>
                                    </p:animEffect>
                                  </p:childTnLst>
                                </p:cTn>
                              </p:par>
                            </p:childTnLst>
                          </p:cTn>
                        </p:par>
                        <p:par>
                          <p:cTn id="75" fill="hold">
                            <p:stCondLst>
                              <p:cond delay="9000"/>
                            </p:stCondLst>
                            <p:childTnLst>
                              <p:par>
                                <p:cTn id="76" presetID="22" presetClass="entr" presetSubtype="8" fill="hold" grpId="0" nodeType="afterEffect">
                                  <p:stCondLst>
                                    <p:cond delay="0"/>
                                  </p:stCondLst>
                                  <p:childTnLst>
                                    <p:set>
                                      <p:cBhvr>
                                        <p:cTn id="77" dur="1" fill="hold">
                                          <p:stCondLst>
                                            <p:cond delay="0"/>
                                          </p:stCondLst>
                                        </p:cTn>
                                        <p:tgtEl>
                                          <p:spTgt spid="46"/>
                                        </p:tgtEl>
                                        <p:attrNameLst>
                                          <p:attrName>style.visibility</p:attrName>
                                        </p:attrNameLst>
                                      </p:cBhvr>
                                      <p:to>
                                        <p:strVal val="visible"/>
                                      </p:to>
                                    </p:set>
                                    <p:animEffect transition="in" filter="wipe(left)">
                                      <p:cBhvr>
                                        <p:cTn id="78" dur="500"/>
                                        <p:tgtEl>
                                          <p:spTgt spid="46"/>
                                        </p:tgtEl>
                                      </p:cBhvr>
                                    </p:animEffect>
                                  </p:childTnLst>
                                </p:cTn>
                              </p:par>
                            </p:childTnLst>
                          </p:cTn>
                        </p:par>
                        <p:par>
                          <p:cTn id="79" fill="hold">
                            <p:stCondLst>
                              <p:cond delay="9500"/>
                            </p:stCondLst>
                            <p:childTnLst>
                              <p:par>
                                <p:cTn id="80" presetID="10" presetClass="entr" presetSubtype="0" fill="hold" grpId="0" nodeType="afterEffect">
                                  <p:stCondLst>
                                    <p:cond delay="0"/>
                                  </p:stCondLst>
                                  <p:childTnLst>
                                    <p:set>
                                      <p:cBhvr>
                                        <p:cTn id="81" dur="1" fill="hold">
                                          <p:stCondLst>
                                            <p:cond delay="0"/>
                                          </p:stCondLst>
                                        </p:cTn>
                                        <p:tgtEl>
                                          <p:spTgt spid="43"/>
                                        </p:tgtEl>
                                        <p:attrNameLst>
                                          <p:attrName>style.visibility</p:attrName>
                                        </p:attrNameLst>
                                      </p:cBhvr>
                                      <p:to>
                                        <p:strVal val="visible"/>
                                      </p:to>
                                    </p:set>
                                    <p:animEffect transition="in" filter="fade">
                                      <p:cBhvr>
                                        <p:cTn id="82" dur="500"/>
                                        <p:tgtEl>
                                          <p:spTgt spid="43"/>
                                        </p:tgtEl>
                                      </p:cBhvr>
                                    </p:animEffect>
                                  </p:childTnLst>
                                </p:cTn>
                              </p:par>
                            </p:childTnLst>
                          </p:cTn>
                        </p:par>
                        <p:par>
                          <p:cTn id="83" fill="hold">
                            <p:stCondLst>
                              <p:cond delay="10000"/>
                            </p:stCondLst>
                            <p:childTnLst>
                              <p:par>
                                <p:cTn id="84" presetID="22" presetClass="entr" presetSubtype="8" fill="hold" grpId="0" nodeType="afterEffect">
                                  <p:stCondLst>
                                    <p:cond delay="0"/>
                                  </p:stCondLst>
                                  <p:childTnLst>
                                    <p:set>
                                      <p:cBhvr>
                                        <p:cTn id="85" dur="1" fill="hold">
                                          <p:stCondLst>
                                            <p:cond delay="0"/>
                                          </p:stCondLst>
                                        </p:cTn>
                                        <p:tgtEl>
                                          <p:spTgt spid="44"/>
                                        </p:tgtEl>
                                        <p:attrNameLst>
                                          <p:attrName>style.visibility</p:attrName>
                                        </p:attrNameLst>
                                      </p:cBhvr>
                                      <p:to>
                                        <p:strVal val="visible"/>
                                      </p:to>
                                    </p:set>
                                    <p:animEffect transition="in" filter="wipe(left)">
                                      <p:cBhvr>
                                        <p:cTn id="86"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42" grpId="0"/>
      <p:bldP spid="43" grpId="0"/>
      <p:bldP spid="44" grpId="0"/>
      <p:bldP spid="45" grpId="0"/>
      <p:bldP spid="46" grpId="0"/>
      <p:bldP spid="4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2" name="矩形 31"/>
          <p:cNvSpPr/>
          <p:nvPr/>
        </p:nvSpPr>
        <p:spPr>
          <a:xfrm>
            <a:off x="975360" y="-1341120"/>
            <a:ext cx="772160" cy="1056640"/>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a:grpSpLocks noChangeAspect="1"/>
          </p:cNvGrpSpPr>
          <p:nvPr/>
        </p:nvGrpSpPr>
        <p:grpSpPr>
          <a:xfrm>
            <a:off x="183057" y="301005"/>
            <a:ext cx="2339215" cy="1126744"/>
            <a:chOff x="1672035" y="1687395"/>
            <a:chExt cx="938928" cy="452259"/>
          </a:xfrm>
          <a:effectLst>
            <a:outerShdw blurRad="50800" dist="38100" dir="5400000" algn="t" rotWithShape="0">
              <a:prstClr val="black">
                <a:alpha val="40000"/>
              </a:prstClr>
            </a:outerShdw>
          </a:effectLst>
        </p:grpSpPr>
        <p:pic>
          <p:nvPicPr>
            <p:cNvPr id="7" name="Picture 2" descr="C:\Users\xb\Desktop\素材--党建\PNG--党（国）徽旗\党旗红旗\16sucai_201507091736.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flipH="1">
              <a:off x="1672035" y="1687395"/>
              <a:ext cx="845493" cy="44350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xb\Desktop\53bf653e36a06.png"/>
            <p:cNvPicPr>
              <a:picLocks noChangeAspect="1" noChangeArrowheads="1"/>
            </p:cNvPicPr>
            <p:nvPr userDrawn="1"/>
          </p:nvPicPr>
          <p:blipFill>
            <a:blip r:embed="rId5" cstate="print">
              <a:extLst>
                <a:ext uri="{28A0092B-C50C-407E-A947-70E740481C1C}">
                  <a14:useLocalDpi xmlns:a14="http://schemas.microsoft.com/office/drawing/2010/main"/>
                </a:ext>
              </a:extLst>
            </a:blip>
            <a:srcRect/>
            <a:stretch>
              <a:fillRect/>
            </a:stretch>
          </p:blipFill>
          <p:spPr bwMode="auto">
            <a:xfrm>
              <a:off x="2123728" y="1707654"/>
              <a:ext cx="487235" cy="432000"/>
            </a:xfrm>
            <a:prstGeom prst="rect">
              <a:avLst/>
            </a:prstGeom>
            <a:noFill/>
            <a:extLst>
              <a:ext uri="{909E8E84-426E-40DD-AFC4-6F175D3DCCD1}">
                <a14:hiddenFill xmlns:a14="http://schemas.microsoft.com/office/drawing/2010/main">
                  <a:solidFill>
                    <a:srgbClr val="FFFFFF"/>
                  </a:solidFill>
                </a14:hiddenFill>
              </a:ext>
            </a:extLst>
          </p:spPr>
        </p:pic>
      </p:grpSp>
      <p:sp>
        <p:nvSpPr>
          <p:cNvPr id="9" name="标题 1"/>
          <p:cNvSpPr txBox="1">
            <a:spLocks/>
          </p:cNvSpPr>
          <p:nvPr/>
        </p:nvSpPr>
        <p:spPr>
          <a:xfrm>
            <a:off x="3058914" y="301005"/>
            <a:ext cx="4658214" cy="1126744"/>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r>
              <a:rPr lang="zh-CN" altLang="en-US" sz="3600" dirty="0">
                <a:gradFill>
                  <a:gsLst>
                    <a:gs pos="0">
                      <a:srgbClr val="BE0000"/>
                    </a:gs>
                    <a:gs pos="100000">
                      <a:srgbClr val="930000"/>
                    </a:gs>
                  </a:gsLst>
                  <a:lin ang="16200000" scaled="1"/>
                </a:gradFill>
              </a:rPr>
              <a:t>主要措施：开展民主评议党员</a:t>
            </a:r>
          </a:p>
        </p:txBody>
      </p:sp>
      <p:grpSp>
        <p:nvGrpSpPr>
          <p:cNvPr id="10" name="组合 9"/>
          <p:cNvGrpSpPr/>
          <p:nvPr/>
        </p:nvGrpSpPr>
        <p:grpSpPr>
          <a:xfrm>
            <a:off x="8778749" y="569365"/>
            <a:ext cx="693102" cy="707002"/>
            <a:chOff x="1398837" y="3496783"/>
            <a:chExt cx="1006035" cy="1006034"/>
          </a:xfrm>
          <a:effectLst>
            <a:outerShdw blurRad="50800" dist="38100" dir="2700000" algn="tl" rotWithShape="0">
              <a:prstClr val="black">
                <a:alpha val="40000"/>
              </a:prstClr>
            </a:outerShdw>
          </a:effectLst>
        </p:grpSpPr>
        <p:grpSp>
          <p:nvGrpSpPr>
            <p:cNvPr id="11" name="组合 10"/>
            <p:cNvGrpSpPr/>
            <p:nvPr/>
          </p:nvGrpSpPr>
          <p:grpSpPr>
            <a:xfrm>
              <a:off x="1398837" y="3496783"/>
              <a:ext cx="1006035" cy="1006034"/>
              <a:chOff x="2180022" y="2446667"/>
              <a:chExt cx="1008000" cy="1008000"/>
            </a:xfrm>
          </p:grpSpPr>
          <p:sp>
            <p:nvSpPr>
              <p:cNvPr id="13" name="矩形 12"/>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14" name="直接连接符 13"/>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2" name="TextBox 14"/>
            <p:cNvSpPr txBox="1"/>
            <p:nvPr/>
          </p:nvSpPr>
          <p:spPr>
            <a:xfrm>
              <a:off x="1426098" y="3564497"/>
              <a:ext cx="951512"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两</a:t>
              </a:r>
            </a:p>
          </p:txBody>
        </p:sp>
      </p:grpSp>
      <p:grpSp>
        <p:nvGrpSpPr>
          <p:cNvPr id="16" name="组合 15"/>
          <p:cNvGrpSpPr/>
          <p:nvPr/>
        </p:nvGrpSpPr>
        <p:grpSpPr>
          <a:xfrm>
            <a:off x="9614407" y="577011"/>
            <a:ext cx="693102" cy="693101"/>
            <a:chOff x="2536745" y="3496783"/>
            <a:chExt cx="1006035" cy="1006034"/>
          </a:xfrm>
          <a:effectLst>
            <a:outerShdw blurRad="50800" dist="38100" dir="2700000" algn="tl" rotWithShape="0">
              <a:prstClr val="black">
                <a:alpha val="40000"/>
              </a:prstClr>
            </a:outerShdw>
          </a:effectLst>
        </p:grpSpPr>
        <p:grpSp>
          <p:nvGrpSpPr>
            <p:cNvPr id="17" name="组合 16"/>
            <p:cNvGrpSpPr/>
            <p:nvPr/>
          </p:nvGrpSpPr>
          <p:grpSpPr>
            <a:xfrm>
              <a:off x="2536745" y="3496783"/>
              <a:ext cx="1006035" cy="1006034"/>
              <a:chOff x="2180022" y="2446667"/>
              <a:chExt cx="1008000" cy="1008000"/>
            </a:xfrm>
          </p:grpSpPr>
          <p:sp>
            <p:nvSpPr>
              <p:cNvPr id="19" name="矩形 18"/>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0" name="直接连接符 19"/>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8" name="TextBox 14"/>
            <p:cNvSpPr txBox="1"/>
            <p:nvPr/>
          </p:nvSpPr>
          <p:spPr>
            <a:xfrm>
              <a:off x="2577636" y="3592172"/>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学</a:t>
              </a:r>
            </a:p>
          </p:txBody>
        </p:sp>
      </p:grpSp>
      <p:grpSp>
        <p:nvGrpSpPr>
          <p:cNvPr id="22" name="组合 21"/>
          <p:cNvGrpSpPr/>
          <p:nvPr/>
        </p:nvGrpSpPr>
        <p:grpSpPr>
          <a:xfrm>
            <a:off x="10459838" y="573188"/>
            <a:ext cx="693101" cy="693100"/>
            <a:chOff x="3674653" y="3496783"/>
            <a:chExt cx="1006035" cy="1006034"/>
          </a:xfrm>
          <a:effectLst>
            <a:outerShdw blurRad="50800" dist="38100" dir="2700000" algn="tl" rotWithShape="0">
              <a:prstClr val="black">
                <a:alpha val="40000"/>
              </a:prstClr>
            </a:outerShdw>
          </a:effectLst>
        </p:grpSpPr>
        <p:grpSp>
          <p:nvGrpSpPr>
            <p:cNvPr id="23" name="组合 22"/>
            <p:cNvGrpSpPr/>
            <p:nvPr/>
          </p:nvGrpSpPr>
          <p:grpSpPr>
            <a:xfrm>
              <a:off x="3674653" y="3496783"/>
              <a:ext cx="1006035" cy="1006034"/>
              <a:chOff x="2655510" y="2582189"/>
              <a:chExt cx="831406" cy="831406"/>
            </a:xfrm>
          </p:grpSpPr>
          <p:sp>
            <p:nvSpPr>
              <p:cNvPr id="25" name="矩形 24"/>
              <p:cNvSpPr/>
              <p:nvPr/>
            </p:nvSpPr>
            <p:spPr>
              <a:xfrm>
                <a:off x="2655510" y="2582189"/>
                <a:ext cx="831406" cy="83140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6" name="直接连接符 25"/>
              <p:cNvCxnSpPr/>
              <p:nvPr/>
            </p:nvCxnSpPr>
            <p:spPr>
              <a:xfrm>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5400000">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24" name="TextBox 14"/>
            <p:cNvSpPr txBox="1"/>
            <p:nvPr/>
          </p:nvSpPr>
          <p:spPr>
            <a:xfrm>
              <a:off x="3708728" y="3601699"/>
              <a:ext cx="951515" cy="806800"/>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一</a:t>
              </a:r>
            </a:p>
          </p:txBody>
        </p:sp>
      </p:grpSp>
      <p:grpSp>
        <p:nvGrpSpPr>
          <p:cNvPr id="28" name="组合 27"/>
          <p:cNvGrpSpPr/>
          <p:nvPr/>
        </p:nvGrpSpPr>
        <p:grpSpPr>
          <a:xfrm>
            <a:off x="11286106" y="569364"/>
            <a:ext cx="693102" cy="693101"/>
            <a:chOff x="4812563" y="3496783"/>
            <a:chExt cx="1006035" cy="1006034"/>
          </a:xfrm>
          <a:effectLst>
            <a:outerShdw blurRad="50800" dist="38100" dir="2700000" algn="tl" rotWithShape="0">
              <a:prstClr val="black">
                <a:alpha val="40000"/>
              </a:prstClr>
            </a:outerShdw>
          </a:effectLst>
        </p:grpSpPr>
        <p:grpSp>
          <p:nvGrpSpPr>
            <p:cNvPr id="29" name="组合 28"/>
            <p:cNvGrpSpPr/>
            <p:nvPr/>
          </p:nvGrpSpPr>
          <p:grpSpPr>
            <a:xfrm>
              <a:off x="4812563" y="3496783"/>
              <a:ext cx="1006035" cy="1006034"/>
              <a:chOff x="2180022" y="2446667"/>
              <a:chExt cx="1008000" cy="1008000"/>
            </a:xfrm>
          </p:grpSpPr>
          <p:sp>
            <p:nvSpPr>
              <p:cNvPr id="31" name="矩形 30"/>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36" name="直接连接符 35"/>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30" name="TextBox 14"/>
            <p:cNvSpPr txBox="1"/>
            <p:nvPr/>
          </p:nvSpPr>
          <p:spPr>
            <a:xfrm>
              <a:off x="4839822" y="3619057"/>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做</a:t>
              </a:r>
            </a:p>
          </p:txBody>
        </p:sp>
      </p:grpSp>
      <p:pic>
        <p:nvPicPr>
          <p:cNvPr id="41" name="图片 40"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150039" y="2537664"/>
            <a:ext cx="1670929" cy="1593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组合 1"/>
          <p:cNvGrpSpPr/>
          <p:nvPr/>
        </p:nvGrpSpPr>
        <p:grpSpPr>
          <a:xfrm>
            <a:off x="753017" y="4457450"/>
            <a:ext cx="2672862" cy="888505"/>
            <a:chOff x="753017" y="4457450"/>
            <a:chExt cx="2672862" cy="888505"/>
          </a:xfrm>
        </p:grpSpPr>
        <p:sp>
          <p:nvSpPr>
            <p:cNvPr id="42" name="圆角矩形 41"/>
            <p:cNvSpPr/>
            <p:nvPr/>
          </p:nvSpPr>
          <p:spPr>
            <a:xfrm>
              <a:off x="753017" y="4457450"/>
              <a:ext cx="2672862" cy="818840"/>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标题 1"/>
            <p:cNvSpPr txBox="1">
              <a:spLocks/>
            </p:cNvSpPr>
            <p:nvPr/>
          </p:nvSpPr>
          <p:spPr>
            <a:xfrm>
              <a:off x="914494" y="4560006"/>
              <a:ext cx="2349908" cy="785949"/>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pPr algn="ctr"/>
              <a:r>
                <a:rPr lang="zh-CN" altLang="en-US" sz="3600" dirty="0" smtClean="0"/>
                <a:t>民主评议</a:t>
              </a:r>
              <a:endParaRPr lang="zh-CN" altLang="en-US" sz="3600" dirty="0"/>
            </a:p>
          </p:txBody>
        </p:sp>
      </p:grpSp>
      <p:sp>
        <p:nvSpPr>
          <p:cNvPr id="44" name="矩形 43"/>
          <p:cNvSpPr/>
          <p:nvPr/>
        </p:nvSpPr>
        <p:spPr>
          <a:xfrm>
            <a:off x="4221590" y="2157836"/>
            <a:ext cx="5475643" cy="528344"/>
          </a:xfrm>
          <a:prstGeom prst="rect">
            <a:avLst/>
          </a:prstGeom>
          <a:gradFill>
            <a:gsLst>
              <a:gs pos="0">
                <a:srgbClr val="BE0000"/>
              </a:gs>
              <a:gs pos="100000">
                <a:srgbClr val="930000"/>
              </a:gs>
            </a:gsLst>
            <a:lin ang="16200000" scaled="1"/>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133" b="1" dirty="0">
                <a:latin typeface="微软雅黑" panose="020B0503020204020204" pitchFamily="34" charset="-122"/>
                <a:ea typeface="微软雅黑" panose="020B0503020204020204" pitchFamily="34" charset="-122"/>
              </a:rPr>
              <a:t>召开全体党员会议，组织党员开展民主评议</a:t>
            </a:r>
            <a:endParaRPr lang="zh-CN" altLang="en-US" sz="2133" b="1" dirty="0">
              <a:solidFill>
                <a:schemeClr val="bg1"/>
              </a:solidFill>
              <a:latin typeface="微软雅黑" panose="020B0503020204020204" pitchFamily="34" charset="-122"/>
              <a:ea typeface="微软雅黑" panose="020B0503020204020204" pitchFamily="34" charset="-122"/>
            </a:endParaRPr>
          </a:p>
        </p:txBody>
      </p:sp>
      <p:sp>
        <p:nvSpPr>
          <p:cNvPr id="45" name="矩形 44"/>
          <p:cNvSpPr/>
          <p:nvPr/>
        </p:nvSpPr>
        <p:spPr>
          <a:xfrm>
            <a:off x="4221590" y="2780431"/>
            <a:ext cx="7632907" cy="2551224"/>
          </a:xfrm>
          <a:prstGeom prst="rect">
            <a:avLst/>
          </a:prstGeom>
          <a:noFill/>
          <a:ln w="19050">
            <a:solidFill>
              <a:srgbClr val="9D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dirty="0">
              <a:solidFill>
                <a:schemeClr val="bg1"/>
              </a:solidFill>
            </a:endParaRPr>
          </a:p>
        </p:txBody>
      </p:sp>
      <p:sp>
        <p:nvSpPr>
          <p:cNvPr id="46" name="矩形 45"/>
          <p:cNvSpPr/>
          <p:nvPr/>
        </p:nvSpPr>
        <p:spPr>
          <a:xfrm>
            <a:off x="9782390" y="2157836"/>
            <a:ext cx="2047997" cy="528344"/>
          </a:xfrm>
          <a:prstGeom prst="rect">
            <a:avLst/>
          </a:prstGeom>
          <a:solidFill>
            <a:srgbClr val="EDB92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133" b="1" dirty="0">
                <a:solidFill>
                  <a:schemeClr val="bg1"/>
                </a:solidFill>
                <a:latin typeface="微软雅黑" panose="020B0503020204020204" pitchFamily="34" charset="-122"/>
                <a:ea typeface="微软雅黑" panose="020B0503020204020204" pitchFamily="34" charset="-122"/>
              </a:rPr>
              <a:t>以支部为单位</a:t>
            </a:r>
          </a:p>
        </p:txBody>
      </p:sp>
      <p:sp>
        <p:nvSpPr>
          <p:cNvPr id="47" name="矩形 46"/>
          <p:cNvSpPr/>
          <p:nvPr/>
        </p:nvSpPr>
        <p:spPr>
          <a:xfrm>
            <a:off x="5167176" y="4471837"/>
            <a:ext cx="6642419" cy="584775"/>
          </a:xfrm>
          <a:prstGeom prst="rect">
            <a:avLst/>
          </a:prstGeom>
        </p:spPr>
        <p:txBody>
          <a:bodyPr wrap="square">
            <a:spAutoFit/>
          </a:bodyPr>
          <a:lstStyle/>
          <a:p>
            <a:r>
              <a:rPr lang="zh-CN" altLang="en-US" sz="1600" dirty="0">
                <a:latin typeface="微软雅黑" panose="020B0503020204020204" pitchFamily="34" charset="-122"/>
                <a:ea typeface="微软雅黑" panose="020B0503020204020204" pitchFamily="34" charset="-122"/>
              </a:rPr>
              <a:t>党支部综合民主评议情况和党员日常表现，确定评议等次，对优秀党员予以表扬；对有不合格表现的党员，区别情况给予组织处置。</a:t>
            </a:r>
          </a:p>
        </p:txBody>
      </p:sp>
      <p:sp>
        <p:nvSpPr>
          <p:cNvPr id="48" name="矩形 47"/>
          <p:cNvSpPr/>
          <p:nvPr/>
        </p:nvSpPr>
        <p:spPr>
          <a:xfrm>
            <a:off x="5167176" y="3053061"/>
            <a:ext cx="6687320" cy="584775"/>
          </a:xfrm>
          <a:prstGeom prst="rect">
            <a:avLst/>
          </a:prstGeom>
        </p:spPr>
        <p:txBody>
          <a:bodyPr wrap="square">
            <a:spAutoFit/>
          </a:bodyPr>
          <a:lstStyle/>
          <a:p>
            <a:r>
              <a:rPr lang="zh-CN" altLang="en-US" sz="1600" dirty="0">
                <a:latin typeface="微软雅黑" panose="020B0503020204020204" pitchFamily="34" charset="-122"/>
                <a:ea typeface="微软雅黑" panose="020B0503020204020204" pitchFamily="34" charset="-122"/>
              </a:rPr>
              <a:t>对照党员标准，按照个人自评、党员互评、民主测评、组织评定的程序进行评议</a:t>
            </a:r>
          </a:p>
        </p:txBody>
      </p:sp>
      <p:sp>
        <p:nvSpPr>
          <p:cNvPr id="49" name="矩形 48"/>
          <p:cNvSpPr/>
          <p:nvPr/>
        </p:nvSpPr>
        <p:spPr>
          <a:xfrm>
            <a:off x="5167177" y="3874310"/>
            <a:ext cx="4975630" cy="338554"/>
          </a:xfrm>
          <a:prstGeom prst="rect">
            <a:avLst/>
          </a:prstGeom>
        </p:spPr>
        <p:txBody>
          <a:bodyPr wrap="square">
            <a:spAutoFit/>
          </a:bodyPr>
          <a:lstStyle/>
          <a:p>
            <a:r>
              <a:rPr lang="zh-CN" altLang="en-US" sz="1600" dirty="0">
                <a:latin typeface="微软雅黑" panose="020B0503020204020204" pitchFamily="34" charset="-122"/>
                <a:ea typeface="微软雅黑" panose="020B0503020204020204" pitchFamily="34" charset="-122"/>
              </a:rPr>
              <a:t>结合民主评议，支部班子成员要与每名党员谈心谈话</a:t>
            </a:r>
          </a:p>
        </p:txBody>
      </p:sp>
      <p:sp>
        <p:nvSpPr>
          <p:cNvPr id="53" name="五角星 52"/>
          <p:cNvSpPr/>
          <p:nvPr/>
        </p:nvSpPr>
        <p:spPr>
          <a:xfrm>
            <a:off x="4650699" y="3134628"/>
            <a:ext cx="357120" cy="357120"/>
          </a:xfrm>
          <a:prstGeom prst="star5">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五角星 53"/>
          <p:cNvSpPr/>
          <p:nvPr/>
        </p:nvSpPr>
        <p:spPr>
          <a:xfrm>
            <a:off x="4650699" y="3825532"/>
            <a:ext cx="357120" cy="357120"/>
          </a:xfrm>
          <a:prstGeom prst="star5">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五角星 54"/>
          <p:cNvSpPr/>
          <p:nvPr/>
        </p:nvSpPr>
        <p:spPr>
          <a:xfrm>
            <a:off x="4650699" y="4549403"/>
            <a:ext cx="357120" cy="357120"/>
          </a:xfrm>
          <a:prstGeom prst="star5">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4202809" y="5606790"/>
            <a:ext cx="7757618" cy="738664"/>
          </a:xfrm>
          <a:prstGeom prst="rect">
            <a:avLst/>
          </a:prstGeom>
          <a:ln w="19050">
            <a:noFill/>
          </a:ln>
        </p:spPr>
        <p:txBody>
          <a:bodyPr wrap="square">
            <a:spAutoFit/>
          </a:bodyPr>
          <a:lstStyle/>
          <a:p>
            <a:r>
              <a:rPr lang="en-US" altLang="zh-CN" sz="2400"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a:t>
            </a:r>
            <a:r>
              <a:rPr lang="zh-CN" altLang="en-US" sz="2400"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方案</a:t>
            </a:r>
            <a:r>
              <a:rPr lang="en-US" altLang="zh-CN" sz="2400"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a:t>
            </a:r>
            <a:r>
              <a:rPr lang="zh-CN" altLang="en-US" sz="2400"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提出：</a:t>
            </a: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党员</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人数较多的党支部，个人自评和党员互评可分</a:t>
            </a: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党   小组</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进行</a:t>
            </a:r>
          </a:p>
        </p:txBody>
      </p:sp>
    </p:spTree>
    <p:extLst>
      <p:ext uri="{BB962C8B-B14F-4D97-AF65-F5344CB8AC3E}">
        <p14:creationId xmlns:p14="http://schemas.microsoft.com/office/powerpoint/2010/main" val="1008568446"/>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1000"/>
                                        <p:tgtEl>
                                          <p:spTgt spid="9"/>
                                        </p:tgtEl>
                                      </p:cBhvr>
                                    </p:animEffect>
                                  </p:childTnLst>
                                </p:cTn>
                              </p:par>
                            </p:childTnLst>
                          </p:cTn>
                        </p:par>
                        <p:par>
                          <p:cTn id="14" fill="hold">
                            <p:stCondLst>
                              <p:cond delay="2000"/>
                            </p:stCondLst>
                            <p:childTnLst>
                              <p:par>
                                <p:cTn id="15" presetID="53" presetClass="entr" presetSubtype="16"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par>
                          <p:cTn id="20" fill="hold">
                            <p:stCondLst>
                              <p:cond delay="2500"/>
                            </p:stCondLst>
                            <p:childTnLst>
                              <p:par>
                                <p:cTn id="21" presetID="53" presetClass="entr" presetSubtype="16"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childTnLst>
                          </p:cTn>
                        </p:par>
                        <p:par>
                          <p:cTn id="26" fill="hold">
                            <p:stCondLst>
                              <p:cond delay="3000"/>
                            </p:stCondLst>
                            <p:childTnLst>
                              <p:par>
                                <p:cTn id="27" presetID="53" presetClass="entr" presetSubtype="16"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Effect transition="in" filter="fade">
                                      <p:cBhvr>
                                        <p:cTn id="37" dur="500"/>
                                        <p:tgtEl>
                                          <p:spTgt spid="28"/>
                                        </p:tgtEl>
                                      </p:cBhvr>
                                    </p:animEffect>
                                  </p:childTnLst>
                                </p:cTn>
                              </p:par>
                            </p:childTnLst>
                          </p:cTn>
                        </p:par>
                        <p:par>
                          <p:cTn id="38" fill="hold">
                            <p:stCondLst>
                              <p:cond delay="4000"/>
                            </p:stCondLst>
                            <p:childTnLst>
                              <p:par>
                                <p:cTn id="39" presetID="23" presetClass="entr" presetSubtype="528" fill="hold" nodeType="afterEffect">
                                  <p:stCondLst>
                                    <p:cond delay="0"/>
                                  </p:stCondLst>
                                  <p:childTnLst>
                                    <p:set>
                                      <p:cBhvr>
                                        <p:cTn id="40" dur="1" fill="hold">
                                          <p:stCondLst>
                                            <p:cond delay="0"/>
                                          </p:stCondLst>
                                        </p:cTn>
                                        <p:tgtEl>
                                          <p:spTgt spid="41"/>
                                        </p:tgtEl>
                                        <p:attrNameLst>
                                          <p:attrName>style.visibility</p:attrName>
                                        </p:attrNameLst>
                                      </p:cBhvr>
                                      <p:to>
                                        <p:strVal val="visible"/>
                                      </p:to>
                                    </p:set>
                                    <p:anim calcmode="lin" valueType="num">
                                      <p:cBhvr>
                                        <p:cTn id="41" dur="1000" fill="hold"/>
                                        <p:tgtEl>
                                          <p:spTgt spid="41"/>
                                        </p:tgtEl>
                                        <p:attrNameLst>
                                          <p:attrName>ppt_w</p:attrName>
                                        </p:attrNameLst>
                                      </p:cBhvr>
                                      <p:tavLst>
                                        <p:tav tm="0">
                                          <p:val>
                                            <p:fltVal val="0"/>
                                          </p:val>
                                        </p:tav>
                                        <p:tav tm="100000">
                                          <p:val>
                                            <p:strVal val="#ppt_w"/>
                                          </p:val>
                                        </p:tav>
                                      </p:tavLst>
                                    </p:anim>
                                    <p:anim calcmode="lin" valueType="num">
                                      <p:cBhvr>
                                        <p:cTn id="42" dur="1000" fill="hold"/>
                                        <p:tgtEl>
                                          <p:spTgt spid="41"/>
                                        </p:tgtEl>
                                        <p:attrNameLst>
                                          <p:attrName>ppt_h</p:attrName>
                                        </p:attrNameLst>
                                      </p:cBhvr>
                                      <p:tavLst>
                                        <p:tav tm="0">
                                          <p:val>
                                            <p:fltVal val="0"/>
                                          </p:val>
                                        </p:tav>
                                        <p:tav tm="100000">
                                          <p:val>
                                            <p:strVal val="#ppt_h"/>
                                          </p:val>
                                        </p:tav>
                                      </p:tavLst>
                                    </p:anim>
                                    <p:anim calcmode="lin" valueType="num">
                                      <p:cBhvr>
                                        <p:cTn id="43" dur="1000" fill="hold"/>
                                        <p:tgtEl>
                                          <p:spTgt spid="41"/>
                                        </p:tgtEl>
                                        <p:attrNameLst>
                                          <p:attrName>ppt_x</p:attrName>
                                        </p:attrNameLst>
                                      </p:cBhvr>
                                      <p:tavLst>
                                        <p:tav tm="0">
                                          <p:val>
                                            <p:fltVal val="0.5"/>
                                          </p:val>
                                        </p:tav>
                                        <p:tav tm="100000">
                                          <p:val>
                                            <p:strVal val="#ppt_x"/>
                                          </p:val>
                                        </p:tav>
                                      </p:tavLst>
                                    </p:anim>
                                    <p:anim calcmode="lin" valueType="num">
                                      <p:cBhvr>
                                        <p:cTn id="44" dur="1000" fill="hold"/>
                                        <p:tgtEl>
                                          <p:spTgt spid="41"/>
                                        </p:tgtEl>
                                        <p:attrNameLst>
                                          <p:attrName>ppt_y</p:attrName>
                                        </p:attrNameLst>
                                      </p:cBhvr>
                                      <p:tavLst>
                                        <p:tav tm="0">
                                          <p:val>
                                            <p:fltVal val="0.5"/>
                                          </p:val>
                                        </p:tav>
                                        <p:tav tm="100000">
                                          <p:val>
                                            <p:strVal val="#ppt_y"/>
                                          </p:val>
                                        </p:tav>
                                      </p:tavLst>
                                    </p:anim>
                                  </p:childTnLst>
                                </p:cTn>
                              </p:par>
                            </p:childTnLst>
                          </p:cTn>
                        </p:par>
                        <p:par>
                          <p:cTn id="45" fill="hold">
                            <p:stCondLst>
                              <p:cond delay="5000"/>
                            </p:stCondLst>
                            <p:childTnLst>
                              <p:par>
                                <p:cTn id="46" presetID="42" presetClass="entr" presetSubtype="0" fill="hold" nodeType="afterEffect">
                                  <p:stCondLst>
                                    <p:cond delay="0"/>
                                  </p:stCondLst>
                                  <p:childTnLst>
                                    <p:set>
                                      <p:cBhvr>
                                        <p:cTn id="47" dur="1" fill="hold">
                                          <p:stCondLst>
                                            <p:cond delay="0"/>
                                          </p:stCondLst>
                                        </p:cTn>
                                        <p:tgtEl>
                                          <p:spTgt spid="2"/>
                                        </p:tgtEl>
                                        <p:attrNameLst>
                                          <p:attrName>style.visibility</p:attrName>
                                        </p:attrNameLst>
                                      </p:cBhvr>
                                      <p:to>
                                        <p:strVal val="visible"/>
                                      </p:to>
                                    </p:set>
                                    <p:animEffect transition="in" filter="fade">
                                      <p:cBhvr>
                                        <p:cTn id="48" dur="1000"/>
                                        <p:tgtEl>
                                          <p:spTgt spid="2"/>
                                        </p:tgtEl>
                                      </p:cBhvr>
                                    </p:animEffect>
                                    <p:anim calcmode="lin" valueType="num">
                                      <p:cBhvr>
                                        <p:cTn id="49" dur="1000" fill="hold"/>
                                        <p:tgtEl>
                                          <p:spTgt spid="2"/>
                                        </p:tgtEl>
                                        <p:attrNameLst>
                                          <p:attrName>ppt_x</p:attrName>
                                        </p:attrNameLst>
                                      </p:cBhvr>
                                      <p:tavLst>
                                        <p:tav tm="0">
                                          <p:val>
                                            <p:strVal val="#ppt_x"/>
                                          </p:val>
                                        </p:tav>
                                        <p:tav tm="100000">
                                          <p:val>
                                            <p:strVal val="#ppt_x"/>
                                          </p:val>
                                        </p:tav>
                                      </p:tavLst>
                                    </p:anim>
                                    <p:anim calcmode="lin" valueType="num">
                                      <p:cBhvr>
                                        <p:cTn id="50" dur="1000" fill="hold"/>
                                        <p:tgtEl>
                                          <p:spTgt spid="2"/>
                                        </p:tgtEl>
                                        <p:attrNameLst>
                                          <p:attrName>ppt_y</p:attrName>
                                        </p:attrNameLst>
                                      </p:cBhvr>
                                      <p:tavLst>
                                        <p:tav tm="0">
                                          <p:val>
                                            <p:strVal val="#ppt_y+.1"/>
                                          </p:val>
                                        </p:tav>
                                        <p:tav tm="100000">
                                          <p:val>
                                            <p:strVal val="#ppt_y"/>
                                          </p:val>
                                        </p:tav>
                                      </p:tavLst>
                                    </p:anim>
                                  </p:childTnLst>
                                </p:cTn>
                              </p:par>
                            </p:childTnLst>
                          </p:cTn>
                        </p:par>
                        <p:par>
                          <p:cTn id="51" fill="hold">
                            <p:stCondLst>
                              <p:cond delay="6000"/>
                            </p:stCondLst>
                            <p:childTnLst>
                              <p:par>
                                <p:cTn id="52" presetID="22" presetClass="entr" presetSubtype="8" fill="hold" grpId="0" nodeType="after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wipe(left)">
                                      <p:cBhvr>
                                        <p:cTn id="54" dur="500"/>
                                        <p:tgtEl>
                                          <p:spTgt spid="44"/>
                                        </p:tgtEl>
                                      </p:cBhvr>
                                    </p:animEffect>
                                  </p:childTnLst>
                                </p:cTn>
                              </p:par>
                            </p:childTnLst>
                          </p:cTn>
                        </p:par>
                        <p:par>
                          <p:cTn id="55" fill="hold">
                            <p:stCondLst>
                              <p:cond delay="6500"/>
                            </p:stCondLst>
                            <p:childTnLst>
                              <p:par>
                                <p:cTn id="56" presetID="22" presetClass="entr" presetSubtype="8" fill="hold" grpId="0" nodeType="afterEffect">
                                  <p:stCondLst>
                                    <p:cond delay="0"/>
                                  </p:stCondLst>
                                  <p:childTnLst>
                                    <p:set>
                                      <p:cBhvr>
                                        <p:cTn id="57" dur="1" fill="hold">
                                          <p:stCondLst>
                                            <p:cond delay="0"/>
                                          </p:stCondLst>
                                        </p:cTn>
                                        <p:tgtEl>
                                          <p:spTgt spid="46"/>
                                        </p:tgtEl>
                                        <p:attrNameLst>
                                          <p:attrName>style.visibility</p:attrName>
                                        </p:attrNameLst>
                                      </p:cBhvr>
                                      <p:to>
                                        <p:strVal val="visible"/>
                                      </p:to>
                                    </p:set>
                                    <p:animEffect transition="in" filter="wipe(left)">
                                      <p:cBhvr>
                                        <p:cTn id="58" dur="500"/>
                                        <p:tgtEl>
                                          <p:spTgt spid="46"/>
                                        </p:tgtEl>
                                      </p:cBhvr>
                                    </p:animEffect>
                                  </p:childTnLst>
                                </p:cTn>
                              </p:par>
                            </p:childTnLst>
                          </p:cTn>
                        </p:par>
                        <p:par>
                          <p:cTn id="59" fill="hold">
                            <p:stCondLst>
                              <p:cond delay="7000"/>
                            </p:stCondLst>
                            <p:childTnLst>
                              <p:par>
                                <p:cTn id="60" presetID="16" presetClass="entr" presetSubtype="21" fill="hold" grpId="0" nodeType="afterEffect">
                                  <p:stCondLst>
                                    <p:cond delay="0"/>
                                  </p:stCondLst>
                                  <p:childTnLst>
                                    <p:set>
                                      <p:cBhvr>
                                        <p:cTn id="61" dur="1" fill="hold">
                                          <p:stCondLst>
                                            <p:cond delay="0"/>
                                          </p:stCondLst>
                                        </p:cTn>
                                        <p:tgtEl>
                                          <p:spTgt spid="45"/>
                                        </p:tgtEl>
                                        <p:attrNameLst>
                                          <p:attrName>style.visibility</p:attrName>
                                        </p:attrNameLst>
                                      </p:cBhvr>
                                      <p:to>
                                        <p:strVal val="visible"/>
                                      </p:to>
                                    </p:set>
                                    <p:animEffect transition="in" filter="barn(inVertical)">
                                      <p:cBhvr>
                                        <p:cTn id="62" dur="500"/>
                                        <p:tgtEl>
                                          <p:spTgt spid="45"/>
                                        </p:tgtEl>
                                      </p:cBhvr>
                                    </p:animEffect>
                                  </p:childTnLst>
                                </p:cTn>
                              </p:par>
                            </p:childTnLst>
                          </p:cTn>
                        </p:par>
                        <p:par>
                          <p:cTn id="63" fill="hold">
                            <p:stCondLst>
                              <p:cond delay="7500"/>
                            </p:stCondLst>
                            <p:childTnLst>
                              <p:par>
                                <p:cTn id="64" presetID="10" presetClass="entr" presetSubtype="0" fill="hold" grpId="0" nodeType="afterEffect">
                                  <p:stCondLst>
                                    <p:cond delay="0"/>
                                  </p:stCondLst>
                                  <p:childTnLst>
                                    <p:set>
                                      <p:cBhvr>
                                        <p:cTn id="65" dur="1" fill="hold">
                                          <p:stCondLst>
                                            <p:cond delay="0"/>
                                          </p:stCondLst>
                                        </p:cTn>
                                        <p:tgtEl>
                                          <p:spTgt spid="53"/>
                                        </p:tgtEl>
                                        <p:attrNameLst>
                                          <p:attrName>style.visibility</p:attrName>
                                        </p:attrNameLst>
                                      </p:cBhvr>
                                      <p:to>
                                        <p:strVal val="visible"/>
                                      </p:to>
                                    </p:set>
                                    <p:animEffect transition="in" filter="fade">
                                      <p:cBhvr>
                                        <p:cTn id="66" dur="500"/>
                                        <p:tgtEl>
                                          <p:spTgt spid="53"/>
                                        </p:tgtEl>
                                      </p:cBhvr>
                                    </p:animEffect>
                                  </p:childTnLst>
                                </p:cTn>
                              </p:par>
                            </p:childTnLst>
                          </p:cTn>
                        </p:par>
                        <p:par>
                          <p:cTn id="67" fill="hold">
                            <p:stCondLst>
                              <p:cond delay="8000"/>
                            </p:stCondLst>
                            <p:childTnLst>
                              <p:par>
                                <p:cTn id="68" presetID="22" presetClass="entr" presetSubtype="8" fill="hold" grpId="0" nodeType="afterEffect">
                                  <p:stCondLst>
                                    <p:cond delay="0"/>
                                  </p:stCondLst>
                                  <p:childTnLst>
                                    <p:set>
                                      <p:cBhvr>
                                        <p:cTn id="69" dur="1" fill="hold">
                                          <p:stCondLst>
                                            <p:cond delay="0"/>
                                          </p:stCondLst>
                                        </p:cTn>
                                        <p:tgtEl>
                                          <p:spTgt spid="48"/>
                                        </p:tgtEl>
                                        <p:attrNameLst>
                                          <p:attrName>style.visibility</p:attrName>
                                        </p:attrNameLst>
                                      </p:cBhvr>
                                      <p:to>
                                        <p:strVal val="visible"/>
                                      </p:to>
                                    </p:set>
                                    <p:animEffect transition="in" filter="wipe(left)">
                                      <p:cBhvr>
                                        <p:cTn id="70" dur="500"/>
                                        <p:tgtEl>
                                          <p:spTgt spid="48"/>
                                        </p:tgtEl>
                                      </p:cBhvr>
                                    </p:animEffect>
                                  </p:childTnLst>
                                </p:cTn>
                              </p:par>
                            </p:childTnLst>
                          </p:cTn>
                        </p:par>
                        <p:par>
                          <p:cTn id="71" fill="hold">
                            <p:stCondLst>
                              <p:cond delay="8500"/>
                            </p:stCondLst>
                            <p:childTnLst>
                              <p:par>
                                <p:cTn id="72" presetID="10" presetClass="entr" presetSubtype="0" fill="hold" grpId="0" nodeType="afterEffect">
                                  <p:stCondLst>
                                    <p:cond delay="0"/>
                                  </p:stCondLst>
                                  <p:childTnLst>
                                    <p:set>
                                      <p:cBhvr>
                                        <p:cTn id="73" dur="1" fill="hold">
                                          <p:stCondLst>
                                            <p:cond delay="0"/>
                                          </p:stCondLst>
                                        </p:cTn>
                                        <p:tgtEl>
                                          <p:spTgt spid="54"/>
                                        </p:tgtEl>
                                        <p:attrNameLst>
                                          <p:attrName>style.visibility</p:attrName>
                                        </p:attrNameLst>
                                      </p:cBhvr>
                                      <p:to>
                                        <p:strVal val="visible"/>
                                      </p:to>
                                    </p:set>
                                    <p:animEffect transition="in" filter="fade">
                                      <p:cBhvr>
                                        <p:cTn id="74" dur="500"/>
                                        <p:tgtEl>
                                          <p:spTgt spid="54"/>
                                        </p:tgtEl>
                                      </p:cBhvr>
                                    </p:animEffect>
                                  </p:childTnLst>
                                </p:cTn>
                              </p:par>
                            </p:childTnLst>
                          </p:cTn>
                        </p:par>
                        <p:par>
                          <p:cTn id="75" fill="hold">
                            <p:stCondLst>
                              <p:cond delay="9000"/>
                            </p:stCondLst>
                            <p:childTnLst>
                              <p:par>
                                <p:cTn id="76" presetID="22" presetClass="entr" presetSubtype="8" fill="hold" grpId="0" nodeType="afterEffect">
                                  <p:stCondLst>
                                    <p:cond delay="0"/>
                                  </p:stCondLst>
                                  <p:childTnLst>
                                    <p:set>
                                      <p:cBhvr>
                                        <p:cTn id="77" dur="1" fill="hold">
                                          <p:stCondLst>
                                            <p:cond delay="0"/>
                                          </p:stCondLst>
                                        </p:cTn>
                                        <p:tgtEl>
                                          <p:spTgt spid="49"/>
                                        </p:tgtEl>
                                        <p:attrNameLst>
                                          <p:attrName>style.visibility</p:attrName>
                                        </p:attrNameLst>
                                      </p:cBhvr>
                                      <p:to>
                                        <p:strVal val="visible"/>
                                      </p:to>
                                    </p:set>
                                    <p:animEffect transition="in" filter="wipe(left)">
                                      <p:cBhvr>
                                        <p:cTn id="78" dur="500"/>
                                        <p:tgtEl>
                                          <p:spTgt spid="49"/>
                                        </p:tgtEl>
                                      </p:cBhvr>
                                    </p:animEffect>
                                  </p:childTnLst>
                                </p:cTn>
                              </p:par>
                            </p:childTnLst>
                          </p:cTn>
                        </p:par>
                        <p:par>
                          <p:cTn id="79" fill="hold">
                            <p:stCondLst>
                              <p:cond delay="9500"/>
                            </p:stCondLst>
                            <p:childTnLst>
                              <p:par>
                                <p:cTn id="80" presetID="10" presetClass="entr" presetSubtype="0" fill="hold" grpId="0" nodeType="afterEffect">
                                  <p:stCondLst>
                                    <p:cond delay="0"/>
                                  </p:stCondLst>
                                  <p:childTnLst>
                                    <p:set>
                                      <p:cBhvr>
                                        <p:cTn id="81" dur="1" fill="hold">
                                          <p:stCondLst>
                                            <p:cond delay="0"/>
                                          </p:stCondLst>
                                        </p:cTn>
                                        <p:tgtEl>
                                          <p:spTgt spid="55"/>
                                        </p:tgtEl>
                                        <p:attrNameLst>
                                          <p:attrName>style.visibility</p:attrName>
                                        </p:attrNameLst>
                                      </p:cBhvr>
                                      <p:to>
                                        <p:strVal val="visible"/>
                                      </p:to>
                                    </p:set>
                                    <p:animEffect transition="in" filter="fade">
                                      <p:cBhvr>
                                        <p:cTn id="82" dur="500"/>
                                        <p:tgtEl>
                                          <p:spTgt spid="55"/>
                                        </p:tgtEl>
                                      </p:cBhvr>
                                    </p:animEffect>
                                  </p:childTnLst>
                                </p:cTn>
                              </p:par>
                            </p:childTnLst>
                          </p:cTn>
                        </p:par>
                        <p:par>
                          <p:cTn id="83" fill="hold">
                            <p:stCondLst>
                              <p:cond delay="10000"/>
                            </p:stCondLst>
                            <p:childTnLst>
                              <p:par>
                                <p:cTn id="84" presetID="22" presetClass="entr" presetSubtype="8" fill="hold" grpId="0" nodeType="afterEffect">
                                  <p:stCondLst>
                                    <p:cond delay="0"/>
                                  </p:stCondLst>
                                  <p:childTnLst>
                                    <p:set>
                                      <p:cBhvr>
                                        <p:cTn id="85" dur="1" fill="hold">
                                          <p:stCondLst>
                                            <p:cond delay="0"/>
                                          </p:stCondLst>
                                        </p:cTn>
                                        <p:tgtEl>
                                          <p:spTgt spid="47"/>
                                        </p:tgtEl>
                                        <p:attrNameLst>
                                          <p:attrName>style.visibility</p:attrName>
                                        </p:attrNameLst>
                                      </p:cBhvr>
                                      <p:to>
                                        <p:strVal val="visible"/>
                                      </p:to>
                                    </p:set>
                                    <p:animEffect transition="in" filter="wipe(left)">
                                      <p:cBhvr>
                                        <p:cTn id="86" dur="500"/>
                                        <p:tgtEl>
                                          <p:spTgt spid="47"/>
                                        </p:tgtEl>
                                      </p:cBhvr>
                                    </p:animEffect>
                                  </p:childTnLst>
                                </p:cTn>
                              </p:par>
                            </p:childTnLst>
                          </p:cTn>
                        </p:par>
                        <p:par>
                          <p:cTn id="87" fill="hold">
                            <p:stCondLst>
                              <p:cond delay="10500"/>
                            </p:stCondLst>
                            <p:childTnLst>
                              <p:par>
                                <p:cTn id="88" presetID="1" presetClass="entr" presetSubtype="0" fill="hold" grpId="0" nodeType="afterEffect">
                                  <p:stCondLst>
                                    <p:cond delay="0"/>
                                  </p:stCondLst>
                                  <p:iterate type="lt">
                                    <p:tmAbs val="80"/>
                                  </p:iterate>
                                  <p:childTnLst>
                                    <p:set>
                                      <p:cBhvr>
                                        <p:cTn id="89" dur="1" fill="hold">
                                          <p:stCondLst>
                                            <p:cond delay="0"/>
                                          </p:stCondLst>
                                        </p:cTn>
                                        <p:tgtEl>
                                          <p:spTgt spid="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44" grpId="0" animBg="1"/>
      <p:bldP spid="45" grpId="0" animBg="1"/>
      <p:bldP spid="46" grpId="0" animBg="1"/>
      <p:bldP spid="47" grpId="0"/>
      <p:bldP spid="48" grpId="0"/>
      <p:bldP spid="49" grpId="0"/>
      <p:bldP spid="53" grpId="0" animBg="1"/>
      <p:bldP spid="54" grpId="0" animBg="1"/>
      <p:bldP spid="55" grpId="0" animBg="1"/>
      <p:bldP spid="56"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2" name="矩形 31"/>
          <p:cNvSpPr/>
          <p:nvPr/>
        </p:nvSpPr>
        <p:spPr>
          <a:xfrm>
            <a:off x="975360" y="-1341120"/>
            <a:ext cx="772160" cy="1056640"/>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a:grpSpLocks noChangeAspect="1"/>
          </p:cNvGrpSpPr>
          <p:nvPr/>
        </p:nvGrpSpPr>
        <p:grpSpPr>
          <a:xfrm>
            <a:off x="183057" y="301005"/>
            <a:ext cx="2339215" cy="1126744"/>
            <a:chOff x="1672035" y="1687395"/>
            <a:chExt cx="938928" cy="452259"/>
          </a:xfrm>
          <a:effectLst>
            <a:outerShdw blurRad="50800" dist="38100" dir="5400000" algn="t" rotWithShape="0">
              <a:prstClr val="black">
                <a:alpha val="40000"/>
              </a:prstClr>
            </a:outerShdw>
          </a:effectLst>
        </p:grpSpPr>
        <p:pic>
          <p:nvPicPr>
            <p:cNvPr id="7" name="Picture 2" descr="C:\Users\xb\Desktop\素材--党建\PNG--党（国）徽旗\党旗红旗\16sucai_201507091736.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flipH="1">
              <a:off x="1672035" y="1687395"/>
              <a:ext cx="845493" cy="44350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xb\Desktop\53bf653e36a06.png"/>
            <p:cNvPicPr>
              <a:picLocks noChangeAspect="1" noChangeArrowheads="1"/>
            </p:cNvPicPr>
            <p:nvPr userDrawn="1"/>
          </p:nvPicPr>
          <p:blipFill>
            <a:blip r:embed="rId5" cstate="print">
              <a:extLst>
                <a:ext uri="{28A0092B-C50C-407E-A947-70E740481C1C}">
                  <a14:useLocalDpi xmlns:a14="http://schemas.microsoft.com/office/drawing/2010/main"/>
                </a:ext>
              </a:extLst>
            </a:blip>
            <a:srcRect/>
            <a:stretch>
              <a:fillRect/>
            </a:stretch>
          </p:blipFill>
          <p:spPr bwMode="auto">
            <a:xfrm>
              <a:off x="2123728" y="1707654"/>
              <a:ext cx="487235" cy="432000"/>
            </a:xfrm>
            <a:prstGeom prst="rect">
              <a:avLst/>
            </a:prstGeom>
            <a:noFill/>
            <a:extLst>
              <a:ext uri="{909E8E84-426E-40DD-AFC4-6F175D3DCCD1}">
                <a14:hiddenFill xmlns:a14="http://schemas.microsoft.com/office/drawing/2010/main">
                  <a:solidFill>
                    <a:srgbClr val="FFFFFF"/>
                  </a:solidFill>
                </a14:hiddenFill>
              </a:ext>
            </a:extLst>
          </p:spPr>
        </p:pic>
      </p:grpSp>
      <p:sp>
        <p:nvSpPr>
          <p:cNvPr id="9" name="标题 1"/>
          <p:cNvSpPr txBox="1">
            <a:spLocks/>
          </p:cNvSpPr>
          <p:nvPr/>
        </p:nvSpPr>
        <p:spPr>
          <a:xfrm>
            <a:off x="2657078" y="616952"/>
            <a:ext cx="5779424" cy="772417"/>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r>
              <a:rPr lang="zh-CN" altLang="en-US" sz="3600" dirty="0">
                <a:gradFill>
                  <a:gsLst>
                    <a:gs pos="0">
                      <a:srgbClr val="BE0000"/>
                    </a:gs>
                    <a:gs pos="100000">
                      <a:srgbClr val="930000"/>
                    </a:gs>
                  </a:gsLst>
                  <a:lin ang="16200000" scaled="1"/>
                </a:gradFill>
              </a:rPr>
              <a:t>两学一做：立足岗位作贡献</a:t>
            </a:r>
          </a:p>
        </p:txBody>
      </p:sp>
      <p:grpSp>
        <p:nvGrpSpPr>
          <p:cNvPr id="10" name="组合 9"/>
          <p:cNvGrpSpPr/>
          <p:nvPr/>
        </p:nvGrpSpPr>
        <p:grpSpPr>
          <a:xfrm>
            <a:off x="8778749" y="569365"/>
            <a:ext cx="693102" cy="707002"/>
            <a:chOff x="1398837" y="3496783"/>
            <a:chExt cx="1006035" cy="1006034"/>
          </a:xfrm>
          <a:effectLst>
            <a:outerShdw blurRad="50800" dist="38100" dir="2700000" algn="tl" rotWithShape="0">
              <a:prstClr val="black">
                <a:alpha val="40000"/>
              </a:prstClr>
            </a:outerShdw>
          </a:effectLst>
        </p:grpSpPr>
        <p:grpSp>
          <p:nvGrpSpPr>
            <p:cNvPr id="11" name="组合 10"/>
            <p:cNvGrpSpPr/>
            <p:nvPr/>
          </p:nvGrpSpPr>
          <p:grpSpPr>
            <a:xfrm>
              <a:off x="1398837" y="3496783"/>
              <a:ext cx="1006035" cy="1006034"/>
              <a:chOff x="2180022" y="2446667"/>
              <a:chExt cx="1008000" cy="1008000"/>
            </a:xfrm>
          </p:grpSpPr>
          <p:sp>
            <p:nvSpPr>
              <p:cNvPr id="13" name="矩形 12"/>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14" name="直接连接符 13"/>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2" name="TextBox 14"/>
            <p:cNvSpPr txBox="1"/>
            <p:nvPr/>
          </p:nvSpPr>
          <p:spPr>
            <a:xfrm>
              <a:off x="1426098" y="3564497"/>
              <a:ext cx="951512"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两</a:t>
              </a:r>
            </a:p>
          </p:txBody>
        </p:sp>
      </p:grpSp>
      <p:grpSp>
        <p:nvGrpSpPr>
          <p:cNvPr id="16" name="组合 15"/>
          <p:cNvGrpSpPr/>
          <p:nvPr/>
        </p:nvGrpSpPr>
        <p:grpSpPr>
          <a:xfrm>
            <a:off x="9614407" y="577011"/>
            <a:ext cx="693102" cy="693101"/>
            <a:chOff x="2536745" y="3496783"/>
            <a:chExt cx="1006035" cy="1006034"/>
          </a:xfrm>
          <a:effectLst>
            <a:outerShdw blurRad="50800" dist="38100" dir="2700000" algn="tl" rotWithShape="0">
              <a:prstClr val="black">
                <a:alpha val="40000"/>
              </a:prstClr>
            </a:outerShdw>
          </a:effectLst>
        </p:grpSpPr>
        <p:grpSp>
          <p:nvGrpSpPr>
            <p:cNvPr id="17" name="组合 16"/>
            <p:cNvGrpSpPr/>
            <p:nvPr/>
          </p:nvGrpSpPr>
          <p:grpSpPr>
            <a:xfrm>
              <a:off x="2536745" y="3496783"/>
              <a:ext cx="1006035" cy="1006034"/>
              <a:chOff x="2180022" y="2446667"/>
              <a:chExt cx="1008000" cy="1008000"/>
            </a:xfrm>
          </p:grpSpPr>
          <p:sp>
            <p:nvSpPr>
              <p:cNvPr id="19" name="矩形 18"/>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0" name="直接连接符 19"/>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8" name="TextBox 14"/>
            <p:cNvSpPr txBox="1"/>
            <p:nvPr/>
          </p:nvSpPr>
          <p:spPr>
            <a:xfrm>
              <a:off x="2577636" y="3592172"/>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学</a:t>
              </a:r>
            </a:p>
          </p:txBody>
        </p:sp>
      </p:grpSp>
      <p:grpSp>
        <p:nvGrpSpPr>
          <p:cNvPr id="22" name="组合 21"/>
          <p:cNvGrpSpPr/>
          <p:nvPr/>
        </p:nvGrpSpPr>
        <p:grpSpPr>
          <a:xfrm>
            <a:off x="10459838" y="573188"/>
            <a:ext cx="693101" cy="693100"/>
            <a:chOff x="3674653" y="3496783"/>
            <a:chExt cx="1006035" cy="1006034"/>
          </a:xfrm>
          <a:effectLst>
            <a:outerShdw blurRad="50800" dist="38100" dir="2700000" algn="tl" rotWithShape="0">
              <a:prstClr val="black">
                <a:alpha val="40000"/>
              </a:prstClr>
            </a:outerShdw>
          </a:effectLst>
        </p:grpSpPr>
        <p:grpSp>
          <p:nvGrpSpPr>
            <p:cNvPr id="23" name="组合 22"/>
            <p:cNvGrpSpPr/>
            <p:nvPr/>
          </p:nvGrpSpPr>
          <p:grpSpPr>
            <a:xfrm>
              <a:off x="3674653" y="3496783"/>
              <a:ext cx="1006035" cy="1006034"/>
              <a:chOff x="2655510" y="2582189"/>
              <a:chExt cx="831406" cy="831406"/>
            </a:xfrm>
          </p:grpSpPr>
          <p:sp>
            <p:nvSpPr>
              <p:cNvPr id="25" name="矩形 24"/>
              <p:cNvSpPr/>
              <p:nvPr/>
            </p:nvSpPr>
            <p:spPr>
              <a:xfrm>
                <a:off x="2655510" y="2582189"/>
                <a:ext cx="831406" cy="83140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6" name="直接连接符 25"/>
              <p:cNvCxnSpPr/>
              <p:nvPr/>
            </p:nvCxnSpPr>
            <p:spPr>
              <a:xfrm>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5400000">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24" name="TextBox 14"/>
            <p:cNvSpPr txBox="1"/>
            <p:nvPr/>
          </p:nvSpPr>
          <p:spPr>
            <a:xfrm>
              <a:off x="3708728" y="3601699"/>
              <a:ext cx="951515" cy="806800"/>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一</a:t>
              </a:r>
            </a:p>
          </p:txBody>
        </p:sp>
      </p:grpSp>
      <p:grpSp>
        <p:nvGrpSpPr>
          <p:cNvPr id="28" name="组合 27"/>
          <p:cNvGrpSpPr/>
          <p:nvPr/>
        </p:nvGrpSpPr>
        <p:grpSpPr>
          <a:xfrm>
            <a:off x="11286106" y="569364"/>
            <a:ext cx="693102" cy="693101"/>
            <a:chOff x="4812563" y="3496783"/>
            <a:chExt cx="1006035" cy="1006034"/>
          </a:xfrm>
          <a:effectLst>
            <a:outerShdw blurRad="50800" dist="38100" dir="2700000" algn="tl" rotWithShape="0">
              <a:prstClr val="black">
                <a:alpha val="40000"/>
              </a:prstClr>
            </a:outerShdw>
          </a:effectLst>
        </p:grpSpPr>
        <p:grpSp>
          <p:nvGrpSpPr>
            <p:cNvPr id="29" name="组合 28"/>
            <p:cNvGrpSpPr/>
            <p:nvPr/>
          </p:nvGrpSpPr>
          <p:grpSpPr>
            <a:xfrm>
              <a:off x="4812563" y="3496783"/>
              <a:ext cx="1006035" cy="1006034"/>
              <a:chOff x="2180022" y="2446667"/>
              <a:chExt cx="1008000" cy="1008000"/>
            </a:xfrm>
          </p:grpSpPr>
          <p:sp>
            <p:nvSpPr>
              <p:cNvPr id="31" name="矩形 30"/>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36" name="直接连接符 35"/>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30" name="TextBox 14"/>
            <p:cNvSpPr txBox="1"/>
            <p:nvPr/>
          </p:nvSpPr>
          <p:spPr>
            <a:xfrm>
              <a:off x="4839822" y="3619057"/>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做</a:t>
              </a:r>
            </a:p>
          </p:txBody>
        </p:sp>
      </p:grpSp>
      <p:pic>
        <p:nvPicPr>
          <p:cNvPr id="33" name="图片 32"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150039" y="2537664"/>
            <a:ext cx="1670929" cy="1593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组合 1"/>
          <p:cNvGrpSpPr/>
          <p:nvPr/>
        </p:nvGrpSpPr>
        <p:grpSpPr>
          <a:xfrm>
            <a:off x="753017" y="4457450"/>
            <a:ext cx="2672862" cy="824329"/>
            <a:chOff x="753017" y="4457450"/>
            <a:chExt cx="2672862" cy="824329"/>
          </a:xfrm>
        </p:grpSpPr>
        <p:sp>
          <p:nvSpPr>
            <p:cNvPr id="34" name="圆角矩形 33"/>
            <p:cNvSpPr/>
            <p:nvPr/>
          </p:nvSpPr>
          <p:spPr>
            <a:xfrm>
              <a:off x="753017" y="4457450"/>
              <a:ext cx="2672862" cy="818840"/>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标题 1"/>
            <p:cNvSpPr txBox="1">
              <a:spLocks/>
            </p:cNvSpPr>
            <p:nvPr/>
          </p:nvSpPr>
          <p:spPr>
            <a:xfrm>
              <a:off x="914494" y="4495830"/>
              <a:ext cx="2349908" cy="785949"/>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pPr algn="ctr"/>
              <a:r>
                <a:rPr lang="zh-CN" altLang="en-US" sz="4000" dirty="0" smtClean="0"/>
                <a:t>作贡献</a:t>
              </a:r>
              <a:endParaRPr lang="zh-CN" altLang="en-US" sz="4000" dirty="0"/>
            </a:p>
          </p:txBody>
        </p:sp>
      </p:grpSp>
      <p:sp>
        <p:nvSpPr>
          <p:cNvPr id="42" name="矩形 41"/>
          <p:cNvSpPr/>
          <p:nvPr/>
        </p:nvSpPr>
        <p:spPr>
          <a:xfrm>
            <a:off x="4202480" y="2313441"/>
            <a:ext cx="7430176" cy="2308324"/>
          </a:xfrm>
          <a:prstGeom prst="rect">
            <a:avLst/>
          </a:prstGeom>
        </p:spPr>
        <p:txBody>
          <a:bodyPr wrap="square">
            <a:spAutoFit/>
          </a:bodyPr>
          <a:lstStyle/>
          <a:p>
            <a:pPr>
              <a:lnSpc>
                <a:spcPct val="150000"/>
              </a:lnSpc>
            </a:pPr>
            <a:r>
              <a:rPr lang="zh-CN" altLang="en-US" sz="1600"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在农村、社区，</a:t>
            </a:r>
            <a:r>
              <a:rPr lang="zh-CN" altLang="en-US" sz="1600" dirty="0">
                <a:solidFill>
                  <a:srgbClr val="333333"/>
                </a:solidFill>
                <a:latin typeface="微软雅黑" panose="020B0503020204020204" pitchFamily="34" charset="-122"/>
                <a:ea typeface="微软雅黑" panose="020B0503020204020204" pitchFamily="34" charset="-122"/>
              </a:rPr>
              <a:t>重点落实党员设岗定责和承诺践诺制度</a:t>
            </a:r>
            <a:r>
              <a:rPr lang="zh-CN" altLang="en-US" sz="1600" dirty="0" smtClean="0">
                <a:solidFill>
                  <a:srgbClr val="333333"/>
                </a:solidFill>
                <a:latin typeface="微软雅黑" panose="020B0503020204020204" pitchFamily="34" charset="-122"/>
                <a:ea typeface="微软雅黑" panose="020B0503020204020204" pitchFamily="34" charset="-122"/>
              </a:rPr>
              <a:t>；</a:t>
            </a:r>
            <a:endParaRPr lang="en-US" altLang="zh-CN" sz="1600" dirty="0" smtClean="0">
              <a:solidFill>
                <a:srgbClr val="333333"/>
              </a:solidFill>
              <a:latin typeface="微软雅黑" panose="020B0503020204020204" pitchFamily="34" charset="-122"/>
              <a:ea typeface="微软雅黑" panose="020B0503020204020204" pitchFamily="34" charset="-122"/>
            </a:endParaRPr>
          </a:p>
          <a:p>
            <a:pPr>
              <a:lnSpc>
                <a:spcPct val="150000"/>
              </a:lnSpc>
            </a:pPr>
            <a:r>
              <a:rPr lang="zh-CN" altLang="en-US" sz="1600" b="1" dirty="0" smtClean="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在</a:t>
            </a:r>
            <a:r>
              <a:rPr lang="zh-CN" altLang="en-US" sz="1600"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国有企业和非公有制企业、社会组织，</a:t>
            </a:r>
            <a:r>
              <a:rPr lang="zh-CN" altLang="en-US" sz="1600" dirty="0">
                <a:solidFill>
                  <a:srgbClr val="333333"/>
                </a:solidFill>
                <a:latin typeface="微软雅黑" panose="020B0503020204020204" pitchFamily="34" charset="-122"/>
                <a:ea typeface="微软雅黑" panose="020B0503020204020204" pitchFamily="34" charset="-122"/>
              </a:rPr>
              <a:t>重点落实党员示范岗和党员责任区制度</a:t>
            </a:r>
            <a:r>
              <a:rPr lang="zh-CN" altLang="en-US" sz="1600" dirty="0" smtClean="0">
                <a:solidFill>
                  <a:srgbClr val="333333"/>
                </a:solidFill>
                <a:latin typeface="微软雅黑" panose="020B0503020204020204" pitchFamily="34" charset="-122"/>
                <a:ea typeface="微软雅黑" panose="020B0503020204020204" pitchFamily="34" charset="-122"/>
              </a:rPr>
              <a:t>；</a:t>
            </a:r>
            <a:endParaRPr lang="en-US" altLang="zh-CN" sz="1600" dirty="0" smtClean="0">
              <a:solidFill>
                <a:srgbClr val="333333"/>
              </a:solidFill>
              <a:latin typeface="微软雅黑" panose="020B0503020204020204" pitchFamily="34" charset="-122"/>
              <a:ea typeface="微软雅黑" panose="020B0503020204020204" pitchFamily="34" charset="-122"/>
            </a:endParaRPr>
          </a:p>
          <a:p>
            <a:pPr>
              <a:lnSpc>
                <a:spcPct val="150000"/>
              </a:lnSpc>
            </a:pPr>
            <a:r>
              <a:rPr lang="zh-CN" altLang="en-US" sz="1600" b="1" dirty="0" smtClean="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在</a:t>
            </a:r>
            <a:r>
              <a:rPr lang="zh-CN" altLang="en-US" sz="1600"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窗口单位和服务行业，</a:t>
            </a:r>
            <a:r>
              <a:rPr lang="zh-CN" altLang="en-US" sz="1600" dirty="0">
                <a:solidFill>
                  <a:srgbClr val="333333"/>
                </a:solidFill>
                <a:latin typeface="微软雅黑" panose="020B0503020204020204" pitchFamily="34" charset="-122"/>
                <a:ea typeface="微软雅黑" panose="020B0503020204020204" pitchFamily="34" charset="-122"/>
              </a:rPr>
              <a:t>重点落实党员挂牌上岗、亮明身份制度</a:t>
            </a:r>
            <a:r>
              <a:rPr lang="zh-CN" altLang="en-US" sz="1600" dirty="0" smtClean="0">
                <a:solidFill>
                  <a:srgbClr val="333333"/>
                </a:solidFill>
                <a:latin typeface="微软雅黑" panose="020B0503020204020204" pitchFamily="34" charset="-122"/>
                <a:ea typeface="微软雅黑" panose="020B0503020204020204" pitchFamily="34" charset="-122"/>
              </a:rPr>
              <a:t>；</a:t>
            </a:r>
            <a:endParaRPr lang="en-US" altLang="zh-CN" sz="1600" dirty="0" smtClean="0">
              <a:solidFill>
                <a:srgbClr val="333333"/>
              </a:solidFill>
              <a:latin typeface="微软雅黑" panose="020B0503020204020204" pitchFamily="34" charset="-122"/>
              <a:ea typeface="微软雅黑" panose="020B0503020204020204" pitchFamily="34" charset="-122"/>
            </a:endParaRPr>
          </a:p>
          <a:p>
            <a:pPr>
              <a:lnSpc>
                <a:spcPct val="150000"/>
              </a:lnSpc>
            </a:pPr>
            <a:r>
              <a:rPr lang="zh-CN" altLang="en-US" sz="1600" b="1" dirty="0" smtClean="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在</a:t>
            </a:r>
            <a:r>
              <a:rPr lang="zh-CN" altLang="en-US" sz="1600"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机关事业单位，</a:t>
            </a:r>
            <a:r>
              <a:rPr lang="zh-CN" altLang="en-US" sz="1600" dirty="0">
                <a:solidFill>
                  <a:srgbClr val="333333"/>
                </a:solidFill>
                <a:latin typeface="微软雅黑" panose="020B0503020204020204" pitchFamily="34" charset="-122"/>
                <a:ea typeface="微软雅黑" panose="020B0503020204020204" pitchFamily="34" charset="-122"/>
              </a:rPr>
              <a:t>促进党员模范履行岗位职责，落实党员到社区报到、直接联系服务群众制度</a:t>
            </a:r>
            <a:r>
              <a:rPr lang="zh-CN" altLang="en-US" sz="1600" dirty="0" smtClean="0">
                <a:solidFill>
                  <a:srgbClr val="333333"/>
                </a:solidFill>
                <a:latin typeface="微软雅黑" panose="020B0503020204020204" pitchFamily="34" charset="-122"/>
                <a:ea typeface="微软雅黑" panose="020B0503020204020204" pitchFamily="34" charset="-122"/>
              </a:rPr>
              <a:t>；</a:t>
            </a:r>
            <a:endParaRPr lang="en-US" altLang="zh-CN" sz="1600" dirty="0" smtClean="0">
              <a:solidFill>
                <a:srgbClr val="333333"/>
              </a:solidFill>
              <a:latin typeface="微软雅黑" panose="020B0503020204020204" pitchFamily="34" charset="-122"/>
              <a:ea typeface="微软雅黑" panose="020B0503020204020204" pitchFamily="34" charset="-122"/>
            </a:endParaRPr>
          </a:p>
          <a:p>
            <a:pPr>
              <a:lnSpc>
                <a:spcPct val="150000"/>
              </a:lnSpc>
            </a:pPr>
            <a:r>
              <a:rPr lang="zh-CN" altLang="en-US" sz="1600" b="1" dirty="0" smtClean="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在</a:t>
            </a:r>
            <a:r>
              <a:rPr lang="zh-CN" altLang="en-US" sz="1600"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学校，</a:t>
            </a:r>
            <a:r>
              <a:rPr lang="zh-CN" altLang="en-US" sz="1600" dirty="0">
                <a:solidFill>
                  <a:srgbClr val="333333"/>
                </a:solidFill>
                <a:latin typeface="微软雅黑" panose="020B0503020204020204" pitchFamily="34" charset="-122"/>
                <a:ea typeface="微软雅黑" panose="020B0503020204020204" pitchFamily="34" charset="-122"/>
              </a:rPr>
              <a:t>重点要求党员增强党的意识，自觉爱党护党为党，敬业修德，奉献社会</a:t>
            </a:r>
            <a:r>
              <a:rPr lang="zh-CN" altLang="en-US" sz="1600" dirty="0" smtClean="0">
                <a:solidFill>
                  <a:srgbClr val="333333"/>
                </a:solidFill>
                <a:latin typeface="微软雅黑" panose="020B0503020204020204" pitchFamily="34" charset="-122"/>
                <a:ea typeface="微软雅黑" panose="020B0503020204020204" pitchFamily="34" charset="-122"/>
              </a:rPr>
              <a:t>。</a:t>
            </a:r>
            <a:endParaRPr lang="zh-CN" altLang="en-US" sz="1600" dirty="0">
              <a:latin typeface="微软雅黑" panose="020B0503020204020204" pitchFamily="34" charset="-122"/>
              <a:ea typeface="微软雅黑" panose="020B0503020204020204" pitchFamily="34" charset="-122"/>
            </a:endParaRPr>
          </a:p>
        </p:txBody>
      </p:sp>
      <p:grpSp>
        <p:nvGrpSpPr>
          <p:cNvPr id="3" name="组合 2"/>
          <p:cNvGrpSpPr/>
          <p:nvPr/>
        </p:nvGrpSpPr>
        <p:grpSpPr>
          <a:xfrm>
            <a:off x="3915128" y="5061182"/>
            <a:ext cx="7958244" cy="748494"/>
            <a:chOff x="3915128" y="5061182"/>
            <a:chExt cx="7958244" cy="748494"/>
          </a:xfrm>
        </p:grpSpPr>
        <p:sp>
          <p:nvSpPr>
            <p:cNvPr id="41" name="矩形 40"/>
            <p:cNvSpPr/>
            <p:nvPr/>
          </p:nvSpPr>
          <p:spPr>
            <a:xfrm>
              <a:off x="3915128" y="5061182"/>
              <a:ext cx="7901736" cy="748494"/>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3986497" y="5112263"/>
              <a:ext cx="7886875" cy="646331"/>
            </a:xfrm>
            <a:prstGeom prst="rect">
              <a:avLst/>
            </a:prstGeom>
          </p:spPr>
          <p:txBody>
            <a:bodyPr wrap="square">
              <a:spAutoFit/>
            </a:bodyPr>
            <a:lstStyle/>
            <a:p>
              <a:r>
                <a:rPr lang="zh-CN" altLang="en-US" dirty="0">
                  <a:solidFill>
                    <a:srgbClr val="FDFDFD"/>
                  </a:solidFill>
                  <a:latin typeface="微软雅黑" panose="020B0503020204020204" pitchFamily="34" charset="-122"/>
                  <a:ea typeface="微软雅黑" panose="020B0503020204020204" pitchFamily="34" charset="-122"/>
                </a:rPr>
                <a:t>在纪念建党</a:t>
              </a:r>
              <a:r>
                <a:rPr lang="en-US" altLang="zh-CN" dirty="0">
                  <a:solidFill>
                    <a:srgbClr val="FDFDFD"/>
                  </a:solidFill>
                  <a:latin typeface="微软雅黑" panose="020B0503020204020204" pitchFamily="34" charset="-122"/>
                  <a:ea typeface="微软雅黑" panose="020B0503020204020204" pitchFamily="34" charset="-122"/>
                </a:rPr>
                <a:t>95</a:t>
              </a:r>
              <a:r>
                <a:rPr lang="zh-CN" altLang="en-US" dirty="0">
                  <a:solidFill>
                    <a:srgbClr val="FDFDFD"/>
                  </a:solidFill>
                  <a:latin typeface="微软雅黑" panose="020B0503020204020204" pitchFamily="34" charset="-122"/>
                  <a:ea typeface="微软雅黑" panose="020B0503020204020204" pitchFamily="34" charset="-122"/>
                </a:rPr>
                <a:t>周年活动中，评选表彰优秀共产党员、优秀党务工作者、先进基层党组织。</a:t>
              </a:r>
            </a:p>
          </p:txBody>
        </p:sp>
      </p:grpSp>
      <p:sp>
        <p:nvSpPr>
          <p:cNvPr id="44" name="矩形 43"/>
          <p:cNvSpPr/>
          <p:nvPr/>
        </p:nvSpPr>
        <p:spPr>
          <a:xfrm>
            <a:off x="3915127" y="1996294"/>
            <a:ext cx="7901736" cy="2942619"/>
          </a:xfrm>
          <a:prstGeom prst="rect">
            <a:avLst/>
          </a:prstGeom>
          <a:noFill/>
          <a:ln>
            <a:solidFill>
              <a:srgbClr val="9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622738651"/>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1000"/>
                                        <p:tgtEl>
                                          <p:spTgt spid="9"/>
                                        </p:tgtEl>
                                      </p:cBhvr>
                                    </p:animEffect>
                                  </p:childTnLst>
                                </p:cTn>
                              </p:par>
                            </p:childTnLst>
                          </p:cTn>
                        </p:par>
                        <p:par>
                          <p:cTn id="14" fill="hold">
                            <p:stCondLst>
                              <p:cond delay="2000"/>
                            </p:stCondLst>
                            <p:childTnLst>
                              <p:par>
                                <p:cTn id="15" presetID="53" presetClass="entr" presetSubtype="16"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par>
                          <p:cTn id="20" fill="hold">
                            <p:stCondLst>
                              <p:cond delay="2500"/>
                            </p:stCondLst>
                            <p:childTnLst>
                              <p:par>
                                <p:cTn id="21" presetID="53" presetClass="entr" presetSubtype="16"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childTnLst>
                          </p:cTn>
                        </p:par>
                        <p:par>
                          <p:cTn id="26" fill="hold">
                            <p:stCondLst>
                              <p:cond delay="3000"/>
                            </p:stCondLst>
                            <p:childTnLst>
                              <p:par>
                                <p:cTn id="27" presetID="53" presetClass="entr" presetSubtype="16"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Effect transition="in" filter="fade">
                                      <p:cBhvr>
                                        <p:cTn id="37" dur="500"/>
                                        <p:tgtEl>
                                          <p:spTgt spid="28"/>
                                        </p:tgtEl>
                                      </p:cBhvr>
                                    </p:animEffect>
                                  </p:childTnLst>
                                </p:cTn>
                              </p:par>
                            </p:childTnLst>
                          </p:cTn>
                        </p:par>
                        <p:par>
                          <p:cTn id="38" fill="hold">
                            <p:stCondLst>
                              <p:cond delay="4000"/>
                            </p:stCondLst>
                            <p:childTnLst>
                              <p:par>
                                <p:cTn id="39" presetID="23" presetClass="entr" presetSubtype="528" fill="hold" nodeType="afterEffect">
                                  <p:stCondLst>
                                    <p:cond delay="0"/>
                                  </p:stCondLst>
                                  <p:childTnLst>
                                    <p:set>
                                      <p:cBhvr>
                                        <p:cTn id="40" dur="1" fill="hold">
                                          <p:stCondLst>
                                            <p:cond delay="0"/>
                                          </p:stCondLst>
                                        </p:cTn>
                                        <p:tgtEl>
                                          <p:spTgt spid="33"/>
                                        </p:tgtEl>
                                        <p:attrNameLst>
                                          <p:attrName>style.visibility</p:attrName>
                                        </p:attrNameLst>
                                      </p:cBhvr>
                                      <p:to>
                                        <p:strVal val="visible"/>
                                      </p:to>
                                    </p:set>
                                    <p:anim calcmode="lin" valueType="num">
                                      <p:cBhvr>
                                        <p:cTn id="41" dur="1000" fill="hold"/>
                                        <p:tgtEl>
                                          <p:spTgt spid="33"/>
                                        </p:tgtEl>
                                        <p:attrNameLst>
                                          <p:attrName>ppt_w</p:attrName>
                                        </p:attrNameLst>
                                      </p:cBhvr>
                                      <p:tavLst>
                                        <p:tav tm="0">
                                          <p:val>
                                            <p:fltVal val="0"/>
                                          </p:val>
                                        </p:tav>
                                        <p:tav tm="100000">
                                          <p:val>
                                            <p:strVal val="#ppt_w"/>
                                          </p:val>
                                        </p:tav>
                                      </p:tavLst>
                                    </p:anim>
                                    <p:anim calcmode="lin" valueType="num">
                                      <p:cBhvr>
                                        <p:cTn id="42" dur="1000" fill="hold"/>
                                        <p:tgtEl>
                                          <p:spTgt spid="33"/>
                                        </p:tgtEl>
                                        <p:attrNameLst>
                                          <p:attrName>ppt_h</p:attrName>
                                        </p:attrNameLst>
                                      </p:cBhvr>
                                      <p:tavLst>
                                        <p:tav tm="0">
                                          <p:val>
                                            <p:fltVal val="0"/>
                                          </p:val>
                                        </p:tav>
                                        <p:tav tm="100000">
                                          <p:val>
                                            <p:strVal val="#ppt_h"/>
                                          </p:val>
                                        </p:tav>
                                      </p:tavLst>
                                    </p:anim>
                                    <p:anim calcmode="lin" valueType="num">
                                      <p:cBhvr>
                                        <p:cTn id="43" dur="1000" fill="hold"/>
                                        <p:tgtEl>
                                          <p:spTgt spid="33"/>
                                        </p:tgtEl>
                                        <p:attrNameLst>
                                          <p:attrName>ppt_x</p:attrName>
                                        </p:attrNameLst>
                                      </p:cBhvr>
                                      <p:tavLst>
                                        <p:tav tm="0">
                                          <p:val>
                                            <p:fltVal val="0.5"/>
                                          </p:val>
                                        </p:tav>
                                        <p:tav tm="100000">
                                          <p:val>
                                            <p:strVal val="#ppt_x"/>
                                          </p:val>
                                        </p:tav>
                                      </p:tavLst>
                                    </p:anim>
                                    <p:anim calcmode="lin" valueType="num">
                                      <p:cBhvr>
                                        <p:cTn id="44" dur="1000" fill="hold"/>
                                        <p:tgtEl>
                                          <p:spTgt spid="33"/>
                                        </p:tgtEl>
                                        <p:attrNameLst>
                                          <p:attrName>ppt_y</p:attrName>
                                        </p:attrNameLst>
                                      </p:cBhvr>
                                      <p:tavLst>
                                        <p:tav tm="0">
                                          <p:val>
                                            <p:fltVal val="0.5"/>
                                          </p:val>
                                        </p:tav>
                                        <p:tav tm="100000">
                                          <p:val>
                                            <p:strVal val="#ppt_y"/>
                                          </p:val>
                                        </p:tav>
                                      </p:tavLst>
                                    </p:anim>
                                  </p:childTnLst>
                                </p:cTn>
                              </p:par>
                            </p:childTnLst>
                          </p:cTn>
                        </p:par>
                        <p:par>
                          <p:cTn id="45" fill="hold">
                            <p:stCondLst>
                              <p:cond delay="5000"/>
                            </p:stCondLst>
                            <p:childTnLst>
                              <p:par>
                                <p:cTn id="46" presetID="42" presetClass="entr" presetSubtype="0" fill="hold" nodeType="afterEffect">
                                  <p:stCondLst>
                                    <p:cond delay="0"/>
                                  </p:stCondLst>
                                  <p:childTnLst>
                                    <p:set>
                                      <p:cBhvr>
                                        <p:cTn id="47" dur="1" fill="hold">
                                          <p:stCondLst>
                                            <p:cond delay="0"/>
                                          </p:stCondLst>
                                        </p:cTn>
                                        <p:tgtEl>
                                          <p:spTgt spid="2"/>
                                        </p:tgtEl>
                                        <p:attrNameLst>
                                          <p:attrName>style.visibility</p:attrName>
                                        </p:attrNameLst>
                                      </p:cBhvr>
                                      <p:to>
                                        <p:strVal val="visible"/>
                                      </p:to>
                                    </p:set>
                                    <p:animEffect transition="in" filter="fade">
                                      <p:cBhvr>
                                        <p:cTn id="48" dur="1000"/>
                                        <p:tgtEl>
                                          <p:spTgt spid="2"/>
                                        </p:tgtEl>
                                      </p:cBhvr>
                                    </p:animEffect>
                                    <p:anim calcmode="lin" valueType="num">
                                      <p:cBhvr>
                                        <p:cTn id="49" dur="1000" fill="hold"/>
                                        <p:tgtEl>
                                          <p:spTgt spid="2"/>
                                        </p:tgtEl>
                                        <p:attrNameLst>
                                          <p:attrName>ppt_x</p:attrName>
                                        </p:attrNameLst>
                                      </p:cBhvr>
                                      <p:tavLst>
                                        <p:tav tm="0">
                                          <p:val>
                                            <p:strVal val="#ppt_x"/>
                                          </p:val>
                                        </p:tav>
                                        <p:tav tm="100000">
                                          <p:val>
                                            <p:strVal val="#ppt_x"/>
                                          </p:val>
                                        </p:tav>
                                      </p:tavLst>
                                    </p:anim>
                                    <p:anim calcmode="lin" valueType="num">
                                      <p:cBhvr>
                                        <p:cTn id="50" dur="1000" fill="hold"/>
                                        <p:tgtEl>
                                          <p:spTgt spid="2"/>
                                        </p:tgtEl>
                                        <p:attrNameLst>
                                          <p:attrName>ppt_y</p:attrName>
                                        </p:attrNameLst>
                                      </p:cBhvr>
                                      <p:tavLst>
                                        <p:tav tm="0">
                                          <p:val>
                                            <p:strVal val="#ppt_y+.1"/>
                                          </p:val>
                                        </p:tav>
                                        <p:tav tm="100000">
                                          <p:val>
                                            <p:strVal val="#ppt_y"/>
                                          </p:val>
                                        </p:tav>
                                      </p:tavLst>
                                    </p:anim>
                                  </p:childTnLst>
                                </p:cTn>
                              </p:par>
                            </p:childTnLst>
                          </p:cTn>
                        </p:par>
                        <p:par>
                          <p:cTn id="51" fill="hold">
                            <p:stCondLst>
                              <p:cond delay="6000"/>
                            </p:stCondLst>
                            <p:childTnLst>
                              <p:par>
                                <p:cTn id="52" presetID="16" presetClass="entr" presetSubtype="21" fill="hold" grpId="0" nodeType="after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barn(inVertical)">
                                      <p:cBhvr>
                                        <p:cTn id="54" dur="500"/>
                                        <p:tgtEl>
                                          <p:spTgt spid="44"/>
                                        </p:tgtEl>
                                      </p:cBhvr>
                                    </p:animEffect>
                                  </p:childTnLst>
                                </p:cTn>
                              </p:par>
                            </p:childTnLst>
                          </p:cTn>
                        </p:par>
                        <p:par>
                          <p:cTn id="55" fill="hold">
                            <p:stCondLst>
                              <p:cond delay="6500"/>
                            </p:stCondLst>
                            <p:childTnLst>
                              <p:par>
                                <p:cTn id="56" presetID="10" presetClass="entr" presetSubtype="0" fill="hold" grpId="0" nodeType="afterEffect">
                                  <p:stCondLst>
                                    <p:cond delay="0"/>
                                  </p:stCondLst>
                                  <p:childTnLst>
                                    <p:set>
                                      <p:cBhvr>
                                        <p:cTn id="57" dur="1" fill="hold">
                                          <p:stCondLst>
                                            <p:cond delay="0"/>
                                          </p:stCondLst>
                                        </p:cTn>
                                        <p:tgtEl>
                                          <p:spTgt spid="42"/>
                                        </p:tgtEl>
                                        <p:attrNameLst>
                                          <p:attrName>style.visibility</p:attrName>
                                        </p:attrNameLst>
                                      </p:cBhvr>
                                      <p:to>
                                        <p:strVal val="visible"/>
                                      </p:to>
                                    </p:set>
                                    <p:animEffect transition="in" filter="fade">
                                      <p:cBhvr>
                                        <p:cTn id="58" dur="500"/>
                                        <p:tgtEl>
                                          <p:spTgt spid="42"/>
                                        </p:tgtEl>
                                      </p:cBhvr>
                                    </p:animEffect>
                                  </p:childTnLst>
                                </p:cTn>
                              </p:par>
                            </p:childTnLst>
                          </p:cTn>
                        </p:par>
                        <p:par>
                          <p:cTn id="59" fill="hold">
                            <p:stCondLst>
                              <p:cond delay="7000"/>
                            </p:stCondLst>
                            <p:childTnLst>
                              <p:par>
                                <p:cTn id="60" presetID="22" presetClass="entr" presetSubtype="8" fill="hold" nodeType="afterEffect">
                                  <p:stCondLst>
                                    <p:cond delay="0"/>
                                  </p:stCondLst>
                                  <p:childTnLst>
                                    <p:set>
                                      <p:cBhvr>
                                        <p:cTn id="61" dur="1" fill="hold">
                                          <p:stCondLst>
                                            <p:cond delay="0"/>
                                          </p:stCondLst>
                                        </p:cTn>
                                        <p:tgtEl>
                                          <p:spTgt spid="3"/>
                                        </p:tgtEl>
                                        <p:attrNameLst>
                                          <p:attrName>style.visibility</p:attrName>
                                        </p:attrNameLst>
                                      </p:cBhvr>
                                      <p:to>
                                        <p:strVal val="visible"/>
                                      </p:to>
                                    </p:set>
                                    <p:animEffect transition="in" filter="wipe(left)">
                                      <p:cBhvr>
                                        <p:cTn id="6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42" grpId="0"/>
      <p:bldP spid="4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2" name="矩形 31"/>
          <p:cNvSpPr/>
          <p:nvPr/>
        </p:nvSpPr>
        <p:spPr>
          <a:xfrm>
            <a:off x="975360" y="-1341120"/>
            <a:ext cx="772160" cy="1056640"/>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a:grpSpLocks noChangeAspect="1"/>
          </p:cNvGrpSpPr>
          <p:nvPr/>
        </p:nvGrpSpPr>
        <p:grpSpPr>
          <a:xfrm>
            <a:off x="183057" y="301005"/>
            <a:ext cx="2339215" cy="1126744"/>
            <a:chOff x="1672035" y="1687395"/>
            <a:chExt cx="938928" cy="452259"/>
          </a:xfrm>
          <a:effectLst>
            <a:outerShdw blurRad="50800" dist="38100" dir="5400000" algn="t" rotWithShape="0">
              <a:prstClr val="black">
                <a:alpha val="40000"/>
              </a:prstClr>
            </a:outerShdw>
          </a:effectLst>
        </p:grpSpPr>
        <p:pic>
          <p:nvPicPr>
            <p:cNvPr id="7" name="Picture 2" descr="C:\Users\xb\Desktop\素材--党建\PNG--党（国）徽旗\党旗红旗\16sucai_201507091736.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flipH="1">
              <a:off x="1672035" y="1687395"/>
              <a:ext cx="845493" cy="44350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xb\Desktop\53bf653e36a06.png"/>
            <p:cNvPicPr>
              <a:picLocks noChangeAspect="1" noChangeArrowheads="1"/>
            </p:cNvPicPr>
            <p:nvPr userDrawn="1"/>
          </p:nvPicPr>
          <p:blipFill>
            <a:blip r:embed="rId5" cstate="print">
              <a:extLst>
                <a:ext uri="{28A0092B-C50C-407E-A947-70E740481C1C}">
                  <a14:useLocalDpi xmlns:a14="http://schemas.microsoft.com/office/drawing/2010/main"/>
                </a:ext>
              </a:extLst>
            </a:blip>
            <a:srcRect/>
            <a:stretch>
              <a:fillRect/>
            </a:stretch>
          </p:blipFill>
          <p:spPr bwMode="auto">
            <a:xfrm>
              <a:off x="2123728" y="1707654"/>
              <a:ext cx="487235" cy="432000"/>
            </a:xfrm>
            <a:prstGeom prst="rect">
              <a:avLst/>
            </a:prstGeom>
            <a:noFill/>
            <a:extLst>
              <a:ext uri="{909E8E84-426E-40DD-AFC4-6F175D3DCCD1}">
                <a14:hiddenFill xmlns:a14="http://schemas.microsoft.com/office/drawing/2010/main">
                  <a:solidFill>
                    <a:srgbClr val="FFFFFF"/>
                  </a:solidFill>
                </a14:hiddenFill>
              </a:ext>
            </a:extLst>
          </p:spPr>
        </p:pic>
      </p:grpSp>
      <p:sp>
        <p:nvSpPr>
          <p:cNvPr id="9" name="标题 1"/>
          <p:cNvSpPr txBox="1">
            <a:spLocks/>
          </p:cNvSpPr>
          <p:nvPr/>
        </p:nvSpPr>
        <p:spPr>
          <a:xfrm>
            <a:off x="2840651" y="351478"/>
            <a:ext cx="5299326" cy="1273504"/>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r>
              <a:rPr lang="zh-CN" altLang="en-US" sz="3600" dirty="0">
                <a:gradFill>
                  <a:gsLst>
                    <a:gs pos="0">
                      <a:srgbClr val="BE0000"/>
                    </a:gs>
                    <a:gs pos="100000">
                      <a:srgbClr val="930000"/>
                    </a:gs>
                  </a:gsLst>
                  <a:lin ang="16200000" scaled="1"/>
                </a:gradFill>
              </a:rPr>
              <a:t>主要措施：领导机关领导干部作表率</a:t>
            </a:r>
          </a:p>
        </p:txBody>
      </p:sp>
      <p:grpSp>
        <p:nvGrpSpPr>
          <p:cNvPr id="10" name="组合 9"/>
          <p:cNvGrpSpPr/>
          <p:nvPr/>
        </p:nvGrpSpPr>
        <p:grpSpPr>
          <a:xfrm>
            <a:off x="8778749" y="569365"/>
            <a:ext cx="693102" cy="707002"/>
            <a:chOff x="1398837" y="3496783"/>
            <a:chExt cx="1006035" cy="1006034"/>
          </a:xfrm>
          <a:effectLst>
            <a:outerShdw blurRad="50800" dist="38100" dir="2700000" algn="tl" rotWithShape="0">
              <a:prstClr val="black">
                <a:alpha val="40000"/>
              </a:prstClr>
            </a:outerShdw>
          </a:effectLst>
        </p:grpSpPr>
        <p:grpSp>
          <p:nvGrpSpPr>
            <p:cNvPr id="11" name="组合 10"/>
            <p:cNvGrpSpPr/>
            <p:nvPr/>
          </p:nvGrpSpPr>
          <p:grpSpPr>
            <a:xfrm>
              <a:off x="1398837" y="3496783"/>
              <a:ext cx="1006035" cy="1006034"/>
              <a:chOff x="2180022" y="2446667"/>
              <a:chExt cx="1008000" cy="1008000"/>
            </a:xfrm>
          </p:grpSpPr>
          <p:sp>
            <p:nvSpPr>
              <p:cNvPr id="13" name="矩形 12"/>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14" name="直接连接符 13"/>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2" name="TextBox 14"/>
            <p:cNvSpPr txBox="1"/>
            <p:nvPr/>
          </p:nvSpPr>
          <p:spPr>
            <a:xfrm>
              <a:off x="1426098" y="3564497"/>
              <a:ext cx="951512"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两</a:t>
              </a:r>
            </a:p>
          </p:txBody>
        </p:sp>
      </p:grpSp>
      <p:grpSp>
        <p:nvGrpSpPr>
          <p:cNvPr id="16" name="组合 15"/>
          <p:cNvGrpSpPr/>
          <p:nvPr/>
        </p:nvGrpSpPr>
        <p:grpSpPr>
          <a:xfrm>
            <a:off x="9614407" y="577011"/>
            <a:ext cx="693102" cy="693101"/>
            <a:chOff x="2536745" y="3496783"/>
            <a:chExt cx="1006035" cy="1006034"/>
          </a:xfrm>
          <a:effectLst>
            <a:outerShdw blurRad="50800" dist="38100" dir="2700000" algn="tl" rotWithShape="0">
              <a:prstClr val="black">
                <a:alpha val="40000"/>
              </a:prstClr>
            </a:outerShdw>
          </a:effectLst>
        </p:grpSpPr>
        <p:grpSp>
          <p:nvGrpSpPr>
            <p:cNvPr id="17" name="组合 16"/>
            <p:cNvGrpSpPr/>
            <p:nvPr/>
          </p:nvGrpSpPr>
          <p:grpSpPr>
            <a:xfrm>
              <a:off x="2536745" y="3496783"/>
              <a:ext cx="1006035" cy="1006034"/>
              <a:chOff x="2180022" y="2446667"/>
              <a:chExt cx="1008000" cy="1008000"/>
            </a:xfrm>
          </p:grpSpPr>
          <p:sp>
            <p:nvSpPr>
              <p:cNvPr id="19" name="矩形 18"/>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0" name="直接连接符 19"/>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8" name="TextBox 14"/>
            <p:cNvSpPr txBox="1"/>
            <p:nvPr/>
          </p:nvSpPr>
          <p:spPr>
            <a:xfrm>
              <a:off x="2577636" y="3592172"/>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学</a:t>
              </a:r>
            </a:p>
          </p:txBody>
        </p:sp>
      </p:grpSp>
      <p:grpSp>
        <p:nvGrpSpPr>
          <p:cNvPr id="22" name="组合 21"/>
          <p:cNvGrpSpPr/>
          <p:nvPr/>
        </p:nvGrpSpPr>
        <p:grpSpPr>
          <a:xfrm>
            <a:off x="10459838" y="573188"/>
            <a:ext cx="693101" cy="693100"/>
            <a:chOff x="3674653" y="3496783"/>
            <a:chExt cx="1006035" cy="1006034"/>
          </a:xfrm>
          <a:effectLst>
            <a:outerShdw blurRad="50800" dist="38100" dir="2700000" algn="tl" rotWithShape="0">
              <a:prstClr val="black">
                <a:alpha val="40000"/>
              </a:prstClr>
            </a:outerShdw>
          </a:effectLst>
        </p:grpSpPr>
        <p:grpSp>
          <p:nvGrpSpPr>
            <p:cNvPr id="23" name="组合 22"/>
            <p:cNvGrpSpPr/>
            <p:nvPr/>
          </p:nvGrpSpPr>
          <p:grpSpPr>
            <a:xfrm>
              <a:off x="3674653" y="3496783"/>
              <a:ext cx="1006035" cy="1006034"/>
              <a:chOff x="2655510" y="2582189"/>
              <a:chExt cx="831406" cy="831406"/>
            </a:xfrm>
          </p:grpSpPr>
          <p:sp>
            <p:nvSpPr>
              <p:cNvPr id="25" name="矩形 24"/>
              <p:cNvSpPr/>
              <p:nvPr/>
            </p:nvSpPr>
            <p:spPr>
              <a:xfrm>
                <a:off x="2655510" y="2582189"/>
                <a:ext cx="831406" cy="83140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6" name="直接连接符 25"/>
              <p:cNvCxnSpPr/>
              <p:nvPr/>
            </p:nvCxnSpPr>
            <p:spPr>
              <a:xfrm>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5400000">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24" name="TextBox 14"/>
            <p:cNvSpPr txBox="1"/>
            <p:nvPr/>
          </p:nvSpPr>
          <p:spPr>
            <a:xfrm>
              <a:off x="3708728" y="3601699"/>
              <a:ext cx="951515" cy="806800"/>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一</a:t>
              </a:r>
            </a:p>
          </p:txBody>
        </p:sp>
      </p:grpSp>
      <p:grpSp>
        <p:nvGrpSpPr>
          <p:cNvPr id="28" name="组合 27"/>
          <p:cNvGrpSpPr/>
          <p:nvPr/>
        </p:nvGrpSpPr>
        <p:grpSpPr>
          <a:xfrm>
            <a:off x="11286106" y="569364"/>
            <a:ext cx="693102" cy="693101"/>
            <a:chOff x="4812563" y="3496783"/>
            <a:chExt cx="1006035" cy="1006034"/>
          </a:xfrm>
          <a:effectLst>
            <a:outerShdw blurRad="50800" dist="38100" dir="2700000" algn="tl" rotWithShape="0">
              <a:prstClr val="black">
                <a:alpha val="40000"/>
              </a:prstClr>
            </a:outerShdw>
          </a:effectLst>
        </p:grpSpPr>
        <p:grpSp>
          <p:nvGrpSpPr>
            <p:cNvPr id="29" name="组合 28"/>
            <p:cNvGrpSpPr/>
            <p:nvPr/>
          </p:nvGrpSpPr>
          <p:grpSpPr>
            <a:xfrm>
              <a:off x="4812563" y="3496783"/>
              <a:ext cx="1006035" cy="1006034"/>
              <a:chOff x="2180022" y="2446667"/>
              <a:chExt cx="1008000" cy="1008000"/>
            </a:xfrm>
          </p:grpSpPr>
          <p:sp>
            <p:nvSpPr>
              <p:cNvPr id="31" name="矩形 30"/>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36" name="直接连接符 35"/>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30" name="TextBox 14"/>
            <p:cNvSpPr txBox="1"/>
            <p:nvPr/>
          </p:nvSpPr>
          <p:spPr>
            <a:xfrm>
              <a:off x="4839822" y="3619057"/>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做</a:t>
              </a:r>
            </a:p>
          </p:txBody>
        </p:sp>
      </p:grpSp>
      <p:pic>
        <p:nvPicPr>
          <p:cNvPr id="33" name="图片 32"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150039" y="2537664"/>
            <a:ext cx="1670929" cy="1593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组合 1"/>
          <p:cNvGrpSpPr/>
          <p:nvPr/>
        </p:nvGrpSpPr>
        <p:grpSpPr>
          <a:xfrm>
            <a:off x="753017" y="4457450"/>
            <a:ext cx="2672862" cy="824329"/>
            <a:chOff x="753017" y="4457450"/>
            <a:chExt cx="2672862" cy="824329"/>
          </a:xfrm>
        </p:grpSpPr>
        <p:sp>
          <p:nvSpPr>
            <p:cNvPr id="34" name="圆角矩形 33"/>
            <p:cNvSpPr/>
            <p:nvPr/>
          </p:nvSpPr>
          <p:spPr>
            <a:xfrm>
              <a:off x="753017" y="4457450"/>
              <a:ext cx="2672862" cy="818840"/>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标题 1"/>
            <p:cNvSpPr txBox="1">
              <a:spLocks/>
            </p:cNvSpPr>
            <p:nvPr/>
          </p:nvSpPr>
          <p:spPr>
            <a:xfrm>
              <a:off x="914494" y="4495830"/>
              <a:ext cx="2349908" cy="785949"/>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pPr algn="ctr"/>
              <a:r>
                <a:rPr lang="zh-CN" altLang="en-US" sz="4000" dirty="0" smtClean="0"/>
                <a:t>领导示范</a:t>
              </a:r>
              <a:endParaRPr lang="zh-CN" altLang="en-US" sz="4000" dirty="0"/>
            </a:p>
          </p:txBody>
        </p:sp>
      </p:grpSp>
      <p:grpSp>
        <p:nvGrpSpPr>
          <p:cNvPr id="3" name="组合 2"/>
          <p:cNvGrpSpPr/>
          <p:nvPr/>
        </p:nvGrpSpPr>
        <p:grpSpPr>
          <a:xfrm>
            <a:off x="3989007" y="2763056"/>
            <a:ext cx="2524136" cy="2736000"/>
            <a:chOff x="3989007" y="2763056"/>
            <a:chExt cx="2524136" cy="2736000"/>
          </a:xfrm>
        </p:grpSpPr>
        <p:sp>
          <p:nvSpPr>
            <p:cNvPr id="39" name="矩形 38"/>
            <p:cNvSpPr/>
            <p:nvPr/>
          </p:nvSpPr>
          <p:spPr>
            <a:xfrm>
              <a:off x="3989007" y="2763056"/>
              <a:ext cx="2496000" cy="2736000"/>
            </a:xfrm>
            <a:prstGeom prst="rect">
              <a:avLst/>
            </a:prstGeom>
            <a:noFill/>
            <a:ln w="12700">
              <a:solidFill>
                <a:srgbClr val="9C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dirty="0">
                <a:solidFill>
                  <a:schemeClr val="accent1"/>
                </a:solidFill>
              </a:endParaRPr>
            </a:p>
          </p:txBody>
        </p:sp>
        <p:sp>
          <p:nvSpPr>
            <p:cNvPr id="40" name="矩形 39"/>
            <p:cNvSpPr/>
            <p:nvPr/>
          </p:nvSpPr>
          <p:spPr>
            <a:xfrm>
              <a:off x="4017143" y="3706617"/>
              <a:ext cx="2496000" cy="1569660"/>
            </a:xfrm>
            <a:prstGeom prst="rect">
              <a:avLst/>
            </a:prstGeom>
            <a:effectLst/>
          </p:spPr>
          <p:txBody>
            <a:bodyPr wrap="square">
              <a:spAutoFit/>
            </a:bodyPr>
            <a:lstStyle/>
            <a:p>
              <a:r>
                <a:rPr lang="zh-CN" altLang="zh-CN" sz="1600" dirty="0">
                  <a:latin typeface="微软雅黑" panose="020B0503020204020204" pitchFamily="34" charset="-122"/>
                  <a:ea typeface="微软雅黑" panose="020B0503020204020204" pitchFamily="34" charset="-122"/>
                </a:rPr>
                <a:t>党员领导干部要在“两学一做”学习教育中走在前面、深学一层，严格执行双重组织生活制度，以普通党员身份参加所在支部的组织生活</a:t>
              </a:r>
              <a:endParaRPr lang="zh-CN" altLang="en-US" sz="1600" dirty="0">
                <a:latin typeface="微软雅黑" panose="020B0503020204020204" pitchFamily="34" charset="-122"/>
                <a:ea typeface="微软雅黑" panose="020B0503020204020204" pitchFamily="34" charset="-122"/>
              </a:endParaRPr>
            </a:p>
          </p:txBody>
        </p:sp>
        <p:sp>
          <p:nvSpPr>
            <p:cNvPr id="41" name="矩形 40"/>
            <p:cNvSpPr/>
            <p:nvPr/>
          </p:nvSpPr>
          <p:spPr>
            <a:xfrm>
              <a:off x="4276900" y="3068749"/>
              <a:ext cx="1920213" cy="480000"/>
            </a:xfrm>
            <a:prstGeom prst="rect">
              <a:avLst/>
            </a:prstGeom>
            <a:gradFill>
              <a:gsLst>
                <a:gs pos="0">
                  <a:srgbClr val="BE0000"/>
                </a:gs>
                <a:gs pos="100000">
                  <a:srgbClr val="930000"/>
                </a:gs>
              </a:gsLst>
              <a:lin ang="16200000" scaled="1"/>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7" b="1" dirty="0">
                  <a:solidFill>
                    <a:schemeClr val="bg1"/>
                  </a:solidFill>
                  <a:latin typeface="微软雅黑" panose="020B0503020204020204" pitchFamily="34" charset="-122"/>
                  <a:ea typeface="微软雅黑" panose="020B0503020204020204" pitchFamily="34" charset="-122"/>
                </a:rPr>
                <a:t>党员干部</a:t>
              </a:r>
            </a:p>
          </p:txBody>
        </p:sp>
      </p:grpSp>
      <p:grpSp>
        <p:nvGrpSpPr>
          <p:cNvPr id="4" name="组合 3"/>
          <p:cNvGrpSpPr/>
          <p:nvPr/>
        </p:nvGrpSpPr>
        <p:grpSpPr>
          <a:xfrm>
            <a:off x="6629300" y="2763056"/>
            <a:ext cx="2524135" cy="2736000"/>
            <a:chOff x="6629300" y="2763056"/>
            <a:chExt cx="2524135" cy="2736000"/>
          </a:xfrm>
        </p:grpSpPr>
        <p:sp>
          <p:nvSpPr>
            <p:cNvPr id="43" name="矩形 42"/>
            <p:cNvSpPr/>
            <p:nvPr/>
          </p:nvSpPr>
          <p:spPr>
            <a:xfrm>
              <a:off x="6629300" y="2763056"/>
              <a:ext cx="2496000" cy="2736000"/>
            </a:xfrm>
            <a:prstGeom prst="rect">
              <a:avLst/>
            </a:prstGeom>
            <a:noFill/>
            <a:ln w="12700">
              <a:solidFill>
                <a:srgbClr val="9C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dirty="0">
                <a:solidFill>
                  <a:schemeClr val="accent1"/>
                </a:solidFill>
              </a:endParaRPr>
            </a:p>
          </p:txBody>
        </p:sp>
        <p:sp>
          <p:nvSpPr>
            <p:cNvPr id="44" name="矩形 43"/>
            <p:cNvSpPr/>
            <p:nvPr/>
          </p:nvSpPr>
          <p:spPr>
            <a:xfrm>
              <a:off x="6657436" y="3706617"/>
              <a:ext cx="2495999" cy="1569660"/>
            </a:xfrm>
            <a:prstGeom prst="rect">
              <a:avLst/>
            </a:prstGeom>
            <a:effectLst/>
          </p:spPr>
          <p:txBody>
            <a:bodyPr wrap="square">
              <a:spAutoFit/>
            </a:bodyPr>
            <a:lstStyle/>
            <a:p>
              <a:r>
                <a:rPr lang="zh-CN" altLang="en-US" sz="1600" dirty="0">
                  <a:latin typeface="微软雅黑" panose="020B0503020204020204" pitchFamily="34" charset="-122"/>
                  <a:ea typeface="微软雅黑" panose="020B0503020204020204" pitchFamily="34" charset="-122"/>
                </a:rPr>
                <a:t>要召开党委</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党组</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会，专题学习党章党规和习近平总书记系列重要讲话；要以党委</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党组</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中心组等形式组织集中研讨，深化学习效果</a:t>
              </a:r>
            </a:p>
          </p:txBody>
        </p:sp>
        <p:sp>
          <p:nvSpPr>
            <p:cNvPr id="45" name="矩形 44"/>
            <p:cNvSpPr/>
            <p:nvPr/>
          </p:nvSpPr>
          <p:spPr>
            <a:xfrm>
              <a:off x="6917193" y="3068749"/>
              <a:ext cx="1920213" cy="480000"/>
            </a:xfrm>
            <a:prstGeom prst="rect">
              <a:avLst/>
            </a:prstGeom>
            <a:gradFill>
              <a:gsLst>
                <a:gs pos="0">
                  <a:srgbClr val="BE0000"/>
                </a:gs>
                <a:gs pos="100000">
                  <a:srgbClr val="930000"/>
                </a:gs>
              </a:gsLst>
              <a:lin ang="16200000" scaled="1"/>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7" b="1" dirty="0">
                  <a:solidFill>
                    <a:schemeClr val="bg1"/>
                  </a:solidFill>
                  <a:latin typeface="微软雅黑" panose="020B0503020204020204" pitchFamily="34" charset="-122"/>
                  <a:ea typeface="微软雅黑" panose="020B0503020204020204" pitchFamily="34" charset="-122"/>
                </a:rPr>
                <a:t>党委党组</a:t>
              </a:r>
            </a:p>
          </p:txBody>
        </p:sp>
      </p:grpSp>
      <p:grpSp>
        <p:nvGrpSpPr>
          <p:cNvPr id="5" name="组合 4"/>
          <p:cNvGrpSpPr/>
          <p:nvPr/>
        </p:nvGrpSpPr>
        <p:grpSpPr>
          <a:xfrm>
            <a:off x="9269594" y="2763057"/>
            <a:ext cx="2510068" cy="2736000"/>
            <a:chOff x="9269594" y="2763057"/>
            <a:chExt cx="2510068" cy="2736000"/>
          </a:xfrm>
        </p:grpSpPr>
        <p:sp>
          <p:nvSpPr>
            <p:cNvPr id="47" name="矩形 46"/>
            <p:cNvSpPr/>
            <p:nvPr/>
          </p:nvSpPr>
          <p:spPr>
            <a:xfrm>
              <a:off x="9269594" y="2763057"/>
              <a:ext cx="2496000" cy="2736000"/>
            </a:xfrm>
            <a:prstGeom prst="rect">
              <a:avLst/>
            </a:prstGeom>
            <a:noFill/>
            <a:ln w="12700">
              <a:solidFill>
                <a:srgbClr val="9C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dirty="0">
                <a:solidFill>
                  <a:schemeClr val="accent1"/>
                </a:solidFill>
              </a:endParaRPr>
            </a:p>
          </p:txBody>
        </p:sp>
        <p:sp>
          <p:nvSpPr>
            <p:cNvPr id="48" name="矩形 47"/>
            <p:cNvSpPr/>
            <p:nvPr/>
          </p:nvSpPr>
          <p:spPr>
            <a:xfrm>
              <a:off x="9283662" y="3706618"/>
              <a:ext cx="2496000" cy="1077219"/>
            </a:xfrm>
            <a:prstGeom prst="rect">
              <a:avLst/>
            </a:prstGeom>
            <a:effectLst/>
          </p:spPr>
          <p:txBody>
            <a:bodyPr wrap="square">
              <a:spAutoFit/>
            </a:bodyPr>
            <a:lstStyle/>
            <a:p>
              <a:r>
                <a:rPr lang="zh-CN" altLang="en-US" sz="1600" dirty="0">
                  <a:latin typeface="微软雅黑" panose="020B0503020204020204" pitchFamily="34" charset="-122"/>
                  <a:ea typeface="微软雅黑" panose="020B0503020204020204" pitchFamily="34" charset="-122"/>
                </a:rPr>
                <a:t>年度民主生活会要以“两学一做”为主题，领导班子和领导干部把自己摆进去，查找存在的问题</a:t>
              </a:r>
            </a:p>
          </p:txBody>
        </p:sp>
        <p:sp>
          <p:nvSpPr>
            <p:cNvPr id="49" name="矩形 48"/>
            <p:cNvSpPr/>
            <p:nvPr/>
          </p:nvSpPr>
          <p:spPr>
            <a:xfrm>
              <a:off x="9557487" y="3068750"/>
              <a:ext cx="1920213" cy="480000"/>
            </a:xfrm>
            <a:prstGeom prst="rect">
              <a:avLst/>
            </a:prstGeom>
            <a:gradFill>
              <a:gsLst>
                <a:gs pos="0">
                  <a:srgbClr val="BE0000"/>
                </a:gs>
                <a:gs pos="100000">
                  <a:srgbClr val="930000"/>
                </a:gs>
              </a:gsLst>
              <a:lin ang="16200000" scaled="1"/>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7" b="1" dirty="0">
                  <a:solidFill>
                    <a:schemeClr val="bg1"/>
                  </a:solidFill>
                  <a:latin typeface="微软雅黑" panose="020B0503020204020204" pitchFamily="34" charset="-122"/>
                  <a:ea typeface="微软雅黑" panose="020B0503020204020204" pitchFamily="34" charset="-122"/>
                </a:rPr>
                <a:t>民主生活会</a:t>
              </a:r>
            </a:p>
          </p:txBody>
        </p:sp>
      </p:grpSp>
    </p:spTree>
    <p:extLst>
      <p:ext uri="{BB962C8B-B14F-4D97-AF65-F5344CB8AC3E}">
        <p14:creationId xmlns:p14="http://schemas.microsoft.com/office/powerpoint/2010/main" val="2307216610"/>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1000"/>
                                        <p:tgtEl>
                                          <p:spTgt spid="9"/>
                                        </p:tgtEl>
                                      </p:cBhvr>
                                    </p:animEffect>
                                  </p:childTnLst>
                                </p:cTn>
                              </p:par>
                            </p:childTnLst>
                          </p:cTn>
                        </p:par>
                        <p:par>
                          <p:cTn id="14" fill="hold">
                            <p:stCondLst>
                              <p:cond delay="2000"/>
                            </p:stCondLst>
                            <p:childTnLst>
                              <p:par>
                                <p:cTn id="15" presetID="53" presetClass="entr" presetSubtype="16"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par>
                          <p:cTn id="20" fill="hold">
                            <p:stCondLst>
                              <p:cond delay="2500"/>
                            </p:stCondLst>
                            <p:childTnLst>
                              <p:par>
                                <p:cTn id="21" presetID="53" presetClass="entr" presetSubtype="16"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childTnLst>
                          </p:cTn>
                        </p:par>
                        <p:par>
                          <p:cTn id="26" fill="hold">
                            <p:stCondLst>
                              <p:cond delay="3000"/>
                            </p:stCondLst>
                            <p:childTnLst>
                              <p:par>
                                <p:cTn id="27" presetID="53" presetClass="entr" presetSubtype="16"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Effect transition="in" filter="fade">
                                      <p:cBhvr>
                                        <p:cTn id="37" dur="500"/>
                                        <p:tgtEl>
                                          <p:spTgt spid="28"/>
                                        </p:tgtEl>
                                      </p:cBhvr>
                                    </p:animEffect>
                                  </p:childTnLst>
                                </p:cTn>
                              </p:par>
                            </p:childTnLst>
                          </p:cTn>
                        </p:par>
                        <p:par>
                          <p:cTn id="38" fill="hold">
                            <p:stCondLst>
                              <p:cond delay="4000"/>
                            </p:stCondLst>
                            <p:childTnLst>
                              <p:par>
                                <p:cTn id="39" presetID="23" presetClass="entr" presetSubtype="528" fill="hold" nodeType="afterEffect">
                                  <p:stCondLst>
                                    <p:cond delay="0"/>
                                  </p:stCondLst>
                                  <p:childTnLst>
                                    <p:set>
                                      <p:cBhvr>
                                        <p:cTn id="40" dur="1" fill="hold">
                                          <p:stCondLst>
                                            <p:cond delay="0"/>
                                          </p:stCondLst>
                                        </p:cTn>
                                        <p:tgtEl>
                                          <p:spTgt spid="33"/>
                                        </p:tgtEl>
                                        <p:attrNameLst>
                                          <p:attrName>style.visibility</p:attrName>
                                        </p:attrNameLst>
                                      </p:cBhvr>
                                      <p:to>
                                        <p:strVal val="visible"/>
                                      </p:to>
                                    </p:set>
                                    <p:anim calcmode="lin" valueType="num">
                                      <p:cBhvr>
                                        <p:cTn id="41" dur="1000" fill="hold"/>
                                        <p:tgtEl>
                                          <p:spTgt spid="33"/>
                                        </p:tgtEl>
                                        <p:attrNameLst>
                                          <p:attrName>ppt_w</p:attrName>
                                        </p:attrNameLst>
                                      </p:cBhvr>
                                      <p:tavLst>
                                        <p:tav tm="0">
                                          <p:val>
                                            <p:fltVal val="0"/>
                                          </p:val>
                                        </p:tav>
                                        <p:tav tm="100000">
                                          <p:val>
                                            <p:strVal val="#ppt_w"/>
                                          </p:val>
                                        </p:tav>
                                      </p:tavLst>
                                    </p:anim>
                                    <p:anim calcmode="lin" valueType="num">
                                      <p:cBhvr>
                                        <p:cTn id="42" dur="1000" fill="hold"/>
                                        <p:tgtEl>
                                          <p:spTgt spid="33"/>
                                        </p:tgtEl>
                                        <p:attrNameLst>
                                          <p:attrName>ppt_h</p:attrName>
                                        </p:attrNameLst>
                                      </p:cBhvr>
                                      <p:tavLst>
                                        <p:tav tm="0">
                                          <p:val>
                                            <p:fltVal val="0"/>
                                          </p:val>
                                        </p:tav>
                                        <p:tav tm="100000">
                                          <p:val>
                                            <p:strVal val="#ppt_h"/>
                                          </p:val>
                                        </p:tav>
                                      </p:tavLst>
                                    </p:anim>
                                    <p:anim calcmode="lin" valueType="num">
                                      <p:cBhvr>
                                        <p:cTn id="43" dur="1000" fill="hold"/>
                                        <p:tgtEl>
                                          <p:spTgt spid="33"/>
                                        </p:tgtEl>
                                        <p:attrNameLst>
                                          <p:attrName>ppt_x</p:attrName>
                                        </p:attrNameLst>
                                      </p:cBhvr>
                                      <p:tavLst>
                                        <p:tav tm="0">
                                          <p:val>
                                            <p:fltVal val="0.5"/>
                                          </p:val>
                                        </p:tav>
                                        <p:tav tm="100000">
                                          <p:val>
                                            <p:strVal val="#ppt_x"/>
                                          </p:val>
                                        </p:tav>
                                      </p:tavLst>
                                    </p:anim>
                                    <p:anim calcmode="lin" valueType="num">
                                      <p:cBhvr>
                                        <p:cTn id="44" dur="1000" fill="hold"/>
                                        <p:tgtEl>
                                          <p:spTgt spid="33"/>
                                        </p:tgtEl>
                                        <p:attrNameLst>
                                          <p:attrName>ppt_y</p:attrName>
                                        </p:attrNameLst>
                                      </p:cBhvr>
                                      <p:tavLst>
                                        <p:tav tm="0">
                                          <p:val>
                                            <p:fltVal val="0.5"/>
                                          </p:val>
                                        </p:tav>
                                        <p:tav tm="100000">
                                          <p:val>
                                            <p:strVal val="#ppt_y"/>
                                          </p:val>
                                        </p:tav>
                                      </p:tavLst>
                                    </p:anim>
                                  </p:childTnLst>
                                </p:cTn>
                              </p:par>
                            </p:childTnLst>
                          </p:cTn>
                        </p:par>
                        <p:par>
                          <p:cTn id="45" fill="hold">
                            <p:stCondLst>
                              <p:cond delay="5000"/>
                            </p:stCondLst>
                            <p:childTnLst>
                              <p:par>
                                <p:cTn id="46" presetID="42" presetClass="entr" presetSubtype="0" fill="hold" nodeType="afterEffect">
                                  <p:stCondLst>
                                    <p:cond delay="0"/>
                                  </p:stCondLst>
                                  <p:childTnLst>
                                    <p:set>
                                      <p:cBhvr>
                                        <p:cTn id="47" dur="1" fill="hold">
                                          <p:stCondLst>
                                            <p:cond delay="0"/>
                                          </p:stCondLst>
                                        </p:cTn>
                                        <p:tgtEl>
                                          <p:spTgt spid="2"/>
                                        </p:tgtEl>
                                        <p:attrNameLst>
                                          <p:attrName>style.visibility</p:attrName>
                                        </p:attrNameLst>
                                      </p:cBhvr>
                                      <p:to>
                                        <p:strVal val="visible"/>
                                      </p:to>
                                    </p:set>
                                    <p:animEffect transition="in" filter="fade">
                                      <p:cBhvr>
                                        <p:cTn id="48" dur="1000"/>
                                        <p:tgtEl>
                                          <p:spTgt spid="2"/>
                                        </p:tgtEl>
                                      </p:cBhvr>
                                    </p:animEffect>
                                    <p:anim calcmode="lin" valueType="num">
                                      <p:cBhvr>
                                        <p:cTn id="49" dur="1000" fill="hold"/>
                                        <p:tgtEl>
                                          <p:spTgt spid="2"/>
                                        </p:tgtEl>
                                        <p:attrNameLst>
                                          <p:attrName>ppt_x</p:attrName>
                                        </p:attrNameLst>
                                      </p:cBhvr>
                                      <p:tavLst>
                                        <p:tav tm="0">
                                          <p:val>
                                            <p:strVal val="#ppt_x"/>
                                          </p:val>
                                        </p:tav>
                                        <p:tav tm="100000">
                                          <p:val>
                                            <p:strVal val="#ppt_x"/>
                                          </p:val>
                                        </p:tav>
                                      </p:tavLst>
                                    </p:anim>
                                    <p:anim calcmode="lin" valueType="num">
                                      <p:cBhvr>
                                        <p:cTn id="50" dur="1000" fill="hold"/>
                                        <p:tgtEl>
                                          <p:spTgt spid="2"/>
                                        </p:tgtEl>
                                        <p:attrNameLst>
                                          <p:attrName>ppt_y</p:attrName>
                                        </p:attrNameLst>
                                      </p:cBhvr>
                                      <p:tavLst>
                                        <p:tav tm="0">
                                          <p:val>
                                            <p:strVal val="#ppt_y+.1"/>
                                          </p:val>
                                        </p:tav>
                                        <p:tav tm="100000">
                                          <p:val>
                                            <p:strVal val="#ppt_y"/>
                                          </p:val>
                                        </p:tav>
                                      </p:tavLst>
                                    </p:anim>
                                  </p:childTnLst>
                                </p:cTn>
                              </p:par>
                            </p:childTnLst>
                          </p:cTn>
                        </p:par>
                        <p:par>
                          <p:cTn id="51" fill="hold">
                            <p:stCondLst>
                              <p:cond delay="6000"/>
                            </p:stCondLst>
                            <p:childTnLst>
                              <p:par>
                                <p:cTn id="52" presetID="47" presetClass="entr" presetSubtype="0" fill="hold" nodeType="after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fade">
                                      <p:cBhvr>
                                        <p:cTn id="54" dur="1000"/>
                                        <p:tgtEl>
                                          <p:spTgt spid="3"/>
                                        </p:tgtEl>
                                      </p:cBhvr>
                                    </p:animEffect>
                                    <p:anim calcmode="lin" valueType="num">
                                      <p:cBhvr>
                                        <p:cTn id="55" dur="1000" fill="hold"/>
                                        <p:tgtEl>
                                          <p:spTgt spid="3"/>
                                        </p:tgtEl>
                                        <p:attrNameLst>
                                          <p:attrName>ppt_x</p:attrName>
                                        </p:attrNameLst>
                                      </p:cBhvr>
                                      <p:tavLst>
                                        <p:tav tm="0">
                                          <p:val>
                                            <p:strVal val="#ppt_x"/>
                                          </p:val>
                                        </p:tav>
                                        <p:tav tm="100000">
                                          <p:val>
                                            <p:strVal val="#ppt_x"/>
                                          </p:val>
                                        </p:tav>
                                      </p:tavLst>
                                    </p:anim>
                                    <p:anim calcmode="lin" valueType="num">
                                      <p:cBhvr>
                                        <p:cTn id="56" dur="1000" fill="hold"/>
                                        <p:tgtEl>
                                          <p:spTgt spid="3"/>
                                        </p:tgtEl>
                                        <p:attrNameLst>
                                          <p:attrName>ppt_y</p:attrName>
                                        </p:attrNameLst>
                                      </p:cBhvr>
                                      <p:tavLst>
                                        <p:tav tm="0">
                                          <p:val>
                                            <p:strVal val="#ppt_y-.1"/>
                                          </p:val>
                                        </p:tav>
                                        <p:tav tm="100000">
                                          <p:val>
                                            <p:strVal val="#ppt_y"/>
                                          </p:val>
                                        </p:tav>
                                      </p:tavLst>
                                    </p:anim>
                                  </p:childTnLst>
                                </p:cTn>
                              </p:par>
                            </p:childTnLst>
                          </p:cTn>
                        </p:par>
                        <p:par>
                          <p:cTn id="57" fill="hold">
                            <p:stCondLst>
                              <p:cond delay="7000"/>
                            </p:stCondLst>
                            <p:childTnLst>
                              <p:par>
                                <p:cTn id="58" presetID="47" presetClass="entr" presetSubtype="0" fill="hold" nodeType="afterEffect">
                                  <p:stCondLst>
                                    <p:cond delay="0"/>
                                  </p:stCondLst>
                                  <p:childTnLst>
                                    <p:set>
                                      <p:cBhvr>
                                        <p:cTn id="59" dur="1" fill="hold">
                                          <p:stCondLst>
                                            <p:cond delay="0"/>
                                          </p:stCondLst>
                                        </p:cTn>
                                        <p:tgtEl>
                                          <p:spTgt spid="4"/>
                                        </p:tgtEl>
                                        <p:attrNameLst>
                                          <p:attrName>style.visibility</p:attrName>
                                        </p:attrNameLst>
                                      </p:cBhvr>
                                      <p:to>
                                        <p:strVal val="visible"/>
                                      </p:to>
                                    </p:set>
                                    <p:animEffect transition="in" filter="fade">
                                      <p:cBhvr>
                                        <p:cTn id="60" dur="1000"/>
                                        <p:tgtEl>
                                          <p:spTgt spid="4"/>
                                        </p:tgtEl>
                                      </p:cBhvr>
                                    </p:animEffect>
                                    <p:anim calcmode="lin" valueType="num">
                                      <p:cBhvr>
                                        <p:cTn id="61" dur="1000" fill="hold"/>
                                        <p:tgtEl>
                                          <p:spTgt spid="4"/>
                                        </p:tgtEl>
                                        <p:attrNameLst>
                                          <p:attrName>ppt_x</p:attrName>
                                        </p:attrNameLst>
                                      </p:cBhvr>
                                      <p:tavLst>
                                        <p:tav tm="0">
                                          <p:val>
                                            <p:strVal val="#ppt_x"/>
                                          </p:val>
                                        </p:tav>
                                        <p:tav tm="100000">
                                          <p:val>
                                            <p:strVal val="#ppt_x"/>
                                          </p:val>
                                        </p:tav>
                                      </p:tavLst>
                                    </p:anim>
                                    <p:anim calcmode="lin" valueType="num">
                                      <p:cBhvr>
                                        <p:cTn id="62" dur="1000" fill="hold"/>
                                        <p:tgtEl>
                                          <p:spTgt spid="4"/>
                                        </p:tgtEl>
                                        <p:attrNameLst>
                                          <p:attrName>ppt_y</p:attrName>
                                        </p:attrNameLst>
                                      </p:cBhvr>
                                      <p:tavLst>
                                        <p:tav tm="0">
                                          <p:val>
                                            <p:strVal val="#ppt_y-.1"/>
                                          </p:val>
                                        </p:tav>
                                        <p:tav tm="100000">
                                          <p:val>
                                            <p:strVal val="#ppt_y"/>
                                          </p:val>
                                        </p:tav>
                                      </p:tavLst>
                                    </p:anim>
                                  </p:childTnLst>
                                </p:cTn>
                              </p:par>
                            </p:childTnLst>
                          </p:cTn>
                        </p:par>
                        <p:par>
                          <p:cTn id="63" fill="hold">
                            <p:stCondLst>
                              <p:cond delay="8000"/>
                            </p:stCondLst>
                            <p:childTnLst>
                              <p:par>
                                <p:cTn id="64" presetID="47" presetClass="entr" presetSubtype="0" fill="hold" nodeType="afterEffect">
                                  <p:stCondLst>
                                    <p:cond delay="0"/>
                                  </p:stCondLst>
                                  <p:childTnLst>
                                    <p:set>
                                      <p:cBhvr>
                                        <p:cTn id="65" dur="1" fill="hold">
                                          <p:stCondLst>
                                            <p:cond delay="0"/>
                                          </p:stCondLst>
                                        </p:cTn>
                                        <p:tgtEl>
                                          <p:spTgt spid="5"/>
                                        </p:tgtEl>
                                        <p:attrNameLst>
                                          <p:attrName>style.visibility</p:attrName>
                                        </p:attrNameLst>
                                      </p:cBhvr>
                                      <p:to>
                                        <p:strVal val="visible"/>
                                      </p:to>
                                    </p:set>
                                    <p:animEffect transition="in" filter="fade">
                                      <p:cBhvr>
                                        <p:cTn id="66" dur="1000"/>
                                        <p:tgtEl>
                                          <p:spTgt spid="5"/>
                                        </p:tgtEl>
                                      </p:cBhvr>
                                    </p:animEffect>
                                    <p:anim calcmode="lin" valueType="num">
                                      <p:cBhvr>
                                        <p:cTn id="67" dur="1000" fill="hold"/>
                                        <p:tgtEl>
                                          <p:spTgt spid="5"/>
                                        </p:tgtEl>
                                        <p:attrNameLst>
                                          <p:attrName>ppt_x</p:attrName>
                                        </p:attrNameLst>
                                      </p:cBhvr>
                                      <p:tavLst>
                                        <p:tav tm="0">
                                          <p:val>
                                            <p:strVal val="#ppt_x"/>
                                          </p:val>
                                        </p:tav>
                                        <p:tav tm="100000">
                                          <p:val>
                                            <p:strVal val="#ppt_x"/>
                                          </p:val>
                                        </p:tav>
                                      </p:tavLst>
                                    </p:anim>
                                    <p:anim calcmode="lin" valueType="num">
                                      <p:cBhvr>
                                        <p:cTn id="68"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8" name="矩形 27"/>
          <p:cNvSpPr/>
          <p:nvPr/>
        </p:nvSpPr>
        <p:spPr>
          <a:xfrm>
            <a:off x="975360" y="-1341120"/>
            <a:ext cx="772160" cy="1056640"/>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0" name="Picture 268" descr="华表54654"/>
          <p:cNvPicPr>
            <a:picLocks noChangeAspect="1" noChangeArrowheads="1"/>
          </p:cNvPicPr>
          <p:nvPr/>
        </p:nvPicPr>
        <p:blipFill>
          <a:blip r:embed="rId4" cstate="screen">
            <a:extLst>
              <a:ext uri="{28A0092B-C50C-407E-A947-70E740481C1C}">
                <a14:useLocalDpi xmlns:a14="http://schemas.microsoft.com/office/drawing/2010/main"/>
              </a:ext>
            </a:extLst>
          </a:blip>
          <a:srcRect t="1273"/>
          <a:stretch>
            <a:fillRect/>
          </a:stretch>
        </p:blipFill>
        <p:spPr bwMode="auto">
          <a:xfrm>
            <a:off x="1" y="0"/>
            <a:ext cx="3433009" cy="7956330"/>
          </a:xfrm>
          <a:prstGeom prst="rect">
            <a:avLst/>
          </a:prstGeom>
          <a:noFill/>
          <a:extLst>
            <a:ext uri="{909E8E84-426E-40DD-AFC4-6F175D3DCCD1}">
              <a14:hiddenFill xmlns:a14="http://schemas.microsoft.com/office/drawing/2010/main">
                <a:solidFill>
                  <a:srgbClr val="FFFFFF"/>
                </a:solidFill>
              </a14:hiddenFill>
            </a:ext>
          </a:extLst>
        </p:spPr>
      </p:pic>
      <p:pic>
        <p:nvPicPr>
          <p:cNvPr id="42" name="图片 41"/>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0" y="5842000"/>
            <a:ext cx="12192000" cy="1016000"/>
          </a:xfrm>
          <a:prstGeom prst="rect">
            <a:avLst/>
          </a:prstGeom>
        </p:spPr>
      </p:pic>
      <p:sp>
        <p:nvSpPr>
          <p:cNvPr id="2" name="矩形 1"/>
          <p:cNvSpPr/>
          <p:nvPr/>
        </p:nvSpPr>
        <p:spPr>
          <a:xfrm>
            <a:off x="3276984" y="2132161"/>
            <a:ext cx="7802136" cy="1107996"/>
          </a:xfrm>
          <a:prstGeom prst="rect">
            <a:avLst/>
          </a:prstGeom>
        </p:spPr>
        <p:txBody>
          <a:bodyPr wrap="none">
            <a:spAutoFit/>
          </a:bodyPr>
          <a:lstStyle/>
          <a:p>
            <a:r>
              <a:rPr lang="zh-CN" altLang="en-US" sz="6600" b="1" dirty="0" smtClean="0">
                <a:gradFill>
                  <a:gsLst>
                    <a:gs pos="0">
                      <a:srgbClr val="BE0000"/>
                    </a:gs>
                    <a:gs pos="100000">
                      <a:srgbClr val="930000"/>
                    </a:gs>
                  </a:gsLst>
                  <a:lin ang="16200000" scaled="1"/>
                </a:gradFill>
                <a:effectLst>
                  <a:outerShdw blurRad="50800" dist="38100" dir="2700000" algn="tl" rotWithShape="0">
                    <a:prstClr val="black">
                      <a:alpha val="40000"/>
                    </a:prstClr>
                  </a:outerShdw>
                </a:effectLst>
                <a:latin typeface="Verdana" panose="020B0604030504040204" pitchFamily="34" charset="0"/>
                <a:ea typeface="微软雅黑" panose="020B0503020204020204" pitchFamily="34" charset="-122"/>
              </a:rPr>
              <a:t>学习教育的</a:t>
            </a:r>
            <a:r>
              <a:rPr lang="zh-CN" altLang="en-US" sz="6600" b="1" dirty="0">
                <a:gradFill>
                  <a:gsLst>
                    <a:gs pos="0">
                      <a:srgbClr val="BE0000"/>
                    </a:gs>
                    <a:gs pos="100000">
                      <a:srgbClr val="930000"/>
                    </a:gs>
                  </a:gsLst>
                  <a:lin ang="16200000" scaled="1"/>
                </a:gradFill>
                <a:effectLst>
                  <a:outerShdw blurRad="50800" dist="38100" dir="2700000" algn="tl" rotWithShape="0">
                    <a:prstClr val="black">
                      <a:alpha val="40000"/>
                    </a:prstClr>
                  </a:outerShdw>
                </a:effectLst>
                <a:latin typeface="Verdana" panose="020B0604030504040204" pitchFamily="34" charset="0"/>
                <a:ea typeface="微软雅黑" panose="020B0503020204020204" pitchFamily="34" charset="-122"/>
              </a:rPr>
              <a:t>组织领导</a:t>
            </a:r>
          </a:p>
        </p:txBody>
      </p:sp>
      <p:grpSp>
        <p:nvGrpSpPr>
          <p:cNvPr id="29" name="组合 28"/>
          <p:cNvGrpSpPr/>
          <p:nvPr/>
        </p:nvGrpSpPr>
        <p:grpSpPr>
          <a:xfrm>
            <a:off x="6409419" y="572333"/>
            <a:ext cx="1387044" cy="1387043"/>
            <a:chOff x="2536745" y="3496783"/>
            <a:chExt cx="1006035" cy="1006034"/>
          </a:xfrm>
          <a:effectLst>
            <a:outerShdw blurRad="50800" dist="38100" dir="2700000" algn="tl" rotWithShape="0">
              <a:prstClr val="black">
                <a:alpha val="40000"/>
              </a:prstClr>
            </a:outerShdw>
          </a:effectLst>
        </p:grpSpPr>
        <p:grpSp>
          <p:nvGrpSpPr>
            <p:cNvPr id="30" name="组合 29"/>
            <p:cNvGrpSpPr/>
            <p:nvPr/>
          </p:nvGrpSpPr>
          <p:grpSpPr>
            <a:xfrm>
              <a:off x="2536745" y="3496783"/>
              <a:ext cx="1006035" cy="1006034"/>
              <a:chOff x="2180022" y="2446667"/>
              <a:chExt cx="1008000" cy="1008000"/>
            </a:xfrm>
          </p:grpSpPr>
          <p:sp>
            <p:nvSpPr>
              <p:cNvPr id="32" name="矩形 31"/>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33" name="直接连接符 32"/>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31" name="TextBox 14"/>
            <p:cNvSpPr txBox="1"/>
            <p:nvPr/>
          </p:nvSpPr>
          <p:spPr>
            <a:xfrm>
              <a:off x="2577636" y="3592173"/>
              <a:ext cx="951515" cy="803639"/>
            </a:xfrm>
            <a:prstGeom prst="rect">
              <a:avLst/>
            </a:prstGeom>
            <a:noFill/>
          </p:spPr>
          <p:txBody>
            <a:bodyPr wrap="square" rtlCol="0">
              <a:spAutoFit/>
            </a:bodyPr>
            <a:lstStyle/>
            <a:p>
              <a:pPr algn="ctr"/>
              <a:r>
                <a:rPr lang="zh-CN" altLang="en-US" sz="6600" b="1" dirty="0">
                  <a:latin typeface="微软雅黑" panose="020B0503020204020204" pitchFamily="34" charset="-122"/>
                  <a:ea typeface="微软雅黑" panose="020B0503020204020204" pitchFamily="34" charset="-122"/>
                </a:rPr>
                <a:t>伍</a:t>
              </a:r>
            </a:p>
          </p:txBody>
        </p:sp>
      </p:grpSp>
      <p:grpSp>
        <p:nvGrpSpPr>
          <p:cNvPr id="36" name="组合 35"/>
          <p:cNvGrpSpPr/>
          <p:nvPr/>
        </p:nvGrpSpPr>
        <p:grpSpPr>
          <a:xfrm>
            <a:off x="4074215" y="3759219"/>
            <a:ext cx="2812466" cy="484059"/>
            <a:chOff x="4074215" y="3759219"/>
            <a:chExt cx="2812466" cy="484059"/>
          </a:xfrm>
        </p:grpSpPr>
        <p:sp>
          <p:nvSpPr>
            <p:cNvPr id="37" name="圆角矩形 36"/>
            <p:cNvSpPr/>
            <p:nvPr/>
          </p:nvSpPr>
          <p:spPr>
            <a:xfrm>
              <a:off x="4074215" y="3759219"/>
              <a:ext cx="2812466" cy="484059"/>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TextBox 14"/>
            <p:cNvSpPr txBox="1"/>
            <p:nvPr/>
          </p:nvSpPr>
          <p:spPr bwMode="auto">
            <a:xfrm>
              <a:off x="4519955" y="3801913"/>
              <a:ext cx="2031325" cy="400110"/>
            </a:xfrm>
            <a:prstGeom prst="rect">
              <a:avLst/>
            </a:prstGeom>
            <a:noFill/>
          </p:spPr>
          <p:txBody>
            <a:bodyPr wrap="none">
              <a:spAutoFit/>
            </a:bodyPr>
            <a:lstStyle/>
            <a:p>
              <a:pPr>
                <a:defRPr/>
              </a:pPr>
              <a:r>
                <a:rPr lang="zh-CN" altLang="en-US" sz="2000" b="1" kern="0" spc="400" dirty="0">
                  <a:solidFill>
                    <a:srgbClr val="FDFDFD"/>
                  </a:solidFill>
                  <a:latin typeface="微软雅黑" pitchFamily="34" charset="-122"/>
                  <a:ea typeface="微软雅黑" pitchFamily="34" charset="-122"/>
                </a:rPr>
                <a:t>层层落实责任</a:t>
              </a:r>
            </a:p>
          </p:txBody>
        </p:sp>
      </p:grpSp>
      <p:grpSp>
        <p:nvGrpSpPr>
          <p:cNvPr id="39" name="组合 38"/>
          <p:cNvGrpSpPr/>
          <p:nvPr/>
        </p:nvGrpSpPr>
        <p:grpSpPr>
          <a:xfrm>
            <a:off x="7908411" y="3757042"/>
            <a:ext cx="2689295" cy="484059"/>
            <a:chOff x="7908411" y="3757042"/>
            <a:chExt cx="2689295" cy="484059"/>
          </a:xfrm>
        </p:grpSpPr>
        <p:sp>
          <p:nvSpPr>
            <p:cNvPr id="41" name="圆角矩形 40"/>
            <p:cNvSpPr/>
            <p:nvPr/>
          </p:nvSpPr>
          <p:spPr>
            <a:xfrm>
              <a:off x="7908411" y="3757042"/>
              <a:ext cx="2689295" cy="484059"/>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TextBox 34"/>
            <p:cNvSpPr txBox="1"/>
            <p:nvPr/>
          </p:nvSpPr>
          <p:spPr bwMode="auto">
            <a:xfrm>
              <a:off x="8348822" y="3801913"/>
              <a:ext cx="2031325" cy="400110"/>
            </a:xfrm>
            <a:prstGeom prst="rect">
              <a:avLst/>
            </a:prstGeom>
            <a:noFill/>
          </p:spPr>
          <p:txBody>
            <a:bodyPr wrap="none">
              <a:spAutoFit/>
            </a:bodyPr>
            <a:lstStyle/>
            <a:p>
              <a:pPr>
                <a:defRPr/>
              </a:pPr>
              <a:r>
                <a:rPr lang="zh-CN" altLang="en-US" sz="2000" b="1" kern="0" spc="400" dirty="0">
                  <a:solidFill>
                    <a:srgbClr val="FDFDFD"/>
                  </a:solidFill>
                  <a:latin typeface="微软雅黑" pitchFamily="34" charset="-122"/>
                  <a:ea typeface="微软雅黑" pitchFamily="34" charset="-122"/>
                </a:rPr>
                <a:t>强化组织保障</a:t>
              </a:r>
            </a:p>
          </p:txBody>
        </p:sp>
      </p:grpSp>
      <p:grpSp>
        <p:nvGrpSpPr>
          <p:cNvPr id="44" name="组合 43"/>
          <p:cNvGrpSpPr/>
          <p:nvPr/>
        </p:nvGrpSpPr>
        <p:grpSpPr>
          <a:xfrm>
            <a:off x="4063502" y="4534467"/>
            <a:ext cx="2812466" cy="484059"/>
            <a:chOff x="4063502" y="4534467"/>
            <a:chExt cx="2812466" cy="484059"/>
          </a:xfrm>
        </p:grpSpPr>
        <p:sp>
          <p:nvSpPr>
            <p:cNvPr id="45" name="圆角矩形 44"/>
            <p:cNvSpPr/>
            <p:nvPr/>
          </p:nvSpPr>
          <p:spPr>
            <a:xfrm>
              <a:off x="4063502" y="4534467"/>
              <a:ext cx="2812466" cy="484059"/>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TextBox 37"/>
            <p:cNvSpPr txBox="1"/>
            <p:nvPr/>
          </p:nvSpPr>
          <p:spPr bwMode="auto">
            <a:xfrm>
              <a:off x="4510447" y="4595748"/>
              <a:ext cx="2031325" cy="400110"/>
            </a:xfrm>
            <a:prstGeom prst="rect">
              <a:avLst/>
            </a:prstGeom>
            <a:noFill/>
          </p:spPr>
          <p:txBody>
            <a:bodyPr wrap="none">
              <a:spAutoFit/>
            </a:bodyPr>
            <a:lstStyle/>
            <a:p>
              <a:pPr>
                <a:defRPr/>
              </a:pPr>
              <a:r>
                <a:rPr lang="zh-CN" altLang="en-US" sz="2000" b="1" kern="0" spc="400" dirty="0">
                  <a:solidFill>
                    <a:srgbClr val="FDFDFD"/>
                  </a:solidFill>
                  <a:latin typeface="微软雅黑" pitchFamily="34" charset="-122"/>
                  <a:ea typeface="微软雅黑" pitchFamily="34" charset="-122"/>
                </a:rPr>
                <a:t>注重分类指导</a:t>
              </a:r>
            </a:p>
          </p:txBody>
        </p:sp>
      </p:grpSp>
      <p:grpSp>
        <p:nvGrpSpPr>
          <p:cNvPr id="67" name="组合 66"/>
          <p:cNvGrpSpPr/>
          <p:nvPr/>
        </p:nvGrpSpPr>
        <p:grpSpPr>
          <a:xfrm>
            <a:off x="7918059" y="4534467"/>
            <a:ext cx="2689295" cy="484059"/>
            <a:chOff x="7918059" y="4534467"/>
            <a:chExt cx="2689295" cy="484059"/>
          </a:xfrm>
        </p:grpSpPr>
        <p:sp>
          <p:nvSpPr>
            <p:cNvPr id="68" name="圆角矩形 67"/>
            <p:cNvSpPr/>
            <p:nvPr/>
          </p:nvSpPr>
          <p:spPr>
            <a:xfrm>
              <a:off x="7918059" y="4534467"/>
              <a:ext cx="2689295" cy="484059"/>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TextBox 40"/>
            <p:cNvSpPr txBox="1"/>
            <p:nvPr/>
          </p:nvSpPr>
          <p:spPr bwMode="auto">
            <a:xfrm>
              <a:off x="8354127" y="4576441"/>
              <a:ext cx="2031325" cy="400110"/>
            </a:xfrm>
            <a:prstGeom prst="rect">
              <a:avLst/>
            </a:prstGeom>
            <a:noFill/>
          </p:spPr>
          <p:txBody>
            <a:bodyPr wrap="none">
              <a:spAutoFit/>
            </a:bodyPr>
            <a:lstStyle/>
            <a:p>
              <a:pPr>
                <a:defRPr/>
              </a:pPr>
              <a:r>
                <a:rPr lang="zh-CN" altLang="en-US" sz="2000" b="1" kern="0" spc="400" dirty="0">
                  <a:solidFill>
                    <a:srgbClr val="FDFDFD"/>
                  </a:solidFill>
                  <a:latin typeface="微软雅黑" pitchFamily="34" charset="-122"/>
                  <a:ea typeface="微软雅黑" pitchFamily="34" charset="-122"/>
                </a:rPr>
                <a:t>发挥媒体作用</a:t>
              </a:r>
            </a:p>
          </p:txBody>
        </p:sp>
      </p:grpSp>
      <p:pic>
        <p:nvPicPr>
          <p:cNvPr id="70" name="图片 69"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678405" y="3688640"/>
            <a:ext cx="612000" cy="583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 name="图片 70"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683254" y="4459387"/>
            <a:ext cx="612000" cy="583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2" name="图片 71"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481987" y="3685986"/>
            <a:ext cx="612000" cy="583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 name="图片 72"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486836" y="4456733"/>
            <a:ext cx="612000" cy="583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327847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4000" advClick="0" advTm="0">
        <p15:prstTrans prst="curtains"/>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up)">
                                      <p:cBhvr>
                                        <p:cTn id="7" dur="1000"/>
                                        <p:tgtEl>
                                          <p:spTgt spid="40"/>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wipe(left)">
                                      <p:cBhvr>
                                        <p:cTn id="11" dur="1000"/>
                                        <p:tgtEl>
                                          <p:spTgt spid="42"/>
                                        </p:tgtEl>
                                      </p:cBhvr>
                                    </p:animEffect>
                                  </p:childTnLst>
                                </p:cTn>
                              </p:par>
                            </p:childTnLst>
                          </p:cTn>
                        </p:par>
                        <p:par>
                          <p:cTn id="12" fill="hold">
                            <p:stCondLst>
                              <p:cond delay="2000"/>
                            </p:stCondLst>
                            <p:childTnLst>
                              <p:par>
                                <p:cTn id="13" presetID="53" presetClass="entr" presetSubtype="16" fill="hold" nodeType="after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p:cTn id="15" dur="1000" fill="hold"/>
                                        <p:tgtEl>
                                          <p:spTgt spid="29"/>
                                        </p:tgtEl>
                                        <p:attrNameLst>
                                          <p:attrName>ppt_w</p:attrName>
                                        </p:attrNameLst>
                                      </p:cBhvr>
                                      <p:tavLst>
                                        <p:tav tm="0">
                                          <p:val>
                                            <p:fltVal val="0"/>
                                          </p:val>
                                        </p:tav>
                                        <p:tav tm="100000">
                                          <p:val>
                                            <p:strVal val="#ppt_w"/>
                                          </p:val>
                                        </p:tav>
                                      </p:tavLst>
                                    </p:anim>
                                    <p:anim calcmode="lin" valueType="num">
                                      <p:cBhvr>
                                        <p:cTn id="16" dur="1000" fill="hold"/>
                                        <p:tgtEl>
                                          <p:spTgt spid="29"/>
                                        </p:tgtEl>
                                        <p:attrNameLst>
                                          <p:attrName>ppt_h</p:attrName>
                                        </p:attrNameLst>
                                      </p:cBhvr>
                                      <p:tavLst>
                                        <p:tav tm="0">
                                          <p:val>
                                            <p:fltVal val="0"/>
                                          </p:val>
                                        </p:tav>
                                        <p:tav tm="100000">
                                          <p:val>
                                            <p:strVal val="#ppt_h"/>
                                          </p:val>
                                        </p:tav>
                                      </p:tavLst>
                                    </p:anim>
                                    <p:animEffect transition="in" filter="fade">
                                      <p:cBhvr>
                                        <p:cTn id="17" dur="1000"/>
                                        <p:tgtEl>
                                          <p:spTgt spid="29"/>
                                        </p:tgtEl>
                                      </p:cBhvr>
                                    </p:animEffect>
                                  </p:childTnLst>
                                </p:cTn>
                              </p:par>
                            </p:childTnLst>
                          </p:cTn>
                        </p:par>
                        <p:par>
                          <p:cTn id="18" fill="hold">
                            <p:stCondLst>
                              <p:cond delay="3000"/>
                            </p:stCondLst>
                            <p:childTnLst>
                              <p:par>
                                <p:cTn id="19" presetID="22" presetClass="entr" presetSubtype="8"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left)">
                                      <p:cBhvr>
                                        <p:cTn id="21" dur="1000"/>
                                        <p:tgtEl>
                                          <p:spTgt spid="2"/>
                                        </p:tgtEl>
                                      </p:cBhvr>
                                    </p:animEffect>
                                  </p:childTnLst>
                                </p:cTn>
                              </p:par>
                            </p:childTnLst>
                          </p:cTn>
                        </p:par>
                        <p:par>
                          <p:cTn id="22" fill="hold">
                            <p:stCondLst>
                              <p:cond delay="4000"/>
                            </p:stCondLst>
                            <p:childTnLst>
                              <p:par>
                                <p:cTn id="23" presetID="23" presetClass="entr" presetSubtype="528" fill="hold" nodeType="afterEffect">
                                  <p:stCondLst>
                                    <p:cond delay="0"/>
                                  </p:stCondLst>
                                  <p:childTnLst>
                                    <p:set>
                                      <p:cBhvr>
                                        <p:cTn id="24" dur="1" fill="hold">
                                          <p:stCondLst>
                                            <p:cond delay="0"/>
                                          </p:stCondLst>
                                        </p:cTn>
                                        <p:tgtEl>
                                          <p:spTgt spid="70"/>
                                        </p:tgtEl>
                                        <p:attrNameLst>
                                          <p:attrName>style.visibility</p:attrName>
                                        </p:attrNameLst>
                                      </p:cBhvr>
                                      <p:to>
                                        <p:strVal val="visible"/>
                                      </p:to>
                                    </p:set>
                                    <p:anim calcmode="lin" valueType="num">
                                      <p:cBhvr>
                                        <p:cTn id="25" dur="1000" fill="hold"/>
                                        <p:tgtEl>
                                          <p:spTgt spid="70"/>
                                        </p:tgtEl>
                                        <p:attrNameLst>
                                          <p:attrName>ppt_w</p:attrName>
                                        </p:attrNameLst>
                                      </p:cBhvr>
                                      <p:tavLst>
                                        <p:tav tm="0">
                                          <p:val>
                                            <p:fltVal val="0"/>
                                          </p:val>
                                        </p:tav>
                                        <p:tav tm="100000">
                                          <p:val>
                                            <p:strVal val="#ppt_w"/>
                                          </p:val>
                                        </p:tav>
                                      </p:tavLst>
                                    </p:anim>
                                    <p:anim calcmode="lin" valueType="num">
                                      <p:cBhvr>
                                        <p:cTn id="26" dur="1000" fill="hold"/>
                                        <p:tgtEl>
                                          <p:spTgt spid="70"/>
                                        </p:tgtEl>
                                        <p:attrNameLst>
                                          <p:attrName>ppt_h</p:attrName>
                                        </p:attrNameLst>
                                      </p:cBhvr>
                                      <p:tavLst>
                                        <p:tav tm="0">
                                          <p:val>
                                            <p:fltVal val="0"/>
                                          </p:val>
                                        </p:tav>
                                        <p:tav tm="100000">
                                          <p:val>
                                            <p:strVal val="#ppt_h"/>
                                          </p:val>
                                        </p:tav>
                                      </p:tavLst>
                                    </p:anim>
                                    <p:anim calcmode="lin" valueType="num">
                                      <p:cBhvr>
                                        <p:cTn id="27" dur="1000" fill="hold"/>
                                        <p:tgtEl>
                                          <p:spTgt spid="70"/>
                                        </p:tgtEl>
                                        <p:attrNameLst>
                                          <p:attrName>ppt_x</p:attrName>
                                        </p:attrNameLst>
                                      </p:cBhvr>
                                      <p:tavLst>
                                        <p:tav tm="0">
                                          <p:val>
                                            <p:fltVal val="0.5"/>
                                          </p:val>
                                        </p:tav>
                                        <p:tav tm="100000">
                                          <p:val>
                                            <p:strVal val="#ppt_x"/>
                                          </p:val>
                                        </p:tav>
                                      </p:tavLst>
                                    </p:anim>
                                    <p:anim calcmode="lin" valueType="num">
                                      <p:cBhvr>
                                        <p:cTn id="28" dur="1000" fill="hold"/>
                                        <p:tgtEl>
                                          <p:spTgt spid="70"/>
                                        </p:tgtEl>
                                        <p:attrNameLst>
                                          <p:attrName>ppt_y</p:attrName>
                                        </p:attrNameLst>
                                      </p:cBhvr>
                                      <p:tavLst>
                                        <p:tav tm="0">
                                          <p:val>
                                            <p:fltVal val="0.5"/>
                                          </p:val>
                                        </p:tav>
                                        <p:tav tm="100000">
                                          <p:val>
                                            <p:strVal val="#ppt_y"/>
                                          </p:val>
                                        </p:tav>
                                      </p:tavLst>
                                    </p:anim>
                                  </p:childTnLst>
                                </p:cTn>
                              </p:par>
                            </p:childTnLst>
                          </p:cTn>
                        </p:par>
                        <p:par>
                          <p:cTn id="29" fill="hold">
                            <p:stCondLst>
                              <p:cond delay="5000"/>
                            </p:stCondLst>
                            <p:childTnLst>
                              <p:par>
                                <p:cTn id="30" presetID="22" presetClass="entr" presetSubtype="8" fill="hold" nodeType="after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wipe(left)">
                                      <p:cBhvr>
                                        <p:cTn id="32" dur="500"/>
                                        <p:tgtEl>
                                          <p:spTgt spid="36"/>
                                        </p:tgtEl>
                                      </p:cBhvr>
                                    </p:animEffect>
                                  </p:childTnLst>
                                </p:cTn>
                              </p:par>
                            </p:childTnLst>
                          </p:cTn>
                        </p:par>
                        <p:par>
                          <p:cTn id="33" fill="hold">
                            <p:stCondLst>
                              <p:cond delay="5500"/>
                            </p:stCondLst>
                            <p:childTnLst>
                              <p:par>
                                <p:cTn id="34" presetID="23" presetClass="entr" presetSubtype="528" fill="hold" nodeType="afterEffect">
                                  <p:stCondLst>
                                    <p:cond delay="0"/>
                                  </p:stCondLst>
                                  <p:childTnLst>
                                    <p:set>
                                      <p:cBhvr>
                                        <p:cTn id="35" dur="1" fill="hold">
                                          <p:stCondLst>
                                            <p:cond delay="0"/>
                                          </p:stCondLst>
                                        </p:cTn>
                                        <p:tgtEl>
                                          <p:spTgt spid="72"/>
                                        </p:tgtEl>
                                        <p:attrNameLst>
                                          <p:attrName>style.visibility</p:attrName>
                                        </p:attrNameLst>
                                      </p:cBhvr>
                                      <p:to>
                                        <p:strVal val="visible"/>
                                      </p:to>
                                    </p:set>
                                    <p:anim calcmode="lin" valueType="num">
                                      <p:cBhvr>
                                        <p:cTn id="36" dur="1000" fill="hold"/>
                                        <p:tgtEl>
                                          <p:spTgt spid="72"/>
                                        </p:tgtEl>
                                        <p:attrNameLst>
                                          <p:attrName>ppt_w</p:attrName>
                                        </p:attrNameLst>
                                      </p:cBhvr>
                                      <p:tavLst>
                                        <p:tav tm="0">
                                          <p:val>
                                            <p:fltVal val="0"/>
                                          </p:val>
                                        </p:tav>
                                        <p:tav tm="100000">
                                          <p:val>
                                            <p:strVal val="#ppt_w"/>
                                          </p:val>
                                        </p:tav>
                                      </p:tavLst>
                                    </p:anim>
                                    <p:anim calcmode="lin" valueType="num">
                                      <p:cBhvr>
                                        <p:cTn id="37" dur="1000" fill="hold"/>
                                        <p:tgtEl>
                                          <p:spTgt spid="72"/>
                                        </p:tgtEl>
                                        <p:attrNameLst>
                                          <p:attrName>ppt_h</p:attrName>
                                        </p:attrNameLst>
                                      </p:cBhvr>
                                      <p:tavLst>
                                        <p:tav tm="0">
                                          <p:val>
                                            <p:fltVal val="0"/>
                                          </p:val>
                                        </p:tav>
                                        <p:tav tm="100000">
                                          <p:val>
                                            <p:strVal val="#ppt_h"/>
                                          </p:val>
                                        </p:tav>
                                      </p:tavLst>
                                    </p:anim>
                                    <p:anim calcmode="lin" valueType="num">
                                      <p:cBhvr>
                                        <p:cTn id="38" dur="1000" fill="hold"/>
                                        <p:tgtEl>
                                          <p:spTgt spid="72"/>
                                        </p:tgtEl>
                                        <p:attrNameLst>
                                          <p:attrName>ppt_x</p:attrName>
                                        </p:attrNameLst>
                                      </p:cBhvr>
                                      <p:tavLst>
                                        <p:tav tm="0">
                                          <p:val>
                                            <p:fltVal val="0.5"/>
                                          </p:val>
                                        </p:tav>
                                        <p:tav tm="100000">
                                          <p:val>
                                            <p:strVal val="#ppt_x"/>
                                          </p:val>
                                        </p:tav>
                                      </p:tavLst>
                                    </p:anim>
                                    <p:anim calcmode="lin" valueType="num">
                                      <p:cBhvr>
                                        <p:cTn id="39" dur="1000" fill="hold"/>
                                        <p:tgtEl>
                                          <p:spTgt spid="72"/>
                                        </p:tgtEl>
                                        <p:attrNameLst>
                                          <p:attrName>ppt_y</p:attrName>
                                        </p:attrNameLst>
                                      </p:cBhvr>
                                      <p:tavLst>
                                        <p:tav tm="0">
                                          <p:val>
                                            <p:fltVal val="0.5"/>
                                          </p:val>
                                        </p:tav>
                                        <p:tav tm="100000">
                                          <p:val>
                                            <p:strVal val="#ppt_y"/>
                                          </p:val>
                                        </p:tav>
                                      </p:tavLst>
                                    </p:anim>
                                  </p:childTnLst>
                                </p:cTn>
                              </p:par>
                            </p:childTnLst>
                          </p:cTn>
                        </p:par>
                        <p:par>
                          <p:cTn id="40" fill="hold">
                            <p:stCondLst>
                              <p:cond delay="6500"/>
                            </p:stCondLst>
                            <p:childTnLst>
                              <p:par>
                                <p:cTn id="41" presetID="22" presetClass="entr" presetSubtype="8" fill="hold" nodeType="after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wipe(left)">
                                      <p:cBhvr>
                                        <p:cTn id="43" dur="500"/>
                                        <p:tgtEl>
                                          <p:spTgt spid="39"/>
                                        </p:tgtEl>
                                      </p:cBhvr>
                                    </p:animEffect>
                                  </p:childTnLst>
                                </p:cTn>
                              </p:par>
                            </p:childTnLst>
                          </p:cTn>
                        </p:par>
                        <p:par>
                          <p:cTn id="44" fill="hold">
                            <p:stCondLst>
                              <p:cond delay="7000"/>
                            </p:stCondLst>
                            <p:childTnLst>
                              <p:par>
                                <p:cTn id="45" presetID="23" presetClass="entr" presetSubtype="528" fill="hold" nodeType="afterEffect">
                                  <p:stCondLst>
                                    <p:cond delay="0"/>
                                  </p:stCondLst>
                                  <p:childTnLst>
                                    <p:set>
                                      <p:cBhvr>
                                        <p:cTn id="46" dur="1" fill="hold">
                                          <p:stCondLst>
                                            <p:cond delay="0"/>
                                          </p:stCondLst>
                                        </p:cTn>
                                        <p:tgtEl>
                                          <p:spTgt spid="71"/>
                                        </p:tgtEl>
                                        <p:attrNameLst>
                                          <p:attrName>style.visibility</p:attrName>
                                        </p:attrNameLst>
                                      </p:cBhvr>
                                      <p:to>
                                        <p:strVal val="visible"/>
                                      </p:to>
                                    </p:set>
                                    <p:anim calcmode="lin" valueType="num">
                                      <p:cBhvr>
                                        <p:cTn id="47" dur="1000" fill="hold"/>
                                        <p:tgtEl>
                                          <p:spTgt spid="71"/>
                                        </p:tgtEl>
                                        <p:attrNameLst>
                                          <p:attrName>ppt_w</p:attrName>
                                        </p:attrNameLst>
                                      </p:cBhvr>
                                      <p:tavLst>
                                        <p:tav tm="0">
                                          <p:val>
                                            <p:fltVal val="0"/>
                                          </p:val>
                                        </p:tav>
                                        <p:tav tm="100000">
                                          <p:val>
                                            <p:strVal val="#ppt_w"/>
                                          </p:val>
                                        </p:tav>
                                      </p:tavLst>
                                    </p:anim>
                                    <p:anim calcmode="lin" valueType="num">
                                      <p:cBhvr>
                                        <p:cTn id="48" dur="1000" fill="hold"/>
                                        <p:tgtEl>
                                          <p:spTgt spid="71"/>
                                        </p:tgtEl>
                                        <p:attrNameLst>
                                          <p:attrName>ppt_h</p:attrName>
                                        </p:attrNameLst>
                                      </p:cBhvr>
                                      <p:tavLst>
                                        <p:tav tm="0">
                                          <p:val>
                                            <p:fltVal val="0"/>
                                          </p:val>
                                        </p:tav>
                                        <p:tav tm="100000">
                                          <p:val>
                                            <p:strVal val="#ppt_h"/>
                                          </p:val>
                                        </p:tav>
                                      </p:tavLst>
                                    </p:anim>
                                    <p:anim calcmode="lin" valueType="num">
                                      <p:cBhvr>
                                        <p:cTn id="49" dur="1000" fill="hold"/>
                                        <p:tgtEl>
                                          <p:spTgt spid="71"/>
                                        </p:tgtEl>
                                        <p:attrNameLst>
                                          <p:attrName>ppt_x</p:attrName>
                                        </p:attrNameLst>
                                      </p:cBhvr>
                                      <p:tavLst>
                                        <p:tav tm="0">
                                          <p:val>
                                            <p:fltVal val="0.5"/>
                                          </p:val>
                                        </p:tav>
                                        <p:tav tm="100000">
                                          <p:val>
                                            <p:strVal val="#ppt_x"/>
                                          </p:val>
                                        </p:tav>
                                      </p:tavLst>
                                    </p:anim>
                                    <p:anim calcmode="lin" valueType="num">
                                      <p:cBhvr>
                                        <p:cTn id="50" dur="1000" fill="hold"/>
                                        <p:tgtEl>
                                          <p:spTgt spid="71"/>
                                        </p:tgtEl>
                                        <p:attrNameLst>
                                          <p:attrName>ppt_y</p:attrName>
                                        </p:attrNameLst>
                                      </p:cBhvr>
                                      <p:tavLst>
                                        <p:tav tm="0">
                                          <p:val>
                                            <p:fltVal val="0.5"/>
                                          </p:val>
                                        </p:tav>
                                        <p:tav tm="100000">
                                          <p:val>
                                            <p:strVal val="#ppt_y"/>
                                          </p:val>
                                        </p:tav>
                                      </p:tavLst>
                                    </p:anim>
                                  </p:childTnLst>
                                </p:cTn>
                              </p:par>
                            </p:childTnLst>
                          </p:cTn>
                        </p:par>
                        <p:par>
                          <p:cTn id="51" fill="hold">
                            <p:stCondLst>
                              <p:cond delay="8000"/>
                            </p:stCondLst>
                            <p:childTnLst>
                              <p:par>
                                <p:cTn id="52" presetID="22" presetClass="entr" presetSubtype="8" fill="hold" nodeType="after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wipe(left)">
                                      <p:cBhvr>
                                        <p:cTn id="54" dur="500"/>
                                        <p:tgtEl>
                                          <p:spTgt spid="44"/>
                                        </p:tgtEl>
                                      </p:cBhvr>
                                    </p:animEffect>
                                  </p:childTnLst>
                                </p:cTn>
                              </p:par>
                            </p:childTnLst>
                          </p:cTn>
                        </p:par>
                        <p:par>
                          <p:cTn id="55" fill="hold">
                            <p:stCondLst>
                              <p:cond delay="8500"/>
                            </p:stCondLst>
                            <p:childTnLst>
                              <p:par>
                                <p:cTn id="56" presetID="23" presetClass="entr" presetSubtype="528" fill="hold" nodeType="afterEffect">
                                  <p:stCondLst>
                                    <p:cond delay="0"/>
                                  </p:stCondLst>
                                  <p:childTnLst>
                                    <p:set>
                                      <p:cBhvr>
                                        <p:cTn id="57" dur="1" fill="hold">
                                          <p:stCondLst>
                                            <p:cond delay="0"/>
                                          </p:stCondLst>
                                        </p:cTn>
                                        <p:tgtEl>
                                          <p:spTgt spid="73"/>
                                        </p:tgtEl>
                                        <p:attrNameLst>
                                          <p:attrName>style.visibility</p:attrName>
                                        </p:attrNameLst>
                                      </p:cBhvr>
                                      <p:to>
                                        <p:strVal val="visible"/>
                                      </p:to>
                                    </p:set>
                                    <p:anim calcmode="lin" valueType="num">
                                      <p:cBhvr>
                                        <p:cTn id="58" dur="1000" fill="hold"/>
                                        <p:tgtEl>
                                          <p:spTgt spid="73"/>
                                        </p:tgtEl>
                                        <p:attrNameLst>
                                          <p:attrName>ppt_w</p:attrName>
                                        </p:attrNameLst>
                                      </p:cBhvr>
                                      <p:tavLst>
                                        <p:tav tm="0">
                                          <p:val>
                                            <p:fltVal val="0"/>
                                          </p:val>
                                        </p:tav>
                                        <p:tav tm="100000">
                                          <p:val>
                                            <p:strVal val="#ppt_w"/>
                                          </p:val>
                                        </p:tav>
                                      </p:tavLst>
                                    </p:anim>
                                    <p:anim calcmode="lin" valueType="num">
                                      <p:cBhvr>
                                        <p:cTn id="59" dur="1000" fill="hold"/>
                                        <p:tgtEl>
                                          <p:spTgt spid="73"/>
                                        </p:tgtEl>
                                        <p:attrNameLst>
                                          <p:attrName>ppt_h</p:attrName>
                                        </p:attrNameLst>
                                      </p:cBhvr>
                                      <p:tavLst>
                                        <p:tav tm="0">
                                          <p:val>
                                            <p:fltVal val="0"/>
                                          </p:val>
                                        </p:tav>
                                        <p:tav tm="100000">
                                          <p:val>
                                            <p:strVal val="#ppt_h"/>
                                          </p:val>
                                        </p:tav>
                                      </p:tavLst>
                                    </p:anim>
                                    <p:anim calcmode="lin" valueType="num">
                                      <p:cBhvr>
                                        <p:cTn id="60" dur="1000" fill="hold"/>
                                        <p:tgtEl>
                                          <p:spTgt spid="73"/>
                                        </p:tgtEl>
                                        <p:attrNameLst>
                                          <p:attrName>ppt_x</p:attrName>
                                        </p:attrNameLst>
                                      </p:cBhvr>
                                      <p:tavLst>
                                        <p:tav tm="0">
                                          <p:val>
                                            <p:fltVal val="0.5"/>
                                          </p:val>
                                        </p:tav>
                                        <p:tav tm="100000">
                                          <p:val>
                                            <p:strVal val="#ppt_x"/>
                                          </p:val>
                                        </p:tav>
                                      </p:tavLst>
                                    </p:anim>
                                    <p:anim calcmode="lin" valueType="num">
                                      <p:cBhvr>
                                        <p:cTn id="61" dur="1000" fill="hold"/>
                                        <p:tgtEl>
                                          <p:spTgt spid="73"/>
                                        </p:tgtEl>
                                        <p:attrNameLst>
                                          <p:attrName>ppt_y</p:attrName>
                                        </p:attrNameLst>
                                      </p:cBhvr>
                                      <p:tavLst>
                                        <p:tav tm="0">
                                          <p:val>
                                            <p:fltVal val="0.5"/>
                                          </p:val>
                                        </p:tav>
                                        <p:tav tm="100000">
                                          <p:val>
                                            <p:strVal val="#ppt_y"/>
                                          </p:val>
                                        </p:tav>
                                      </p:tavLst>
                                    </p:anim>
                                  </p:childTnLst>
                                </p:cTn>
                              </p:par>
                            </p:childTnLst>
                          </p:cTn>
                        </p:par>
                        <p:par>
                          <p:cTn id="62" fill="hold">
                            <p:stCondLst>
                              <p:cond delay="9500"/>
                            </p:stCondLst>
                            <p:childTnLst>
                              <p:par>
                                <p:cTn id="63" presetID="22" presetClass="entr" presetSubtype="8" fill="hold" nodeType="afterEffect">
                                  <p:stCondLst>
                                    <p:cond delay="0"/>
                                  </p:stCondLst>
                                  <p:childTnLst>
                                    <p:set>
                                      <p:cBhvr>
                                        <p:cTn id="64" dur="1" fill="hold">
                                          <p:stCondLst>
                                            <p:cond delay="0"/>
                                          </p:stCondLst>
                                        </p:cTn>
                                        <p:tgtEl>
                                          <p:spTgt spid="67"/>
                                        </p:tgtEl>
                                        <p:attrNameLst>
                                          <p:attrName>style.visibility</p:attrName>
                                        </p:attrNameLst>
                                      </p:cBhvr>
                                      <p:to>
                                        <p:strVal val="visible"/>
                                      </p:to>
                                    </p:set>
                                    <p:animEffect transition="in" filter="wipe(left)">
                                      <p:cBhvr>
                                        <p:cTn id="65"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2" name="矩形 31"/>
          <p:cNvSpPr/>
          <p:nvPr/>
        </p:nvSpPr>
        <p:spPr>
          <a:xfrm>
            <a:off x="975360" y="-1341120"/>
            <a:ext cx="772160" cy="1056640"/>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a:grpSpLocks noChangeAspect="1"/>
          </p:cNvGrpSpPr>
          <p:nvPr/>
        </p:nvGrpSpPr>
        <p:grpSpPr>
          <a:xfrm>
            <a:off x="183057" y="301005"/>
            <a:ext cx="2339215" cy="1126744"/>
            <a:chOff x="1672035" y="1687395"/>
            <a:chExt cx="938928" cy="452259"/>
          </a:xfrm>
          <a:effectLst>
            <a:outerShdw blurRad="50800" dist="38100" dir="5400000" algn="t" rotWithShape="0">
              <a:prstClr val="black">
                <a:alpha val="40000"/>
              </a:prstClr>
            </a:outerShdw>
          </a:effectLst>
        </p:grpSpPr>
        <p:pic>
          <p:nvPicPr>
            <p:cNvPr id="7" name="Picture 2" descr="C:\Users\xb\Desktop\素材--党建\PNG--党（国）徽旗\党旗红旗\16sucai_201507091736.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flipH="1">
              <a:off x="1672035" y="1687395"/>
              <a:ext cx="845493" cy="44350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xb\Desktop\53bf653e36a06.png"/>
            <p:cNvPicPr>
              <a:picLocks noChangeAspect="1" noChangeArrowheads="1"/>
            </p:cNvPicPr>
            <p:nvPr userDrawn="1"/>
          </p:nvPicPr>
          <p:blipFill>
            <a:blip r:embed="rId5" cstate="print">
              <a:extLst>
                <a:ext uri="{28A0092B-C50C-407E-A947-70E740481C1C}">
                  <a14:useLocalDpi xmlns:a14="http://schemas.microsoft.com/office/drawing/2010/main"/>
                </a:ext>
              </a:extLst>
            </a:blip>
            <a:srcRect/>
            <a:stretch>
              <a:fillRect/>
            </a:stretch>
          </p:blipFill>
          <p:spPr bwMode="auto">
            <a:xfrm>
              <a:off x="2123728" y="1707654"/>
              <a:ext cx="487235" cy="432000"/>
            </a:xfrm>
            <a:prstGeom prst="rect">
              <a:avLst/>
            </a:prstGeom>
            <a:noFill/>
            <a:extLst>
              <a:ext uri="{909E8E84-426E-40DD-AFC4-6F175D3DCCD1}">
                <a14:hiddenFill xmlns:a14="http://schemas.microsoft.com/office/drawing/2010/main">
                  <a:solidFill>
                    <a:srgbClr val="FFFFFF"/>
                  </a:solidFill>
                </a14:hiddenFill>
              </a:ext>
            </a:extLst>
          </p:spPr>
        </p:pic>
      </p:grpSp>
      <p:sp>
        <p:nvSpPr>
          <p:cNvPr id="9" name="标题 1"/>
          <p:cNvSpPr txBox="1">
            <a:spLocks/>
          </p:cNvSpPr>
          <p:nvPr/>
        </p:nvSpPr>
        <p:spPr>
          <a:xfrm>
            <a:off x="2798067" y="577011"/>
            <a:ext cx="5336889" cy="636579"/>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r>
              <a:rPr lang="zh-CN" altLang="en-US" sz="3600" dirty="0">
                <a:gradFill>
                  <a:gsLst>
                    <a:gs pos="0">
                      <a:srgbClr val="BE0000"/>
                    </a:gs>
                    <a:gs pos="100000">
                      <a:srgbClr val="930000"/>
                    </a:gs>
                  </a:gsLst>
                  <a:lin ang="16200000" scaled="1"/>
                </a:gradFill>
              </a:rPr>
              <a:t>组织领导：层层落实责任</a:t>
            </a:r>
          </a:p>
        </p:txBody>
      </p:sp>
      <p:grpSp>
        <p:nvGrpSpPr>
          <p:cNvPr id="10" name="组合 9"/>
          <p:cNvGrpSpPr/>
          <p:nvPr/>
        </p:nvGrpSpPr>
        <p:grpSpPr>
          <a:xfrm>
            <a:off x="8778749" y="569365"/>
            <a:ext cx="693102" cy="707002"/>
            <a:chOff x="1398837" y="3496783"/>
            <a:chExt cx="1006035" cy="1006034"/>
          </a:xfrm>
          <a:effectLst>
            <a:outerShdw blurRad="50800" dist="38100" dir="2700000" algn="tl" rotWithShape="0">
              <a:prstClr val="black">
                <a:alpha val="40000"/>
              </a:prstClr>
            </a:outerShdw>
          </a:effectLst>
        </p:grpSpPr>
        <p:grpSp>
          <p:nvGrpSpPr>
            <p:cNvPr id="11" name="组合 10"/>
            <p:cNvGrpSpPr/>
            <p:nvPr/>
          </p:nvGrpSpPr>
          <p:grpSpPr>
            <a:xfrm>
              <a:off x="1398837" y="3496783"/>
              <a:ext cx="1006035" cy="1006034"/>
              <a:chOff x="2180022" y="2446667"/>
              <a:chExt cx="1008000" cy="1008000"/>
            </a:xfrm>
          </p:grpSpPr>
          <p:sp>
            <p:nvSpPr>
              <p:cNvPr id="13" name="矩形 12"/>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14" name="直接连接符 13"/>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2" name="TextBox 14"/>
            <p:cNvSpPr txBox="1"/>
            <p:nvPr/>
          </p:nvSpPr>
          <p:spPr>
            <a:xfrm>
              <a:off x="1426098" y="3564497"/>
              <a:ext cx="951512"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两</a:t>
              </a:r>
            </a:p>
          </p:txBody>
        </p:sp>
      </p:grpSp>
      <p:grpSp>
        <p:nvGrpSpPr>
          <p:cNvPr id="16" name="组合 15"/>
          <p:cNvGrpSpPr/>
          <p:nvPr/>
        </p:nvGrpSpPr>
        <p:grpSpPr>
          <a:xfrm>
            <a:off x="9614407" y="577011"/>
            <a:ext cx="693102" cy="693101"/>
            <a:chOff x="2536745" y="3496783"/>
            <a:chExt cx="1006035" cy="1006034"/>
          </a:xfrm>
          <a:effectLst>
            <a:outerShdw blurRad="50800" dist="38100" dir="2700000" algn="tl" rotWithShape="0">
              <a:prstClr val="black">
                <a:alpha val="40000"/>
              </a:prstClr>
            </a:outerShdw>
          </a:effectLst>
        </p:grpSpPr>
        <p:grpSp>
          <p:nvGrpSpPr>
            <p:cNvPr id="17" name="组合 16"/>
            <p:cNvGrpSpPr/>
            <p:nvPr/>
          </p:nvGrpSpPr>
          <p:grpSpPr>
            <a:xfrm>
              <a:off x="2536745" y="3496783"/>
              <a:ext cx="1006035" cy="1006034"/>
              <a:chOff x="2180022" y="2446667"/>
              <a:chExt cx="1008000" cy="1008000"/>
            </a:xfrm>
          </p:grpSpPr>
          <p:sp>
            <p:nvSpPr>
              <p:cNvPr id="19" name="矩形 18"/>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0" name="直接连接符 19"/>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8" name="TextBox 14"/>
            <p:cNvSpPr txBox="1"/>
            <p:nvPr/>
          </p:nvSpPr>
          <p:spPr>
            <a:xfrm>
              <a:off x="2577636" y="3592172"/>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学</a:t>
              </a:r>
            </a:p>
          </p:txBody>
        </p:sp>
      </p:grpSp>
      <p:grpSp>
        <p:nvGrpSpPr>
          <p:cNvPr id="22" name="组合 21"/>
          <p:cNvGrpSpPr/>
          <p:nvPr/>
        </p:nvGrpSpPr>
        <p:grpSpPr>
          <a:xfrm>
            <a:off x="10459838" y="573188"/>
            <a:ext cx="693101" cy="693100"/>
            <a:chOff x="3674653" y="3496783"/>
            <a:chExt cx="1006035" cy="1006034"/>
          </a:xfrm>
          <a:effectLst>
            <a:outerShdw blurRad="50800" dist="38100" dir="2700000" algn="tl" rotWithShape="0">
              <a:prstClr val="black">
                <a:alpha val="40000"/>
              </a:prstClr>
            </a:outerShdw>
          </a:effectLst>
        </p:grpSpPr>
        <p:grpSp>
          <p:nvGrpSpPr>
            <p:cNvPr id="23" name="组合 22"/>
            <p:cNvGrpSpPr/>
            <p:nvPr/>
          </p:nvGrpSpPr>
          <p:grpSpPr>
            <a:xfrm>
              <a:off x="3674653" y="3496783"/>
              <a:ext cx="1006035" cy="1006034"/>
              <a:chOff x="2655510" y="2582189"/>
              <a:chExt cx="831406" cy="831406"/>
            </a:xfrm>
          </p:grpSpPr>
          <p:sp>
            <p:nvSpPr>
              <p:cNvPr id="25" name="矩形 24"/>
              <p:cNvSpPr/>
              <p:nvPr/>
            </p:nvSpPr>
            <p:spPr>
              <a:xfrm>
                <a:off x="2655510" y="2582189"/>
                <a:ext cx="831406" cy="83140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6" name="直接连接符 25"/>
              <p:cNvCxnSpPr/>
              <p:nvPr/>
            </p:nvCxnSpPr>
            <p:spPr>
              <a:xfrm>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5400000">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24" name="TextBox 14"/>
            <p:cNvSpPr txBox="1"/>
            <p:nvPr/>
          </p:nvSpPr>
          <p:spPr>
            <a:xfrm>
              <a:off x="3708728" y="3601699"/>
              <a:ext cx="951515" cy="806800"/>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一</a:t>
              </a:r>
            </a:p>
          </p:txBody>
        </p:sp>
      </p:grpSp>
      <p:grpSp>
        <p:nvGrpSpPr>
          <p:cNvPr id="28" name="组合 27"/>
          <p:cNvGrpSpPr/>
          <p:nvPr/>
        </p:nvGrpSpPr>
        <p:grpSpPr>
          <a:xfrm>
            <a:off x="11286106" y="569364"/>
            <a:ext cx="693102" cy="693101"/>
            <a:chOff x="4812563" y="3496783"/>
            <a:chExt cx="1006035" cy="1006034"/>
          </a:xfrm>
          <a:effectLst>
            <a:outerShdw blurRad="50800" dist="38100" dir="2700000" algn="tl" rotWithShape="0">
              <a:prstClr val="black">
                <a:alpha val="40000"/>
              </a:prstClr>
            </a:outerShdw>
          </a:effectLst>
        </p:grpSpPr>
        <p:grpSp>
          <p:nvGrpSpPr>
            <p:cNvPr id="29" name="组合 28"/>
            <p:cNvGrpSpPr/>
            <p:nvPr/>
          </p:nvGrpSpPr>
          <p:grpSpPr>
            <a:xfrm>
              <a:off x="4812563" y="3496783"/>
              <a:ext cx="1006035" cy="1006034"/>
              <a:chOff x="2180022" y="2446667"/>
              <a:chExt cx="1008000" cy="1008000"/>
            </a:xfrm>
          </p:grpSpPr>
          <p:sp>
            <p:nvSpPr>
              <p:cNvPr id="31" name="矩形 30"/>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36" name="直接连接符 35"/>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30" name="TextBox 14"/>
            <p:cNvSpPr txBox="1"/>
            <p:nvPr/>
          </p:nvSpPr>
          <p:spPr>
            <a:xfrm>
              <a:off x="4839822" y="3619057"/>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做</a:t>
              </a:r>
            </a:p>
          </p:txBody>
        </p:sp>
      </p:grpSp>
      <p:sp>
        <p:nvSpPr>
          <p:cNvPr id="33" name="圆角矩形 32"/>
          <p:cNvSpPr/>
          <p:nvPr/>
        </p:nvSpPr>
        <p:spPr>
          <a:xfrm>
            <a:off x="2092969" y="2184578"/>
            <a:ext cx="2394625" cy="729926"/>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4" name="图片 33"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496116" y="2078150"/>
            <a:ext cx="922852" cy="880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圆角矩形 34"/>
          <p:cNvSpPr/>
          <p:nvPr/>
        </p:nvSpPr>
        <p:spPr>
          <a:xfrm>
            <a:off x="2092969" y="3395980"/>
            <a:ext cx="2394625" cy="729926"/>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8" name="图片 37"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496116" y="3289553"/>
            <a:ext cx="922852" cy="880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圆角矩形 38"/>
          <p:cNvSpPr/>
          <p:nvPr/>
        </p:nvSpPr>
        <p:spPr>
          <a:xfrm>
            <a:off x="2092969" y="4563707"/>
            <a:ext cx="2394625" cy="729926"/>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0" name="图片 39"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496116" y="4457279"/>
            <a:ext cx="922852" cy="880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圆角矩形 40"/>
          <p:cNvSpPr/>
          <p:nvPr/>
        </p:nvSpPr>
        <p:spPr>
          <a:xfrm>
            <a:off x="2092969" y="5775109"/>
            <a:ext cx="2394625" cy="729926"/>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2" name="图片 41"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496116" y="5668682"/>
            <a:ext cx="922852" cy="880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TextBox 5"/>
          <p:cNvSpPr txBox="1"/>
          <p:nvPr/>
        </p:nvSpPr>
        <p:spPr>
          <a:xfrm>
            <a:off x="2745395" y="2234046"/>
            <a:ext cx="1415772" cy="584775"/>
          </a:xfrm>
          <a:prstGeom prst="rect">
            <a:avLst/>
          </a:prstGeom>
          <a:noFill/>
        </p:spPr>
        <p:txBody>
          <a:bodyPr wrap="none" rtlCol="0">
            <a:spAutoFit/>
          </a:bodyPr>
          <a:lstStyle/>
          <a:p>
            <a:r>
              <a:rPr lang="zh-CN" altLang="en-US" sz="3200" b="1" dirty="0">
                <a:solidFill>
                  <a:srgbClr val="FDFDFD"/>
                </a:solidFill>
                <a:latin typeface="微软雅黑" pitchFamily="34" charset="-122"/>
                <a:ea typeface="微软雅黑" pitchFamily="34" charset="-122"/>
              </a:rPr>
              <a:t>第一层</a:t>
            </a:r>
          </a:p>
        </p:txBody>
      </p:sp>
      <p:sp>
        <p:nvSpPr>
          <p:cNvPr id="44" name="TextBox 8"/>
          <p:cNvSpPr txBox="1"/>
          <p:nvPr/>
        </p:nvSpPr>
        <p:spPr>
          <a:xfrm>
            <a:off x="2745395" y="3448528"/>
            <a:ext cx="1415772" cy="584775"/>
          </a:xfrm>
          <a:prstGeom prst="rect">
            <a:avLst/>
          </a:prstGeom>
          <a:noFill/>
        </p:spPr>
        <p:txBody>
          <a:bodyPr wrap="none" rtlCol="0">
            <a:spAutoFit/>
          </a:bodyPr>
          <a:lstStyle/>
          <a:p>
            <a:r>
              <a:rPr lang="zh-CN" altLang="en-US" sz="3200" b="1" dirty="0">
                <a:solidFill>
                  <a:srgbClr val="FDFDFD"/>
                </a:solidFill>
                <a:latin typeface="微软雅黑" pitchFamily="34" charset="-122"/>
                <a:ea typeface="微软雅黑" pitchFamily="34" charset="-122"/>
              </a:rPr>
              <a:t>第二层</a:t>
            </a:r>
          </a:p>
        </p:txBody>
      </p:sp>
      <p:sp>
        <p:nvSpPr>
          <p:cNvPr id="45" name="TextBox 11"/>
          <p:cNvSpPr txBox="1"/>
          <p:nvPr/>
        </p:nvSpPr>
        <p:spPr>
          <a:xfrm>
            <a:off x="2745395" y="4607382"/>
            <a:ext cx="1415772" cy="584775"/>
          </a:xfrm>
          <a:prstGeom prst="rect">
            <a:avLst/>
          </a:prstGeom>
          <a:noFill/>
        </p:spPr>
        <p:txBody>
          <a:bodyPr wrap="none" rtlCol="0">
            <a:spAutoFit/>
          </a:bodyPr>
          <a:lstStyle/>
          <a:p>
            <a:r>
              <a:rPr lang="zh-CN" altLang="en-US" sz="3200" b="1" dirty="0">
                <a:solidFill>
                  <a:srgbClr val="FDFDFD"/>
                </a:solidFill>
                <a:latin typeface="微软雅黑" pitchFamily="34" charset="-122"/>
                <a:ea typeface="微软雅黑" pitchFamily="34" charset="-122"/>
              </a:rPr>
              <a:t>第三层</a:t>
            </a:r>
          </a:p>
        </p:txBody>
      </p:sp>
      <p:sp>
        <p:nvSpPr>
          <p:cNvPr id="46" name="TextBox 14"/>
          <p:cNvSpPr txBox="1"/>
          <p:nvPr/>
        </p:nvSpPr>
        <p:spPr>
          <a:xfrm>
            <a:off x="2745395" y="5818719"/>
            <a:ext cx="1415772" cy="584775"/>
          </a:xfrm>
          <a:prstGeom prst="rect">
            <a:avLst/>
          </a:prstGeom>
          <a:noFill/>
        </p:spPr>
        <p:txBody>
          <a:bodyPr wrap="none" rtlCol="0">
            <a:spAutoFit/>
          </a:bodyPr>
          <a:lstStyle/>
          <a:p>
            <a:r>
              <a:rPr lang="zh-CN" altLang="en-US" sz="3200" b="1" dirty="0">
                <a:solidFill>
                  <a:srgbClr val="FDFDFD"/>
                </a:solidFill>
                <a:latin typeface="微软雅黑" pitchFamily="34" charset="-122"/>
                <a:ea typeface="微软雅黑" pitchFamily="34" charset="-122"/>
              </a:rPr>
              <a:t>第四层</a:t>
            </a:r>
          </a:p>
        </p:txBody>
      </p:sp>
      <p:cxnSp>
        <p:nvCxnSpPr>
          <p:cNvPr id="48" name="直接连接符 47"/>
          <p:cNvCxnSpPr/>
          <p:nvPr/>
        </p:nvCxnSpPr>
        <p:spPr>
          <a:xfrm>
            <a:off x="4874266" y="2953886"/>
            <a:ext cx="6005343" cy="0"/>
          </a:xfrm>
          <a:prstGeom prst="line">
            <a:avLst/>
          </a:prstGeom>
          <a:noFill/>
          <a:ln w="9525" cap="flat" cmpd="sng" algn="ctr">
            <a:solidFill>
              <a:srgbClr val="C00000"/>
            </a:solidFill>
            <a:prstDash val="sysDash"/>
            <a:headEnd type="oval" w="med" len="med"/>
            <a:tailEnd type="oval" w="med" len="med"/>
          </a:ln>
          <a:effectLst/>
        </p:spPr>
      </p:cxnSp>
      <p:cxnSp>
        <p:nvCxnSpPr>
          <p:cNvPr id="50" name="直接连接符 49"/>
          <p:cNvCxnSpPr/>
          <p:nvPr/>
        </p:nvCxnSpPr>
        <p:spPr>
          <a:xfrm>
            <a:off x="4874266" y="4119613"/>
            <a:ext cx="6005343" cy="0"/>
          </a:xfrm>
          <a:prstGeom prst="line">
            <a:avLst/>
          </a:prstGeom>
          <a:noFill/>
          <a:ln w="9525" cap="flat" cmpd="sng" algn="ctr">
            <a:solidFill>
              <a:srgbClr val="C00000"/>
            </a:solidFill>
            <a:prstDash val="sysDash"/>
            <a:headEnd type="oval" w="med" len="med"/>
            <a:tailEnd type="oval" w="med" len="med"/>
          </a:ln>
          <a:effectLst/>
        </p:spPr>
      </p:cxnSp>
      <p:cxnSp>
        <p:nvCxnSpPr>
          <p:cNvPr id="52" name="直接连接符 51"/>
          <p:cNvCxnSpPr/>
          <p:nvPr/>
        </p:nvCxnSpPr>
        <p:spPr>
          <a:xfrm>
            <a:off x="4874266" y="5287398"/>
            <a:ext cx="6005343" cy="0"/>
          </a:xfrm>
          <a:prstGeom prst="line">
            <a:avLst/>
          </a:prstGeom>
          <a:noFill/>
          <a:ln w="9525" cap="flat" cmpd="sng" algn="ctr">
            <a:solidFill>
              <a:srgbClr val="C00000"/>
            </a:solidFill>
            <a:prstDash val="sysDash"/>
            <a:headEnd type="oval" w="med" len="med"/>
            <a:tailEnd type="oval" w="med" len="med"/>
          </a:ln>
          <a:effectLst/>
        </p:spPr>
      </p:cxnSp>
      <p:cxnSp>
        <p:nvCxnSpPr>
          <p:cNvPr id="54" name="直接连接符 53"/>
          <p:cNvCxnSpPr/>
          <p:nvPr/>
        </p:nvCxnSpPr>
        <p:spPr>
          <a:xfrm>
            <a:off x="4874266" y="6535537"/>
            <a:ext cx="6005343" cy="0"/>
          </a:xfrm>
          <a:prstGeom prst="line">
            <a:avLst/>
          </a:prstGeom>
          <a:noFill/>
          <a:ln w="9525" cap="flat" cmpd="sng" algn="ctr">
            <a:solidFill>
              <a:srgbClr val="C00000"/>
            </a:solidFill>
            <a:prstDash val="sysDash"/>
            <a:headEnd type="oval" w="med" len="med"/>
            <a:tailEnd type="oval" w="med" len="med"/>
          </a:ln>
          <a:effectLst/>
        </p:spPr>
      </p:cxnSp>
      <p:sp>
        <p:nvSpPr>
          <p:cNvPr id="55" name="矩形 54"/>
          <p:cNvSpPr/>
          <p:nvPr/>
        </p:nvSpPr>
        <p:spPr>
          <a:xfrm>
            <a:off x="4818090" y="2134422"/>
            <a:ext cx="6196913" cy="666977"/>
          </a:xfrm>
          <a:prstGeom prst="rect">
            <a:avLst/>
          </a:prstGeom>
        </p:spPr>
        <p:txBody>
          <a:bodyPr wrap="square">
            <a:spAutoFit/>
          </a:bodyPr>
          <a:lstStyle/>
          <a:p>
            <a:r>
              <a:rPr lang="zh-CN" altLang="en-US" sz="1867" dirty="0">
                <a:latin typeface="微软雅黑" pitchFamily="34" charset="-122"/>
                <a:ea typeface="微软雅黑" pitchFamily="34" charset="-122"/>
              </a:rPr>
              <a:t>省（自治区、直辖市）和部门（系统）党委（党组）要结合实际作出部署安排，加强具体指导。</a:t>
            </a:r>
          </a:p>
        </p:txBody>
      </p:sp>
      <p:sp>
        <p:nvSpPr>
          <p:cNvPr id="56" name="矩形 55"/>
          <p:cNvSpPr/>
          <p:nvPr/>
        </p:nvSpPr>
        <p:spPr>
          <a:xfrm>
            <a:off x="4792814" y="3280734"/>
            <a:ext cx="6168245" cy="666977"/>
          </a:xfrm>
          <a:prstGeom prst="rect">
            <a:avLst/>
          </a:prstGeom>
        </p:spPr>
        <p:txBody>
          <a:bodyPr wrap="square">
            <a:spAutoFit/>
          </a:bodyPr>
          <a:lstStyle/>
          <a:p>
            <a:r>
              <a:rPr lang="zh-CN" altLang="en-US" sz="1867" dirty="0">
                <a:latin typeface="微软雅黑" pitchFamily="34" charset="-122"/>
                <a:ea typeface="微软雅黑" pitchFamily="34" charset="-122"/>
              </a:rPr>
              <a:t>县级党委要发挥关键作用，制定具体实施方案，保障工作力量，加强督促指导把关。</a:t>
            </a:r>
          </a:p>
        </p:txBody>
      </p:sp>
      <p:sp>
        <p:nvSpPr>
          <p:cNvPr id="57" name="矩形 56"/>
          <p:cNvSpPr/>
          <p:nvPr/>
        </p:nvSpPr>
        <p:spPr>
          <a:xfrm>
            <a:off x="4792814" y="4474574"/>
            <a:ext cx="6574741" cy="666977"/>
          </a:xfrm>
          <a:prstGeom prst="rect">
            <a:avLst/>
          </a:prstGeom>
        </p:spPr>
        <p:txBody>
          <a:bodyPr wrap="square">
            <a:spAutoFit/>
          </a:bodyPr>
          <a:lstStyle/>
          <a:p>
            <a:r>
              <a:rPr lang="zh-CN" altLang="en-US" sz="1867" dirty="0">
                <a:latin typeface="微软雅黑" pitchFamily="34" charset="-122"/>
                <a:ea typeface="微软雅黑" pitchFamily="34" charset="-122"/>
              </a:rPr>
              <a:t>基层党委要对所辖党支部进行全覆盖、全过程的现场指导，帮助党支部制定学习教育计划，派员参加党支部各项活动。</a:t>
            </a:r>
          </a:p>
        </p:txBody>
      </p:sp>
      <p:sp>
        <p:nvSpPr>
          <p:cNvPr id="58" name="矩形 57"/>
          <p:cNvSpPr/>
          <p:nvPr/>
        </p:nvSpPr>
        <p:spPr>
          <a:xfrm>
            <a:off x="4774034" y="5496511"/>
            <a:ext cx="6593521" cy="954300"/>
          </a:xfrm>
          <a:prstGeom prst="rect">
            <a:avLst/>
          </a:prstGeom>
        </p:spPr>
        <p:txBody>
          <a:bodyPr wrap="square">
            <a:spAutoFit/>
          </a:bodyPr>
          <a:lstStyle/>
          <a:p>
            <a:r>
              <a:rPr lang="zh-CN" altLang="en-US" sz="1867" dirty="0">
                <a:latin typeface="微软雅黑" pitchFamily="34" charset="-122"/>
                <a:ea typeface="微软雅黑" pitchFamily="34" charset="-122"/>
              </a:rPr>
              <a:t>各级党组织书记要承担起主体责任，不仅要管好干部、带好班子，还要管好党员、带好队伍，层层传导压力，从严从实抓好学习教育。</a:t>
            </a:r>
          </a:p>
        </p:txBody>
      </p:sp>
    </p:spTree>
    <p:extLst>
      <p:ext uri="{BB962C8B-B14F-4D97-AF65-F5344CB8AC3E}">
        <p14:creationId xmlns:p14="http://schemas.microsoft.com/office/powerpoint/2010/main" val="279250528"/>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1000"/>
                                        <p:tgtEl>
                                          <p:spTgt spid="9"/>
                                        </p:tgtEl>
                                      </p:cBhvr>
                                    </p:animEffect>
                                  </p:childTnLst>
                                </p:cTn>
                              </p:par>
                            </p:childTnLst>
                          </p:cTn>
                        </p:par>
                        <p:par>
                          <p:cTn id="14" fill="hold">
                            <p:stCondLst>
                              <p:cond delay="2000"/>
                            </p:stCondLst>
                            <p:childTnLst>
                              <p:par>
                                <p:cTn id="15" presetID="53" presetClass="entr" presetSubtype="16"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par>
                          <p:cTn id="20" fill="hold">
                            <p:stCondLst>
                              <p:cond delay="2500"/>
                            </p:stCondLst>
                            <p:childTnLst>
                              <p:par>
                                <p:cTn id="21" presetID="53" presetClass="entr" presetSubtype="16"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childTnLst>
                          </p:cTn>
                        </p:par>
                        <p:par>
                          <p:cTn id="26" fill="hold">
                            <p:stCondLst>
                              <p:cond delay="3000"/>
                            </p:stCondLst>
                            <p:childTnLst>
                              <p:par>
                                <p:cTn id="27" presetID="53" presetClass="entr" presetSubtype="16"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Effect transition="in" filter="fade">
                                      <p:cBhvr>
                                        <p:cTn id="37" dur="500"/>
                                        <p:tgtEl>
                                          <p:spTgt spid="28"/>
                                        </p:tgtEl>
                                      </p:cBhvr>
                                    </p:animEffect>
                                  </p:childTnLst>
                                </p:cTn>
                              </p:par>
                            </p:childTnLst>
                          </p:cTn>
                        </p:par>
                        <p:par>
                          <p:cTn id="38" fill="hold">
                            <p:stCondLst>
                              <p:cond delay="4000"/>
                            </p:stCondLst>
                            <p:childTnLst>
                              <p:par>
                                <p:cTn id="39" presetID="10" presetClass="entr" presetSubtype="0" fill="hold" nodeType="after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fade">
                                      <p:cBhvr>
                                        <p:cTn id="41" dur="1500"/>
                                        <p:tgtEl>
                                          <p:spTgt spid="34"/>
                                        </p:tgtEl>
                                      </p:cBhvr>
                                    </p:animEffect>
                                  </p:childTnLst>
                                </p:cTn>
                              </p:par>
                              <p:par>
                                <p:cTn id="42" presetID="53" presetClass="entr" presetSubtype="16" fill="hold" nodeType="withEffect">
                                  <p:stCondLst>
                                    <p:cond delay="0"/>
                                  </p:stCondLst>
                                  <p:childTnLst>
                                    <p:set>
                                      <p:cBhvr>
                                        <p:cTn id="43" dur="1" fill="hold">
                                          <p:stCondLst>
                                            <p:cond delay="0"/>
                                          </p:stCondLst>
                                        </p:cTn>
                                        <p:tgtEl>
                                          <p:spTgt spid="34"/>
                                        </p:tgtEl>
                                        <p:attrNameLst>
                                          <p:attrName>style.visibility</p:attrName>
                                        </p:attrNameLst>
                                      </p:cBhvr>
                                      <p:to>
                                        <p:strVal val="visible"/>
                                      </p:to>
                                    </p:set>
                                    <p:anim calcmode="lin" valueType="num">
                                      <p:cBhvr>
                                        <p:cTn id="44" dur="1500" fill="hold"/>
                                        <p:tgtEl>
                                          <p:spTgt spid="34"/>
                                        </p:tgtEl>
                                        <p:attrNameLst>
                                          <p:attrName>ppt_w</p:attrName>
                                        </p:attrNameLst>
                                      </p:cBhvr>
                                      <p:tavLst>
                                        <p:tav tm="0">
                                          <p:val>
                                            <p:fltVal val="0"/>
                                          </p:val>
                                        </p:tav>
                                        <p:tav tm="100000">
                                          <p:val>
                                            <p:strVal val="#ppt_w"/>
                                          </p:val>
                                        </p:tav>
                                      </p:tavLst>
                                    </p:anim>
                                    <p:anim calcmode="lin" valueType="num">
                                      <p:cBhvr>
                                        <p:cTn id="45" dur="1500" fill="hold"/>
                                        <p:tgtEl>
                                          <p:spTgt spid="34"/>
                                        </p:tgtEl>
                                        <p:attrNameLst>
                                          <p:attrName>ppt_h</p:attrName>
                                        </p:attrNameLst>
                                      </p:cBhvr>
                                      <p:tavLst>
                                        <p:tav tm="0">
                                          <p:val>
                                            <p:fltVal val="0"/>
                                          </p:val>
                                        </p:tav>
                                        <p:tav tm="100000">
                                          <p:val>
                                            <p:strVal val="#ppt_h"/>
                                          </p:val>
                                        </p:tav>
                                      </p:tavLst>
                                    </p:anim>
                                    <p:animEffect transition="in" filter="fade">
                                      <p:cBhvr>
                                        <p:cTn id="46" dur="1500"/>
                                        <p:tgtEl>
                                          <p:spTgt spid="34"/>
                                        </p:tgtEl>
                                      </p:cBhvr>
                                    </p:animEffect>
                                  </p:childTnLst>
                                </p:cTn>
                              </p:par>
                              <p:par>
                                <p:cTn id="47" presetID="42" presetClass="path" presetSubtype="0" accel="26000" decel="74000" fill="hold" nodeType="withEffect">
                                  <p:stCondLst>
                                    <p:cond delay="0"/>
                                  </p:stCondLst>
                                  <p:childTnLst>
                                    <p:animMotion origin="layout" path="M 5E-6 -4.44444E-6 L -0.11133 0.00278 " pathEditMode="relative" rAng="0" ptsTypes="AA">
                                      <p:cBhvr>
                                        <p:cTn id="48" dur="1500" spd="-100000" fill="hold"/>
                                        <p:tgtEl>
                                          <p:spTgt spid="34"/>
                                        </p:tgtEl>
                                        <p:attrNameLst>
                                          <p:attrName>ppt_x</p:attrName>
                                          <p:attrName>ppt_y</p:attrName>
                                        </p:attrNameLst>
                                      </p:cBhvr>
                                      <p:rCtr x="-5573" y="139"/>
                                    </p:animMotion>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33"/>
                                        </p:tgtEl>
                                        <p:attrNameLst>
                                          <p:attrName>style.visibility</p:attrName>
                                        </p:attrNameLst>
                                      </p:cBhvr>
                                      <p:to>
                                        <p:strVal val="visible"/>
                                      </p:to>
                                    </p:set>
                                    <p:animEffect transition="in" filter="wipe(left)">
                                      <p:cBhvr>
                                        <p:cTn id="52" dur="500"/>
                                        <p:tgtEl>
                                          <p:spTgt spid="33"/>
                                        </p:tgtEl>
                                      </p:cBhvr>
                                    </p:animEffect>
                                  </p:childTnLst>
                                </p:cTn>
                              </p:par>
                            </p:childTnLst>
                          </p:cTn>
                        </p:par>
                        <p:par>
                          <p:cTn id="53" fill="hold">
                            <p:stCondLst>
                              <p:cond delay="6000"/>
                            </p:stCondLst>
                            <p:childTnLst>
                              <p:par>
                                <p:cTn id="54" presetID="10" presetClass="entr" presetSubtype="0" fill="hold" grpId="0" nodeType="afterEffect">
                                  <p:stCondLst>
                                    <p:cond delay="0"/>
                                  </p:stCondLst>
                                  <p:childTnLst>
                                    <p:set>
                                      <p:cBhvr>
                                        <p:cTn id="55" dur="1" fill="hold">
                                          <p:stCondLst>
                                            <p:cond delay="0"/>
                                          </p:stCondLst>
                                        </p:cTn>
                                        <p:tgtEl>
                                          <p:spTgt spid="43"/>
                                        </p:tgtEl>
                                        <p:attrNameLst>
                                          <p:attrName>style.visibility</p:attrName>
                                        </p:attrNameLst>
                                      </p:cBhvr>
                                      <p:to>
                                        <p:strVal val="visible"/>
                                      </p:to>
                                    </p:set>
                                    <p:animEffect transition="in" filter="fade">
                                      <p:cBhvr>
                                        <p:cTn id="56" dur="500"/>
                                        <p:tgtEl>
                                          <p:spTgt spid="43"/>
                                        </p:tgtEl>
                                      </p:cBhvr>
                                    </p:animEffect>
                                  </p:childTnLst>
                                </p:cTn>
                              </p:par>
                            </p:childTnLst>
                          </p:cTn>
                        </p:par>
                        <p:par>
                          <p:cTn id="57" fill="hold">
                            <p:stCondLst>
                              <p:cond delay="6500"/>
                            </p:stCondLst>
                            <p:childTnLst>
                              <p:par>
                                <p:cTn id="58" presetID="22" presetClass="entr" presetSubtype="8" fill="hold" nodeType="after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wipe(left)">
                                      <p:cBhvr>
                                        <p:cTn id="60" dur="500"/>
                                        <p:tgtEl>
                                          <p:spTgt spid="48"/>
                                        </p:tgtEl>
                                      </p:cBhvr>
                                    </p:animEffect>
                                  </p:childTnLst>
                                </p:cTn>
                              </p:par>
                            </p:childTnLst>
                          </p:cTn>
                        </p:par>
                        <p:par>
                          <p:cTn id="61" fill="hold">
                            <p:stCondLst>
                              <p:cond delay="7000"/>
                            </p:stCondLst>
                            <p:childTnLst>
                              <p:par>
                                <p:cTn id="62" presetID="42" presetClass="entr" presetSubtype="0" fill="hold" grpId="0" nodeType="afterEffect">
                                  <p:stCondLst>
                                    <p:cond delay="0"/>
                                  </p:stCondLst>
                                  <p:childTnLst>
                                    <p:set>
                                      <p:cBhvr>
                                        <p:cTn id="63" dur="1" fill="hold">
                                          <p:stCondLst>
                                            <p:cond delay="0"/>
                                          </p:stCondLst>
                                        </p:cTn>
                                        <p:tgtEl>
                                          <p:spTgt spid="55"/>
                                        </p:tgtEl>
                                        <p:attrNameLst>
                                          <p:attrName>style.visibility</p:attrName>
                                        </p:attrNameLst>
                                      </p:cBhvr>
                                      <p:to>
                                        <p:strVal val="visible"/>
                                      </p:to>
                                    </p:set>
                                    <p:animEffect transition="in" filter="fade">
                                      <p:cBhvr>
                                        <p:cTn id="64" dur="1000"/>
                                        <p:tgtEl>
                                          <p:spTgt spid="55"/>
                                        </p:tgtEl>
                                      </p:cBhvr>
                                    </p:animEffect>
                                    <p:anim calcmode="lin" valueType="num">
                                      <p:cBhvr>
                                        <p:cTn id="65" dur="1000" fill="hold"/>
                                        <p:tgtEl>
                                          <p:spTgt spid="55"/>
                                        </p:tgtEl>
                                        <p:attrNameLst>
                                          <p:attrName>ppt_x</p:attrName>
                                        </p:attrNameLst>
                                      </p:cBhvr>
                                      <p:tavLst>
                                        <p:tav tm="0">
                                          <p:val>
                                            <p:strVal val="#ppt_x"/>
                                          </p:val>
                                        </p:tav>
                                        <p:tav tm="100000">
                                          <p:val>
                                            <p:strVal val="#ppt_x"/>
                                          </p:val>
                                        </p:tav>
                                      </p:tavLst>
                                    </p:anim>
                                    <p:anim calcmode="lin" valueType="num">
                                      <p:cBhvr>
                                        <p:cTn id="66" dur="1000" fill="hold"/>
                                        <p:tgtEl>
                                          <p:spTgt spid="55"/>
                                        </p:tgtEl>
                                        <p:attrNameLst>
                                          <p:attrName>ppt_y</p:attrName>
                                        </p:attrNameLst>
                                      </p:cBhvr>
                                      <p:tavLst>
                                        <p:tav tm="0">
                                          <p:val>
                                            <p:strVal val="#ppt_y+.1"/>
                                          </p:val>
                                        </p:tav>
                                        <p:tav tm="100000">
                                          <p:val>
                                            <p:strVal val="#ppt_y"/>
                                          </p:val>
                                        </p:tav>
                                      </p:tavLst>
                                    </p:anim>
                                  </p:childTnLst>
                                </p:cTn>
                              </p:par>
                            </p:childTnLst>
                          </p:cTn>
                        </p:par>
                        <p:par>
                          <p:cTn id="67" fill="hold">
                            <p:stCondLst>
                              <p:cond delay="8000"/>
                            </p:stCondLst>
                            <p:childTnLst>
                              <p:par>
                                <p:cTn id="68" presetID="10" presetClass="entr" presetSubtype="0" fill="hold" nodeType="afterEffect">
                                  <p:stCondLst>
                                    <p:cond delay="0"/>
                                  </p:stCondLst>
                                  <p:childTnLst>
                                    <p:set>
                                      <p:cBhvr>
                                        <p:cTn id="69" dur="1" fill="hold">
                                          <p:stCondLst>
                                            <p:cond delay="0"/>
                                          </p:stCondLst>
                                        </p:cTn>
                                        <p:tgtEl>
                                          <p:spTgt spid="38"/>
                                        </p:tgtEl>
                                        <p:attrNameLst>
                                          <p:attrName>style.visibility</p:attrName>
                                        </p:attrNameLst>
                                      </p:cBhvr>
                                      <p:to>
                                        <p:strVal val="visible"/>
                                      </p:to>
                                    </p:set>
                                    <p:animEffect transition="in" filter="fade">
                                      <p:cBhvr>
                                        <p:cTn id="70" dur="1500"/>
                                        <p:tgtEl>
                                          <p:spTgt spid="38"/>
                                        </p:tgtEl>
                                      </p:cBhvr>
                                    </p:animEffect>
                                  </p:childTnLst>
                                </p:cTn>
                              </p:par>
                              <p:par>
                                <p:cTn id="71" presetID="53" presetClass="entr" presetSubtype="16" fill="hold" nodeType="withEffect">
                                  <p:stCondLst>
                                    <p:cond delay="0"/>
                                  </p:stCondLst>
                                  <p:childTnLst>
                                    <p:set>
                                      <p:cBhvr>
                                        <p:cTn id="72" dur="1" fill="hold">
                                          <p:stCondLst>
                                            <p:cond delay="0"/>
                                          </p:stCondLst>
                                        </p:cTn>
                                        <p:tgtEl>
                                          <p:spTgt spid="38"/>
                                        </p:tgtEl>
                                        <p:attrNameLst>
                                          <p:attrName>style.visibility</p:attrName>
                                        </p:attrNameLst>
                                      </p:cBhvr>
                                      <p:to>
                                        <p:strVal val="visible"/>
                                      </p:to>
                                    </p:set>
                                    <p:anim calcmode="lin" valueType="num">
                                      <p:cBhvr>
                                        <p:cTn id="73" dur="1500" fill="hold"/>
                                        <p:tgtEl>
                                          <p:spTgt spid="38"/>
                                        </p:tgtEl>
                                        <p:attrNameLst>
                                          <p:attrName>ppt_w</p:attrName>
                                        </p:attrNameLst>
                                      </p:cBhvr>
                                      <p:tavLst>
                                        <p:tav tm="0">
                                          <p:val>
                                            <p:fltVal val="0"/>
                                          </p:val>
                                        </p:tav>
                                        <p:tav tm="100000">
                                          <p:val>
                                            <p:strVal val="#ppt_w"/>
                                          </p:val>
                                        </p:tav>
                                      </p:tavLst>
                                    </p:anim>
                                    <p:anim calcmode="lin" valueType="num">
                                      <p:cBhvr>
                                        <p:cTn id="74" dur="1500" fill="hold"/>
                                        <p:tgtEl>
                                          <p:spTgt spid="38"/>
                                        </p:tgtEl>
                                        <p:attrNameLst>
                                          <p:attrName>ppt_h</p:attrName>
                                        </p:attrNameLst>
                                      </p:cBhvr>
                                      <p:tavLst>
                                        <p:tav tm="0">
                                          <p:val>
                                            <p:fltVal val="0"/>
                                          </p:val>
                                        </p:tav>
                                        <p:tav tm="100000">
                                          <p:val>
                                            <p:strVal val="#ppt_h"/>
                                          </p:val>
                                        </p:tav>
                                      </p:tavLst>
                                    </p:anim>
                                    <p:animEffect transition="in" filter="fade">
                                      <p:cBhvr>
                                        <p:cTn id="75" dur="1500"/>
                                        <p:tgtEl>
                                          <p:spTgt spid="38"/>
                                        </p:tgtEl>
                                      </p:cBhvr>
                                    </p:animEffect>
                                  </p:childTnLst>
                                </p:cTn>
                              </p:par>
                              <p:par>
                                <p:cTn id="76" presetID="42" presetClass="path" presetSubtype="0" accel="26000" decel="74000" fill="hold" nodeType="withEffect">
                                  <p:stCondLst>
                                    <p:cond delay="0"/>
                                  </p:stCondLst>
                                  <p:childTnLst>
                                    <p:animMotion origin="layout" path="M 5E-6 -4.44444E-6 L -0.11133 0.00278 " pathEditMode="relative" rAng="0" ptsTypes="AA">
                                      <p:cBhvr>
                                        <p:cTn id="77" dur="1500" spd="-100000" fill="hold"/>
                                        <p:tgtEl>
                                          <p:spTgt spid="38"/>
                                        </p:tgtEl>
                                        <p:attrNameLst>
                                          <p:attrName>ppt_x</p:attrName>
                                          <p:attrName>ppt_y</p:attrName>
                                        </p:attrNameLst>
                                      </p:cBhvr>
                                      <p:rCtr x="-5573" y="139"/>
                                    </p:animMotion>
                                  </p:childTnLst>
                                </p:cTn>
                              </p:par>
                            </p:childTnLst>
                          </p:cTn>
                        </p:par>
                        <p:par>
                          <p:cTn id="78" fill="hold">
                            <p:stCondLst>
                              <p:cond delay="9500"/>
                            </p:stCondLst>
                            <p:childTnLst>
                              <p:par>
                                <p:cTn id="79" presetID="22" presetClass="entr" presetSubtype="8" fill="hold" grpId="0" nodeType="afterEffect">
                                  <p:stCondLst>
                                    <p:cond delay="0"/>
                                  </p:stCondLst>
                                  <p:childTnLst>
                                    <p:set>
                                      <p:cBhvr>
                                        <p:cTn id="80" dur="1" fill="hold">
                                          <p:stCondLst>
                                            <p:cond delay="0"/>
                                          </p:stCondLst>
                                        </p:cTn>
                                        <p:tgtEl>
                                          <p:spTgt spid="35"/>
                                        </p:tgtEl>
                                        <p:attrNameLst>
                                          <p:attrName>style.visibility</p:attrName>
                                        </p:attrNameLst>
                                      </p:cBhvr>
                                      <p:to>
                                        <p:strVal val="visible"/>
                                      </p:to>
                                    </p:set>
                                    <p:animEffect transition="in" filter="wipe(left)">
                                      <p:cBhvr>
                                        <p:cTn id="81" dur="500"/>
                                        <p:tgtEl>
                                          <p:spTgt spid="35"/>
                                        </p:tgtEl>
                                      </p:cBhvr>
                                    </p:animEffect>
                                  </p:childTnLst>
                                </p:cTn>
                              </p:par>
                            </p:childTnLst>
                          </p:cTn>
                        </p:par>
                        <p:par>
                          <p:cTn id="82" fill="hold">
                            <p:stCondLst>
                              <p:cond delay="10000"/>
                            </p:stCondLst>
                            <p:childTnLst>
                              <p:par>
                                <p:cTn id="83" presetID="10" presetClass="entr" presetSubtype="0" fill="hold" grpId="0" nodeType="afterEffect">
                                  <p:stCondLst>
                                    <p:cond delay="0"/>
                                  </p:stCondLst>
                                  <p:childTnLst>
                                    <p:set>
                                      <p:cBhvr>
                                        <p:cTn id="84" dur="1" fill="hold">
                                          <p:stCondLst>
                                            <p:cond delay="0"/>
                                          </p:stCondLst>
                                        </p:cTn>
                                        <p:tgtEl>
                                          <p:spTgt spid="44"/>
                                        </p:tgtEl>
                                        <p:attrNameLst>
                                          <p:attrName>style.visibility</p:attrName>
                                        </p:attrNameLst>
                                      </p:cBhvr>
                                      <p:to>
                                        <p:strVal val="visible"/>
                                      </p:to>
                                    </p:set>
                                    <p:animEffect transition="in" filter="fade">
                                      <p:cBhvr>
                                        <p:cTn id="85" dur="500"/>
                                        <p:tgtEl>
                                          <p:spTgt spid="44"/>
                                        </p:tgtEl>
                                      </p:cBhvr>
                                    </p:animEffect>
                                  </p:childTnLst>
                                </p:cTn>
                              </p:par>
                            </p:childTnLst>
                          </p:cTn>
                        </p:par>
                        <p:par>
                          <p:cTn id="86" fill="hold">
                            <p:stCondLst>
                              <p:cond delay="10500"/>
                            </p:stCondLst>
                            <p:childTnLst>
                              <p:par>
                                <p:cTn id="87" presetID="22" presetClass="entr" presetSubtype="8" fill="hold" nodeType="afterEffect">
                                  <p:stCondLst>
                                    <p:cond delay="0"/>
                                  </p:stCondLst>
                                  <p:childTnLst>
                                    <p:set>
                                      <p:cBhvr>
                                        <p:cTn id="88" dur="1" fill="hold">
                                          <p:stCondLst>
                                            <p:cond delay="0"/>
                                          </p:stCondLst>
                                        </p:cTn>
                                        <p:tgtEl>
                                          <p:spTgt spid="50"/>
                                        </p:tgtEl>
                                        <p:attrNameLst>
                                          <p:attrName>style.visibility</p:attrName>
                                        </p:attrNameLst>
                                      </p:cBhvr>
                                      <p:to>
                                        <p:strVal val="visible"/>
                                      </p:to>
                                    </p:set>
                                    <p:animEffect transition="in" filter="wipe(left)">
                                      <p:cBhvr>
                                        <p:cTn id="89" dur="500"/>
                                        <p:tgtEl>
                                          <p:spTgt spid="50"/>
                                        </p:tgtEl>
                                      </p:cBhvr>
                                    </p:animEffect>
                                  </p:childTnLst>
                                </p:cTn>
                              </p:par>
                            </p:childTnLst>
                          </p:cTn>
                        </p:par>
                        <p:par>
                          <p:cTn id="90" fill="hold">
                            <p:stCondLst>
                              <p:cond delay="11000"/>
                            </p:stCondLst>
                            <p:childTnLst>
                              <p:par>
                                <p:cTn id="91" presetID="42" presetClass="entr" presetSubtype="0" fill="hold" grpId="0" nodeType="afterEffect">
                                  <p:stCondLst>
                                    <p:cond delay="0"/>
                                  </p:stCondLst>
                                  <p:childTnLst>
                                    <p:set>
                                      <p:cBhvr>
                                        <p:cTn id="92" dur="1" fill="hold">
                                          <p:stCondLst>
                                            <p:cond delay="0"/>
                                          </p:stCondLst>
                                        </p:cTn>
                                        <p:tgtEl>
                                          <p:spTgt spid="56"/>
                                        </p:tgtEl>
                                        <p:attrNameLst>
                                          <p:attrName>style.visibility</p:attrName>
                                        </p:attrNameLst>
                                      </p:cBhvr>
                                      <p:to>
                                        <p:strVal val="visible"/>
                                      </p:to>
                                    </p:set>
                                    <p:animEffect transition="in" filter="fade">
                                      <p:cBhvr>
                                        <p:cTn id="93" dur="1000"/>
                                        <p:tgtEl>
                                          <p:spTgt spid="56"/>
                                        </p:tgtEl>
                                      </p:cBhvr>
                                    </p:animEffect>
                                    <p:anim calcmode="lin" valueType="num">
                                      <p:cBhvr>
                                        <p:cTn id="94" dur="1000" fill="hold"/>
                                        <p:tgtEl>
                                          <p:spTgt spid="56"/>
                                        </p:tgtEl>
                                        <p:attrNameLst>
                                          <p:attrName>ppt_x</p:attrName>
                                        </p:attrNameLst>
                                      </p:cBhvr>
                                      <p:tavLst>
                                        <p:tav tm="0">
                                          <p:val>
                                            <p:strVal val="#ppt_x"/>
                                          </p:val>
                                        </p:tav>
                                        <p:tav tm="100000">
                                          <p:val>
                                            <p:strVal val="#ppt_x"/>
                                          </p:val>
                                        </p:tav>
                                      </p:tavLst>
                                    </p:anim>
                                    <p:anim calcmode="lin" valueType="num">
                                      <p:cBhvr>
                                        <p:cTn id="95" dur="1000" fill="hold"/>
                                        <p:tgtEl>
                                          <p:spTgt spid="56"/>
                                        </p:tgtEl>
                                        <p:attrNameLst>
                                          <p:attrName>ppt_y</p:attrName>
                                        </p:attrNameLst>
                                      </p:cBhvr>
                                      <p:tavLst>
                                        <p:tav tm="0">
                                          <p:val>
                                            <p:strVal val="#ppt_y+.1"/>
                                          </p:val>
                                        </p:tav>
                                        <p:tav tm="100000">
                                          <p:val>
                                            <p:strVal val="#ppt_y"/>
                                          </p:val>
                                        </p:tav>
                                      </p:tavLst>
                                    </p:anim>
                                  </p:childTnLst>
                                </p:cTn>
                              </p:par>
                            </p:childTnLst>
                          </p:cTn>
                        </p:par>
                        <p:par>
                          <p:cTn id="96" fill="hold">
                            <p:stCondLst>
                              <p:cond delay="12000"/>
                            </p:stCondLst>
                            <p:childTnLst>
                              <p:par>
                                <p:cTn id="97" presetID="10" presetClass="entr" presetSubtype="0" fill="hold" nodeType="afterEffect">
                                  <p:stCondLst>
                                    <p:cond delay="0"/>
                                  </p:stCondLst>
                                  <p:childTnLst>
                                    <p:set>
                                      <p:cBhvr>
                                        <p:cTn id="98" dur="1" fill="hold">
                                          <p:stCondLst>
                                            <p:cond delay="0"/>
                                          </p:stCondLst>
                                        </p:cTn>
                                        <p:tgtEl>
                                          <p:spTgt spid="40"/>
                                        </p:tgtEl>
                                        <p:attrNameLst>
                                          <p:attrName>style.visibility</p:attrName>
                                        </p:attrNameLst>
                                      </p:cBhvr>
                                      <p:to>
                                        <p:strVal val="visible"/>
                                      </p:to>
                                    </p:set>
                                    <p:animEffect transition="in" filter="fade">
                                      <p:cBhvr>
                                        <p:cTn id="99" dur="1500"/>
                                        <p:tgtEl>
                                          <p:spTgt spid="40"/>
                                        </p:tgtEl>
                                      </p:cBhvr>
                                    </p:animEffect>
                                  </p:childTnLst>
                                </p:cTn>
                              </p:par>
                              <p:par>
                                <p:cTn id="100" presetID="53" presetClass="entr" presetSubtype="16" fill="hold" nodeType="withEffect">
                                  <p:stCondLst>
                                    <p:cond delay="0"/>
                                  </p:stCondLst>
                                  <p:childTnLst>
                                    <p:set>
                                      <p:cBhvr>
                                        <p:cTn id="101" dur="1" fill="hold">
                                          <p:stCondLst>
                                            <p:cond delay="0"/>
                                          </p:stCondLst>
                                        </p:cTn>
                                        <p:tgtEl>
                                          <p:spTgt spid="40"/>
                                        </p:tgtEl>
                                        <p:attrNameLst>
                                          <p:attrName>style.visibility</p:attrName>
                                        </p:attrNameLst>
                                      </p:cBhvr>
                                      <p:to>
                                        <p:strVal val="visible"/>
                                      </p:to>
                                    </p:set>
                                    <p:anim calcmode="lin" valueType="num">
                                      <p:cBhvr>
                                        <p:cTn id="102" dur="1500" fill="hold"/>
                                        <p:tgtEl>
                                          <p:spTgt spid="40"/>
                                        </p:tgtEl>
                                        <p:attrNameLst>
                                          <p:attrName>ppt_w</p:attrName>
                                        </p:attrNameLst>
                                      </p:cBhvr>
                                      <p:tavLst>
                                        <p:tav tm="0">
                                          <p:val>
                                            <p:fltVal val="0"/>
                                          </p:val>
                                        </p:tav>
                                        <p:tav tm="100000">
                                          <p:val>
                                            <p:strVal val="#ppt_w"/>
                                          </p:val>
                                        </p:tav>
                                      </p:tavLst>
                                    </p:anim>
                                    <p:anim calcmode="lin" valueType="num">
                                      <p:cBhvr>
                                        <p:cTn id="103" dur="1500" fill="hold"/>
                                        <p:tgtEl>
                                          <p:spTgt spid="40"/>
                                        </p:tgtEl>
                                        <p:attrNameLst>
                                          <p:attrName>ppt_h</p:attrName>
                                        </p:attrNameLst>
                                      </p:cBhvr>
                                      <p:tavLst>
                                        <p:tav tm="0">
                                          <p:val>
                                            <p:fltVal val="0"/>
                                          </p:val>
                                        </p:tav>
                                        <p:tav tm="100000">
                                          <p:val>
                                            <p:strVal val="#ppt_h"/>
                                          </p:val>
                                        </p:tav>
                                      </p:tavLst>
                                    </p:anim>
                                    <p:animEffect transition="in" filter="fade">
                                      <p:cBhvr>
                                        <p:cTn id="104" dur="1500"/>
                                        <p:tgtEl>
                                          <p:spTgt spid="40"/>
                                        </p:tgtEl>
                                      </p:cBhvr>
                                    </p:animEffect>
                                  </p:childTnLst>
                                </p:cTn>
                              </p:par>
                              <p:par>
                                <p:cTn id="105" presetID="42" presetClass="path" presetSubtype="0" accel="26000" decel="74000" fill="hold" nodeType="withEffect">
                                  <p:stCondLst>
                                    <p:cond delay="0"/>
                                  </p:stCondLst>
                                  <p:childTnLst>
                                    <p:animMotion origin="layout" path="M 5E-6 -4.44444E-6 L -0.11133 0.00278 " pathEditMode="relative" rAng="0" ptsTypes="AA">
                                      <p:cBhvr>
                                        <p:cTn id="106" dur="1500" spd="-100000" fill="hold"/>
                                        <p:tgtEl>
                                          <p:spTgt spid="40"/>
                                        </p:tgtEl>
                                        <p:attrNameLst>
                                          <p:attrName>ppt_x</p:attrName>
                                          <p:attrName>ppt_y</p:attrName>
                                        </p:attrNameLst>
                                      </p:cBhvr>
                                      <p:rCtr x="-5573" y="139"/>
                                    </p:animMotion>
                                  </p:childTnLst>
                                </p:cTn>
                              </p:par>
                            </p:childTnLst>
                          </p:cTn>
                        </p:par>
                        <p:par>
                          <p:cTn id="107" fill="hold">
                            <p:stCondLst>
                              <p:cond delay="13500"/>
                            </p:stCondLst>
                            <p:childTnLst>
                              <p:par>
                                <p:cTn id="108" presetID="22" presetClass="entr" presetSubtype="8" fill="hold" grpId="0" nodeType="afterEffect">
                                  <p:stCondLst>
                                    <p:cond delay="0"/>
                                  </p:stCondLst>
                                  <p:childTnLst>
                                    <p:set>
                                      <p:cBhvr>
                                        <p:cTn id="109" dur="1" fill="hold">
                                          <p:stCondLst>
                                            <p:cond delay="0"/>
                                          </p:stCondLst>
                                        </p:cTn>
                                        <p:tgtEl>
                                          <p:spTgt spid="39"/>
                                        </p:tgtEl>
                                        <p:attrNameLst>
                                          <p:attrName>style.visibility</p:attrName>
                                        </p:attrNameLst>
                                      </p:cBhvr>
                                      <p:to>
                                        <p:strVal val="visible"/>
                                      </p:to>
                                    </p:set>
                                    <p:animEffect transition="in" filter="wipe(left)">
                                      <p:cBhvr>
                                        <p:cTn id="110" dur="500"/>
                                        <p:tgtEl>
                                          <p:spTgt spid="39"/>
                                        </p:tgtEl>
                                      </p:cBhvr>
                                    </p:animEffect>
                                  </p:childTnLst>
                                </p:cTn>
                              </p:par>
                            </p:childTnLst>
                          </p:cTn>
                        </p:par>
                        <p:par>
                          <p:cTn id="111" fill="hold">
                            <p:stCondLst>
                              <p:cond delay="14000"/>
                            </p:stCondLst>
                            <p:childTnLst>
                              <p:par>
                                <p:cTn id="112" presetID="10" presetClass="entr" presetSubtype="0" fill="hold" grpId="0" nodeType="afterEffect">
                                  <p:stCondLst>
                                    <p:cond delay="0"/>
                                  </p:stCondLst>
                                  <p:childTnLst>
                                    <p:set>
                                      <p:cBhvr>
                                        <p:cTn id="113" dur="1" fill="hold">
                                          <p:stCondLst>
                                            <p:cond delay="0"/>
                                          </p:stCondLst>
                                        </p:cTn>
                                        <p:tgtEl>
                                          <p:spTgt spid="45"/>
                                        </p:tgtEl>
                                        <p:attrNameLst>
                                          <p:attrName>style.visibility</p:attrName>
                                        </p:attrNameLst>
                                      </p:cBhvr>
                                      <p:to>
                                        <p:strVal val="visible"/>
                                      </p:to>
                                    </p:set>
                                    <p:animEffect transition="in" filter="fade">
                                      <p:cBhvr>
                                        <p:cTn id="114" dur="500"/>
                                        <p:tgtEl>
                                          <p:spTgt spid="45"/>
                                        </p:tgtEl>
                                      </p:cBhvr>
                                    </p:animEffect>
                                  </p:childTnLst>
                                </p:cTn>
                              </p:par>
                            </p:childTnLst>
                          </p:cTn>
                        </p:par>
                        <p:par>
                          <p:cTn id="115" fill="hold">
                            <p:stCondLst>
                              <p:cond delay="14500"/>
                            </p:stCondLst>
                            <p:childTnLst>
                              <p:par>
                                <p:cTn id="116" presetID="22" presetClass="entr" presetSubtype="8" fill="hold" nodeType="afterEffect">
                                  <p:stCondLst>
                                    <p:cond delay="0"/>
                                  </p:stCondLst>
                                  <p:childTnLst>
                                    <p:set>
                                      <p:cBhvr>
                                        <p:cTn id="117" dur="1" fill="hold">
                                          <p:stCondLst>
                                            <p:cond delay="0"/>
                                          </p:stCondLst>
                                        </p:cTn>
                                        <p:tgtEl>
                                          <p:spTgt spid="52"/>
                                        </p:tgtEl>
                                        <p:attrNameLst>
                                          <p:attrName>style.visibility</p:attrName>
                                        </p:attrNameLst>
                                      </p:cBhvr>
                                      <p:to>
                                        <p:strVal val="visible"/>
                                      </p:to>
                                    </p:set>
                                    <p:animEffect transition="in" filter="wipe(left)">
                                      <p:cBhvr>
                                        <p:cTn id="118" dur="500"/>
                                        <p:tgtEl>
                                          <p:spTgt spid="52"/>
                                        </p:tgtEl>
                                      </p:cBhvr>
                                    </p:animEffect>
                                  </p:childTnLst>
                                </p:cTn>
                              </p:par>
                            </p:childTnLst>
                          </p:cTn>
                        </p:par>
                        <p:par>
                          <p:cTn id="119" fill="hold">
                            <p:stCondLst>
                              <p:cond delay="15000"/>
                            </p:stCondLst>
                            <p:childTnLst>
                              <p:par>
                                <p:cTn id="120" presetID="42" presetClass="entr" presetSubtype="0" fill="hold" grpId="0" nodeType="afterEffect">
                                  <p:stCondLst>
                                    <p:cond delay="0"/>
                                  </p:stCondLst>
                                  <p:childTnLst>
                                    <p:set>
                                      <p:cBhvr>
                                        <p:cTn id="121" dur="1" fill="hold">
                                          <p:stCondLst>
                                            <p:cond delay="0"/>
                                          </p:stCondLst>
                                        </p:cTn>
                                        <p:tgtEl>
                                          <p:spTgt spid="57"/>
                                        </p:tgtEl>
                                        <p:attrNameLst>
                                          <p:attrName>style.visibility</p:attrName>
                                        </p:attrNameLst>
                                      </p:cBhvr>
                                      <p:to>
                                        <p:strVal val="visible"/>
                                      </p:to>
                                    </p:set>
                                    <p:animEffect transition="in" filter="fade">
                                      <p:cBhvr>
                                        <p:cTn id="122" dur="1000"/>
                                        <p:tgtEl>
                                          <p:spTgt spid="57"/>
                                        </p:tgtEl>
                                      </p:cBhvr>
                                    </p:animEffect>
                                    <p:anim calcmode="lin" valueType="num">
                                      <p:cBhvr>
                                        <p:cTn id="123" dur="1000" fill="hold"/>
                                        <p:tgtEl>
                                          <p:spTgt spid="57"/>
                                        </p:tgtEl>
                                        <p:attrNameLst>
                                          <p:attrName>ppt_x</p:attrName>
                                        </p:attrNameLst>
                                      </p:cBhvr>
                                      <p:tavLst>
                                        <p:tav tm="0">
                                          <p:val>
                                            <p:strVal val="#ppt_x"/>
                                          </p:val>
                                        </p:tav>
                                        <p:tav tm="100000">
                                          <p:val>
                                            <p:strVal val="#ppt_x"/>
                                          </p:val>
                                        </p:tav>
                                      </p:tavLst>
                                    </p:anim>
                                    <p:anim calcmode="lin" valueType="num">
                                      <p:cBhvr>
                                        <p:cTn id="124" dur="1000" fill="hold"/>
                                        <p:tgtEl>
                                          <p:spTgt spid="57"/>
                                        </p:tgtEl>
                                        <p:attrNameLst>
                                          <p:attrName>ppt_y</p:attrName>
                                        </p:attrNameLst>
                                      </p:cBhvr>
                                      <p:tavLst>
                                        <p:tav tm="0">
                                          <p:val>
                                            <p:strVal val="#ppt_y+.1"/>
                                          </p:val>
                                        </p:tav>
                                        <p:tav tm="100000">
                                          <p:val>
                                            <p:strVal val="#ppt_y"/>
                                          </p:val>
                                        </p:tav>
                                      </p:tavLst>
                                    </p:anim>
                                  </p:childTnLst>
                                </p:cTn>
                              </p:par>
                            </p:childTnLst>
                          </p:cTn>
                        </p:par>
                        <p:par>
                          <p:cTn id="125" fill="hold">
                            <p:stCondLst>
                              <p:cond delay="16000"/>
                            </p:stCondLst>
                            <p:childTnLst>
                              <p:par>
                                <p:cTn id="126" presetID="10" presetClass="entr" presetSubtype="0" fill="hold" nodeType="afterEffect">
                                  <p:stCondLst>
                                    <p:cond delay="0"/>
                                  </p:stCondLst>
                                  <p:childTnLst>
                                    <p:set>
                                      <p:cBhvr>
                                        <p:cTn id="127" dur="1" fill="hold">
                                          <p:stCondLst>
                                            <p:cond delay="0"/>
                                          </p:stCondLst>
                                        </p:cTn>
                                        <p:tgtEl>
                                          <p:spTgt spid="42"/>
                                        </p:tgtEl>
                                        <p:attrNameLst>
                                          <p:attrName>style.visibility</p:attrName>
                                        </p:attrNameLst>
                                      </p:cBhvr>
                                      <p:to>
                                        <p:strVal val="visible"/>
                                      </p:to>
                                    </p:set>
                                    <p:animEffect transition="in" filter="fade">
                                      <p:cBhvr>
                                        <p:cTn id="128" dur="1500"/>
                                        <p:tgtEl>
                                          <p:spTgt spid="42"/>
                                        </p:tgtEl>
                                      </p:cBhvr>
                                    </p:animEffect>
                                  </p:childTnLst>
                                </p:cTn>
                              </p:par>
                              <p:par>
                                <p:cTn id="129" presetID="53" presetClass="entr" presetSubtype="16" fill="hold" nodeType="withEffect">
                                  <p:stCondLst>
                                    <p:cond delay="0"/>
                                  </p:stCondLst>
                                  <p:childTnLst>
                                    <p:set>
                                      <p:cBhvr>
                                        <p:cTn id="130" dur="1" fill="hold">
                                          <p:stCondLst>
                                            <p:cond delay="0"/>
                                          </p:stCondLst>
                                        </p:cTn>
                                        <p:tgtEl>
                                          <p:spTgt spid="42"/>
                                        </p:tgtEl>
                                        <p:attrNameLst>
                                          <p:attrName>style.visibility</p:attrName>
                                        </p:attrNameLst>
                                      </p:cBhvr>
                                      <p:to>
                                        <p:strVal val="visible"/>
                                      </p:to>
                                    </p:set>
                                    <p:anim calcmode="lin" valueType="num">
                                      <p:cBhvr>
                                        <p:cTn id="131" dur="1500" fill="hold"/>
                                        <p:tgtEl>
                                          <p:spTgt spid="42"/>
                                        </p:tgtEl>
                                        <p:attrNameLst>
                                          <p:attrName>ppt_w</p:attrName>
                                        </p:attrNameLst>
                                      </p:cBhvr>
                                      <p:tavLst>
                                        <p:tav tm="0">
                                          <p:val>
                                            <p:fltVal val="0"/>
                                          </p:val>
                                        </p:tav>
                                        <p:tav tm="100000">
                                          <p:val>
                                            <p:strVal val="#ppt_w"/>
                                          </p:val>
                                        </p:tav>
                                      </p:tavLst>
                                    </p:anim>
                                    <p:anim calcmode="lin" valueType="num">
                                      <p:cBhvr>
                                        <p:cTn id="132" dur="1500" fill="hold"/>
                                        <p:tgtEl>
                                          <p:spTgt spid="42"/>
                                        </p:tgtEl>
                                        <p:attrNameLst>
                                          <p:attrName>ppt_h</p:attrName>
                                        </p:attrNameLst>
                                      </p:cBhvr>
                                      <p:tavLst>
                                        <p:tav tm="0">
                                          <p:val>
                                            <p:fltVal val="0"/>
                                          </p:val>
                                        </p:tav>
                                        <p:tav tm="100000">
                                          <p:val>
                                            <p:strVal val="#ppt_h"/>
                                          </p:val>
                                        </p:tav>
                                      </p:tavLst>
                                    </p:anim>
                                    <p:animEffect transition="in" filter="fade">
                                      <p:cBhvr>
                                        <p:cTn id="133" dur="1500"/>
                                        <p:tgtEl>
                                          <p:spTgt spid="42"/>
                                        </p:tgtEl>
                                      </p:cBhvr>
                                    </p:animEffect>
                                  </p:childTnLst>
                                </p:cTn>
                              </p:par>
                              <p:par>
                                <p:cTn id="134" presetID="42" presetClass="path" presetSubtype="0" accel="26000" decel="74000" fill="hold" nodeType="withEffect">
                                  <p:stCondLst>
                                    <p:cond delay="0"/>
                                  </p:stCondLst>
                                  <p:childTnLst>
                                    <p:animMotion origin="layout" path="M 5E-6 -4.44444E-6 L -0.11133 0.00278 " pathEditMode="relative" rAng="0" ptsTypes="AA">
                                      <p:cBhvr>
                                        <p:cTn id="135" dur="1500" spd="-100000" fill="hold"/>
                                        <p:tgtEl>
                                          <p:spTgt spid="42"/>
                                        </p:tgtEl>
                                        <p:attrNameLst>
                                          <p:attrName>ppt_x</p:attrName>
                                          <p:attrName>ppt_y</p:attrName>
                                        </p:attrNameLst>
                                      </p:cBhvr>
                                      <p:rCtr x="-5573" y="139"/>
                                    </p:animMotion>
                                  </p:childTnLst>
                                </p:cTn>
                              </p:par>
                            </p:childTnLst>
                          </p:cTn>
                        </p:par>
                        <p:par>
                          <p:cTn id="136" fill="hold">
                            <p:stCondLst>
                              <p:cond delay="17500"/>
                            </p:stCondLst>
                            <p:childTnLst>
                              <p:par>
                                <p:cTn id="137" presetID="22" presetClass="entr" presetSubtype="8" fill="hold" grpId="0" nodeType="afterEffect">
                                  <p:stCondLst>
                                    <p:cond delay="0"/>
                                  </p:stCondLst>
                                  <p:childTnLst>
                                    <p:set>
                                      <p:cBhvr>
                                        <p:cTn id="138" dur="1" fill="hold">
                                          <p:stCondLst>
                                            <p:cond delay="0"/>
                                          </p:stCondLst>
                                        </p:cTn>
                                        <p:tgtEl>
                                          <p:spTgt spid="41"/>
                                        </p:tgtEl>
                                        <p:attrNameLst>
                                          <p:attrName>style.visibility</p:attrName>
                                        </p:attrNameLst>
                                      </p:cBhvr>
                                      <p:to>
                                        <p:strVal val="visible"/>
                                      </p:to>
                                    </p:set>
                                    <p:animEffect transition="in" filter="wipe(left)">
                                      <p:cBhvr>
                                        <p:cTn id="139" dur="500"/>
                                        <p:tgtEl>
                                          <p:spTgt spid="41"/>
                                        </p:tgtEl>
                                      </p:cBhvr>
                                    </p:animEffect>
                                  </p:childTnLst>
                                </p:cTn>
                              </p:par>
                            </p:childTnLst>
                          </p:cTn>
                        </p:par>
                        <p:par>
                          <p:cTn id="140" fill="hold">
                            <p:stCondLst>
                              <p:cond delay="18000"/>
                            </p:stCondLst>
                            <p:childTnLst>
                              <p:par>
                                <p:cTn id="141" presetID="10" presetClass="entr" presetSubtype="0" fill="hold" grpId="0" nodeType="afterEffect">
                                  <p:stCondLst>
                                    <p:cond delay="0"/>
                                  </p:stCondLst>
                                  <p:childTnLst>
                                    <p:set>
                                      <p:cBhvr>
                                        <p:cTn id="142" dur="1" fill="hold">
                                          <p:stCondLst>
                                            <p:cond delay="0"/>
                                          </p:stCondLst>
                                        </p:cTn>
                                        <p:tgtEl>
                                          <p:spTgt spid="46"/>
                                        </p:tgtEl>
                                        <p:attrNameLst>
                                          <p:attrName>style.visibility</p:attrName>
                                        </p:attrNameLst>
                                      </p:cBhvr>
                                      <p:to>
                                        <p:strVal val="visible"/>
                                      </p:to>
                                    </p:set>
                                    <p:animEffect transition="in" filter="fade">
                                      <p:cBhvr>
                                        <p:cTn id="143" dur="500"/>
                                        <p:tgtEl>
                                          <p:spTgt spid="46"/>
                                        </p:tgtEl>
                                      </p:cBhvr>
                                    </p:animEffect>
                                  </p:childTnLst>
                                </p:cTn>
                              </p:par>
                            </p:childTnLst>
                          </p:cTn>
                        </p:par>
                        <p:par>
                          <p:cTn id="144" fill="hold">
                            <p:stCondLst>
                              <p:cond delay="18500"/>
                            </p:stCondLst>
                            <p:childTnLst>
                              <p:par>
                                <p:cTn id="145" presetID="22" presetClass="entr" presetSubtype="8" fill="hold" nodeType="afterEffect">
                                  <p:stCondLst>
                                    <p:cond delay="0"/>
                                  </p:stCondLst>
                                  <p:childTnLst>
                                    <p:set>
                                      <p:cBhvr>
                                        <p:cTn id="146" dur="1" fill="hold">
                                          <p:stCondLst>
                                            <p:cond delay="0"/>
                                          </p:stCondLst>
                                        </p:cTn>
                                        <p:tgtEl>
                                          <p:spTgt spid="54"/>
                                        </p:tgtEl>
                                        <p:attrNameLst>
                                          <p:attrName>style.visibility</p:attrName>
                                        </p:attrNameLst>
                                      </p:cBhvr>
                                      <p:to>
                                        <p:strVal val="visible"/>
                                      </p:to>
                                    </p:set>
                                    <p:animEffect transition="in" filter="wipe(left)">
                                      <p:cBhvr>
                                        <p:cTn id="147" dur="500"/>
                                        <p:tgtEl>
                                          <p:spTgt spid="54"/>
                                        </p:tgtEl>
                                      </p:cBhvr>
                                    </p:animEffect>
                                  </p:childTnLst>
                                </p:cTn>
                              </p:par>
                            </p:childTnLst>
                          </p:cTn>
                        </p:par>
                        <p:par>
                          <p:cTn id="148" fill="hold">
                            <p:stCondLst>
                              <p:cond delay="19000"/>
                            </p:stCondLst>
                            <p:childTnLst>
                              <p:par>
                                <p:cTn id="149" presetID="42" presetClass="entr" presetSubtype="0" fill="hold" grpId="0" nodeType="afterEffect">
                                  <p:stCondLst>
                                    <p:cond delay="0"/>
                                  </p:stCondLst>
                                  <p:childTnLst>
                                    <p:set>
                                      <p:cBhvr>
                                        <p:cTn id="150" dur="1" fill="hold">
                                          <p:stCondLst>
                                            <p:cond delay="0"/>
                                          </p:stCondLst>
                                        </p:cTn>
                                        <p:tgtEl>
                                          <p:spTgt spid="58"/>
                                        </p:tgtEl>
                                        <p:attrNameLst>
                                          <p:attrName>style.visibility</p:attrName>
                                        </p:attrNameLst>
                                      </p:cBhvr>
                                      <p:to>
                                        <p:strVal val="visible"/>
                                      </p:to>
                                    </p:set>
                                    <p:animEffect transition="in" filter="fade">
                                      <p:cBhvr>
                                        <p:cTn id="151" dur="1000"/>
                                        <p:tgtEl>
                                          <p:spTgt spid="58"/>
                                        </p:tgtEl>
                                      </p:cBhvr>
                                    </p:animEffect>
                                    <p:anim calcmode="lin" valueType="num">
                                      <p:cBhvr>
                                        <p:cTn id="152" dur="1000" fill="hold"/>
                                        <p:tgtEl>
                                          <p:spTgt spid="58"/>
                                        </p:tgtEl>
                                        <p:attrNameLst>
                                          <p:attrName>ppt_x</p:attrName>
                                        </p:attrNameLst>
                                      </p:cBhvr>
                                      <p:tavLst>
                                        <p:tav tm="0">
                                          <p:val>
                                            <p:strVal val="#ppt_x"/>
                                          </p:val>
                                        </p:tav>
                                        <p:tav tm="100000">
                                          <p:val>
                                            <p:strVal val="#ppt_x"/>
                                          </p:val>
                                        </p:tav>
                                      </p:tavLst>
                                    </p:anim>
                                    <p:anim calcmode="lin" valueType="num">
                                      <p:cBhvr>
                                        <p:cTn id="153" dur="1000" fill="hold"/>
                                        <p:tgtEl>
                                          <p:spTgt spid="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3" grpId="0" animBg="1"/>
      <p:bldP spid="35" grpId="0" animBg="1"/>
      <p:bldP spid="39" grpId="0" animBg="1"/>
      <p:bldP spid="41" grpId="0" animBg="1"/>
      <p:bldP spid="43" grpId="0"/>
      <p:bldP spid="44" grpId="0"/>
      <p:bldP spid="45" grpId="0"/>
      <p:bldP spid="46" grpId="0"/>
      <p:bldP spid="55" grpId="0"/>
      <p:bldP spid="56" grpId="0"/>
      <p:bldP spid="57" grpId="0"/>
      <p:bldP spid="58"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2" name="矩形 31"/>
          <p:cNvSpPr/>
          <p:nvPr/>
        </p:nvSpPr>
        <p:spPr>
          <a:xfrm>
            <a:off x="975360" y="-1341120"/>
            <a:ext cx="772160" cy="1056640"/>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a:grpSpLocks noChangeAspect="1"/>
          </p:cNvGrpSpPr>
          <p:nvPr/>
        </p:nvGrpSpPr>
        <p:grpSpPr>
          <a:xfrm>
            <a:off x="183057" y="301005"/>
            <a:ext cx="2339215" cy="1126744"/>
            <a:chOff x="1672035" y="1687395"/>
            <a:chExt cx="938928" cy="452259"/>
          </a:xfrm>
          <a:effectLst>
            <a:outerShdw blurRad="50800" dist="38100" dir="5400000" algn="t" rotWithShape="0">
              <a:prstClr val="black">
                <a:alpha val="40000"/>
              </a:prstClr>
            </a:outerShdw>
          </a:effectLst>
        </p:grpSpPr>
        <p:pic>
          <p:nvPicPr>
            <p:cNvPr id="7" name="Picture 2" descr="C:\Users\xb\Desktop\素材--党建\PNG--党（国）徽旗\党旗红旗\16sucai_201507091736.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flipH="1">
              <a:off x="1672035" y="1687395"/>
              <a:ext cx="845493" cy="44350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xb\Desktop\53bf653e36a06.png"/>
            <p:cNvPicPr>
              <a:picLocks noChangeAspect="1" noChangeArrowheads="1"/>
            </p:cNvPicPr>
            <p:nvPr userDrawn="1"/>
          </p:nvPicPr>
          <p:blipFill>
            <a:blip r:embed="rId5" cstate="print">
              <a:extLst>
                <a:ext uri="{28A0092B-C50C-407E-A947-70E740481C1C}">
                  <a14:useLocalDpi xmlns:a14="http://schemas.microsoft.com/office/drawing/2010/main"/>
                </a:ext>
              </a:extLst>
            </a:blip>
            <a:srcRect/>
            <a:stretch>
              <a:fillRect/>
            </a:stretch>
          </p:blipFill>
          <p:spPr bwMode="auto">
            <a:xfrm>
              <a:off x="2123728" y="1707654"/>
              <a:ext cx="487235" cy="432000"/>
            </a:xfrm>
            <a:prstGeom prst="rect">
              <a:avLst/>
            </a:prstGeom>
            <a:noFill/>
            <a:extLst>
              <a:ext uri="{909E8E84-426E-40DD-AFC4-6F175D3DCCD1}">
                <a14:hiddenFill xmlns:a14="http://schemas.microsoft.com/office/drawing/2010/main">
                  <a:solidFill>
                    <a:srgbClr val="FFFFFF"/>
                  </a:solidFill>
                </a14:hiddenFill>
              </a:ext>
            </a:extLst>
          </p:spPr>
        </p:pic>
      </p:grpSp>
      <p:sp>
        <p:nvSpPr>
          <p:cNvPr id="9" name="标题 1"/>
          <p:cNvSpPr txBox="1">
            <a:spLocks/>
          </p:cNvSpPr>
          <p:nvPr/>
        </p:nvSpPr>
        <p:spPr>
          <a:xfrm>
            <a:off x="2645738" y="535187"/>
            <a:ext cx="5470437" cy="636579"/>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r>
              <a:rPr lang="zh-CN" altLang="en-US" sz="3600" dirty="0">
                <a:gradFill>
                  <a:gsLst>
                    <a:gs pos="0">
                      <a:srgbClr val="BE0000"/>
                    </a:gs>
                    <a:gs pos="100000">
                      <a:srgbClr val="930000"/>
                    </a:gs>
                  </a:gsLst>
                  <a:lin ang="16200000" scaled="1"/>
                </a:gradFill>
              </a:rPr>
              <a:t>组织领导：强化组织保障</a:t>
            </a:r>
          </a:p>
        </p:txBody>
      </p:sp>
      <p:grpSp>
        <p:nvGrpSpPr>
          <p:cNvPr id="10" name="组合 9"/>
          <p:cNvGrpSpPr/>
          <p:nvPr/>
        </p:nvGrpSpPr>
        <p:grpSpPr>
          <a:xfrm>
            <a:off x="8778749" y="569365"/>
            <a:ext cx="693102" cy="707002"/>
            <a:chOff x="1398837" y="3496783"/>
            <a:chExt cx="1006035" cy="1006034"/>
          </a:xfrm>
          <a:effectLst>
            <a:outerShdw blurRad="50800" dist="38100" dir="2700000" algn="tl" rotWithShape="0">
              <a:prstClr val="black">
                <a:alpha val="40000"/>
              </a:prstClr>
            </a:outerShdw>
          </a:effectLst>
        </p:grpSpPr>
        <p:grpSp>
          <p:nvGrpSpPr>
            <p:cNvPr id="11" name="组合 10"/>
            <p:cNvGrpSpPr/>
            <p:nvPr/>
          </p:nvGrpSpPr>
          <p:grpSpPr>
            <a:xfrm>
              <a:off x="1398837" y="3496783"/>
              <a:ext cx="1006035" cy="1006034"/>
              <a:chOff x="2180022" y="2446667"/>
              <a:chExt cx="1008000" cy="1008000"/>
            </a:xfrm>
          </p:grpSpPr>
          <p:sp>
            <p:nvSpPr>
              <p:cNvPr id="13" name="矩形 12"/>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14" name="直接连接符 13"/>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2" name="TextBox 14"/>
            <p:cNvSpPr txBox="1"/>
            <p:nvPr/>
          </p:nvSpPr>
          <p:spPr>
            <a:xfrm>
              <a:off x="1426098" y="3564497"/>
              <a:ext cx="951512"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两</a:t>
              </a:r>
            </a:p>
          </p:txBody>
        </p:sp>
      </p:grpSp>
      <p:grpSp>
        <p:nvGrpSpPr>
          <p:cNvPr id="16" name="组合 15"/>
          <p:cNvGrpSpPr/>
          <p:nvPr/>
        </p:nvGrpSpPr>
        <p:grpSpPr>
          <a:xfrm>
            <a:off x="9614407" y="577011"/>
            <a:ext cx="693102" cy="693101"/>
            <a:chOff x="2536745" y="3496783"/>
            <a:chExt cx="1006035" cy="1006034"/>
          </a:xfrm>
          <a:effectLst>
            <a:outerShdw blurRad="50800" dist="38100" dir="2700000" algn="tl" rotWithShape="0">
              <a:prstClr val="black">
                <a:alpha val="40000"/>
              </a:prstClr>
            </a:outerShdw>
          </a:effectLst>
        </p:grpSpPr>
        <p:grpSp>
          <p:nvGrpSpPr>
            <p:cNvPr id="17" name="组合 16"/>
            <p:cNvGrpSpPr/>
            <p:nvPr/>
          </p:nvGrpSpPr>
          <p:grpSpPr>
            <a:xfrm>
              <a:off x="2536745" y="3496783"/>
              <a:ext cx="1006035" cy="1006034"/>
              <a:chOff x="2180022" y="2446667"/>
              <a:chExt cx="1008000" cy="1008000"/>
            </a:xfrm>
          </p:grpSpPr>
          <p:sp>
            <p:nvSpPr>
              <p:cNvPr id="19" name="矩形 18"/>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0" name="直接连接符 19"/>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8" name="TextBox 14"/>
            <p:cNvSpPr txBox="1"/>
            <p:nvPr/>
          </p:nvSpPr>
          <p:spPr>
            <a:xfrm>
              <a:off x="2577636" y="3592172"/>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学</a:t>
              </a:r>
            </a:p>
          </p:txBody>
        </p:sp>
      </p:grpSp>
      <p:grpSp>
        <p:nvGrpSpPr>
          <p:cNvPr id="22" name="组合 21"/>
          <p:cNvGrpSpPr/>
          <p:nvPr/>
        </p:nvGrpSpPr>
        <p:grpSpPr>
          <a:xfrm>
            <a:off x="10459838" y="573188"/>
            <a:ext cx="693101" cy="693100"/>
            <a:chOff x="3674653" y="3496783"/>
            <a:chExt cx="1006035" cy="1006034"/>
          </a:xfrm>
          <a:effectLst>
            <a:outerShdw blurRad="50800" dist="38100" dir="2700000" algn="tl" rotWithShape="0">
              <a:prstClr val="black">
                <a:alpha val="40000"/>
              </a:prstClr>
            </a:outerShdw>
          </a:effectLst>
        </p:grpSpPr>
        <p:grpSp>
          <p:nvGrpSpPr>
            <p:cNvPr id="23" name="组合 22"/>
            <p:cNvGrpSpPr/>
            <p:nvPr/>
          </p:nvGrpSpPr>
          <p:grpSpPr>
            <a:xfrm>
              <a:off x="3674653" y="3496783"/>
              <a:ext cx="1006035" cy="1006034"/>
              <a:chOff x="2655510" y="2582189"/>
              <a:chExt cx="831406" cy="831406"/>
            </a:xfrm>
          </p:grpSpPr>
          <p:sp>
            <p:nvSpPr>
              <p:cNvPr id="25" name="矩形 24"/>
              <p:cNvSpPr/>
              <p:nvPr/>
            </p:nvSpPr>
            <p:spPr>
              <a:xfrm>
                <a:off x="2655510" y="2582189"/>
                <a:ext cx="831406" cy="83140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6" name="直接连接符 25"/>
              <p:cNvCxnSpPr/>
              <p:nvPr/>
            </p:nvCxnSpPr>
            <p:spPr>
              <a:xfrm>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5400000">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24" name="TextBox 14"/>
            <p:cNvSpPr txBox="1"/>
            <p:nvPr/>
          </p:nvSpPr>
          <p:spPr>
            <a:xfrm>
              <a:off x="3708728" y="3601699"/>
              <a:ext cx="951515" cy="806800"/>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一</a:t>
              </a:r>
            </a:p>
          </p:txBody>
        </p:sp>
      </p:grpSp>
      <p:grpSp>
        <p:nvGrpSpPr>
          <p:cNvPr id="28" name="组合 27"/>
          <p:cNvGrpSpPr/>
          <p:nvPr/>
        </p:nvGrpSpPr>
        <p:grpSpPr>
          <a:xfrm>
            <a:off x="11286106" y="569364"/>
            <a:ext cx="693102" cy="693101"/>
            <a:chOff x="4812563" y="3496783"/>
            <a:chExt cx="1006035" cy="1006034"/>
          </a:xfrm>
          <a:effectLst>
            <a:outerShdw blurRad="50800" dist="38100" dir="2700000" algn="tl" rotWithShape="0">
              <a:prstClr val="black">
                <a:alpha val="40000"/>
              </a:prstClr>
            </a:outerShdw>
          </a:effectLst>
        </p:grpSpPr>
        <p:grpSp>
          <p:nvGrpSpPr>
            <p:cNvPr id="29" name="组合 28"/>
            <p:cNvGrpSpPr/>
            <p:nvPr/>
          </p:nvGrpSpPr>
          <p:grpSpPr>
            <a:xfrm>
              <a:off x="4812563" y="3496783"/>
              <a:ext cx="1006035" cy="1006034"/>
              <a:chOff x="2180022" y="2446667"/>
              <a:chExt cx="1008000" cy="1008000"/>
            </a:xfrm>
          </p:grpSpPr>
          <p:sp>
            <p:nvSpPr>
              <p:cNvPr id="31" name="矩形 30"/>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36" name="直接连接符 35"/>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30" name="TextBox 14"/>
            <p:cNvSpPr txBox="1"/>
            <p:nvPr/>
          </p:nvSpPr>
          <p:spPr>
            <a:xfrm>
              <a:off x="4839822" y="3557798"/>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做</a:t>
              </a:r>
            </a:p>
          </p:txBody>
        </p:sp>
      </p:grpSp>
      <p:sp>
        <p:nvSpPr>
          <p:cNvPr id="33" name="圆角矩形 32"/>
          <p:cNvSpPr/>
          <p:nvPr/>
        </p:nvSpPr>
        <p:spPr>
          <a:xfrm>
            <a:off x="972243" y="2524439"/>
            <a:ext cx="3010764" cy="657351"/>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4" name="图片 33"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12652" y="2380969"/>
            <a:ext cx="885590" cy="844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TextBox 5"/>
          <p:cNvSpPr txBox="1"/>
          <p:nvPr/>
        </p:nvSpPr>
        <p:spPr>
          <a:xfrm>
            <a:off x="1298242" y="2524439"/>
            <a:ext cx="2480166" cy="584775"/>
          </a:xfrm>
          <a:prstGeom prst="rect">
            <a:avLst/>
          </a:prstGeom>
          <a:noFill/>
        </p:spPr>
        <p:txBody>
          <a:bodyPr wrap="none" rtlCol="0">
            <a:spAutoFit/>
          </a:bodyPr>
          <a:lstStyle/>
          <a:p>
            <a:r>
              <a:rPr lang="zh-CN" altLang="en-US" sz="3200" b="1" dirty="0" smtClean="0">
                <a:solidFill>
                  <a:srgbClr val="FDFDFD"/>
                </a:solidFill>
                <a:latin typeface="微软雅黑" pitchFamily="34" charset="-122"/>
                <a:ea typeface="微软雅黑" pitchFamily="34" charset="-122"/>
              </a:rPr>
              <a:t>制定目的  一</a:t>
            </a:r>
            <a:endParaRPr lang="zh-CN" altLang="en-US" sz="3200" b="1" dirty="0">
              <a:solidFill>
                <a:srgbClr val="FDFDFD"/>
              </a:solidFill>
              <a:latin typeface="微软雅黑" pitchFamily="34" charset="-122"/>
              <a:ea typeface="微软雅黑" pitchFamily="34" charset="-122"/>
            </a:endParaRPr>
          </a:p>
        </p:txBody>
      </p:sp>
      <p:sp>
        <p:nvSpPr>
          <p:cNvPr id="38" name="矩形 37"/>
          <p:cNvSpPr/>
          <p:nvPr/>
        </p:nvSpPr>
        <p:spPr>
          <a:xfrm>
            <a:off x="972243" y="3393415"/>
            <a:ext cx="3010764" cy="2191459"/>
          </a:xfrm>
          <a:prstGeom prst="rect">
            <a:avLst/>
          </a:prstGeom>
          <a:noFill/>
          <a:ln>
            <a:solidFill>
              <a:srgbClr val="B7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圆角矩形 38"/>
          <p:cNvSpPr/>
          <p:nvPr/>
        </p:nvSpPr>
        <p:spPr>
          <a:xfrm>
            <a:off x="4868597" y="2524439"/>
            <a:ext cx="3010764" cy="657351"/>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0" name="图片 39"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309006" y="2380969"/>
            <a:ext cx="885590" cy="844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TextBox 5"/>
          <p:cNvSpPr txBox="1"/>
          <p:nvPr/>
        </p:nvSpPr>
        <p:spPr>
          <a:xfrm>
            <a:off x="5194596" y="2524439"/>
            <a:ext cx="2480166" cy="584775"/>
          </a:xfrm>
          <a:prstGeom prst="rect">
            <a:avLst/>
          </a:prstGeom>
          <a:noFill/>
        </p:spPr>
        <p:txBody>
          <a:bodyPr wrap="none" rtlCol="0">
            <a:spAutoFit/>
          </a:bodyPr>
          <a:lstStyle/>
          <a:p>
            <a:r>
              <a:rPr lang="zh-CN" altLang="en-US" sz="3200" b="1" dirty="0" smtClean="0">
                <a:solidFill>
                  <a:srgbClr val="FDFDFD"/>
                </a:solidFill>
                <a:latin typeface="微软雅黑" pitchFamily="34" charset="-122"/>
                <a:ea typeface="微软雅黑" pitchFamily="34" charset="-122"/>
              </a:rPr>
              <a:t>制定目的  二</a:t>
            </a:r>
            <a:endParaRPr lang="zh-CN" altLang="en-US" sz="3200" b="1" dirty="0">
              <a:solidFill>
                <a:srgbClr val="FDFDFD"/>
              </a:solidFill>
              <a:latin typeface="微软雅黑" pitchFamily="34" charset="-122"/>
              <a:ea typeface="微软雅黑" pitchFamily="34" charset="-122"/>
            </a:endParaRPr>
          </a:p>
        </p:txBody>
      </p:sp>
      <p:sp>
        <p:nvSpPr>
          <p:cNvPr id="42" name="矩形 41"/>
          <p:cNvSpPr/>
          <p:nvPr/>
        </p:nvSpPr>
        <p:spPr>
          <a:xfrm>
            <a:off x="4868597" y="3393415"/>
            <a:ext cx="3010764" cy="2191459"/>
          </a:xfrm>
          <a:prstGeom prst="rect">
            <a:avLst/>
          </a:prstGeom>
          <a:noFill/>
          <a:ln>
            <a:solidFill>
              <a:srgbClr val="B7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圆角矩形 42"/>
          <p:cNvSpPr/>
          <p:nvPr/>
        </p:nvSpPr>
        <p:spPr>
          <a:xfrm>
            <a:off x="8759428" y="2524439"/>
            <a:ext cx="3010764" cy="657351"/>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4" name="图片 43"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199837" y="2380969"/>
            <a:ext cx="885590" cy="844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TextBox 5"/>
          <p:cNvSpPr txBox="1"/>
          <p:nvPr/>
        </p:nvSpPr>
        <p:spPr>
          <a:xfrm>
            <a:off x="9085427" y="2524439"/>
            <a:ext cx="2480166" cy="584775"/>
          </a:xfrm>
          <a:prstGeom prst="rect">
            <a:avLst/>
          </a:prstGeom>
          <a:noFill/>
        </p:spPr>
        <p:txBody>
          <a:bodyPr wrap="none" rtlCol="0">
            <a:spAutoFit/>
          </a:bodyPr>
          <a:lstStyle/>
          <a:p>
            <a:r>
              <a:rPr lang="zh-CN" altLang="en-US" sz="3200" b="1" dirty="0" smtClean="0">
                <a:solidFill>
                  <a:srgbClr val="FDFDFD"/>
                </a:solidFill>
                <a:latin typeface="微软雅黑" pitchFamily="34" charset="-122"/>
                <a:ea typeface="微软雅黑" pitchFamily="34" charset="-122"/>
              </a:rPr>
              <a:t>制定目的  三</a:t>
            </a:r>
            <a:endParaRPr lang="zh-CN" altLang="en-US" sz="3200" b="1" dirty="0">
              <a:solidFill>
                <a:srgbClr val="FDFDFD"/>
              </a:solidFill>
              <a:latin typeface="微软雅黑" pitchFamily="34" charset="-122"/>
              <a:ea typeface="微软雅黑" pitchFamily="34" charset="-122"/>
            </a:endParaRPr>
          </a:p>
        </p:txBody>
      </p:sp>
      <p:sp>
        <p:nvSpPr>
          <p:cNvPr id="46" name="矩形 45"/>
          <p:cNvSpPr/>
          <p:nvPr/>
        </p:nvSpPr>
        <p:spPr>
          <a:xfrm>
            <a:off x="8759428" y="3393415"/>
            <a:ext cx="3010764" cy="2191459"/>
          </a:xfrm>
          <a:prstGeom prst="rect">
            <a:avLst/>
          </a:prstGeom>
          <a:noFill/>
          <a:ln>
            <a:solidFill>
              <a:srgbClr val="B7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1210160" y="3688925"/>
            <a:ext cx="2871156" cy="1600438"/>
          </a:xfrm>
          <a:prstGeom prst="rect">
            <a:avLst/>
          </a:prstGeom>
        </p:spPr>
        <p:txBody>
          <a:bodyPr wrap="square">
            <a:spAutoFit/>
          </a:bodyPr>
          <a:lstStyle/>
          <a:p>
            <a:r>
              <a:rPr lang="zh-CN" altLang="en-US" sz="1600" b="1" dirty="0" smtClean="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 整顿</a:t>
            </a:r>
            <a:r>
              <a:rPr lang="zh-CN" altLang="en-US" sz="1600"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软弱涣散基层党组织</a:t>
            </a:r>
            <a:r>
              <a:rPr lang="zh-CN" altLang="en-US" sz="1600" b="1" dirty="0" smtClean="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a:t>
            </a:r>
            <a:endParaRPr lang="en-US" altLang="zh-CN" sz="1600" b="1" dirty="0" smtClean="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endParaRPr>
          </a:p>
          <a:p>
            <a:r>
              <a:rPr lang="zh-CN" altLang="en-US" sz="1600" dirty="0" smtClean="0">
                <a:latin typeface="微软雅黑" panose="020B0503020204020204" pitchFamily="34" charset="-122"/>
                <a:ea typeface="微软雅黑" panose="020B0503020204020204" pitchFamily="34" charset="-122"/>
              </a:rPr>
              <a:t>加大</a:t>
            </a:r>
            <a:r>
              <a:rPr lang="zh-CN" altLang="en-US" sz="1600" dirty="0">
                <a:latin typeface="微软雅黑" panose="020B0503020204020204" pitchFamily="34" charset="-122"/>
                <a:ea typeface="微软雅黑" panose="020B0503020204020204" pitchFamily="34" charset="-122"/>
              </a:rPr>
              <a:t>整顿软弱涣散基层</a:t>
            </a:r>
            <a:r>
              <a:rPr lang="zh-CN" altLang="en-US" sz="1600" dirty="0" smtClean="0">
                <a:latin typeface="微软雅黑" panose="020B0503020204020204" pitchFamily="34" charset="-122"/>
                <a:ea typeface="微软雅黑" panose="020B0503020204020204" pitchFamily="34" charset="-122"/>
              </a:rPr>
              <a:t>党组</a:t>
            </a:r>
            <a:endParaRPr lang="en-US" altLang="zh-CN" sz="1600" dirty="0" smtClean="0">
              <a:latin typeface="微软雅黑" panose="020B0503020204020204" pitchFamily="34" charset="-122"/>
              <a:ea typeface="微软雅黑" panose="020B0503020204020204" pitchFamily="34" charset="-122"/>
            </a:endParaRPr>
          </a:p>
          <a:p>
            <a:r>
              <a:rPr lang="zh-CN" altLang="en-US" sz="1600" dirty="0" smtClean="0">
                <a:latin typeface="微软雅黑" panose="020B0503020204020204" pitchFamily="34" charset="-122"/>
                <a:ea typeface="微软雅黑" panose="020B0503020204020204" pitchFamily="34" charset="-122"/>
              </a:rPr>
              <a:t>织</a:t>
            </a:r>
            <a:r>
              <a:rPr lang="zh-CN" altLang="en-US" sz="1600" dirty="0">
                <a:latin typeface="微软雅黑" panose="020B0503020204020204" pitchFamily="34" charset="-122"/>
                <a:ea typeface="微软雅黑" panose="020B0503020204020204" pitchFamily="34" charset="-122"/>
              </a:rPr>
              <a:t>工作力度，配齐配强</a:t>
            </a:r>
            <a:r>
              <a:rPr lang="zh-CN" altLang="en-US" sz="1600" dirty="0" smtClean="0">
                <a:latin typeface="微软雅黑" panose="020B0503020204020204" pitchFamily="34" charset="-122"/>
                <a:ea typeface="微软雅黑" panose="020B0503020204020204" pitchFamily="34" charset="-122"/>
              </a:rPr>
              <a:t>班子</a:t>
            </a:r>
            <a:endParaRPr lang="en-US" altLang="zh-CN" sz="1600" dirty="0" smtClean="0">
              <a:latin typeface="微软雅黑" panose="020B0503020204020204" pitchFamily="34" charset="-122"/>
              <a:ea typeface="微软雅黑" panose="020B0503020204020204" pitchFamily="34" charset="-122"/>
            </a:endParaRPr>
          </a:p>
          <a:p>
            <a:r>
              <a:rPr lang="zh-CN" altLang="en-US" sz="1600" dirty="0" smtClean="0">
                <a:latin typeface="微软雅黑" panose="020B0503020204020204" pitchFamily="34" charset="-122"/>
                <a:ea typeface="微软雅黑" panose="020B0503020204020204" pitchFamily="34" charset="-122"/>
              </a:rPr>
              <a:t>特别是</a:t>
            </a:r>
            <a:r>
              <a:rPr lang="zh-CN" altLang="en-US" sz="1600" dirty="0">
                <a:latin typeface="微软雅黑" panose="020B0503020204020204" pitchFamily="34" charset="-122"/>
                <a:ea typeface="微软雅黑" panose="020B0503020204020204" pitchFamily="34" charset="-122"/>
              </a:rPr>
              <a:t>带头人，健全</a:t>
            </a:r>
            <a:r>
              <a:rPr lang="zh-CN" altLang="en-US" sz="1600" dirty="0" smtClean="0">
                <a:latin typeface="微软雅黑" panose="020B0503020204020204" pitchFamily="34" charset="-122"/>
                <a:ea typeface="微软雅黑" panose="020B0503020204020204" pitchFamily="34" charset="-122"/>
              </a:rPr>
              <a:t>工作制</a:t>
            </a:r>
            <a:endParaRPr lang="en-US" altLang="zh-CN" sz="1600" dirty="0" smtClean="0">
              <a:latin typeface="微软雅黑" panose="020B0503020204020204" pitchFamily="34" charset="-122"/>
              <a:ea typeface="微软雅黑" panose="020B0503020204020204" pitchFamily="34" charset="-122"/>
            </a:endParaRPr>
          </a:p>
          <a:p>
            <a:r>
              <a:rPr lang="zh-CN" altLang="en-US" sz="1600" dirty="0" smtClean="0">
                <a:latin typeface="微软雅黑" panose="020B0503020204020204" pitchFamily="34" charset="-122"/>
                <a:ea typeface="微软雅黑" panose="020B0503020204020204" pitchFamily="34" charset="-122"/>
              </a:rPr>
              <a:t>度</a:t>
            </a:r>
            <a:r>
              <a:rPr lang="zh-CN" altLang="en-US" sz="1600" dirty="0">
                <a:latin typeface="微软雅黑" panose="020B0503020204020204" pitchFamily="34" charset="-122"/>
                <a:ea typeface="微软雅黑" panose="020B0503020204020204" pitchFamily="34" charset="-122"/>
              </a:rPr>
              <a:t>，确保“两学一做”</a:t>
            </a:r>
            <a:r>
              <a:rPr lang="zh-CN" altLang="en-US" sz="1600" dirty="0" smtClean="0">
                <a:latin typeface="微软雅黑" panose="020B0503020204020204" pitchFamily="34" charset="-122"/>
                <a:ea typeface="微软雅黑" panose="020B0503020204020204" pitchFamily="34" charset="-122"/>
              </a:rPr>
              <a:t>学习</a:t>
            </a:r>
            <a:endParaRPr lang="en-US" altLang="zh-CN" sz="1600" dirty="0" smtClean="0">
              <a:latin typeface="微软雅黑" panose="020B0503020204020204" pitchFamily="34" charset="-122"/>
              <a:ea typeface="微软雅黑" panose="020B0503020204020204" pitchFamily="34" charset="-122"/>
            </a:endParaRPr>
          </a:p>
          <a:p>
            <a:r>
              <a:rPr lang="zh-CN" altLang="en-US" sz="1600" dirty="0" smtClean="0">
                <a:latin typeface="微软雅黑" panose="020B0503020204020204" pitchFamily="34" charset="-122"/>
                <a:ea typeface="微软雅黑" panose="020B0503020204020204" pitchFamily="34" charset="-122"/>
              </a:rPr>
              <a:t>教育</a:t>
            </a:r>
            <a:r>
              <a:rPr lang="zh-CN" altLang="en-US" sz="1600" dirty="0">
                <a:latin typeface="微软雅黑" panose="020B0503020204020204" pitchFamily="34" charset="-122"/>
                <a:ea typeface="微软雅黑" panose="020B0503020204020204" pitchFamily="34" charset="-122"/>
              </a:rPr>
              <a:t>有人抓、有人管。</a:t>
            </a:r>
          </a:p>
        </p:txBody>
      </p:sp>
      <p:sp>
        <p:nvSpPr>
          <p:cNvPr id="48" name="矩形 47"/>
          <p:cNvSpPr/>
          <p:nvPr/>
        </p:nvSpPr>
        <p:spPr>
          <a:xfrm>
            <a:off x="5081783" y="3688925"/>
            <a:ext cx="2705791" cy="1569660"/>
          </a:xfrm>
          <a:prstGeom prst="rect">
            <a:avLst/>
          </a:prstGeom>
        </p:spPr>
        <p:txBody>
          <a:bodyPr wrap="square">
            <a:spAutoFit/>
          </a:bodyPr>
          <a:lstStyle/>
          <a:p>
            <a:r>
              <a:rPr lang="zh-CN" altLang="en-US" sz="1600"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开展党员组织关系集中排</a:t>
            </a:r>
            <a:r>
              <a:rPr lang="zh-CN" altLang="en-US" sz="1600" b="1" dirty="0" smtClean="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查。</a:t>
            </a:r>
            <a:endParaRPr lang="en-US" altLang="zh-CN" sz="1600" b="1" dirty="0" smtClean="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endParaRPr>
          </a:p>
          <a:p>
            <a:r>
              <a:rPr lang="zh-CN" altLang="en-US" sz="1600" dirty="0" smtClean="0">
                <a:latin typeface="微软雅黑" panose="020B0503020204020204" pitchFamily="34" charset="-122"/>
                <a:ea typeface="微软雅黑" panose="020B0503020204020204" pitchFamily="34" charset="-122"/>
              </a:rPr>
              <a:t>摸清</a:t>
            </a:r>
            <a:r>
              <a:rPr lang="zh-CN" altLang="en-US" sz="1600" dirty="0">
                <a:latin typeface="微软雅黑" panose="020B0503020204020204" pitchFamily="34" charset="-122"/>
                <a:ea typeface="微软雅黑" panose="020B0503020204020204" pitchFamily="34" charset="-122"/>
              </a:rPr>
              <a:t>“口袋”党员、长期</a:t>
            </a:r>
            <a:r>
              <a:rPr lang="zh-CN" altLang="en-US" sz="1600" dirty="0" smtClean="0">
                <a:latin typeface="微软雅黑" panose="020B0503020204020204" pitchFamily="34" charset="-122"/>
                <a:ea typeface="微软雅黑" panose="020B0503020204020204" pitchFamily="34" charset="-122"/>
              </a:rPr>
              <a:t>与</a:t>
            </a:r>
            <a:endParaRPr lang="en-US" altLang="zh-CN" sz="1600" dirty="0" smtClean="0">
              <a:latin typeface="微软雅黑" panose="020B0503020204020204" pitchFamily="34" charset="-122"/>
              <a:ea typeface="微软雅黑" panose="020B0503020204020204" pitchFamily="34" charset="-122"/>
            </a:endParaRPr>
          </a:p>
          <a:p>
            <a:r>
              <a:rPr lang="zh-CN" altLang="en-US" sz="1600" dirty="0" smtClean="0">
                <a:latin typeface="微软雅黑" panose="020B0503020204020204" pitchFamily="34" charset="-122"/>
                <a:ea typeface="微软雅黑" panose="020B0503020204020204" pitchFamily="34" charset="-122"/>
              </a:rPr>
              <a:t>党组织</a:t>
            </a:r>
            <a:r>
              <a:rPr lang="zh-CN" altLang="en-US" sz="1600" dirty="0">
                <a:latin typeface="微软雅黑" panose="020B0503020204020204" pitchFamily="34" charset="-122"/>
                <a:ea typeface="微软雅黑" panose="020B0503020204020204" pitchFamily="34" charset="-122"/>
              </a:rPr>
              <a:t>失去联系党员情况</a:t>
            </a:r>
            <a:r>
              <a:rPr lang="zh-CN" altLang="en-US" sz="1600" dirty="0" smtClean="0">
                <a:latin typeface="微软雅黑" panose="020B0503020204020204" pitchFamily="34" charset="-122"/>
                <a:ea typeface="微软雅黑" panose="020B0503020204020204" pitchFamily="34" charset="-122"/>
              </a:rPr>
              <a:t>，</a:t>
            </a:r>
            <a:endParaRPr lang="en-US" altLang="zh-CN" sz="1600" dirty="0" smtClean="0">
              <a:latin typeface="微软雅黑" panose="020B0503020204020204" pitchFamily="34" charset="-122"/>
              <a:ea typeface="微软雅黑" panose="020B0503020204020204" pitchFamily="34" charset="-122"/>
            </a:endParaRPr>
          </a:p>
          <a:p>
            <a:r>
              <a:rPr lang="zh-CN" altLang="en-US" sz="1600" dirty="0" smtClean="0">
                <a:latin typeface="微软雅黑" panose="020B0503020204020204" pitchFamily="34" charset="-122"/>
                <a:ea typeface="微软雅黑" panose="020B0503020204020204" pitchFamily="34" charset="-122"/>
              </a:rPr>
              <a:t>理顺</a:t>
            </a:r>
            <a:r>
              <a:rPr lang="zh-CN" altLang="en-US" sz="1600" dirty="0">
                <a:latin typeface="微软雅黑" panose="020B0503020204020204" pitchFamily="34" charset="-122"/>
                <a:ea typeface="微软雅黑" panose="020B0503020204020204" pitchFamily="34" charset="-122"/>
              </a:rPr>
              <a:t>党员组织关系，努力</a:t>
            </a:r>
            <a:r>
              <a:rPr lang="zh-CN" altLang="en-US" sz="1600" dirty="0" smtClean="0">
                <a:latin typeface="微软雅黑" panose="020B0503020204020204" pitchFamily="34" charset="-122"/>
                <a:ea typeface="微软雅黑" panose="020B0503020204020204" pitchFamily="34" charset="-122"/>
              </a:rPr>
              <a:t>使</a:t>
            </a:r>
            <a:endParaRPr lang="en-US" altLang="zh-CN" sz="1600" dirty="0" smtClean="0">
              <a:latin typeface="微软雅黑" panose="020B0503020204020204" pitchFamily="34" charset="-122"/>
              <a:ea typeface="微软雅黑" panose="020B0503020204020204" pitchFamily="34" charset="-122"/>
            </a:endParaRPr>
          </a:p>
          <a:p>
            <a:r>
              <a:rPr lang="zh-CN" altLang="en-US" sz="1600" dirty="0" smtClean="0">
                <a:latin typeface="微软雅黑" panose="020B0503020204020204" pitchFamily="34" charset="-122"/>
                <a:ea typeface="微软雅黑" panose="020B0503020204020204" pitchFamily="34" charset="-122"/>
              </a:rPr>
              <a:t>每</a:t>
            </a:r>
            <a:r>
              <a:rPr lang="zh-CN" altLang="en-US" sz="1600" dirty="0">
                <a:latin typeface="微软雅黑" panose="020B0503020204020204" pitchFamily="34" charset="-122"/>
                <a:ea typeface="微软雅黑" panose="020B0503020204020204" pitchFamily="34" charset="-122"/>
              </a:rPr>
              <a:t>名党员都纳入党组织</a:t>
            </a:r>
            <a:r>
              <a:rPr lang="zh-CN" altLang="en-US" sz="1600" dirty="0" smtClean="0">
                <a:latin typeface="微软雅黑" panose="020B0503020204020204" pitchFamily="34" charset="-122"/>
                <a:ea typeface="微软雅黑" panose="020B0503020204020204" pitchFamily="34" charset="-122"/>
              </a:rPr>
              <a:t>有效</a:t>
            </a:r>
            <a:endParaRPr lang="en-US" altLang="zh-CN" sz="1600" dirty="0" smtClean="0">
              <a:latin typeface="微软雅黑" panose="020B0503020204020204" pitchFamily="34" charset="-122"/>
              <a:ea typeface="微软雅黑" panose="020B0503020204020204" pitchFamily="34" charset="-122"/>
            </a:endParaRPr>
          </a:p>
          <a:p>
            <a:r>
              <a:rPr lang="zh-CN" altLang="en-US" sz="1600" dirty="0" smtClean="0">
                <a:latin typeface="微软雅黑" panose="020B0503020204020204" pitchFamily="34" charset="-122"/>
                <a:ea typeface="微软雅黑" panose="020B0503020204020204" pitchFamily="34" charset="-122"/>
              </a:rPr>
              <a:t>管理</a:t>
            </a:r>
            <a:r>
              <a:rPr lang="zh-CN" altLang="en-US" sz="1600" dirty="0">
                <a:latin typeface="微软雅黑" panose="020B0503020204020204" pitchFamily="34" charset="-122"/>
                <a:ea typeface="微软雅黑" panose="020B0503020204020204" pitchFamily="34" charset="-122"/>
              </a:rPr>
              <a:t>，参加学习教育。</a:t>
            </a:r>
          </a:p>
        </p:txBody>
      </p:sp>
      <p:sp>
        <p:nvSpPr>
          <p:cNvPr id="49" name="矩形 48"/>
          <p:cNvSpPr/>
          <p:nvPr/>
        </p:nvSpPr>
        <p:spPr>
          <a:xfrm>
            <a:off x="9125300" y="3688925"/>
            <a:ext cx="2507358" cy="1569660"/>
          </a:xfrm>
          <a:prstGeom prst="rect">
            <a:avLst/>
          </a:prstGeom>
        </p:spPr>
        <p:txBody>
          <a:bodyPr wrap="square">
            <a:spAutoFit/>
          </a:bodyPr>
          <a:lstStyle/>
          <a:p>
            <a:r>
              <a:rPr lang="zh-CN" altLang="en-US" sz="1600" b="1" dirty="0" smtClean="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 党务</a:t>
            </a:r>
            <a:r>
              <a:rPr lang="zh-CN" altLang="en-US" sz="1600"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骨干普遍进行培训</a:t>
            </a:r>
            <a:r>
              <a:rPr lang="zh-CN" altLang="en-US" sz="1600" b="1" dirty="0" smtClean="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a:t>
            </a:r>
            <a:endParaRPr lang="en-US" altLang="zh-CN" sz="1600" b="1" dirty="0" smtClean="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endParaRPr>
          </a:p>
          <a:p>
            <a:r>
              <a:rPr lang="zh-CN" altLang="en-US" sz="1600" dirty="0" smtClean="0">
                <a:latin typeface="微软雅黑" panose="020B0503020204020204" pitchFamily="34" charset="-122"/>
                <a:ea typeface="微软雅黑" panose="020B0503020204020204" pitchFamily="34" charset="-122"/>
              </a:rPr>
              <a:t>要</a:t>
            </a:r>
            <a:r>
              <a:rPr lang="zh-CN" altLang="en-US" sz="1600" dirty="0">
                <a:latin typeface="微软雅黑" panose="020B0503020204020204" pitchFamily="34" charset="-122"/>
                <a:ea typeface="微软雅黑" panose="020B0503020204020204" pitchFamily="34" charset="-122"/>
              </a:rPr>
              <a:t>对基层党组织书记、</a:t>
            </a:r>
            <a:r>
              <a:rPr lang="zh-CN" altLang="en-US" sz="1600" dirty="0" smtClean="0">
                <a:latin typeface="微软雅黑" panose="020B0503020204020204" pitchFamily="34" charset="-122"/>
                <a:ea typeface="微软雅黑" panose="020B0503020204020204" pitchFamily="34" charset="-122"/>
              </a:rPr>
              <a:t>组</a:t>
            </a:r>
            <a:endParaRPr lang="en-US" altLang="zh-CN" sz="1600" dirty="0" smtClean="0">
              <a:latin typeface="微软雅黑" panose="020B0503020204020204" pitchFamily="34" charset="-122"/>
              <a:ea typeface="微软雅黑" panose="020B0503020204020204" pitchFamily="34" charset="-122"/>
            </a:endParaRPr>
          </a:p>
          <a:p>
            <a:r>
              <a:rPr lang="zh-CN" altLang="en-US" sz="1600" dirty="0" smtClean="0">
                <a:latin typeface="微软雅黑" panose="020B0503020204020204" pitchFamily="34" charset="-122"/>
                <a:ea typeface="微软雅黑" panose="020B0503020204020204" pitchFamily="34" charset="-122"/>
              </a:rPr>
              <a:t>织</a:t>
            </a:r>
            <a:r>
              <a:rPr lang="zh-CN" altLang="en-US" sz="1600" dirty="0">
                <a:latin typeface="微软雅黑" panose="020B0503020204020204" pitchFamily="34" charset="-122"/>
                <a:ea typeface="微软雅黑" panose="020B0503020204020204" pitchFamily="34" charset="-122"/>
              </a:rPr>
              <a:t>委员、组织员等党务</a:t>
            </a:r>
            <a:r>
              <a:rPr lang="zh-CN" altLang="en-US" sz="1600" dirty="0" smtClean="0">
                <a:latin typeface="微软雅黑" panose="020B0503020204020204" pitchFamily="34" charset="-122"/>
                <a:ea typeface="微软雅黑" panose="020B0503020204020204" pitchFamily="34" charset="-122"/>
              </a:rPr>
              <a:t>骨</a:t>
            </a:r>
            <a:endParaRPr lang="en-US" altLang="zh-CN" sz="1600" dirty="0" smtClean="0">
              <a:latin typeface="微软雅黑" panose="020B0503020204020204" pitchFamily="34" charset="-122"/>
              <a:ea typeface="微软雅黑" panose="020B0503020204020204" pitchFamily="34" charset="-122"/>
            </a:endParaRPr>
          </a:p>
          <a:p>
            <a:r>
              <a:rPr lang="zh-CN" altLang="en-US" sz="1600" dirty="0" smtClean="0">
                <a:latin typeface="微软雅黑" panose="020B0503020204020204" pitchFamily="34" charset="-122"/>
                <a:ea typeface="微软雅黑" panose="020B0503020204020204" pitchFamily="34" charset="-122"/>
              </a:rPr>
              <a:t>干</a:t>
            </a:r>
            <a:r>
              <a:rPr lang="zh-CN" altLang="en-US" sz="1600" dirty="0">
                <a:latin typeface="微软雅黑" panose="020B0503020204020204" pitchFamily="34" charset="-122"/>
                <a:ea typeface="微软雅黑" panose="020B0503020204020204" pitchFamily="34" charset="-122"/>
              </a:rPr>
              <a:t>普遍进行培训，帮助</a:t>
            </a:r>
            <a:r>
              <a:rPr lang="zh-CN" altLang="en-US" sz="1600" dirty="0" smtClean="0">
                <a:latin typeface="微软雅黑" panose="020B0503020204020204" pitchFamily="34" charset="-122"/>
                <a:ea typeface="微软雅黑" panose="020B0503020204020204" pitchFamily="34" charset="-122"/>
              </a:rPr>
              <a:t>他</a:t>
            </a:r>
            <a:endParaRPr lang="en-US" altLang="zh-CN" sz="1600" dirty="0" smtClean="0">
              <a:latin typeface="微软雅黑" panose="020B0503020204020204" pitchFamily="34" charset="-122"/>
              <a:ea typeface="微软雅黑" panose="020B0503020204020204" pitchFamily="34" charset="-122"/>
            </a:endParaRPr>
          </a:p>
          <a:p>
            <a:r>
              <a:rPr lang="zh-CN" altLang="en-US" sz="1600" dirty="0" smtClean="0">
                <a:latin typeface="微软雅黑" panose="020B0503020204020204" pitchFamily="34" charset="-122"/>
                <a:ea typeface="微软雅黑" panose="020B0503020204020204" pitchFamily="34" charset="-122"/>
              </a:rPr>
              <a:t>们</a:t>
            </a:r>
            <a:r>
              <a:rPr lang="zh-CN" altLang="en-US" sz="1600" dirty="0">
                <a:latin typeface="微软雅黑" panose="020B0503020204020204" pitchFamily="34" charset="-122"/>
                <a:ea typeface="微软雅黑" panose="020B0503020204020204" pitchFamily="34" charset="-122"/>
              </a:rPr>
              <a:t>掌握工作方法，明确</a:t>
            </a:r>
            <a:r>
              <a:rPr lang="zh-CN" altLang="en-US" sz="1600" dirty="0" smtClean="0">
                <a:latin typeface="微软雅黑" panose="020B0503020204020204" pitchFamily="34" charset="-122"/>
                <a:ea typeface="微软雅黑" panose="020B0503020204020204" pitchFamily="34" charset="-122"/>
              </a:rPr>
              <a:t>工</a:t>
            </a:r>
            <a:endParaRPr lang="en-US" altLang="zh-CN" sz="1600" dirty="0" smtClean="0">
              <a:latin typeface="微软雅黑" panose="020B0503020204020204" pitchFamily="34" charset="-122"/>
              <a:ea typeface="微软雅黑" panose="020B0503020204020204" pitchFamily="34" charset="-122"/>
            </a:endParaRPr>
          </a:p>
          <a:p>
            <a:r>
              <a:rPr lang="zh-CN" altLang="en-US" sz="1600" dirty="0" smtClean="0">
                <a:latin typeface="微软雅黑" panose="020B0503020204020204" pitchFamily="34" charset="-122"/>
                <a:ea typeface="微软雅黑" panose="020B0503020204020204" pitchFamily="34" charset="-122"/>
              </a:rPr>
              <a:t>作</a:t>
            </a:r>
            <a:r>
              <a:rPr lang="zh-CN" altLang="en-US" sz="1600" dirty="0">
                <a:latin typeface="微软雅黑" panose="020B0503020204020204" pitchFamily="34" charset="-122"/>
                <a:ea typeface="微软雅黑" panose="020B0503020204020204" pitchFamily="34" charset="-122"/>
              </a:rPr>
              <a:t>要求。</a:t>
            </a:r>
          </a:p>
        </p:txBody>
      </p:sp>
    </p:spTree>
    <p:extLst>
      <p:ext uri="{BB962C8B-B14F-4D97-AF65-F5344CB8AC3E}">
        <p14:creationId xmlns:p14="http://schemas.microsoft.com/office/powerpoint/2010/main" val="3757135817"/>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500"/>
                                        <p:tgtEl>
                                          <p:spTgt spid="9"/>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000"/>
                            </p:stCondLst>
                            <p:childTnLst>
                              <p:par>
                                <p:cTn id="33" presetID="53" presetClass="entr" presetSubtype="16" fill="hold" nodeType="after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Effect transition="in" filter="fade">
                                      <p:cBhvr>
                                        <p:cTn id="37" dur="500"/>
                                        <p:tgtEl>
                                          <p:spTgt spid="28"/>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fade">
                                      <p:cBhvr>
                                        <p:cTn id="41" dur="500"/>
                                        <p:tgtEl>
                                          <p:spTgt spid="35"/>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500"/>
                                        <p:tgtEl>
                                          <p:spTgt spid="41"/>
                                        </p:tgtEl>
                                      </p:cBhvr>
                                    </p:animEffect>
                                  </p:childTnLst>
                                </p:cTn>
                              </p:par>
                            </p:childTnLst>
                          </p:cTn>
                        </p:par>
                        <p:par>
                          <p:cTn id="46" fill="hold">
                            <p:stCondLst>
                              <p:cond delay="4500"/>
                            </p:stCondLst>
                            <p:childTnLst>
                              <p:par>
                                <p:cTn id="47" presetID="10" presetClass="entr" presetSubtype="0" fill="hold" grpId="0" nodeType="after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fade">
                                      <p:cBhvr>
                                        <p:cTn id="49" dur="500"/>
                                        <p:tgtEl>
                                          <p:spTgt spid="45"/>
                                        </p:tgtEl>
                                      </p:cBhvr>
                                    </p:animEffect>
                                  </p:childTnLst>
                                </p:cTn>
                              </p:par>
                            </p:childTnLst>
                          </p:cTn>
                        </p:par>
                        <p:par>
                          <p:cTn id="50" fill="hold">
                            <p:stCondLst>
                              <p:cond delay="5000"/>
                            </p:stCondLst>
                            <p:childTnLst>
                              <p:par>
                                <p:cTn id="51" presetID="14" presetClass="entr" presetSubtype="10" fill="hold" grpId="0" nodeType="after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randombar(horizontal)">
                                      <p:cBhvr>
                                        <p:cTn id="53" dur="1250"/>
                                        <p:tgtEl>
                                          <p:spTgt spid="47"/>
                                        </p:tgtEl>
                                      </p:cBhvr>
                                    </p:animEffect>
                                  </p:childTnLst>
                                </p:cTn>
                              </p:par>
                            </p:childTnLst>
                          </p:cTn>
                        </p:par>
                        <p:par>
                          <p:cTn id="54" fill="hold">
                            <p:stCondLst>
                              <p:cond delay="6250"/>
                            </p:stCondLst>
                            <p:childTnLst>
                              <p:par>
                                <p:cTn id="55" presetID="14" presetClass="entr" presetSubtype="10" fill="hold" grpId="0" nodeType="afterEffect">
                                  <p:stCondLst>
                                    <p:cond delay="0"/>
                                  </p:stCondLst>
                                  <p:childTnLst>
                                    <p:set>
                                      <p:cBhvr>
                                        <p:cTn id="56" dur="1" fill="hold">
                                          <p:stCondLst>
                                            <p:cond delay="0"/>
                                          </p:stCondLst>
                                        </p:cTn>
                                        <p:tgtEl>
                                          <p:spTgt spid="48"/>
                                        </p:tgtEl>
                                        <p:attrNameLst>
                                          <p:attrName>style.visibility</p:attrName>
                                        </p:attrNameLst>
                                      </p:cBhvr>
                                      <p:to>
                                        <p:strVal val="visible"/>
                                      </p:to>
                                    </p:set>
                                    <p:animEffect transition="in" filter="randombar(horizontal)">
                                      <p:cBhvr>
                                        <p:cTn id="57" dur="1250"/>
                                        <p:tgtEl>
                                          <p:spTgt spid="48"/>
                                        </p:tgtEl>
                                      </p:cBhvr>
                                    </p:animEffect>
                                  </p:childTnLst>
                                </p:cTn>
                              </p:par>
                            </p:childTnLst>
                          </p:cTn>
                        </p:par>
                        <p:par>
                          <p:cTn id="58" fill="hold">
                            <p:stCondLst>
                              <p:cond delay="7500"/>
                            </p:stCondLst>
                            <p:childTnLst>
                              <p:par>
                                <p:cTn id="59" presetID="14" presetClass="entr" presetSubtype="10" fill="hold" grpId="0" nodeType="afterEffect">
                                  <p:stCondLst>
                                    <p:cond delay="0"/>
                                  </p:stCondLst>
                                  <p:childTnLst>
                                    <p:set>
                                      <p:cBhvr>
                                        <p:cTn id="60" dur="1" fill="hold">
                                          <p:stCondLst>
                                            <p:cond delay="0"/>
                                          </p:stCondLst>
                                        </p:cTn>
                                        <p:tgtEl>
                                          <p:spTgt spid="49"/>
                                        </p:tgtEl>
                                        <p:attrNameLst>
                                          <p:attrName>style.visibility</p:attrName>
                                        </p:attrNameLst>
                                      </p:cBhvr>
                                      <p:to>
                                        <p:strVal val="visible"/>
                                      </p:to>
                                    </p:set>
                                    <p:animEffect transition="in" filter="randombar(horizontal)">
                                      <p:cBhvr>
                                        <p:cTn id="61" dur="125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5" grpId="0"/>
      <p:bldP spid="41" grpId="0"/>
      <p:bldP spid="45" grpId="0"/>
      <p:bldP spid="47" grpId="0"/>
      <p:bldP spid="48" grpId="0"/>
      <p:bldP spid="49"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2" name="矩形 31"/>
          <p:cNvSpPr/>
          <p:nvPr/>
        </p:nvSpPr>
        <p:spPr>
          <a:xfrm>
            <a:off x="975360" y="-1341120"/>
            <a:ext cx="772160" cy="1056640"/>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a:grpSpLocks noChangeAspect="1"/>
          </p:cNvGrpSpPr>
          <p:nvPr/>
        </p:nvGrpSpPr>
        <p:grpSpPr>
          <a:xfrm>
            <a:off x="183057" y="301005"/>
            <a:ext cx="2339215" cy="1126744"/>
            <a:chOff x="1672035" y="1687395"/>
            <a:chExt cx="938928" cy="452259"/>
          </a:xfrm>
          <a:effectLst>
            <a:outerShdw blurRad="50800" dist="38100" dir="5400000" algn="t" rotWithShape="0">
              <a:prstClr val="black">
                <a:alpha val="40000"/>
              </a:prstClr>
            </a:outerShdw>
          </a:effectLst>
        </p:grpSpPr>
        <p:pic>
          <p:nvPicPr>
            <p:cNvPr id="7" name="Picture 2" descr="C:\Users\xb\Desktop\素材--党建\PNG--党（国）徽旗\党旗红旗\16sucai_201507091736.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flipH="1">
              <a:off x="1672035" y="1687395"/>
              <a:ext cx="845493" cy="44350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xb\Desktop\53bf653e36a06.png"/>
            <p:cNvPicPr>
              <a:picLocks noChangeAspect="1" noChangeArrowheads="1"/>
            </p:cNvPicPr>
            <p:nvPr userDrawn="1"/>
          </p:nvPicPr>
          <p:blipFill>
            <a:blip r:embed="rId5" cstate="print">
              <a:extLst>
                <a:ext uri="{28A0092B-C50C-407E-A947-70E740481C1C}">
                  <a14:useLocalDpi xmlns:a14="http://schemas.microsoft.com/office/drawing/2010/main"/>
                </a:ext>
              </a:extLst>
            </a:blip>
            <a:srcRect/>
            <a:stretch>
              <a:fillRect/>
            </a:stretch>
          </p:blipFill>
          <p:spPr bwMode="auto">
            <a:xfrm>
              <a:off x="2123728" y="1707654"/>
              <a:ext cx="487235" cy="432000"/>
            </a:xfrm>
            <a:prstGeom prst="rect">
              <a:avLst/>
            </a:prstGeom>
            <a:noFill/>
            <a:extLst>
              <a:ext uri="{909E8E84-426E-40DD-AFC4-6F175D3DCCD1}">
                <a14:hiddenFill xmlns:a14="http://schemas.microsoft.com/office/drawing/2010/main">
                  <a:solidFill>
                    <a:srgbClr val="FFFFFF"/>
                  </a:solidFill>
                </a14:hiddenFill>
              </a:ext>
            </a:extLst>
          </p:spPr>
        </p:pic>
      </p:grpSp>
      <p:sp>
        <p:nvSpPr>
          <p:cNvPr id="9" name="标题 1"/>
          <p:cNvSpPr txBox="1">
            <a:spLocks/>
          </p:cNvSpPr>
          <p:nvPr/>
        </p:nvSpPr>
        <p:spPr>
          <a:xfrm>
            <a:off x="2798067" y="577011"/>
            <a:ext cx="5336889" cy="636579"/>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r>
              <a:rPr lang="zh-CN" altLang="en-US" sz="3600" dirty="0">
                <a:gradFill>
                  <a:gsLst>
                    <a:gs pos="0">
                      <a:srgbClr val="BE0000"/>
                    </a:gs>
                    <a:gs pos="100000">
                      <a:srgbClr val="930000"/>
                    </a:gs>
                  </a:gsLst>
                  <a:lin ang="16200000" scaled="1"/>
                </a:gradFill>
              </a:rPr>
              <a:t>组织领导：注重分类指导</a:t>
            </a:r>
          </a:p>
        </p:txBody>
      </p:sp>
      <p:grpSp>
        <p:nvGrpSpPr>
          <p:cNvPr id="10" name="组合 9"/>
          <p:cNvGrpSpPr/>
          <p:nvPr/>
        </p:nvGrpSpPr>
        <p:grpSpPr>
          <a:xfrm>
            <a:off x="8778749" y="569365"/>
            <a:ext cx="693102" cy="707002"/>
            <a:chOff x="1398837" y="3496783"/>
            <a:chExt cx="1006035" cy="1006034"/>
          </a:xfrm>
          <a:effectLst>
            <a:outerShdw blurRad="50800" dist="38100" dir="2700000" algn="tl" rotWithShape="0">
              <a:prstClr val="black">
                <a:alpha val="40000"/>
              </a:prstClr>
            </a:outerShdw>
          </a:effectLst>
        </p:grpSpPr>
        <p:grpSp>
          <p:nvGrpSpPr>
            <p:cNvPr id="11" name="组合 10"/>
            <p:cNvGrpSpPr/>
            <p:nvPr/>
          </p:nvGrpSpPr>
          <p:grpSpPr>
            <a:xfrm>
              <a:off x="1398837" y="3496783"/>
              <a:ext cx="1006035" cy="1006034"/>
              <a:chOff x="2180022" y="2446667"/>
              <a:chExt cx="1008000" cy="1008000"/>
            </a:xfrm>
          </p:grpSpPr>
          <p:sp>
            <p:nvSpPr>
              <p:cNvPr id="13" name="矩形 12"/>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14" name="直接连接符 13"/>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2" name="TextBox 14"/>
            <p:cNvSpPr txBox="1"/>
            <p:nvPr/>
          </p:nvSpPr>
          <p:spPr>
            <a:xfrm>
              <a:off x="1426098" y="3564497"/>
              <a:ext cx="951512"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两</a:t>
              </a:r>
            </a:p>
          </p:txBody>
        </p:sp>
      </p:grpSp>
      <p:grpSp>
        <p:nvGrpSpPr>
          <p:cNvPr id="16" name="组合 15"/>
          <p:cNvGrpSpPr/>
          <p:nvPr/>
        </p:nvGrpSpPr>
        <p:grpSpPr>
          <a:xfrm>
            <a:off x="9614407" y="577011"/>
            <a:ext cx="693102" cy="693101"/>
            <a:chOff x="2536745" y="3496783"/>
            <a:chExt cx="1006035" cy="1006034"/>
          </a:xfrm>
          <a:effectLst>
            <a:outerShdw blurRad="50800" dist="38100" dir="2700000" algn="tl" rotWithShape="0">
              <a:prstClr val="black">
                <a:alpha val="40000"/>
              </a:prstClr>
            </a:outerShdw>
          </a:effectLst>
        </p:grpSpPr>
        <p:grpSp>
          <p:nvGrpSpPr>
            <p:cNvPr id="17" name="组合 16"/>
            <p:cNvGrpSpPr/>
            <p:nvPr/>
          </p:nvGrpSpPr>
          <p:grpSpPr>
            <a:xfrm>
              <a:off x="2536745" y="3496783"/>
              <a:ext cx="1006035" cy="1006034"/>
              <a:chOff x="2180022" y="2446667"/>
              <a:chExt cx="1008000" cy="1008000"/>
            </a:xfrm>
          </p:grpSpPr>
          <p:sp>
            <p:nvSpPr>
              <p:cNvPr id="19" name="矩形 18"/>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0" name="直接连接符 19"/>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8" name="TextBox 14"/>
            <p:cNvSpPr txBox="1"/>
            <p:nvPr/>
          </p:nvSpPr>
          <p:spPr>
            <a:xfrm>
              <a:off x="2577636" y="3592172"/>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学</a:t>
              </a:r>
            </a:p>
          </p:txBody>
        </p:sp>
      </p:grpSp>
      <p:grpSp>
        <p:nvGrpSpPr>
          <p:cNvPr id="22" name="组合 21"/>
          <p:cNvGrpSpPr/>
          <p:nvPr/>
        </p:nvGrpSpPr>
        <p:grpSpPr>
          <a:xfrm>
            <a:off x="10459838" y="573188"/>
            <a:ext cx="693101" cy="693100"/>
            <a:chOff x="3674653" y="3496783"/>
            <a:chExt cx="1006035" cy="1006034"/>
          </a:xfrm>
          <a:effectLst>
            <a:outerShdw blurRad="50800" dist="38100" dir="2700000" algn="tl" rotWithShape="0">
              <a:prstClr val="black">
                <a:alpha val="40000"/>
              </a:prstClr>
            </a:outerShdw>
          </a:effectLst>
        </p:grpSpPr>
        <p:grpSp>
          <p:nvGrpSpPr>
            <p:cNvPr id="23" name="组合 22"/>
            <p:cNvGrpSpPr/>
            <p:nvPr/>
          </p:nvGrpSpPr>
          <p:grpSpPr>
            <a:xfrm>
              <a:off x="3674653" y="3496783"/>
              <a:ext cx="1006035" cy="1006034"/>
              <a:chOff x="2655510" y="2582189"/>
              <a:chExt cx="831406" cy="831406"/>
            </a:xfrm>
          </p:grpSpPr>
          <p:sp>
            <p:nvSpPr>
              <p:cNvPr id="25" name="矩形 24"/>
              <p:cNvSpPr/>
              <p:nvPr/>
            </p:nvSpPr>
            <p:spPr>
              <a:xfrm>
                <a:off x="2655510" y="2582189"/>
                <a:ext cx="831406" cy="83140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6" name="直接连接符 25"/>
              <p:cNvCxnSpPr/>
              <p:nvPr/>
            </p:nvCxnSpPr>
            <p:spPr>
              <a:xfrm>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5400000">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24" name="TextBox 14"/>
            <p:cNvSpPr txBox="1"/>
            <p:nvPr/>
          </p:nvSpPr>
          <p:spPr>
            <a:xfrm>
              <a:off x="3708728" y="3601699"/>
              <a:ext cx="951515" cy="806800"/>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一</a:t>
              </a:r>
            </a:p>
          </p:txBody>
        </p:sp>
      </p:grpSp>
      <p:grpSp>
        <p:nvGrpSpPr>
          <p:cNvPr id="28" name="组合 27"/>
          <p:cNvGrpSpPr/>
          <p:nvPr/>
        </p:nvGrpSpPr>
        <p:grpSpPr>
          <a:xfrm>
            <a:off x="11286106" y="569364"/>
            <a:ext cx="693102" cy="693101"/>
            <a:chOff x="4812563" y="3496783"/>
            <a:chExt cx="1006035" cy="1006034"/>
          </a:xfrm>
          <a:effectLst>
            <a:outerShdw blurRad="50800" dist="38100" dir="2700000" algn="tl" rotWithShape="0">
              <a:prstClr val="black">
                <a:alpha val="40000"/>
              </a:prstClr>
            </a:outerShdw>
          </a:effectLst>
        </p:grpSpPr>
        <p:grpSp>
          <p:nvGrpSpPr>
            <p:cNvPr id="29" name="组合 28"/>
            <p:cNvGrpSpPr/>
            <p:nvPr/>
          </p:nvGrpSpPr>
          <p:grpSpPr>
            <a:xfrm>
              <a:off x="4812563" y="3496783"/>
              <a:ext cx="1006035" cy="1006034"/>
              <a:chOff x="2180022" y="2446667"/>
              <a:chExt cx="1008000" cy="1008000"/>
            </a:xfrm>
          </p:grpSpPr>
          <p:sp>
            <p:nvSpPr>
              <p:cNvPr id="31" name="矩形 30"/>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36" name="直接连接符 35"/>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30" name="TextBox 14"/>
            <p:cNvSpPr txBox="1"/>
            <p:nvPr/>
          </p:nvSpPr>
          <p:spPr>
            <a:xfrm>
              <a:off x="4839822" y="3619057"/>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做</a:t>
              </a:r>
            </a:p>
          </p:txBody>
        </p:sp>
      </p:grpSp>
      <p:sp>
        <p:nvSpPr>
          <p:cNvPr id="33" name="圆角矩形 32"/>
          <p:cNvSpPr/>
          <p:nvPr/>
        </p:nvSpPr>
        <p:spPr>
          <a:xfrm>
            <a:off x="2092969" y="2184578"/>
            <a:ext cx="2394625" cy="729926"/>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4" name="图片 33"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496116" y="2078150"/>
            <a:ext cx="922852" cy="880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圆角矩形 34"/>
          <p:cNvSpPr/>
          <p:nvPr/>
        </p:nvSpPr>
        <p:spPr>
          <a:xfrm>
            <a:off x="2092969" y="3395980"/>
            <a:ext cx="2394625" cy="729926"/>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8" name="图片 37"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496116" y="3289553"/>
            <a:ext cx="922852" cy="880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圆角矩形 38"/>
          <p:cNvSpPr/>
          <p:nvPr/>
        </p:nvSpPr>
        <p:spPr>
          <a:xfrm>
            <a:off x="2092969" y="4563707"/>
            <a:ext cx="2394625" cy="729926"/>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0" name="图片 39"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496116" y="4457279"/>
            <a:ext cx="922852" cy="880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圆角矩形 40"/>
          <p:cNvSpPr/>
          <p:nvPr/>
        </p:nvSpPr>
        <p:spPr>
          <a:xfrm>
            <a:off x="2092969" y="5775109"/>
            <a:ext cx="2394625" cy="729926"/>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2" name="图片 41"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496116" y="5668682"/>
            <a:ext cx="922852" cy="880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TextBox 5"/>
          <p:cNvSpPr txBox="1"/>
          <p:nvPr/>
        </p:nvSpPr>
        <p:spPr>
          <a:xfrm>
            <a:off x="2745395" y="2234046"/>
            <a:ext cx="1415772" cy="584775"/>
          </a:xfrm>
          <a:prstGeom prst="rect">
            <a:avLst/>
          </a:prstGeom>
          <a:noFill/>
        </p:spPr>
        <p:txBody>
          <a:bodyPr wrap="none" rtlCol="0">
            <a:spAutoFit/>
          </a:bodyPr>
          <a:lstStyle/>
          <a:p>
            <a:r>
              <a:rPr lang="zh-CN" altLang="en-US" sz="3200" b="1" dirty="0" smtClean="0">
                <a:solidFill>
                  <a:srgbClr val="FDFDFD"/>
                </a:solidFill>
                <a:latin typeface="微软雅黑" pitchFamily="34" charset="-122"/>
                <a:ea typeface="微软雅黑" pitchFamily="34" charset="-122"/>
              </a:rPr>
              <a:t>类别一</a:t>
            </a:r>
            <a:endParaRPr lang="zh-CN" altLang="en-US" sz="3200" b="1" dirty="0">
              <a:solidFill>
                <a:srgbClr val="FDFDFD"/>
              </a:solidFill>
              <a:latin typeface="微软雅黑" pitchFamily="34" charset="-122"/>
              <a:ea typeface="微软雅黑" pitchFamily="34" charset="-122"/>
            </a:endParaRPr>
          </a:p>
        </p:txBody>
      </p:sp>
      <p:sp>
        <p:nvSpPr>
          <p:cNvPr id="44" name="TextBox 8"/>
          <p:cNvSpPr txBox="1"/>
          <p:nvPr/>
        </p:nvSpPr>
        <p:spPr>
          <a:xfrm>
            <a:off x="2745395" y="3448528"/>
            <a:ext cx="1415772" cy="584775"/>
          </a:xfrm>
          <a:prstGeom prst="rect">
            <a:avLst/>
          </a:prstGeom>
          <a:noFill/>
        </p:spPr>
        <p:txBody>
          <a:bodyPr wrap="none" rtlCol="0">
            <a:spAutoFit/>
          </a:bodyPr>
          <a:lstStyle/>
          <a:p>
            <a:r>
              <a:rPr lang="zh-CN" altLang="en-US" sz="3200" b="1" dirty="0" smtClean="0">
                <a:solidFill>
                  <a:srgbClr val="FDFDFD"/>
                </a:solidFill>
                <a:latin typeface="微软雅黑" pitchFamily="34" charset="-122"/>
                <a:ea typeface="微软雅黑" pitchFamily="34" charset="-122"/>
              </a:rPr>
              <a:t>类别二</a:t>
            </a:r>
            <a:endParaRPr lang="zh-CN" altLang="en-US" sz="3200" b="1" dirty="0">
              <a:solidFill>
                <a:srgbClr val="FDFDFD"/>
              </a:solidFill>
              <a:latin typeface="微软雅黑" pitchFamily="34" charset="-122"/>
              <a:ea typeface="微软雅黑" pitchFamily="34" charset="-122"/>
            </a:endParaRPr>
          </a:p>
        </p:txBody>
      </p:sp>
      <p:sp>
        <p:nvSpPr>
          <p:cNvPr id="45" name="TextBox 11"/>
          <p:cNvSpPr txBox="1"/>
          <p:nvPr/>
        </p:nvSpPr>
        <p:spPr>
          <a:xfrm>
            <a:off x="2745395" y="4607382"/>
            <a:ext cx="1415772" cy="584775"/>
          </a:xfrm>
          <a:prstGeom prst="rect">
            <a:avLst/>
          </a:prstGeom>
          <a:noFill/>
        </p:spPr>
        <p:txBody>
          <a:bodyPr wrap="none" rtlCol="0">
            <a:spAutoFit/>
          </a:bodyPr>
          <a:lstStyle/>
          <a:p>
            <a:r>
              <a:rPr lang="zh-CN" altLang="en-US" sz="3200" b="1" dirty="0" smtClean="0">
                <a:solidFill>
                  <a:srgbClr val="FDFDFD"/>
                </a:solidFill>
                <a:latin typeface="微软雅黑" pitchFamily="34" charset="-122"/>
                <a:ea typeface="微软雅黑" pitchFamily="34" charset="-122"/>
              </a:rPr>
              <a:t>类别三</a:t>
            </a:r>
            <a:endParaRPr lang="zh-CN" altLang="en-US" sz="3200" b="1" dirty="0">
              <a:solidFill>
                <a:srgbClr val="FDFDFD"/>
              </a:solidFill>
              <a:latin typeface="微软雅黑" pitchFamily="34" charset="-122"/>
              <a:ea typeface="微软雅黑" pitchFamily="34" charset="-122"/>
            </a:endParaRPr>
          </a:p>
        </p:txBody>
      </p:sp>
      <p:sp>
        <p:nvSpPr>
          <p:cNvPr id="46" name="TextBox 14"/>
          <p:cNvSpPr txBox="1"/>
          <p:nvPr/>
        </p:nvSpPr>
        <p:spPr>
          <a:xfrm>
            <a:off x="2745395" y="5818719"/>
            <a:ext cx="1415772" cy="584775"/>
          </a:xfrm>
          <a:prstGeom prst="rect">
            <a:avLst/>
          </a:prstGeom>
          <a:noFill/>
        </p:spPr>
        <p:txBody>
          <a:bodyPr wrap="none" rtlCol="0">
            <a:spAutoFit/>
          </a:bodyPr>
          <a:lstStyle/>
          <a:p>
            <a:r>
              <a:rPr lang="zh-CN" altLang="en-US" sz="3200" b="1" dirty="0" smtClean="0">
                <a:solidFill>
                  <a:srgbClr val="FDFDFD"/>
                </a:solidFill>
                <a:latin typeface="微软雅黑" pitchFamily="34" charset="-122"/>
                <a:ea typeface="微软雅黑" pitchFamily="34" charset="-122"/>
              </a:rPr>
              <a:t>类别四</a:t>
            </a:r>
            <a:endParaRPr lang="zh-CN" altLang="en-US" sz="3200" b="1" dirty="0">
              <a:solidFill>
                <a:srgbClr val="FDFDFD"/>
              </a:solidFill>
              <a:latin typeface="微软雅黑" pitchFamily="34" charset="-122"/>
              <a:ea typeface="微软雅黑" pitchFamily="34" charset="-122"/>
            </a:endParaRPr>
          </a:p>
        </p:txBody>
      </p:sp>
      <p:cxnSp>
        <p:nvCxnSpPr>
          <p:cNvPr id="48" name="直接连接符 47"/>
          <p:cNvCxnSpPr/>
          <p:nvPr/>
        </p:nvCxnSpPr>
        <p:spPr>
          <a:xfrm>
            <a:off x="4874266" y="2953886"/>
            <a:ext cx="6005343" cy="0"/>
          </a:xfrm>
          <a:prstGeom prst="line">
            <a:avLst/>
          </a:prstGeom>
          <a:noFill/>
          <a:ln w="9525" cap="flat" cmpd="sng" algn="ctr">
            <a:solidFill>
              <a:srgbClr val="C00000"/>
            </a:solidFill>
            <a:prstDash val="sysDash"/>
            <a:headEnd type="oval" w="med" len="med"/>
            <a:tailEnd type="oval" w="med" len="med"/>
          </a:ln>
          <a:effectLst/>
        </p:spPr>
      </p:cxnSp>
      <p:cxnSp>
        <p:nvCxnSpPr>
          <p:cNvPr id="50" name="直接连接符 49"/>
          <p:cNvCxnSpPr/>
          <p:nvPr/>
        </p:nvCxnSpPr>
        <p:spPr>
          <a:xfrm>
            <a:off x="4874266" y="4119613"/>
            <a:ext cx="6005343" cy="0"/>
          </a:xfrm>
          <a:prstGeom prst="line">
            <a:avLst/>
          </a:prstGeom>
          <a:noFill/>
          <a:ln w="9525" cap="flat" cmpd="sng" algn="ctr">
            <a:solidFill>
              <a:srgbClr val="C00000"/>
            </a:solidFill>
            <a:prstDash val="sysDash"/>
            <a:headEnd type="oval" w="med" len="med"/>
            <a:tailEnd type="oval" w="med" len="med"/>
          </a:ln>
          <a:effectLst/>
        </p:spPr>
      </p:cxnSp>
      <p:cxnSp>
        <p:nvCxnSpPr>
          <p:cNvPr id="52" name="直接连接符 51"/>
          <p:cNvCxnSpPr/>
          <p:nvPr/>
        </p:nvCxnSpPr>
        <p:spPr>
          <a:xfrm>
            <a:off x="4874266" y="5287398"/>
            <a:ext cx="6005343" cy="0"/>
          </a:xfrm>
          <a:prstGeom prst="line">
            <a:avLst/>
          </a:prstGeom>
          <a:noFill/>
          <a:ln w="9525" cap="flat" cmpd="sng" algn="ctr">
            <a:solidFill>
              <a:srgbClr val="C00000"/>
            </a:solidFill>
            <a:prstDash val="sysDash"/>
            <a:headEnd type="oval" w="med" len="med"/>
            <a:tailEnd type="oval" w="med" len="med"/>
          </a:ln>
          <a:effectLst/>
        </p:spPr>
      </p:cxnSp>
      <p:cxnSp>
        <p:nvCxnSpPr>
          <p:cNvPr id="54" name="直接连接符 53"/>
          <p:cNvCxnSpPr/>
          <p:nvPr/>
        </p:nvCxnSpPr>
        <p:spPr>
          <a:xfrm>
            <a:off x="4874266" y="6535537"/>
            <a:ext cx="6005343" cy="0"/>
          </a:xfrm>
          <a:prstGeom prst="line">
            <a:avLst/>
          </a:prstGeom>
          <a:noFill/>
          <a:ln w="9525" cap="flat" cmpd="sng" algn="ctr">
            <a:solidFill>
              <a:srgbClr val="C00000"/>
            </a:solidFill>
            <a:prstDash val="sysDash"/>
            <a:headEnd type="oval" w="med" len="med"/>
            <a:tailEnd type="oval" w="med" len="med"/>
          </a:ln>
          <a:effectLst/>
        </p:spPr>
      </p:cxnSp>
      <p:sp>
        <p:nvSpPr>
          <p:cNvPr id="55" name="矩形 54"/>
          <p:cNvSpPr/>
          <p:nvPr/>
        </p:nvSpPr>
        <p:spPr>
          <a:xfrm>
            <a:off x="4818090" y="2134422"/>
            <a:ext cx="6196913" cy="666977"/>
          </a:xfrm>
          <a:prstGeom prst="rect">
            <a:avLst/>
          </a:prstGeom>
        </p:spPr>
        <p:txBody>
          <a:bodyPr wrap="square">
            <a:spAutoFit/>
          </a:bodyPr>
          <a:lstStyle/>
          <a:p>
            <a:r>
              <a:rPr lang="zh-CN" altLang="en-US" sz="1867"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非公有对非公有制企业和社会组织：</a:t>
            </a:r>
            <a:r>
              <a:rPr lang="zh-CN" altLang="en-US" sz="1867" dirty="0">
                <a:solidFill>
                  <a:schemeClr val="tx1">
                    <a:lumMod val="95000"/>
                    <a:lumOff val="5000"/>
                  </a:schemeClr>
                </a:solidFill>
                <a:latin typeface="微软雅黑" panose="020B0503020204020204" pitchFamily="34" charset="-122"/>
                <a:ea typeface="微软雅黑" panose="020B0503020204020204" pitchFamily="34" charset="-122"/>
              </a:rPr>
              <a:t>可因企制宜、因岗</a:t>
            </a:r>
            <a:r>
              <a:rPr lang="zh-CN" altLang="en-US" sz="1867" dirty="0" smtClean="0">
                <a:solidFill>
                  <a:schemeClr val="tx1">
                    <a:lumMod val="95000"/>
                    <a:lumOff val="5000"/>
                  </a:schemeClr>
                </a:solidFill>
                <a:latin typeface="微软雅黑" panose="020B0503020204020204" pitchFamily="34" charset="-122"/>
                <a:ea typeface="微软雅黑" panose="020B0503020204020204" pitchFamily="34" charset="-122"/>
              </a:rPr>
              <a:t>制</a:t>
            </a:r>
            <a:endParaRPr lang="en-US" altLang="zh-CN" sz="1867" dirty="0" smtClean="0">
              <a:solidFill>
                <a:schemeClr val="tx1">
                  <a:lumMod val="95000"/>
                  <a:lumOff val="5000"/>
                </a:schemeClr>
              </a:solidFill>
              <a:latin typeface="微软雅黑" panose="020B0503020204020204" pitchFamily="34" charset="-122"/>
              <a:ea typeface="微软雅黑" panose="020B0503020204020204" pitchFamily="34" charset="-122"/>
            </a:endParaRPr>
          </a:p>
          <a:p>
            <a:r>
              <a:rPr lang="zh-CN" altLang="en-US" sz="1867" dirty="0" smtClean="0">
                <a:solidFill>
                  <a:schemeClr val="tx1">
                    <a:lumMod val="95000"/>
                    <a:lumOff val="5000"/>
                  </a:schemeClr>
                </a:solidFill>
                <a:latin typeface="微软雅黑" panose="020B0503020204020204" pitchFamily="34" charset="-122"/>
                <a:ea typeface="微软雅黑" panose="020B0503020204020204" pitchFamily="34" charset="-122"/>
              </a:rPr>
              <a:t>宜</a:t>
            </a:r>
            <a:r>
              <a:rPr lang="zh-CN" altLang="en-US" sz="1867" dirty="0">
                <a:solidFill>
                  <a:schemeClr val="tx1">
                    <a:lumMod val="95000"/>
                    <a:lumOff val="5000"/>
                  </a:schemeClr>
                </a:solidFill>
                <a:latin typeface="微软雅黑" panose="020B0503020204020204" pitchFamily="34" charset="-122"/>
                <a:ea typeface="微软雅黑" panose="020B0503020204020204" pitchFamily="34" charset="-122"/>
              </a:rPr>
              <a:t>，灵活安排；</a:t>
            </a:r>
          </a:p>
        </p:txBody>
      </p:sp>
      <p:sp>
        <p:nvSpPr>
          <p:cNvPr id="56" name="矩形 55"/>
          <p:cNvSpPr/>
          <p:nvPr/>
        </p:nvSpPr>
        <p:spPr>
          <a:xfrm>
            <a:off x="4711364" y="3135275"/>
            <a:ext cx="6168245" cy="954300"/>
          </a:xfrm>
          <a:prstGeom prst="rect">
            <a:avLst/>
          </a:prstGeom>
        </p:spPr>
        <p:txBody>
          <a:bodyPr wrap="square">
            <a:spAutoFit/>
          </a:bodyPr>
          <a:lstStyle/>
          <a:p>
            <a:r>
              <a:rPr lang="zh-CN" altLang="en-US" sz="1867"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党员人数少、党员流动性强的党组织：</a:t>
            </a:r>
            <a:r>
              <a:rPr lang="zh-CN" altLang="en-US" sz="1867" dirty="0">
                <a:solidFill>
                  <a:schemeClr val="tx1">
                    <a:lumMod val="95000"/>
                    <a:lumOff val="5000"/>
                  </a:schemeClr>
                </a:solidFill>
                <a:latin typeface="微软雅黑" panose="020B0503020204020204" pitchFamily="34" charset="-122"/>
                <a:ea typeface="微软雅黑" panose="020B0503020204020204" pitchFamily="34" charset="-122"/>
              </a:rPr>
              <a:t>可依托区域化</a:t>
            </a:r>
            <a:r>
              <a:rPr lang="zh-CN" altLang="en-US" sz="1867" dirty="0" smtClean="0">
                <a:solidFill>
                  <a:schemeClr val="tx1">
                    <a:lumMod val="95000"/>
                    <a:lumOff val="5000"/>
                  </a:schemeClr>
                </a:solidFill>
                <a:latin typeface="微软雅黑" panose="020B0503020204020204" pitchFamily="34" charset="-122"/>
                <a:ea typeface="微软雅黑" panose="020B0503020204020204" pitchFamily="34" charset="-122"/>
              </a:rPr>
              <a:t>党员</a:t>
            </a:r>
            <a:endParaRPr lang="en-US" altLang="zh-CN" sz="1867" dirty="0" smtClean="0">
              <a:solidFill>
                <a:schemeClr val="tx1">
                  <a:lumMod val="95000"/>
                  <a:lumOff val="5000"/>
                </a:schemeClr>
              </a:solidFill>
              <a:latin typeface="微软雅黑" panose="020B0503020204020204" pitchFamily="34" charset="-122"/>
              <a:ea typeface="微软雅黑" panose="020B0503020204020204" pitchFamily="34" charset="-122"/>
            </a:endParaRPr>
          </a:p>
          <a:p>
            <a:r>
              <a:rPr lang="zh-CN" altLang="en-US" sz="1867" dirty="0" smtClean="0">
                <a:solidFill>
                  <a:schemeClr val="tx1">
                    <a:lumMod val="95000"/>
                    <a:lumOff val="5000"/>
                  </a:schemeClr>
                </a:solidFill>
                <a:latin typeface="微软雅黑" panose="020B0503020204020204" pitchFamily="34" charset="-122"/>
                <a:ea typeface="微软雅黑" panose="020B0503020204020204" pitchFamily="34" charset="-122"/>
              </a:rPr>
              <a:t>服务中心</a:t>
            </a:r>
            <a:r>
              <a:rPr lang="zh-CN" altLang="en-US" sz="1867" dirty="0">
                <a:solidFill>
                  <a:schemeClr val="tx1">
                    <a:lumMod val="95000"/>
                    <a:lumOff val="5000"/>
                  </a:schemeClr>
                </a:solidFill>
                <a:latin typeface="微软雅黑" panose="020B0503020204020204" pitchFamily="34" charset="-122"/>
                <a:ea typeface="微软雅黑" panose="020B0503020204020204" pitchFamily="34" charset="-122"/>
              </a:rPr>
              <a:t>，利用开放式组织生活等方式，组织党员参加</a:t>
            </a:r>
            <a:r>
              <a:rPr lang="zh-CN" altLang="en-US" sz="1867" dirty="0" smtClean="0">
                <a:solidFill>
                  <a:schemeClr val="tx1">
                    <a:lumMod val="95000"/>
                    <a:lumOff val="5000"/>
                  </a:schemeClr>
                </a:solidFill>
                <a:latin typeface="微软雅黑" panose="020B0503020204020204" pitchFamily="34" charset="-122"/>
                <a:ea typeface="微软雅黑" panose="020B0503020204020204" pitchFamily="34" charset="-122"/>
              </a:rPr>
              <a:t>学</a:t>
            </a:r>
            <a:endParaRPr lang="en-US" altLang="zh-CN" sz="1867" dirty="0" smtClean="0">
              <a:solidFill>
                <a:schemeClr val="tx1">
                  <a:lumMod val="95000"/>
                  <a:lumOff val="5000"/>
                </a:schemeClr>
              </a:solidFill>
              <a:latin typeface="微软雅黑" panose="020B0503020204020204" pitchFamily="34" charset="-122"/>
              <a:ea typeface="微软雅黑" panose="020B0503020204020204" pitchFamily="34" charset="-122"/>
            </a:endParaRPr>
          </a:p>
          <a:p>
            <a:r>
              <a:rPr lang="zh-CN" altLang="en-US" sz="1867" dirty="0" smtClean="0">
                <a:solidFill>
                  <a:schemeClr val="tx1">
                    <a:lumMod val="95000"/>
                    <a:lumOff val="5000"/>
                  </a:schemeClr>
                </a:solidFill>
                <a:latin typeface="微软雅黑" panose="020B0503020204020204" pitchFamily="34" charset="-122"/>
                <a:ea typeface="微软雅黑" panose="020B0503020204020204" pitchFamily="34" charset="-122"/>
              </a:rPr>
              <a:t>习</a:t>
            </a:r>
            <a:r>
              <a:rPr lang="zh-CN" altLang="en-US" sz="1867" dirty="0">
                <a:solidFill>
                  <a:schemeClr val="tx1">
                    <a:lumMod val="95000"/>
                    <a:lumOff val="5000"/>
                  </a:schemeClr>
                </a:solidFill>
                <a:latin typeface="微软雅黑" panose="020B0503020204020204" pitchFamily="34" charset="-122"/>
                <a:ea typeface="微软雅黑" panose="020B0503020204020204" pitchFamily="34" charset="-122"/>
              </a:rPr>
              <a:t>教育。</a:t>
            </a:r>
          </a:p>
        </p:txBody>
      </p:sp>
      <p:sp>
        <p:nvSpPr>
          <p:cNvPr id="57" name="矩形 56"/>
          <p:cNvSpPr/>
          <p:nvPr/>
        </p:nvSpPr>
        <p:spPr>
          <a:xfrm>
            <a:off x="4711365" y="4295213"/>
            <a:ext cx="6574741" cy="954300"/>
          </a:xfrm>
          <a:prstGeom prst="rect">
            <a:avLst/>
          </a:prstGeom>
        </p:spPr>
        <p:txBody>
          <a:bodyPr wrap="square">
            <a:spAutoFit/>
          </a:bodyPr>
          <a:lstStyle/>
          <a:p>
            <a:r>
              <a:rPr lang="zh-CN" altLang="en-US" sz="1867"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流动党员：</a:t>
            </a:r>
            <a:r>
              <a:rPr lang="zh-CN" altLang="en-US" sz="1867" dirty="0">
                <a:solidFill>
                  <a:schemeClr val="tx1">
                    <a:lumMod val="95000"/>
                    <a:lumOff val="5000"/>
                  </a:schemeClr>
                </a:solidFill>
                <a:latin typeface="微软雅黑" panose="020B0503020204020204" pitchFamily="34" charset="-122"/>
                <a:ea typeface="微软雅黑" panose="020B0503020204020204" pitchFamily="34" charset="-122"/>
              </a:rPr>
              <a:t>流入地、流出地党组织要加强协调配合，按照</a:t>
            </a:r>
            <a:r>
              <a:rPr lang="zh-CN" altLang="en-US" sz="1867" dirty="0" smtClean="0">
                <a:solidFill>
                  <a:schemeClr val="tx1">
                    <a:lumMod val="95000"/>
                    <a:lumOff val="5000"/>
                  </a:schemeClr>
                </a:solidFill>
                <a:latin typeface="微软雅黑" panose="020B0503020204020204" pitchFamily="34" charset="-122"/>
                <a:ea typeface="微软雅黑" panose="020B0503020204020204" pitchFamily="34" charset="-122"/>
              </a:rPr>
              <a:t>流</a:t>
            </a:r>
            <a:endParaRPr lang="en-US" altLang="zh-CN" sz="1867" dirty="0" smtClean="0">
              <a:solidFill>
                <a:schemeClr val="tx1">
                  <a:lumMod val="95000"/>
                  <a:lumOff val="5000"/>
                </a:schemeClr>
              </a:solidFill>
              <a:latin typeface="微软雅黑" panose="020B0503020204020204" pitchFamily="34" charset="-122"/>
              <a:ea typeface="微软雅黑" panose="020B0503020204020204" pitchFamily="34" charset="-122"/>
            </a:endParaRPr>
          </a:p>
          <a:p>
            <a:r>
              <a:rPr lang="zh-CN" altLang="en-US" sz="1867" dirty="0" smtClean="0">
                <a:solidFill>
                  <a:schemeClr val="tx1">
                    <a:lumMod val="95000"/>
                    <a:lumOff val="5000"/>
                  </a:schemeClr>
                </a:solidFill>
                <a:latin typeface="微软雅黑" panose="020B0503020204020204" pitchFamily="34" charset="-122"/>
                <a:ea typeface="微软雅黑" panose="020B0503020204020204" pitchFamily="34" charset="-122"/>
              </a:rPr>
              <a:t>入</a:t>
            </a:r>
            <a:r>
              <a:rPr lang="zh-CN" altLang="en-US" sz="1867" dirty="0">
                <a:solidFill>
                  <a:schemeClr val="tx1">
                    <a:lumMod val="95000"/>
                    <a:lumOff val="5000"/>
                  </a:schemeClr>
                </a:solidFill>
                <a:latin typeface="微软雅黑" panose="020B0503020204020204" pitchFamily="34" charset="-122"/>
                <a:ea typeface="微软雅黑" panose="020B0503020204020204" pitchFamily="34" charset="-122"/>
              </a:rPr>
              <a:t>地为主的原则，把流动党员编入一个支部，就近就便</a:t>
            </a:r>
            <a:r>
              <a:rPr lang="zh-CN" altLang="en-US" sz="1867" dirty="0" smtClean="0">
                <a:solidFill>
                  <a:schemeClr val="tx1">
                    <a:lumMod val="95000"/>
                    <a:lumOff val="5000"/>
                  </a:schemeClr>
                </a:solidFill>
                <a:latin typeface="微软雅黑" panose="020B0503020204020204" pitchFamily="34" charset="-122"/>
                <a:ea typeface="微软雅黑" panose="020B0503020204020204" pitchFamily="34" charset="-122"/>
              </a:rPr>
              <a:t>参加</a:t>
            </a:r>
            <a:endParaRPr lang="en-US" altLang="zh-CN" sz="1867" dirty="0" smtClean="0">
              <a:solidFill>
                <a:schemeClr val="tx1">
                  <a:lumMod val="95000"/>
                  <a:lumOff val="5000"/>
                </a:schemeClr>
              </a:solidFill>
              <a:latin typeface="微软雅黑" panose="020B0503020204020204" pitchFamily="34" charset="-122"/>
              <a:ea typeface="微软雅黑" panose="020B0503020204020204" pitchFamily="34" charset="-122"/>
            </a:endParaRPr>
          </a:p>
          <a:p>
            <a:r>
              <a:rPr lang="zh-CN" altLang="en-US" sz="1867" dirty="0" smtClean="0">
                <a:solidFill>
                  <a:schemeClr val="tx1">
                    <a:lumMod val="95000"/>
                    <a:lumOff val="5000"/>
                  </a:schemeClr>
                </a:solidFill>
                <a:latin typeface="微软雅黑" panose="020B0503020204020204" pitchFamily="34" charset="-122"/>
                <a:ea typeface="微软雅黑" panose="020B0503020204020204" pitchFamily="34" charset="-122"/>
              </a:rPr>
              <a:t>学习</a:t>
            </a:r>
            <a:r>
              <a:rPr lang="zh-CN" altLang="en-US" sz="1867" dirty="0">
                <a:solidFill>
                  <a:schemeClr val="tx1">
                    <a:lumMod val="95000"/>
                    <a:lumOff val="5000"/>
                  </a:schemeClr>
                </a:solidFill>
                <a:latin typeface="微软雅黑" panose="020B0503020204020204" pitchFamily="34" charset="-122"/>
                <a:ea typeface="微软雅黑" panose="020B0503020204020204" pitchFamily="34" charset="-122"/>
              </a:rPr>
              <a:t>教育。</a:t>
            </a:r>
          </a:p>
        </p:txBody>
      </p:sp>
      <p:sp>
        <p:nvSpPr>
          <p:cNvPr id="58" name="矩形 57"/>
          <p:cNvSpPr/>
          <p:nvPr/>
        </p:nvSpPr>
        <p:spPr>
          <a:xfrm>
            <a:off x="4711365" y="5792789"/>
            <a:ext cx="6593521" cy="666977"/>
          </a:xfrm>
          <a:prstGeom prst="rect">
            <a:avLst/>
          </a:prstGeom>
        </p:spPr>
        <p:txBody>
          <a:bodyPr wrap="square">
            <a:spAutoFit/>
          </a:bodyPr>
          <a:lstStyle/>
          <a:p>
            <a:r>
              <a:rPr lang="zh-CN" altLang="en-US" sz="1867"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对离退休干部职工党员及年老体弱党员</a:t>
            </a:r>
            <a:r>
              <a:rPr lang="zh-CN" altLang="en-US" sz="1867"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a:t>
            </a:r>
            <a:r>
              <a:rPr lang="zh-CN" altLang="en-US" sz="1867" dirty="0">
                <a:solidFill>
                  <a:schemeClr val="tx1">
                    <a:lumMod val="95000"/>
                    <a:lumOff val="5000"/>
                  </a:schemeClr>
                </a:solidFill>
                <a:latin typeface="微软雅黑" panose="020B0503020204020204" pitchFamily="34" charset="-122"/>
                <a:ea typeface="微软雅黑" panose="020B0503020204020204" pitchFamily="34" charset="-122"/>
              </a:rPr>
              <a:t>既要体现从严要求</a:t>
            </a:r>
            <a:r>
              <a:rPr lang="zh-CN" altLang="en-US" sz="1867" dirty="0" smtClean="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sz="1867" dirty="0" smtClean="0">
              <a:solidFill>
                <a:schemeClr val="tx1">
                  <a:lumMod val="95000"/>
                  <a:lumOff val="5000"/>
                </a:schemeClr>
              </a:solidFill>
              <a:latin typeface="微软雅黑" panose="020B0503020204020204" pitchFamily="34" charset="-122"/>
              <a:ea typeface="微软雅黑" panose="020B0503020204020204" pitchFamily="34" charset="-122"/>
            </a:endParaRPr>
          </a:p>
          <a:p>
            <a:r>
              <a:rPr lang="zh-CN" altLang="en-US" sz="1867" dirty="0" smtClean="0">
                <a:solidFill>
                  <a:schemeClr val="tx1">
                    <a:lumMod val="95000"/>
                    <a:lumOff val="5000"/>
                  </a:schemeClr>
                </a:solidFill>
                <a:latin typeface="微软雅黑" panose="020B0503020204020204" pitchFamily="34" charset="-122"/>
                <a:ea typeface="微软雅黑" panose="020B0503020204020204" pitchFamily="34" charset="-122"/>
              </a:rPr>
              <a:t>又要</a:t>
            </a:r>
            <a:r>
              <a:rPr lang="zh-CN" altLang="en-US" sz="1867" dirty="0">
                <a:solidFill>
                  <a:schemeClr val="tx1">
                    <a:lumMod val="95000"/>
                    <a:lumOff val="5000"/>
                  </a:schemeClr>
                </a:solidFill>
                <a:latin typeface="微软雅黑" panose="020B0503020204020204" pitchFamily="34" charset="-122"/>
                <a:ea typeface="微软雅黑" panose="020B0503020204020204" pitchFamily="34" charset="-122"/>
              </a:rPr>
              <a:t>考虑实际情况，以适当方式组织他们参加学习教育。</a:t>
            </a:r>
          </a:p>
        </p:txBody>
      </p:sp>
    </p:spTree>
    <p:extLst>
      <p:ext uri="{BB962C8B-B14F-4D97-AF65-F5344CB8AC3E}">
        <p14:creationId xmlns:p14="http://schemas.microsoft.com/office/powerpoint/2010/main" val="3439866378"/>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1000"/>
                                        <p:tgtEl>
                                          <p:spTgt spid="9"/>
                                        </p:tgtEl>
                                      </p:cBhvr>
                                    </p:animEffect>
                                  </p:childTnLst>
                                </p:cTn>
                              </p:par>
                            </p:childTnLst>
                          </p:cTn>
                        </p:par>
                        <p:par>
                          <p:cTn id="14" fill="hold">
                            <p:stCondLst>
                              <p:cond delay="2000"/>
                            </p:stCondLst>
                            <p:childTnLst>
                              <p:par>
                                <p:cTn id="15" presetID="53" presetClass="entr" presetSubtype="16"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par>
                          <p:cTn id="20" fill="hold">
                            <p:stCondLst>
                              <p:cond delay="2500"/>
                            </p:stCondLst>
                            <p:childTnLst>
                              <p:par>
                                <p:cTn id="21" presetID="53" presetClass="entr" presetSubtype="16"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childTnLst>
                          </p:cTn>
                        </p:par>
                        <p:par>
                          <p:cTn id="26" fill="hold">
                            <p:stCondLst>
                              <p:cond delay="3000"/>
                            </p:stCondLst>
                            <p:childTnLst>
                              <p:par>
                                <p:cTn id="27" presetID="53" presetClass="entr" presetSubtype="16"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Effect transition="in" filter="fade">
                                      <p:cBhvr>
                                        <p:cTn id="37" dur="500"/>
                                        <p:tgtEl>
                                          <p:spTgt spid="28"/>
                                        </p:tgtEl>
                                      </p:cBhvr>
                                    </p:animEffect>
                                  </p:childTnLst>
                                </p:cTn>
                              </p:par>
                            </p:childTnLst>
                          </p:cTn>
                        </p:par>
                        <p:par>
                          <p:cTn id="38" fill="hold">
                            <p:stCondLst>
                              <p:cond delay="4000"/>
                            </p:stCondLst>
                            <p:childTnLst>
                              <p:par>
                                <p:cTn id="39" presetID="10" presetClass="entr" presetSubtype="0" fill="hold" nodeType="after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fade">
                                      <p:cBhvr>
                                        <p:cTn id="41" dur="1500"/>
                                        <p:tgtEl>
                                          <p:spTgt spid="34"/>
                                        </p:tgtEl>
                                      </p:cBhvr>
                                    </p:animEffect>
                                  </p:childTnLst>
                                </p:cTn>
                              </p:par>
                              <p:par>
                                <p:cTn id="42" presetID="53" presetClass="entr" presetSubtype="16" fill="hold" nodeType="withEffect">
                                  <p:stCondLst>
                                    <p:cond delay="0"/>
                                  </p:stCondLst>
                                  <p:childTnLst>
                                    <p:set>
                                      <p:cBhvr>
                                        <p:cTn id="43" dur="1" fill="hold">
                                          <p:stCondLst>
                                            <p:cond delay="0"/>
                                          </p:stCondLst>
                                        </p:cTn>
                                        <p:tgtEl>
                                          <p:spTgt spid="34"/>
                                        </p:tgtEl>
                                        <p:attrNameLst>
                                          <p:attrName>style.visibility</p:attrName>
                                        </p:attrNameLst>
                                      </p:cBhvr>
                                      <p:to>
                                        <p:strVal val="visible"/>
                                      </p:to>
                                    </p:set>
                                    <p:anim calcmode="lin" valueType="num">
                                      <p:cBhvr>
                                        <p:cTn id="44" dur="1500" fill="hold"/>
                                        <p:tgtEl>
                                          <p:spTgt spid="34"/>
                                        </p:tgtEl>
                                        <p:attrNameLst>
                                          <p:attrName>ppt_w</p:attrName>
                                        </p:attrNameLst>
                                      </p:cBhvr>
                                      <p:tavLst>
                                        <p:tav tm="0">
                                          <p:val>
                                            <p:fltVal val="0"/>
                                          </p:val>
                                        </p:tav>
                                        <p:tav tm="100000">
                                          <p:val>
                                            <p:strVal val="#ppt_w"/>
                                          </p:val>
                                        </p:tav>
                                      </p:tavLst>
                                    </p:anim>
                                    <p:anim calcmode="lin" valueType="num">
                                      <p:cBhvr>
                                        <p:cTn id="45" dur="1500" fill="hold"/>
                                        <p:tgtEl>
                                          <p:spTgt spid="34"/>
                                        </p:tgtEl>
                                        <p:attrNameLst>
                                          <p:attrName>ppt_h</p:attrName>
                                        </p:attrNameLst>
                                      </p:cBhvr>
                                      <p:tavLst>
                                        <p:tav tm="0">
                                          <p:val>
                                            <p:fltVal val="0"/>
                                          </p:val>
                                        </p:tav>
                                        <p:tav tm="100000">
                                          <p:val>
                                            <p:strVal val="#ppt_h"/>
                                          </p:val>
                                        </p:tav>
                                      </p:tavLst>
                                    </p:anim>
                                    <p:animEffect transition="in" filter="fade">
                                      <p:cBhvr>
                                        <p:cTn id="46" dur="1500"/>
                                        <p:tgtEl>
                                          <p:spTgt spid="34"/>
                                        </p:tgtEl>
                                      </p:cBhvr>
                                    </p:animEffect>
                                  </p:childTnLst>
                                </p:cTn>
                              </p:par>
                              <p:par>
                                <p:cTn id="47" presetID="42" presetClass="path" presetSubtype="0" accel="26000" decel="74000" fill="hold" nodeType="withEffect">
                                  <p:stCondLst>
                                    <p:cond delay="0"/>
                                  </p:stCondLst>
                                  <p:childTnLst>
                                    <p:animMotion origin="layout" path="M 5E-6 -4.44444E-6 L -0.11133 0.00278 " pathEditMode="relative" rAng="0" ptsTypes="AA">
                                      <p:cBhvr>
                                        <p:cTn id="48" dur="1500" spd="-100000" fill="hold"/>
                                        <p:tgtEl>
                                          <p:spTgt spid="34"/>
                                        </p:tgtEl>
                                        <p:attrNameLst>
                                          <p:attrName>ppt_x</p:attrName>
                                          <p:attrName>ppt_y</p:attrName>
                                        </p:attrNameLst>
                                      </p:cBhvr>
                                      <p:rCtr x="-5573" y="139"/>
                                    </p:animMotion>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33"/>
                                        </p:tgtEl>
                                        <p:attrNameLst>
                                          <p:attrName>style.visibility</p:attrName>
                                        </p:attrNameLst>
                                      </p:cBhvr>
                                      <p:to>
                                        <p:strVal val="visible"/>
                                      </p:to>
                                    </p:set>
                                    <p:animEffect transition="in" filter="wipe(left)">
                                      <p:cBhvr>
                                        <p:cTn id="52" dur="500"/>
                                        <p:tgtEl>
                                          <p:spTgt spid="33"/>
                                        </p:tgtEl>
                                      </p:cBhvr>
                                    </p:animEffect>
                                  </p:childTnLst>
                                </p:cTn>
                              </p:par>
                            </p:childTnLst>
                          </p:cTn>
                        </p:par>
                        <p:par>
                          <p:cTn id="53" fill="hold">
                            <p:stCondLst>
                              <p:cond delay="6000"/>
                            </p:stCondLst>
                            <p:childTnLst>
                              <p:par>
                                <p:cTn id="54" presetID="10" presetClass="entr" presetSubtype="0" fill="hold" grpId="0" nodeType="afterEffect">
                                  <p:stCondLst>
                                    <p:cond delay="0"/>
                                  </p:stCondLst>
                                  <p:childTnLst>
                                    <p:set>
                                      <p:cBhvr>
                                        <p:cTn id="55" dur="1" fill="hold">
                                          <p:stCondLst>
                                            <p:cond delay="0"/>
                                          </p:stCondLst>
                                        </p:cTn>
                                        <p:tgtEl>
                                          <p:spTgt spid="43"/>
                                        </p:tgtEl>
                                        <p:attrNameLst>
                                          <p:attrName>style.visibility</p:attrName>
                                        </p:attrNameLst>
                                      </p:cBhvr>
                                      <p:to>
                                        <p:strVal val="visible"/>
                                      </p:to>
                                    </p:set>
                                    <p:animEffect transition="in" filter="fade">
                                      <p:cBhvr>
                                        <p:cTn id="56" dur="500"/>
                                        <p:tgtEl>
                                          <p:spTgt spid="43"/>
                                        </p:tgtEl>
                                      </p:cBhvr>
                                    </p:animEffect>
                                  </p:childTnLst>
                                </p:cTn>
                              </p:par>
                            </p:childTnLst>
                          </p:cTn>
                        </p:par>
                        <p:par>
                          <p:cTn id="57" fill="hold">
                            <p:stCondLst>
                              <p:cond delay="6500"/>
                            </p:stCondLst>
                            <p:childTnLst>
                              <p:par>
                                <p:cTn id="58" presetID="22" presetClass="entr" presetSubtype="8" fill="hold" nodeType="after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wipe(left)">
                                      <p:cBhvr>
                                        <p:cTn id="60" dur="500"/>
                                        <p:tgtEl>
                                          <p:spTgt spid="48"/>
                                        </p:tgtEl>
                                      </p:cBhvr>
                                    </p:animEffect>
                                  </p:childTnLst>
                                </p:cTn>
                              </p:par>
                            </p:childTnLst>
                          </p:cTn>
                        </p:par>
                        <p:par>
                          <p:cTn id="61" fill="hold">
                            <p:stCondLst>
                              <p:cond delay="7000"/>
                            </p:stCondLst>
                            <p:childTnLst>
                              <p:par>
                                <p:cTn id="62" presetID="42" presetClass="entr" presetSubtype="0" fill="hold" grpId="0" nodeType="afterEffect">
                                  <p:stCondLst>
                                    <p:cond delay="0"/>
                                  </p:stCondLst>
                                  <p:childTnLst>
                                    <p:set>
                                      <p:cBhvr>
                                        <p:cTn id="63" dur="1" fill="hold">
                                          <p:stCondLst>
                                            <p:cond delay="0"/>
                                          </p:stCondLst>
                                        </p:cTn>
                                        <p:tgtEl>
                                          <p:spTgt spid="55"/>
                                        </p:tgtEl>
                                        <p:attrNameLst>
                                          <p:attrName>style.visibility</p:attrName>
                                        </p:attrNameLst>
                                      </p:cBhvr>
                                      <p:to>
                                        <p:strVal val="visible"/>
                                      </p:to>
                                    </p:set>
                                    <p:animEffect transition="in" filter="fade">
                                      <p:cBhvr>
                                        <p:cTn id="64" dur="1000"/>
                                        <p:tgtEl>
                                          <p:spTgt spid="55"/>
                                        </p:tgtEl>
                                      </p:cBhvr>
                                    </p:animEffect>
                                    <p:anim calcmode="lin" valueType="num">
                                      <p:cBhvr>
                                        <p:cTn id="65" dur="1000" fill="hold"/>
                                        <p:tgtEl>
                                          <p:spTgt spid="55"/>
                                        </p:tgtEl>
                                        <p:attrNameLst>
                                          <p:attrName>ppt_x</p:attrName>
                                        </p:attrNameLst>
                                      </p:cBhvr>
                                      <p:tavLst>
                                        <p:tav tm="0">
                                          <p:val>
                                            <p:strVal val="#ppt_x"/>
                                          </p:val>
                                        </p:tav>
                                        <p:tav tm="100000">
                                          <p:val>
                                            <p:strVal val="#ppt_x"/>
                                          </p:val>
                                        </p:tav>
                                      </p:tavLst>
                                    </p:anim>
                                    <p:anim calcmode="lin" valueType="num">
                                      <p:cBhvr>
                                        <p:cTn id="66" dur="1000" fill="hold"/>
                                        <p:tgtEl>
                                          <p:spTgt spid="55"/>
                                        </p:tgtEl>
                                        <p:attrNameLst>
                                          <p:attrName>ppt_y</p:attrName>
                                        </p:attrNameLst>
                                      </p:cBhvr>
                                      <p:tavLst>
                                        <p:tav tm="0">
                                          <p:val>
                                            <p:strVal val="#ppt_y+.1"/>
                                          </p:val>
                                        </p:tav>
                                        <p:tav tm="100000">
                                          <p:val>
                                            <p:strVal val="#ppt_y"/>
                                          </p:val>
                                        </p:tav>
                                      </p:tavLst>
                                    </p:anim>
                                  </p:childTnLst>
                                </p:cTn>
                              </p:par>
                            </p:childTnLst>
                          </p:cTn>
                        </p:par>
                        <p:par>
                          <p:cTn id="67" fill="hold">
                            <p:stCondLst>
                              <p:cond delay="8000"/>
                            </p:stCondLst>
                            <p:childTnLst>
                              <p:par>
                                <p:cTn id="68" presetID="10" presetClass="entr" presetSubtype="0" fill="hold" nodeType="afterEffect">
                                  <p:stCondLst>
                                    <p:cond delay="0"/>
                                  </p:stCondLst>
                                  <p:childTnLst>
                                    <p:set>
                                      <p:cBhvr>
                                        <p:cTn id="69" dur="1" fill="hold">
                                          <p:stCondLst>
                                            <p:cond delay="0"/>
                                          </p:stCondLst>
                                        </p:cTn>
                                        <p:tgtEl>
                                          <p:spTgt spid="38"/>
                                        </p:tgtEl>
                                        <p:attrNameLst>
                                          <p:attrName>style.visibility</p:attrName>
                                        </p:attrNameLst>
                                      </p:cBhvr>
                                      <p:to>
                                        <p:strVal val="visible"/>
                                      </p:to>
                                    </p:set>
                                    <p:animEffect transition="in" filter="fade">
                                      <p:cBhvr>
                                        <p:cTn id="70" dur="1500"/>
                                        <p:tgtEl>
                                          <p:spTgt spid="38"/>
                                        </p:tgtEl>
                                      </p:cBhvr>
                                    </p:animEffect>
                                  </p:childTnLst>
                                </p:cTn>
                              </p:par>
                              <p:par>
                                <p:cTn id="71" presetID="53" presetClass="entr" presetSubtype="16" fill="hold" nodeType="withEffect">
                                  <p:stCondLst>
                                    <p:cond delay="0"/>
                                  </p:stCondLst>
                                  <p:childTnLst>
                                    <p:set>
                                      <p:cBhvr>
                                        <p:cTn id="72" dur="1" fill="hold">
                                          <p:stCondLst>
                                            <p:cond delay="0"/>
                                          </p:stCondLst>
                                        </p:cTn>
                                        <p:tgtEl>
                                          <p:spTgt spid="38"/>
                                        </p:tgtEl>
                                        <p:attrNameLst>
                                          <p:attrName>style.visibility</p:attrName>
                                        </p:attrNameLst>
                                      </p:cBhvr>
                                      <p:to>
                                        <p:strVal val="visible"/>
                                      </p:to>
                                    </p:set>
                                    <p:anim calcmode="lin" valueType="num">
                                      <p:cBhvr>
                                        <p:cTn id="73" dur="1500" fill="hold"/>
                                        <p:tgtEl>
                                          <p:spTgt spid="38"/>
                                        </p:tgtEl>
                                        <p:attrNameLst>
                                          <p:attrName>ppt_w</p:attrName>
                                        </p:attrNameLst>
                                      </p:cBhvr>
                                      <p:tavLst>
                                        <p:tav tm="0">
                                          <p:val>
                                            <p:fltVal val="0"/>
                                          </p:val>
                                        </p:tav>
                                        <p:tav tm="100000">
                                          <p:val>
                                            <p:strVal val="#ppt_w"/>
                                          </p:val>
                                        </p:tav>
                                      </p:tavLst>
                                    </p:anim>
                                    <p:anim calcmode="lin" valueType="num">
                                      <p:cBhvr>
                                        <p:cTn id="74" dur="1500" fill="hold"/>
                                        <p:tgtEl>
                                          <p:spTgt spid="38"/>
                                        </p:tgtEl>
                                        <p:attrNameLst>
                                          <p:attrName>ppt_h</p:attrName>
                                        </p:attrNameLst>
                                      </p:cBhvr>
                                      <p:tavLst>
                                        <p:tav tm="0">
                                          <p:val>
                                            <p:fltVal val="0"/>
                                          </p:val>
                                        </p:tav>
                                        <p:tav tm="100000">
                                          <p:val>
                                            <p:strVal val="#ppt_h"/>
                                          </p:val>
                                        </p:tav>
                                      </p:tavLst>
                                    </p:anim>
                                    <p:animEffect transition="in" filter="fade">
                                      <p:cBhvr>
                                        <p:cTn id="75" dur="1500"/>
                                        <p:tgtEl>
                                          <p:spTgt spid="38"/>
                                        </p:tgtEl>
                                      </p:cBhvr>
                                    </p:animEffect>
                                  </p:childTnLst>
                                </p:cTn>
                              </p:par>
                              <p:par>
                                <p:cTn id="76" presetID="42" presetClass="path" presetSubtype="0" accel="26000" decel="74000" fill="hold" nodeType="withEffect">
                                  <p:stCondLst>
                                    <p:cond delay="0"/>
                                  </p:stCondLst>
                                  <p:childTnLst>
                                    <p:animMotion origin="layout" path="M 5E-6 -4.44444E-6 L -0.11133 0.00278 " pathEditMode="relative" rAng="0" ptsTypes="AA">
                                      <p:cBhvr>
                                        <p:cTn id="77" dur="1500" spd="-100000" fill="hold"/>
                                        <p:tgtEl>
                                          <p:spTgt spid="38"/>
                                        </p:tgtEl>
                                        <p:attrNameLst>
                                          <p:attrName>ppt_x</p:attrName>
                                          <p:attrName>ppt_y</p:attrName>
                                        </p:attrNameLst>
                                      </p:cBhvr>
                                      <p:rCtr x="-5573" y="139"/>
                                    </p:animMotion>
                                  </p:childTnLst>
                                </p:cTn>
                              </p:par>
                            </p:childTnLst>
                          </p:cTn>
                        </p:par>
                        <p:par>
                          <p:cTn id="78" fill="hold">
                            <p:stCondLst>
                              <p:cond delay="9500"/>
                            </p:stCondLst>
                            <p:childTnLst>
                              <p:par>
                                <p:cTn id="79" presetID="22" presetClass="entr" presetSubtype="8" fill="hold" grpId="0" nodeType="afterEffect">
                                  <p:stCondLst>
                                    <p:cond delay="0"/>
                                  </p:stCondLst>
                                  <p:childTnLst>
                                    <p:set>
                                      <p:cBhvr>
                                        <p:cTn id="80" dur="1" fill="hold">
                                          <p:stCondLst>
                                            <p:cond delay="0"/>
                                          </p:stCondLst>
                                        </p:cTn>
                                        <p:tgtEl>
                                          <p:spTgt spid="35"/>
                                        </p:tgtEl>
                                        <p:attrNameLst>
                                          <p:attrName>style.visibility</p:attrName>
                                        </p:attrNameLst>
                                      </p:cBhvr>
                                      <p:to>
                                        <p:strVal val="visible"/>
                                      </p:to>
                                    </p:set>
                                    <p:animEffect transition="in" filter="wipe(left)">
                                      <p:cBhvr>
                                        <p:cTn id="81" dur="500"/>
                                        <p:tgtEl>
                                          <p:spTgt spid="35"/>
                                        </p:tgtEl>
                                      </p:cBhvr>
                                    </p:animEffect>
                                  </p:childTnLst>
                                </p:cTn>
                              </p:par>
                            </p:childTnLst>
                          </p:cTn>
                        </p:par>
                        <p:par>
                          <p:cTn id="82" fill="hold">
                            <p:stCondLst>
                              <p:cond delay="10000"/>
                            </p:stCondLst>
                            <p:childTnLst>
                              <p:par>
                                <p:cTn id="83" presetID="10" presetClass="entr" presetSubtype="0" fill="hold" grpId="0" nodeType="afterEffect">
                                  <p:stCondLst>
                                    <p:cond delay="0"/>
                                  </p:stCondLst>
                                  <p:childTnLst>
                                    <p:set>
                                      <p:cBhvr>
                                        <p:cTn id="84" dur="1" fill="hold">
                                          <p:stCondLst>
                                            <p:cond delay="0"/>
                                          </p:stCondLst>
                                        </p:cTn>
                                        <p:tgtEl>
                                          <p:spTgt spid="44"/>
                                        </p:tgtEl>
                                        <p:attrNameLst>
                                          <p:attrName>style.visibility</p:attrName>
                                        </p:attrNameLst>
                                      </p:cBhvr>
                                      <p:to>
                                        <p:strVal val="visible"/>
                                      </p:to>
                                    </p:set>
                                    <p:animEffect transition="in" filter="fade">
                                      <p:cBhvr>
                                        <p:cTn id="85" dur="500"/>
                                        <p:tgtEl>
                                          <p:spTgt spid="44"/>
                                        </p:tgtEl>
                                      </p:cBhvr>
                                    </p:animEffect>
                                  </p:childTnLst>
                                </p:cTn>
                              </p:par>
                            </p:childTnLst>
                          </p:cTn>
                        </p:par>
                        <p:par>
                          <p:cTn id="86" fill="hold">
                            <p:stCondLst>
                              <p:cond delay="10500"/>
                            </p:stCondLst>
                            <p:childTnLst>
                              <p:par>
                                <p:cTn id="87" presetID="22" presetClass="entr" presetSubtype="8" fill="hold" nodeType="afterEffect">
                                  <p:stCondLst>
                                    <p:cond delay="0"/>
                                  </p:stCondLst>
                                  <p:childTnLst>
                                    <p:set>
                                      <p:cBhvr>
                                        <p:cTn id="88" dur="1" fill="hold">
                                          <p:stCondLst>
                                            <p:cond delay="0"/>
                                          </p:stCondLst>
                                        </p:cTn>
                                        <p:tgtEl>
                                          <p:spTgt spid="50"/>
                                        </p:tgtEl>
                                        <p:attrNameLst>
                                          <p:attrName>style.visibility</p:attrName>
                                        </p:attrNameLst>
                                      </p:cBhvr>
                                      <p:to>
                                        <p:strVal val="visible"/>
                                      </p:to>
                                    </p:set>
                                    <p:animEffect transition="in" filter="wipe(left)">
                                      <p:cBhvr>
                                        <p:cTn id="89" dur="500"/>
                                        <p:tgtEl>
                                          <p:spTgt spid="50"/>
                                        </p:tgtEl>
                                      </p:cBhvr>
                                    </p:animEffect>
                                  </p:childTnLst>
                                </p:cTn>
                              </p:par>
                            </p:childTnLst>
                          </p:cTn>
                        </p:par>
                        <p:par>
                          <p:cTn id="90" fill="hold">
                            <p:stCondLst>
                              <p:cond delay="11000"/>
                            </p:stCondLst>
                            <p:childTnLst>
                              <p:par>
                                <p:cTn id="91" presetID="42" presetClass="entr" presetSubtype="0" fill="hold" grpId="0" nodeType="afterEffect">
                                  <p:stCondLst>
                                    <p:cond delay="0"/>
                                  </p:stCondLst>
                                  <p:childTnLst>
                                    <p:set>
                                      <p:cBhvr>
                                        <p:cTn id="92" dur="1" fill="hold">
                                          <p:stCondLst>
                                            <p:cond delay="0"/>
                                          </p:stCondLst>
                                        </p:cTn>
                                        <p:tgtEl>
                                          <p:spTgt spid="56"/>
                                        </p:tgtEl>
                                        <p:attrNameLst>
                                          <p:attrName>style.visibility</p:attrName>
                                        </p:attrNameLst>
                                      </p:cBhvr>
                                      <p:to>
                                        <p:strVal val="visible"/>
                                      </p:to>
                                    </p:set>
                                    <p:animEffect transition="in" filter="fade">
                                      <p:cBhvr>
                                        <p:cTn id="93" dur="1000"/>
                                        <p:tgtEl>
                                          <p:spTgt spid="56"/>
                                        </p:tgtEl>
                                      </p:cBhvr>
                                    </p:animEffect>
                                    <p:anim calcmode="lin" valueType="num">
                                      <p:cBhvr>
                                        <p:cTn id="94" dur="1000" fill="hold"/>
                                        <p:tgtEl>
                                          <p:spTgt spid="56"/>
                                        </p:tgtEl>
                                        <p:attrNameLst>
                                          <p:attrName>ppt_x</p:attrName>
                                        </p:attrNameLst>
                                      </p:cBhvr>
                                      <p:tavLst>
                                        <p:tav tm="0">
                                          <p:val>
                                            <p:strVal val="#ppt_x"/>
                                          </p:val>
                                        </p:tav>
                                        <p:tav tm="100000">
                                          <p:val>
                                            <p:strVal val="#ppt_x"/>
                                          </p:val>
                                        </p:tav>
                                      </p:tavLst>
                                    </p:anim>
                                    <p:anim calcmode="lin" valueType="num">
                                      <p:cBhvr>
                                        <p:cTn id="95" dur="1000" fill="hold"/>
                                        <p:tgtEl>
                                          <p:spTgt spid="56"/>
                                        </p:tgtEl>
                                        <p:attrNameLst>
                                          <p:attrName>ppt_y</p:attrName>
                                        </p:attrNameLst>
                                      </p:cBhvr>
                                      <p:tavLst>
                                        <p:tav tm="0">
                                          <p:val>
                                            <p:strVal val="#ppt_y+.1"/>
                                          </p:val>
                                        </p:tav>
                                        <p:tav tm="100000">
                                          <p:val>
                                            <p:strVal val="#ppt_y"/>
                                          </p:val>
                                        </p:tav>
                                      </p:tavLst>
                                    </p:anim>
                                  </p:childTnLst>
                                </p:cTn>
                              </p:par>
                            </p:childTnLst>
                          </p:cTn>
                        </p:par>
                        <p:par>
                          <p:cTn id="96" fill="hold">
                            <p:stCondLst>
                              <p:cond delay="12000"/>
                            </p:stCondLst>
                            <p:childTnLst>
                              <p:par>
                                <p:cTn id="97" presetID="10" presetClass="entr" presetSubtype="0" fill="hold" nodeType="afterEffect">
                                  <p:stCondLst>
                                    <p:cond delay="0"/>
                                  </p:stCondLst>
                                  <p:childTnLst>
                                    <p:set>
                                      <p:cBhvr>
                                        <p:cTn id="98" dur="1" fill="hold">
                                          <p:stCondLst>
                                            <p:cond delay="0"/>
                                          </p:stCondLst>
                                        </p:cTn>
                                        <p:tgtEl>
                                          <p:spTgt spid="40"/>
                                        </p:tgtEl>
                                        <p:attrNameLst>
                                          <p:attrName>style.visibility</p:attrName>
                                        </p:attrNameLst>
                                      </p:cBhvr>
                                      <p:to>
                                        <p:strVal val="visible"/>
                                      </p:to>
                                    </p:set>
                                    <p:animEffect transition="in" filter="fade">
                                      <p:cBhvr>
                                        <p:cTn id="99" dur="1500"/>
                                        <p:tgtEl>
                                          <p:spTgt spid="40"/>
                                        </p:tgtEl>
                                      </p:cBhvr>
                                    </p:animEffect>
                                  </p:childTnLst>
                                </p:cTn>
                              </p:par>
                              <p:par>
                                <p:cTn id="100" presetID="53" presetClass="entr" presetSubtype="16" fill="hold" nodeType="withEffect">
                                  <p:stCondLst>
                                    <p:cond delay="0"/>
                                  </p:stCondLst>
                                  <p:childTnLst>
                                    <p:set>
                                      <p:cBhvr>
                                        <p:cTn id="101" dur="1" fill="hold">
                                          <p:stCondLst>
                                            <p:cond delay="0"/>
                                          </p:stCondLst>
                                        </p:cTn>
                                        <p:tgtEl>
                                          <p:spTgt spid="40"/>
                                        </p:tgtEl>
                                        <p:attrNameLst>
                                          <p:attrName>style.visibility</p:attrName>
                                        </p:attrNameLst>
                                      </p:cBhvr>
                                      <p:to>
                                        <p:strVal val="visible"/>
                                      </p:to>
                                    </p:set>
                                    <p:anim calcmode="lin" valueType="num">
                                      <p:cBhvr>
                                        <p:cTn id="102" dur="1500" fill="hold"/>
                                        <p:tgtEl>
                                          <p:spTgt spid="40"/>
                                        </p:tgtEl>
                                        <p:attrNameLst>
                                          <p:attrName>ppt_w</p:attrName>
                                        </p:attrNameLst>
                                      </p:cBhvr>
                                      <p:tavLst>
                                        <p:tav tm="0">
                                          <p:val>
                                            <p:fltVal val="0"/>
                                          </p:val>
                                        </p:tav>
                                        <p:tav tm="100000">
                                          <p:val>
                                            <p:strVal val="#ppt_w"/>
                                          </p:val>
                                        </p:tav>
                                      </p:tavLst>
                                    </p:anim>
                                    <p:anim calcmode="lin" valueType="num">
                                      <p:cBhvr>
                                        <p:cTn id="103" dur="1500" fill="hold"/>
                                        <p:tgtEl>
                                          <p:spTgt spid="40"/>
                                        </p:tgtEl>
                                        <p:attrNameLst>
                                          <p:attrName>ppt_h</p:attrName>
                                        </p:attrNameLst>
                                      </p:cBhvr>
                                      <p:tavLst>
                                        <p:tav tm="0">
                                          <p:val>
                                            <p:fltVal val="0"/>
                                          </p:val>
                                        </p:tav>
                                        <p:tav tm="100000">
                                          <p:val>
                                            <p:strVal val="#ppt_h"/>
                                          </p:val>
                                        </p:tav>
                                      </p:tavLst>
                                    </p:anim>
                                    <p:animEffect transition="in" filter="fade">
                                      <p:cBhvr>
                                        <p:cTn id="104" dur="1500"/>
                                        <p:tgtEl>
                                          <p:spTgt spid="40"/>
                                        </p:tgtEl>
                                      </p:cBhvr>
                                    </p:animEffect>
                                  </p:childTnLst>
                                </p:cTn>
                              </p:par>
                              <p:par>
                                <p:cTn id="105" presetID="42" presetClass="path" presetSubtype="0" accel="26000" decel="74000" fill="hold" nodeType="withEffect">
                                  <p:stCondLst>
                                    <p:cond delay="0"/>
                                  </p:stCondLst>
                                  <p:childTnLst>
                                    <p:animMotion origin="layout" path="M 5E-6 -4.44444E-6 L -0.11133 0.00278 " pathEditMode="relative" rAng="0" ptsTypes="AA">
                                      <p:cBhvr>
                                        <p:cTn id="106" dur="1500" spd="-100000" fill="hold"/>
                                        <p:tgtEl>
                                          <p:spTgt spid="40"/>
                                        </p:tgtEl>
                                        <p:attrNameLst>
                                          <p:attrName>ppt_x</p:attrName>
                                          <p:attrName>ppt_y</p:attrName>
                                        </p:attrNameLst>
                                      </p:cBhvr>
                                      <p:rCtr x="-5573" y="139"/>
                                    </p:animMotion>
                                  </p:childTnLst>
                                </p:cTn>
                              </p:par>
                            </p:childTnLst>
                          </p:cTn>
                        </p:par>
                        <p:par>
                          <p:cTn id="107" fill="hold">
                            <p:stCondLst>
                              <p:cond delay="13500"/>
                            </p:stCondLst>
                            <p:childTnLst>
                              <p:par>
                                <p:cTn id="108" presetID="22" presetClass="entr" presetSubtype="8" fill="hold" grpId="0" nodeType="afterEffect">
                                  <p:stCondLst>
                                    <p:cond delay="0"/>
                                  </p:stCondLst>
                                  <p:childTnLst>
                                    <p:set>
                                      <p:cBhvr>
                                        <p:cTn id="109" dur="1" fill="hold">
                                          <p:stCondLst>
                                            <p:cond delay="0"/>
                                          </p:stCondLst>
                                        </p:cTn>
                                        <p:tgtEl>
                                          <p:spTgt spid="39"/>
                                        </p:tgtEl>
                                        <p:attrNameLst>
                                          <p:attrName>style.visibility</p:attrName>
                                        </p:attrNameLst>
                                      </p:cBhvr>
                                      <p:to>
                                        <p:strVal val="visible"/>
                                      </p:to>
                                    </p:set>
                                    <p:animEffect transition="in" filter="wipe(left)">
                                      <p:cBhvr>
                                        <p:cTn id="110" dur="500"/>
                                        <p:tgtEl>
                                          <p:spTgt spid="39"/>
                                        </p:tgtEl>
                                      </p:cBhvr>
                                    </p:animEffect>
                                  </p:childTnLst>
                                </p:cTn>
                              </p:par>
                            </p:childTnLst>
                          </p:cTn>
                        </p:par>
                        <p:par>
                          <p:cTn id="111" fill="hold">
                            <p:stCondLst>
                              <p:cond delay="14000"/>
                            </p:stCondLst>
                            <p:childTnLst>
                              <p:par>
                                <p:cTn id="112" presetID="10" presetClass="entr" presetSubtype="0" fill="hold" grpId="0" nodeType="afterEffect">
                                  <p:stCondLst>
                                    <p:cond delay="0"/>
                                  </p:stCondLst>
                                  <p:childTnLst>
                                    <p:set>
                                      <p:cBhvr>
                                        <p:cTn id="113" dur="1" fill="hold">
                                          <p:stCondLst>
                                            <p:cond delay="0"/>
                                          </p:stCondLst>
                                        </p:cTn>
                                        <p:tgtEl>
                                          <p:spTgt spid="45"/>
                                        </p:tgtEl>
                                        <p:attrNameLst>
                                          <p:attrName>style.visibility</p:attrName>
                                        </p:attrNameLst>
                                      </p:cBhvr>
                                      <p:to>
                                        <p:strVal val="visible"/>
                                      </p:to>
                                    </p:set>
                                    <p:animEffect transition="in" filter="fade">
                                      <p:cBhvr>
                                        <p:cTn id="114" dur="500"/>
                                        <p:tgtEl>
                                          <p:spTgt spid="45"/>
                                        </p:tgtEl>
                                      </p:cBhvr>
                                    </p:animEffect>
                                  </p:childTnLst>
                                </p:cTn>
                              </p:par>
                            </p:childTnLst>
                          </p:cTn>
                        </p:par>
                        <p:par>
                          <p:cTn id="115" fill="hold">
                            <p:stCondLst>
                              <p:cond delay="14500"/>
                            </p:stCondLst>
                            <p:childTnLst>
                              <p:par>
                                <p:cTn id="116" presetID="22" presetClass="entr" presetSubtype="8" fill="hold" nodeType="afterEffect">
                                  <p:stCondLst>
                                    <p:cond delay="0"/>
                                  </p:stCondLst>
                                  <p:childTnLst>
                                    <p:set>
                                      <p:cBhvr>
                                        <p:cTn id="117" dur="1" fill="hold">
                                          <p:stCondLst>
                                            <p:cond delay="0"/>
                                          </p:stCondLst>
                                        </p:cTn>
                                        <p:tgtEl>
                                          <p:spTgt spid="52"/>
                                        </p:tgtEl>
                                        <p:attrNameLst>
                                          <p:attrName>style.visibility</p:attrName>
                                        </p:attrNameLst>
                                      </p:cBhvr>
                                      <p:to>
                                        <p:strVal val="visible"/>
                                      </p:to>
                                    </p:set>
                                    <p:animEffect transition="in" filter="wipe(left)">
                                      <p:cBhvr>
                                        <p:cTn id="118" dur="500"/>
                                        <p:tgtEl>
                                          <p:spTgt spid="52"/>
                                        </p:tgtEl>
                                      </p:cBhvr>
                                    </p:animEffect>
                                  </p:childTnLst>
                                </p:cTn>
                              </p:par>
                            </p:childTnLst>
                          </p:cTn>
                        </p:par>
                        <p:par>
                          <p:cTn id="119" fill="hold">
                            <p:stCondLst>
                              <p:cond delay="15000"/>
                            </p:stCondLst>
                            <p:childTnLst>
                              <p:par>
                                <p:cTn id="120" presetID="42" presetClass="entr" presetSubtype="0" fill="hold" grpId="0" nodeType="afterEffect">
                                  <p:stCondLst>
                                    <p:cond delay="0"/>
                                  </p:stCondLst>
                                  <p:childTnLst>
                                    <p:set>
                                      <p:cBhvr>
                                        <p:cTn id="121" dur="1" fill="hold">
                                          <p:stCondLst>
                                            <p:cond delay="0"/>
                                          </p:stCondLst>
                                        </p:cTn>
                                        <p:tgtEl>
                                          <p:spTgt spid="57"/>
                                        </p:tgtEl>
                                        <p:attrNameLst>
                                          <p:attrName>style.visibility</p:attrName>
                                        </p:attrNameLst>
                                      </p:cBhvr>
                                      <p:to>
                                        <p:strVal val="visible"/>
                                      </p:to>
                                    </p:set>
                                    <p:animEffect transition="in" filter="fade">
                                      <p:cBhvr>
                                        <p:cTn id="122" dur="1000"/>
                                        <p:tgtEl>
                                          <p:spTgt spid="57"/>
                                        </p:tgtEl>
                                      </p:cBhvr>
                                    </p:animEffect>
                                    <p:anim calcmode="lin" valueType="num">
                                      <p:cBhvr>
                                        <p:cTn id="123" dur="1000" fill="hold"/>
                                        <p:tgtEl>
                                          <p:spTgt spid="57"/>
                                        </p:tgtEl>
                                        <p:attrNameLst>
                                          <p:attrName>ppt_x</p:attrName>
                                        </p:attrNameLst>
                                      </p:cBhvr>
                                      <p:tavLst>
                                        <p:tav tm="0">
                                          <p:val>
                                            <p:strVal val="#ppt_x"/>
                                          </p:val>
                                        </p:tav>
                                        <p:tav tm="100000">
                                          <p:val>
                                            <p:strVal val="#ppt_x"/>
                                          </p:val>
                                        </p:tav>
                                      </p:tavLst>
                                    </p:anim>
                                    <p:anim calcmode="lin" valueType="num">
                                      <p:cBhvr>
                                        <p:cTn id="124" dur="1000" fill="hold"/>
                                        <p:tgtEl>
                                          <p:spTgt spid="57"/>
                                        </p:tgtEl>
                                        <p:attrNameLst>
                                          <p:attrName>ppt_y</p:attrName>
                                        </p:attrNameLst>
                                      </p:cBhvr>
                                      <p:tavLst>
                                        <p:tav tm="0">
                                          <p:val>
                                            <p:strVal val="#ppt_y+.1"/>
                                          </p:val>
                                        </p:tav>
                                        <p:tav tm="100000">
                                          <p:val>
                                            <p:strVal val="#ppt_y"/>
                                          </p:val>
                                        </p:tav>
                                      </p:tavLst>
                                    </p:anim>
                                  </p:childTnLst>
                                </p:cTn>
                              </p:par>
                            </p:childTnLst>
                          </p:cTn>
                        </p:par>
                        <p:par>
                          <p:cTn id="125" fill="hold">
                            <p:stCondLst>
                              <p:cond delay="16000"/>
                            </p:stCondLst>
                            <p:childTnLst>
                              <p:par>
                                <p:cTn id="126" presetID="10" presetClass="entr" presetSubtype="0" fill="hold" nodeType="afterEffect">
                                  <p:stCondLst>
                                    <p:cond delay="0"/>
                                  </p:stCondLst>
                                  <p:childTnLst>
                                    <p:set>
                                      <p:cBhvr>
                                        <p:cTn id="127" dur="1" fill="hold">
                                          <p:stCondLst>
                                            <p:cond delay="0"/>
                                          </p:stCondLst>
                                        </p:cTn>
                                        <p:tgtEl>
                                          <p:spTgt spid="42"/>
                                        </p:tgtEl>
                                        <p:attrNameLst>
                                          <p:attrName>style.visibility</p:attrName>
                                        </p:attrNameLst>
                                      </p:cBhvr>
                                      <p:to>
                                        <p:strVal val="visible"/>
                                      </p:to>
                                    </p:set>
                                    <p:animEffect transition="in" filter="fade">
                                      <p:cBhvr>
                                        <p:cTn id="128" dur="1500"/>
                                        <p:tgtEl>
                                          <p:spTgt spid="42"/>
                                        </p:tgtEl>
                                      </p:cBhvr>
                                    </p:animEffect>
                                  </p:childTnLst>
                                </p:cTn>
                              </p:par>
                              <p:par>
                                <p:cTn id="129" presetID="53" presetClass="entr" presetSubtype="16" fill="hold" nodeType="withEffect">
                                  <p:stCondLst>
                                    <p:cond delay="0"/>
                                  </p:stCondLst>
                                  <p:childTnLst>
                                    <p:set>
                                      <p:cBhvr>
                                        <p:cTn id="130" dur="1" fill="hold">
                                          <p:stCondLst>
                                            <p:cond delay="0"/>
                                          </p:stCondLst>
                                        </p:cTn>
                                        <p:tgtEl>
                                          <p:spTgt spid="42"/>
                                        </p:tgtEl>
                                        <p:attrNameLst>
                                          <p:attrName>style.visibility</p:attrName>
                                        </p:attrNameLst>
                                      </p:cBhvr>
                                      <p:to>
                                        <p:strVal val="visible"/>
                                      </p:to>
                                    </p:set>
                                    <p:anim calcmode="lin" valueType="num">
                                      <p:cBhvr>
                                        <p:cTn id="131" dur="1500" fill="hold"/>
                                        <p:tgtEl>
                                          <p:spTgt spid="42"/>
                                        </p:tgtEl>
                                        <p:attrNameLst>
                                          <p:attrName>ppt_w</p:attrName>
                                        </p:attrNameLst>
                                      </p:cBhvr>
                                      <p:tavLst>
                                        <p:tav tm="0">
                                          <p:val>
                                            <p:fltVal val="0"/>
                                          </p:val>
                                        </p:tav>
                                        <p:tav tm="100000">
                                          <p:val>
                                            <p:strVal val="#ppt_w"/>
                                          </p:val>
                                        </p:tav>
                                      </p:tavLst>
                                    </p:anim>
                                    <p:anim calcmode="lin" valueType="num">
                                      <p:cBhvr>
                                        <p:cTn id="132" dur="1500" fill="hold"/>
                                        <p:tgtEl>
                                          <p:spTgt spid="42"/>
                                        </p:tgtEl>
                                        <p:attrNameLst>
                                          <p:attrName>ppt_h</p:attrName>
                                        </p:attrNameLst>
                                      </p:cBhvr>
                                      <p:tavLst>
                                        <p:tav tm="0">
                                          <p:val>
                                            <p:fltVal val="0"/>
                                          </p:val>
                                        </p:tav>
                                        <p:tav tm="100000">
                                          <p:val>
                                            <p:strVal val="#ppt_h"/>
                                          </p:val>
                                        </p:tav>
                                      </p:tavLst>
                                    </p:anim>
                                    <p:animEffect transition="in" filter="fade">
                                      <p:cBhvr>
                                        <p:cTn id="133" dur="1500"/>
                                        <p:tgtEl>
                                          <p:spTgt spid="42"/>
                                        </p:tgtEl>
                                      </p:cBhvr>
                                    </p:animEffect>
                                  </p:childTnLst>
                                </p:cTn>
                              </p:par>
                              <p:par>
                                <p:cTn id="134" presetID="42" presetClass="path" presetSubtype="0" accel="26000" decel="74000" fill="hold" nodeType="withEffect">
                                  <p:stCondLst>
                                    <p:cond delay="0"/>
                                  </p:stCondLst>
                                  <p:childTnLst>
                                    <p:animMotion origin="layout" path="M 5E-6 -4.44444E-6 L -0.11133 0.00278 " pathEditMode="relative" rAng="0" ptsTypes="AA">
                                      <p:cBhvr>
                                        <p:cTn id="135" dur="1500" spd="-100000" fill="hold"/>
                                        <p:tgtEl>
                                          <p:spTgt spid="42"/>
                                        </p:tgtEl>
                                        <p:attrNameLst>
                                          <p:attrName>ppt_x</p:attrName>
                                          <p:attrName>ppt_y</p:attrName>
                                        </p:attrNameLst>
                                      </p:cBhvr>
                                      <p:rCtr x="-5573" y="139"/>
                                    </p:animMotion>
                                  </p:childTnLst>
                                </p:cTn>
                              </p:par>
                            </p:childTnLst>
                          </p:cTn>
                        </p:par>
                        <p:par>
                          <p:cTn id="136" fill="hold">
                            <p:stCondLst>
                              <p:cond delay="17500"/>
                            </p:stCondLst>
                            <p:childTnLst>
                              <p:par>
                                <p:cTn id="137" presetID="22" presetClass="entr" presetSubtype="8" fill="hold" grpId="0" nodeType="afterEffect">
                                  <p:stCondLst>
                                    <p:cond delay="0"/>
                                  </p:stCondLst>
                                  <p:childTnLst>
                                    <p:set>
                                      <p:cBhvr>
                                        <p:cTn id="138" dur="1" fill="hold">
                                          <p:stCondLst>
                                            <p:cond delay="0"/>
                                          </p:stCondLst>
                                        </p:cTn>
                                        <p:tgtEl>
                                          <p:spTgt spid="41"/>
                                        </p:tgtEl>
                                        <p:attrNameLst>
                                          <p:attrName>style.visibility</p:attrName>
                                        </p:attrNameLst>
                                      </p:cBhvr>
                                      <p:to>
                                        <p:strVal val="visible"/>
                                      </p:to>
                                    </p:set>
                                    <p:animEffect transition="in" filter="wipe(left)">
                                      <p:cBhvr>
                                        <p:cTn id="139" dur="500"/>
                                        <p:tgtEl>
                                          <p:spTgt spid="41"/>
                                        </p:tgtEl>
                                      </p:cBhvr>
                                    </p:animEffect>
                                  </p:childTnLst>
                                </p:cTn>
                              </p:par>
                            </p:childTnLst>
                          </p:cTn>
                        </p:par>
                        <p:par>
                          <p:cTn id="140" fill="hold">
                            <p:stCondLst>
                              <p:cond delay="18000"/>
                            </p:stCondLst>
                            <p:childTnLst>
                              <p:par>
                                <p:cTn id="141" presetID="10" presetClass="entr" presetSubtype="0" fill="hold" grpId="0" nodeType="afterEffect">
                                  <p:stCondLst>
                                    <p:cond delay="0"/>
                                  </p:stCondLst>
                                  <p:childTnLst>
                                    <p:set>
                                      <p:cBhvr>
                                        <p:cTn id="142" dur="1" fill="hold">
                                          <p:stCondLst>
                                            <p:cond delay="0"/>
                                          </p:stCondLst>
                                        </p:cTn>
                                        <p:tgtEl>
                                          <p:spTgt spid="46"/>
                                        </p:tgtEl>
                                        <p:attrNameLst>
                                          <p:attrName>style.visibility</p:attrName>
                                        </p:attrNameLst>
                                      </p:cBhvr>
                                      <p:to>
                                        <p:strVal val="visible"/>
                                      </p:to>
                                    </p:set>
                                    <p:animEffect transition="in" filter="fade">
                                      <p:cBhvr>
                                        <p:cTn id="143" dur="500"/>
                                        <p:tgtEl>
                                          <p:spTgt spid="46"/>
                                        </p:tgtEl>
                                      </p:cBhvr>
                                    </p:animEffect>
                                  </p:childTnLst>
                                </p:cTn>
                              </p:par>
                            </p:childTnLst>
                          </p:cTn>
                        </p:par>
                        <p:par>
                          <p:cTn id="144" fill="hold">
                            <p:stCondLst>
                              <p:cond delay="18500"/>
                            </p:stCondLst>
                            <p:childTnLst>
                              <p:par>
                                <p:cTn id="145" presetID="22" presetClass="entr" presetSubtype="8" fill="hold" nodeType="afterEffect">
                                  <p:stCondLst>
                                    <p:cond delay="0"/>
                                  </p:stCondLst>
                                  <p:childTnLst>
                                    <p:set>
                                      <p:cBhvr>
                                        <p:cTn id="146" dur="1" fill="hold">
                                          <p:stCondLst>
                                            <p:cond delay="0"/>
                                          </p:stCondLst>
                                        </p:cTn>
                                        <p:tgtEl>
                                          <p:spTgt spid="54"/>
                                        </p:tgtEl>
                                        <p:attrNameLst>
                                          <p:attrName>style.visibility</p:attrName>
                                        </p:attrNameLst>
                                      </p:cBhvr>
                                      <p:to>
                                        <p:strVal val="visible"/>
                                      </p:to>
                                    </p:set>
                                    <p:animEffect transition="in" filter="wipe(left)">
                                      <p:cBhvr>
                                        <p:cTn id="147" dur="500"/>
                                        <p:tgtEl>
                                          <p:spTgt spid="54"/>
                                        </p:tgtEl>
                                      </p:cBhvr>
                                    </p:animEffect>
                                  </p:childTnLst>
                                </p:cTn>
                              </p:par>
                            </p:childTnLst>
                          </p:cTn>
                        </p:par>
                        <p:par>
                          <p:cTn id="148" fill="hold">
                            <p:stCondLst>
                              <p:cond delay="19000"/>
                            </p:stCondLst>
                            <p:childTnLst>
                              <p:par>
                                <p:cTn id="149" presetID="42" presetClass="entr" presetSubtype="0" fill="hold" grpId="0" nodeType="afterEffect">
                                  <p:stCondLst>
                                    <p:cond delay="0"/>
                                  </p:stCondLst>
                                  <p:childTnLst>
                                    <p:set>
                                      <p:cBhvr>
                                        <p:cTn id="150" dur="1" fill="hold">
                                          <p:stCondLst>
                                            <p:cond delay="0"/>
                                          </p:stCondLst>
                                        </p:cTn>
                                        <p:tgtEl>
                                          <p:spTgt spid="58"/>
                                        </p:tgtEl>
                                        <p:attrNameLst>
                                          <p:attrName>style.visibility</p:attrName>
                                        </p:attrNameLst>
                                      </p:cBhvr>
                                      <p:to>
                                        <p:strVal val="visible"/>
                                      </p:to>
                                    </p:set>
                                    <p:animEffect transition="in" filter="fade">
                                      <p:cBhvr>
                                        <p:cTn id="151" dur="1000"/>
                                        <p:tgtEl>
                                          <p:spTgt spid="58"/>
                                        </p:tgtEl>
                                      </p:cBhvr>
                                    </p:animEffect>
                                    <p:anim calcmode="lin" valueType="num">
                                      <p:cBhvr>
                                        <p:cTn id="152" dur="1000" fill="hold"/>
                                        <p:tgtEl>
                                          <p:spTgt spid="58"/>
                                        </p:tgtEl>
                                        <p:attrNameLst>
                                          <p:attrName>ppt_x</p:attrName>
                                        </p:attrNameLst>
                                      </p:cBhvr>
                                      <p:tavLst>
                                        <p:tav tm="0">
                                          <p:val>
                                            <p:strVal val="#ppt_x"/>
                                          </p:val>
                                        </p:tav>
                                        <p:tav tm="100000">
                                          <p:val>
                                            <p:strVal val="#ppt_x"/>
                                          </p:val>
                                        </p:tav>
                                      </p:tavLst>
                                    </p:anim>
                                    <p:anim calcmode="lin" valueType="num">
                                      <p:cBhvr>
                                        <p:cTn id="153" dur="1000" fill="hold"/>
                                        <p:tgtEl>
                                          <p:spTgt spid="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3" grpId="0" animBg="1"/>
      <p:bldP spid="35" grpId="0" animBg="1"/>
      <p:bldP spid="39" grpId="0" animBg="1"/>
      <p:bldP spid="41" grpId="0" animBg="1"/>
      <p:bldP spid="43" grpId="0"/>
      <p:bldP spid="44" grpId="0"/>
      <p:bldP spid="45" grpId="0"/>
      <p:bldP spid="46" grpId="0"/>
      <p:bldP spid="55" grpId="0"/>
      <p:bldP spid="56" grpId="0"/>
      <p:bldP spid="57" grpId="0"/>
      <p:bldP spid="58"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2" name="矩形 31"/>
          <p:cNvSpPr/>
          <p:nvPr/>
        </p:nvSpPr>
        <p:spPr>
          <a:xfrm>
            <a:off x="975360" y="-1341120"/>
            <a:ext cx="772160" cy="1056640"/>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a:grpSpLocks noChangeAspect="1"/>
          </p:cNvGrpSpPr>
          <p:nvPr/>
        </p:nvGrpSpPr>
        <p:grpSpPr>
          <a:xfrm>
            <a:off x="183057" y="301005"/>
            <a:ext cx="2339215" cy="1126744"/>
            <a:chOff x="1672035" y="1687395"/>
            <a:chExt cx="938928" cy="452259"/>
          </a:xfrm>
          <a:effectLst>
            <a:outerShdw blurRad="50800" dist="38100" dir="5400000" algn="t" rotWithShape="0">
              <a:prstClr val="black">
                <a:alpha val="40000"/>
              </a:prstClr>
            </a:outerShdw>
          </a:effectLst>
        </p:grpSpPr>
        <p:pic>
          <p:nvPicPr>
            <p:cNvPr id="7" name="Picture 2" descr="C:\Users\xb\Desktop\素材--党建\PNG--党（国）徽旗\党旗红旗\16sucai_201507091736.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flipH="1">
              <a:off x="1672035" y="1687395"/>
              <a:ext cx="845493" cy="44350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xb\Desktop\53bf653e36a06.png"/>
            <p:cNvPicPr>
              <a:picLocks noChangeAspect="1" noChangeArrowheads="1"/>
            </p:cNvPicPr>
            <p:nvPr userDrawn="1"/>
          </p:nvPicPr>
          <p:blipFill>
            <a:blip r:embed="rId5" cstate="print">
              <a:extLst>
                <a:ext uri="{28A0092B-C50C-407E-A947-70E740481C1C}">
                  <a14:useLocalDpi xmlns:a14="http://schemas.microsoft.com/office/drawing/2010/main"/>
                </a:ext>
              </a:extLst>
            </a:blip>
            <a:srcRect/>
            <a:stretch>
              <a:fillRect/>
            </a:stretch>
          </p:blipFill>
          <p:spPr bwMode="auto">
            <a:xfrm>
              <a:off x="2123728" y="1707654"/>
              <a:ext cx="487235" cy="432000"/>
            </a:xfrm>
            <a:prstGeom prst="rect">
              <a:avLst/>
            </a:prstGeom>
            <a:noFill/>
            <a:extLst>
              <a:ext uri="{909E8E84-426E-40DD-AFC4-6F175D3DCCD1}">
                <a14:hiddenFill xmlns:a14="http://schemas.microsoft.com/office/drawing/2010/main">
                  <a:solidFill>
                    <a:srgbClr val="FFFFFF"/>
                  </a:solidFill>
                </a14:hiddenFill>
              </a:ext>
            </a:extLst>
          </p:spPr>
        </p:pic>
      </p:grpSp>
      <p:sp>
        <p:nvSpPr>
          <p:cNvPr id="9" name="标题 1"/>
          <p:cNvSpPr txBox="1">
            <a:spLocks/>
          </p:cNvSpPr>
          <p:nvPr/>
        </p:nvSpPr>
        <p:spPr>
          <a:xfrm>
            <a:off x="2724891" y="643556"/>
            <a:ext cx="5336889" cy="636579"/>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r>
              <a:rPr lang="zh-CN" altLang="en-US" sz="3600" dirty="0">
                <a:gradFill>
                  <a:gsLst>
                    <a:gs pos="0">
                      <a:srgbClr val="BE0000"/>
                    </a:gs>
                    <a:gs pos="100000">
                      <a:srgbClr val="930000"/>
                    </a:gs>
                  </a:gsLst>
                  <a:lin ang="16200000" scaled="1"/>
                </a:gradFill>
              </a:rPr>
              <a:t>组织领导：发挥媒体作用</a:t>
            </a:r>
          </a:p>
        </p:txBody>
      </p:sp>
      <p:grpSp>
        <p:nvGrpSpPr>
          <p:cNvPr id="10" name="组合 9"/>
          <p:cNvGrpSpPr/>
          <p:nvPr/>
        </p:nvGrpSpPr>
        <p:grpSpPr>
          <a:xfrm>
            <a:off x="8778749" y="569365"/>
            <a:ext cx="693102" cy="707002"/>
            <a:chOff x="1398837" y="3496783"/>
            <a:chExt cx="1006035" cy="1006034"/>
          </a:xfrm>
          <a:effectLst>
            <a:outerShdw blurRad="50800" dist="38100" dir="2700000" algn="tl" rotWithShape="0">
              <a:prstClr val="black">
                <a:alpha val="40000"/>
              </a:prstClr>
            </a:outerShdw>
          </a:effectLst>
        </p:grpSpPr>
        <p:grpSp>
          <p:nvGrpSpPr>
            <p:cNvPr id="11" name="组合 10"/>
            <p:cNvGrpSpPr/>
            <p:nvPr/>
          </p:nvGrpSpPr>
          <p:grpSpPr>
            <a:xfrm>
              <a:off x="1398837" y="3496783"/>
              <a:ext cx="1006035" cy="1006034"/>
              <a:chOff x="2180022" y="2446667"/>
              <a:chExt cx="1008000" cy="1008000"/>
            </a:xfrm>
          </p:grpSpPr>
          <p:sp>
            <p:nvSpPr>
              <p:cNvPr id="13" name="矩形 12"/>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14" name="直接连接符 13"/>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2" name="TextBox 14"/>
            <p:cNvSpPr txBox="1"/>
            <p:nvPr/>
          </p:nvSpPr>
          <p:spPr>
            <a:xfrm>
              <a:off x="1426098" y="3564497"/>
              <a:ext cx="951512"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两</a:t>
              </a:r>
            </a:p>
          </p:txBody>
        </p:sp>
      </p:grpSp>
      <p:grpSp>
        <p:nvGrpSpPr>
          <p:cNvPr id="16" name="组合 15"/>
          <p:cNvGrpSpPr/>
          <p:nvPr/>
        </p:nvGrpSpPr>
        <p:grpSpPr>
          <a:xfrm>
            <a:off x="9614407" y="577011"/>
            <a:ext cx="693102" cy="693101"/>
            <a:chOff x="2536745" y="3496783"/>
            <a:chExt cx="1006035" cy="1006034"/>
          </a:xfrm>
          <a:effectLst>
            <a:outerShdw blurRad="50800" dist="38100" dir="2700000" algn="tl" rotWithShape="0">
              <a:prstClr val="black">
                <a:alpha val="40000"/>
              </a:prstClr>
            </a:outerShdw>
          </a:effectLst>
        </p:grpSpPr>
        <p:grpSp>
          <p:nvGrpSpPr>
            <p:cNvPr id="17" name="组合 16"/>
            <p:cNvGrpSpPr/>
            <p:nvPr/>
          </p:nvGrpSpPr>
          <p:grpSpPr>
            <a:xfrm>
              <a:off x="2536745" y="3496783"/>
              <a:ext cx="1006035" cy="1006034"/>
              <a:chOff x="2180022" y="2446667"/>
              <a:chExt cx="1008000" cy="1008000"/>
            </a:xfrm>
          </p:grpSpPr>
          <p:sp>
            <p:nvSpPr>
              <p:cNvPr id="19" name="矩形 18"/>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0" name="直接连接符 19"/>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8" name="TextBox 14"/>
            <p:cNvSpPr txBox="1"/>
            <p:nvPr/>
          </p:nvSpPr>
          <p:spPr>
            <a:xfrm>
              <a:off x="2577636" y="3592172"/>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学</a:t>
              </a:r>
            </a:p>
          </p:txBody>
        </p:sp>
      </p:grpSp>
      <p:grpSp>
        <p:nvGrpSpPr>
          <p:cNvPr id="22" name="组合 21"/>
          <p:cNvGrpSpPr/>
          <p:nvPr/>
        </p:nvGrpSpPr>
        <p:grpSpPr>
          <a:xfrm>
            <a:off x="10459838" y="573188"/>
            <a:ext cx="693101" cy="693100"/>
            <a:chOff x="3674653" y="3496783"/>
            <a:chExt cx="1006035" cy="1006034"/>
          </a:xfrm>
          <a:effectLst>
            <a:outerShdw blurRad="50800" dist="38100" dir="2700000" algn="tl" rotWithShape="0">
              <a:prstClr val="black">
                <a:alpha val="40000"/>
              </a:prstClr>
            </a:outerShdw>
          </a:effectLst>
        </p:grpSpPr>
        <p:grpSp>
          <p:nvGrpSpPr>
            <p:cNvPr id="23" name="组合 22"/>
            <p:cNvGrpSpPr/>
            <p:nvPr/>
          </p:nvGrpSpPr>
          <p:grpSpPr>
            <a:xfrm>
              <a:off x="3674653" y="3496783"/>
              <a:ext cx="1006035" cy="1006034"/>
              <a:chOff x="2655510" y="2582189"/>
              <a:chExt cx="831406" cy="831406"/>
            </a:xfrm>
          </p:grpSpPr>
          <p:sp>
            <p:nvSpPr>
              <p:cNvPr id="25" name="矩形 24"/>
              <p:cNvSpPr/>
              <p:nvPr/>
            </p:nvSpPr>
            <p:spPr>
              <a:xfrm>
                <a:off x="2655510" y="2582189"/>
                <a:ext cx="831406" cy="83140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6" name="直接连接符 25"/>
              <p:cNvCxnSpPr/>
              <p:nvPr/>
            </p:nvCxnSpPr>
            <p:spPr>
              <a:xfrm>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5400000">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24" name="TextBox 14"/>
            <p:cNvSpPr txBox="1"/>
            <p:nvPr/>
          </p:nvSpPr>
          <p:spPr>
            <a:xfrm>
              <a:off x="3708728" y="3601699"/>
              <a:ext cx="951515" cy="806800"/>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一</a:t>
              </a:r>
            </a:p>
          </p:txBody>
        </p:sp>
      </p:grpSp>
      <p:grpSp>
        <p:nvGrpSpPr>
          <p:cNvPr id="28" name="组合 27"/>
          <p:cNvGrpSpPr/>
          <p:nvPr/>
        </p:nvGrpSpPr>
        <p:grpSpPr>
          <a:xfrm>
            <a:off x="11286106" y="569364"/>
            <a:ext cx="693102" cy="693101"/>
            <a:chOff x="4812563" y="3496783"/>
            <a:chExt cx="1006035" cy="1006034"/>
          </a:xfrm>
          <a:effectLst>
            <a:outerShdw blurRad="50800" dist="38100" dir="2700000" algn="tl" rotWithShape="0">
              <a:prstClr val="black">
                <a:alpha val="40000"/>
              </a:prstClr>
            </a:outerShdw>
          </a:effectLst>
        </p:grpSpPr>
        <p:grpSp>
          <p:nvGrpSpPr>
            <p:cNvPr id="29" name="组合 28"/>
            <p:cNvGrpSpPr/>
            <p:nvPr/>
          </p:nvGrpSpPr>
          <p:grpSpPr>
            <a:xfrm>
              <a:off x="4812563" y="3496783"/>
              <a:ext cx="1006035" cy="1006034"/>
              <a:chOff x="2180022" y="2446667"/>
              <a:chExt cx="1008000" cy="1008000"/>
            </a:xfrm>
          </p:grpSpPr>
          <p:sp>
            <p:nvSpPr>
              <p:cNvPr id="31" name="矩形 30"/>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36" name="直接连接符 35"/>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30" name="TextBox 14"/>
            <p:cNvSpPr txBox="1"/>
            <p:nvPr/>
          </p:nvSpPr>
          <p:spPr>
            <a:xfrm>
              <a:off x="4839822" y="3619057"/>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做</a:t>
              </a:r>
            </a:p>
          </p:txBody>
        </p:sp>
      </p:grpSp>
      <p:sp>
        <p:nvSpPr>
          <p:cNvPr id="33" name="圆角矩形 32"/>
          <p:cNvSpPr/>
          <p:nvPr/>
        </p:nvSpPr>
        <p:spPr>
          <a:xfrm>
            <a:off x="972243" y="2524439"/>
            <a:ext cx="3010764" cy="657351"/>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4" name="图片 33"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12652" y="2380969"/>
            <a:ext cx="885590" cy="844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TextBox 5"/>
          <p:cNvSpPr txBox="1"/>
          <p:nvPr/>
        </p:nvSpPr>
        <p:spPr>
          <a:xfrm>
            <a:off x="1747520" y="2524439"/>
            <a:ext cx="1659429" cy="584775"/>
          </a:xfrm>
          <a:prstGeom prst="rect">
            <a:avLst/>
          </a:prstGeom>
          <a:noFill/>
        </p:spPr>
        <p:txBody>
          <a:bodyPr wrap="none" rtlCol="0">
            <a:spAutoFit/>
          </a:bodyPr>
          <a:lstStyle/>
          <a:p>
            <a:r>
              <a:rPr lang="zh-CN" altLang="en-US" sz="3200" b="1" dirty="0" smtClean="0">
                <a:solidFill>
                  <a:srgbClr val="FDFDFD"/>
                </a:solidFill>
                <a:latin typeface="微软雅黑" pitchFamily="34" charset="-122"/>
                <a:ea typeface="微软雅黑" pitchFamily="34" charset="-122"/>
              </a:rPr>
              <a:t>作 用 一</a:t>
            </a:r>
            <a:endParaRPr lang="zh-CN" altLang="en-US" sz="3200" b="1" dirty="0">
              <a:solidFill>
                <a:srgbClr val="FDFDFD"/>
              </a:solidFill>
              <a:latin typeface="微软雅黑" pitchFamily="34" charset="-122"/>
              <a:ea typeface="微软雅黑" pitchFamily="34" charset="-122"/>
            </a:endParaRPr>
          </a:p>
        </p:txBody>
      </p:sp>
      <p:sp>
        <p:nvSpPr>
          <p:cNvPr id="39" name="圆角矩形 38"/>
          <p:cNvSpPr/>
          <p:nvPr/>
        </p:nvSpPr>
        <p:spPr>
          <a:xfrm>
            <a:off x="4868597" y="2524439"/>
            <a:ext cx="3010764" cy="657351"/>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0" name="图片 39"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309006" y="2380969"/>
            <a:ext cx="885590" cy="844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TextBox 5"/>
          <p:cNvSpPr txBox="1"/>
          <p:nvPr/>
        </p:nvSpPr>
        <p:spPr>
          <a:xfrm>
            <a:off x="5620947" y="2524439"/>
            <a:ext cx="1659429" cy="584775"/>
          </a:xfrm>
          <a:prstGeom prst="rect">
            <a:avLst/>
          </a:prstGeom>
          <a:noFill/>
        </p:spPr>
        <p:txBody>
          <a:bodyPr wrap="none" rtlCol="0">
            <a:spAutoFit/>
          </a:bodyPr>
          <a:lstStyle/>
          <a:p>
            <a:r>
              <a:rPr lang="zh-CN" altLang="en-US" sz="3200" b="1" dirty="0" smtClean="0">
                <a:solidFill>
                  <a:srgbClr val="FDFDFD"/>
                </a:solidFill>
                <a:latin typeface="微软雅黑" pitchFamily="34" charset="-122"/>
                <a:ea typeface="微软雅黑" pitchFamily="34" charset="-122"/>
              </a:rPr>
              <a:t>作 用 二</a:t>
            </a:r>
            <a:endParaRPr lang="zh-CN" altLang="en-US" sz="3200" b="1" dirty="0">
              <a:solidFill>
                <a:srgbClr val="FDFDFD"/>
              </a:solidFill>
              <a:latin typeface="微软雅黑" pitchFamily="34" charset="-122"/>
              <a:ea typeface="微软雅黑" pitchFamily="34" charset="-122"/>
            </a:endParaRPr>
          </a:p>
        </p:txBody>
      </p:sp>
      <p:sp>
        <p:nvSpPr>
          <p:cNvPr id="43" name="圆角矩形 42"/>
          <p:cNvSpPr/>
          <p:nvPr/>
        </p:nvSpPr>
        <p:spPr>
          <a:xfrm>
            <a:off x="8759428" y="2524439"/>
            <a:ext cx="3010764" cy="657351"/>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4" name="图片 43"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199837" y="2380969"/>
            <a:ext cx="885590" cy="844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TextBox 5"/>
          <p:cNvSpPr txBox="1"/>
          <p:nvPr/>
        </p:nvSpPr>
        <p:spPr>
          <a:xfrm>
            <a:off x="9510413" y="2524439"/>
            <a:ext cx="1659429" cy="584775"/>
          </a:xfrm>
          <a:prstGeom prst="rect">
            <a:avLst/>
          </a:prstGeom>
          <a:noFill/>
        </p:spPr>
        <p:txBody>
          <a:bodyPr wrap="none" rtlCol="0">
            <a:spAutoFit/>
          </a:bodyPr>
          <a:lstStyle/>
          <a:p>
            <a:r>
              <a:rPr lang="zh-CN" altLang="en-US" sz="3200" b="1" dirty="0">
                <a:solidFill>
                  <a:srgbClr val="FDFDFD"/>
                </a:solidFill>
                <a:latin typeface="微软雅黑" pitchFamily="34" charset="-122"/>
                <a:ea typeface="微软雅黑" pitchFamily="34" charset="-122"/>
              </a:rPr>
              <a:t>作 用 </a:t>
            </a:r>
            <a:r>
              <a:rPr lang="zh-CN" altLang="en-US" sz="3200" b="1" dirty="0" smtClean="0">
                <a:solidFill>
                  <a:srgbClr val="FDFDFD"/>
                </a:solidFill>
                <a:latin typeface="微软雅黑" pitchFamily="34" charset="-122"/>
                <a:ea typeface="微软雅黑" pitchFamily="34" charset="-122"/>
              </a:rPr>
              <a:t>三</a:t>
            </a:r>
            <a:endParaRPr lang="zh-CN" altLang="en-US" sz="3200" b="1" dirty="0">
              <a:solidFill>
                <a:srgbClr val="FDFDFD"/>
              </a:solidFill>
              <a:latin typeface="微软雅黑" pitchFamily="34" charset="-122"/>
              <a:ea typeface="微软雅黑" pitchFamily="34" charset="-122"/>
            </a:endParaRPr>
          </a:p>
        </p:txBody>
      </p:sp>
      <p:grpSp>
        <p:nvGrpSpPr>
          <p:cNvPr id="2" name="组合 1"/>
          <p:cNvGrpSpPr/>
          <p:nvPr/>
        </p:nvGrpSpPr>
        <p:grpSpPr>
          <a:xfrm>
            <a:off x="972243" y="3393415"/>
            <a:ext cx="3010764" cy="2191459"/>
            <a:chOff x="972243" y="3393415"/>
            <a:chExt cx="3010764" cy="2191459"/>
          </a:xfrm>
        </p:grpSpPr>
        <p:sp>
          <p:nvSpPr>
            <p:cNvPr id="38" name="矩形 37"/>
            <p:cNvSpPr/>
            <p:nvPr/>
          </p:nvSpPr>
          <p:spPr>
            <a:xfrm>
              <a:off x="972243" y="3393415"/>
              <a:ext cx="3010764" cy="2191459"/>
            </a:xfrm>
            <a:prstGeom prst="rect">
              <a:avLst/>
            </a:prstGeom>
            <a:noFill/>
            <a:ln>
              <a:solidFill>
                <a:srgbClr val="B7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1086694" y="3704314"/>
              <a:ext cx="2871156" cy="1569660"/>
            </a:xfrm>
            <a:prstGeom prst="rect">
              <a:avLst/>
            </a:prstGeom>
          </p:spPr>
          <p:txBody>
            <a:bodyPr wrap="square">
              <a:spAutoFit/>
            </a:bodyPr>
            <a:lstStyle/>
            <a:p>
              <a:r>
                <a:rPr lang="zh-CN" altLang="en-US" sz="1600" dirty="0">
                  <a:latin typeface="微软雅黑" panose="020B0503020204020204" pitchFamily="34" charset="-122"/>
                  <a:ea typeface="微软雅黑" panose="020B0503020204020204" pitchFamily="34" charset="-122"/>
                </a:rPr>
                <a:t>针对党员多样化学习需求，充分利用共产党员网、手机报、电视栏目、微信易信和远程教育平台等，开发制作形象直观、丰富多样的学习资源，及时推送学习内容。</a:t>
              </a:r>
            </a:p>
          </p:txBody>
        </p:sp>
      </p:grpSp>
      <p:grpSp>
        <p:nvGrpSpPr>
          <p:cNvPr id="3" name="组合 2"/>
          <p:cNvGrpSpPr/>
          <p:nvPr/>
        </p:nvGrpSpPr>
        <p:grpSpPr>
          <a:xfrm>
            <a:off x="4868597" y="3393415"/>
            <a:ext cx="3010764" cy="2191459"/>
            <a:chOff x="4868597" y="3393415"/>
            <a:chExt cx="3010764" cy="2191459"/>
          </a:xfrm>
        </p:grpSpPr>
        <p:sp>
          <p:nvSpPr>
            <p:cNvPr id="42" name="矩形 41"/>
            <p:cNvSpPr/>
            <p:nvPr/>
          </p:nvSpPr>
          <p:spPr>
            <a:xfrm>
              <a:off x="4868597" y="3393415"/>
              <a:ext cx="3010764" cy="2191459"/>
            </a:xfrm>
            <a:prstGeom prst="rect">
              <a:avLst/>
            </a:prstGeom>
            <a:noFill/>
            <a:ln>
              <a:solidFill>
                <a:srgbClr val="B7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5021083" y="4054271"/>
              <a:ext cx="2705791" cy="830997"/>
            </a:xfrm>
            <a:prstGeom prst="rect">
              <a:avLst/>
            </a:prstGeom>
          </p:spPr>
          <p:txBody>
            <a:bodyPr wrap="square">
              <a:spAutoFit/>
            </a:bodyPr>
            <a:lstStyle/>
            <a:p>
              <a:r>
                <a:rPr lang="zh-CN" altLang="en-US" sz="1600" dirty="0">
                  <a:latin typeface="微软雅黑" panose="020B0503020204020204" pitchFamily="34" charset="-122"/>
                  <a:ea typeface="微软雅黑" panose="020B0503020204020204" pitchFamily="34" charset="-122"/>
                </a:rPr>
                <a:t>引导党员利用网络自主学习、互动交流，扩大学习教育覆盖面。</a:t>
              </a:r>
            </a:p>
          </p:txBody>
        </p:sp>
      </p:grpSp>
      <p:grpSp>
        <p:nvGrpSpPr>
          <p:cNvPr id="4" name="组合 3"/>
          <p:cNvGrpSpPr/>
          <p:nvPr/>
        </p:nvGrpSpPr>
        <p:grpSpPr>
          <a:xfrm>
            <a:off x="8759428" y="3393415"/>
            <a:ext cx="3010764" cy="2191459"/>
            <a:chOff x="8759428" y="3393415"/>
            <a:chExt cx="3010764" cy="2191459"/>
          </a:xfrm>
        </p:grpSpPr>
        <p:sp>
          <p:nvSpPr>
            <p:cNvPr id="46" name="矩形 45"/>
            <p:cNvSpPr/>
            <p:nvPr/>
          </p:nvSpPr>
          <p:spPr>
            <a:xfrm>
              <a:off x="8759428" y="3393415"/>
              <a:ext cx="3010764" cy="2191459"/>
            </a:xfrm>
            <a:prstGeom prst="rect">
              <a:avLst/>
            </a:prstGeom>
            <a:noFill/>
            <a:ln>
              <a:solidFill>
                <a:srgbClr val="B7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9011131" y="3948830"/>
              <a:ext cx="2507358" cy="1077218"/>
            </a:xfrm>
            <a:prstGeom prst="rect">
              <a:avLst/>
            </a:prstGeom>
          </p:spPr>
          <p:txBody>
            <a:bodyPr wrap="square">
              <a:spAutoFit/>
            </a:bodyPr>
            <a:lstStyle/>
            <a:p>
              <a:r>
                <a:rPr lang="zh-CN" altLang="en-US" sz="1600" dirty="0">
                  <a:latin typeface="微软雅黑" panose="020B0503020204020204" pitchFamily="34" charset="-122"/>
                  <a:ea typeface="微软雅黑" panose="020B0503020204020204" pitchFamily="34" charset="-122"/>
                </a:rPr>
                <a:t>注重运用各类媒体，宣传“两学一做”学习教育的做法和成效，加强舆论引导，营造良好氛围。</a:t>
              </a:r>
            </a:p>
          </p:txBody>
        </p:sp>
      </p:grpSp>
    </p:spTree>
    <p:extLst>
      <p:ext uri="{BB962C8B-B14F-4D97-AF65-F5344CB8AC3E}">
        <p14:creationId xmlns:p14="http://schemas.microsoft.com/office/powerpoint/2010/main" val="2691768412"/>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1000"/>
                                        <p:tgtEl>
                                          <p:spTgt spid="9"/>
                                        </p:tgtEl>
                                      </p:cBhvr>
                                    </p:animEffect>
                                  </p:childTnLst>
                                </p:cTn>
                              </p:par>
                            </p:childTnLst>
                          </p:cTn>
                        </p:par>
                        <p:par>
                          <p:cTn id="14" fill="hold">
                            <p:stCondLst>
                              <p:cond delay="2000"/>
                            </p:stCondLst>
                            <p:childTnLst>
                              <p:par>
                                <p:cTn id="15" presetID="53" presetClass="entr" presetSubtype="16"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par>
                          <p:cTn id="20" fill="hold">
                            <p:stCondLst>
                              <p:cond delay="2500"/>
                            </p:stCondLst>
                            <p:childTnLst>
                              <p:par>
                                <p:cTn id="21" presetID="53" presetClass="entr" presetSubtype="16"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childTnLst>
                          </p:cTn>
                        </p:par>
                        <p:par>
                          <p:cTn id="26" fill="hold">
                            <p:stCondLst>
                              <p:cond delay="3000"/>
                            </p:stCondLst>
                            <p:childTnLst>
                              <p:par>
                                <p:cTn id="27" presetID="53" presetClass="entr" presetSubtype="16"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Effect transition="in" filter="fade">
                                      <p:cBhvr>
                                        <p:cTn id="37" dur="500"/>
                                        <p:tgtEl>
                                          <p:spTgt spid="28"/>
                                        </p:tgtEl>
                                      </p:cBhvr>
                                    </p:animEffect>
                                  </p:childTnLst>
                                </p:cTn>
                              </p:par>
                            </p:childTnLst>
                          </p:cTn>
                        </p:par>
                        <p:par>
                          <p:cTn id="38" fill="hold">
                            <p:stCondLst>
                              <p:cond delay="4000"/>
                            </p:stCondLst>
                            <p:childTnLst>
                              <p:par>
                                <p:cTn id="39" presetID="10" presetClass="entr" presetSubtype="0" fill="hold" nodeType="after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fade">
                                      <p:cBhvr>
                                        <p:cTn id="41" dur="1500"/>
                                        <p:tgtEl>
                                          <p:spTgt spid="34"/>
                                        </p:tgtEl>
                                      </p:cBhvr>
                                    </p:animEffect>
                                  </p:childTnLst>
                                </p:cTn>
                              </p:par>
                              <p:par>
                                <p:cTn id="42" presetID="53" presetClass="entr" presetSubtype="16" fill="hold" nodeType="withEffect">
                                  <p:stCondLst>
                                    <p:cond delay="0"/>
                                  </p:stCondLst>
                                  <p:childTnLst>
                                    <p:set>
                                      <p:cBhvr>
                                        <p:cTn id="43" dur="1" fill="hold">
                                          <p:stCondLst>
                                            <p:cond delay="0"/>
                                          </p:stCondLst>
                                        </p:cTn>
                                        <p:tgtEl>
                                          <p:spTgt spid="34"/>
                                        </p:tgtEl>
                                        <p:attrNameLst>
                                          <p:attrName>style.visibility</p:attrName>
                                        </p:attrNameLst>
                                      </p:cBhvr>
                                      <p:to>
                                        <p:strVal val="visible"/>
                                      </p:to>
                                    </p:set>
                                    <p:anim calcmode="lin" valueType="num">
                                      <p:cBhvr>
                                        <p:cTn id="44" dur="1500" fill="hold"/>
                                        <p:tgtEl>
                                          <p:spTgt spid="34"/>
                                        </p:tgtEl>
                                        <p:attrNameLst>
                                          <p:attrName>ppt_w</p:attrName>
                                        </p:attrNameLst>
                                      </p:cBhvr>
                                      <p:tavLst>
                                        <p:tav tm="0">
                                          <p:val>
                                            <p:fltVal val="0"/>
                                          </p:val>
                                        </p:tav>
                                        <p:tav tm="100000">
                                          <p:val>
                                            <p:strVal val="#ppt_w"/>
                                          </p:val>
                                        </p:tav>
                                      </p:tavLst>
                                    </p:anim>
                                    <p:anim calcmode="lin" valueType="num">
                                      <p:cBhvr>
                                        <p:cTn id="45" dur="1500" fill="hold"/>
                                        <p:tgtEl>
                                          <p:spTgt spid="34"/>
                                        </p:tgtEl>
                                        <p:attrNameLst>
                                          <p:attrName>ppt_h</p:attrName>
                                        </p:attrNameLst>
                                      </p:cBhvr>
                                      <p:tavLst>
                                        <p:tav tm="0">
                                          <p:val>
                                            <p:fltVal val="0"/>
                                          </p:val>
                                        </p:tav>
                                        <p:tav tm="100000">
                                          <p:val>
                                            <p:strVal val="#ppt_h"/>
                                          </p:val>
                                        </p:tav>
                                      </p:tavLst>
                                    </p:anim>
                                    <p:animEffect transition="in" filter="fade">
                                      <p:cBhvr>
                                        <p:cTn id="46" dur="1500"/>
                                        <p:tgtEl>
                                          <p:spTgt spid="34"/>
                                        </p:tgtEl>
                                      </p:cBhvr>
                                    </p:animEffect>
                                  </p:childTnLst>
                                </p:cTn>
                              </p:par>
                              <p:par>
                                <p:cTn id="47" presetID="42" presetClass="path" presetSubtype="0" accel="26000" decel="74000" fill="hold" nodeType="withEffect">
                                  <p:stCondLst>
                                    <p:cond delay="0"/>
                                  </p:stCondLst>
                                  <p:childTnLst>
                                    <p:animMotion origin="layout" path="M -1.66667E-6 3.7037E-7 L -0.11133 0.00278 " pathEditMode="relative" rAng="0" ptsTypes="AA">
                                      <p:cBhvr>
                                        <p:cTn id="48" dur="1500" spd="-100000" fill="hold"/>
                                        <p:tgtEl>
                                          <p:spTgt spid="34"/>
                                        </p:tgtEl>
                                        <p:attrNameLst>
                                          <p:attrName>ppt_x</p:attrName>
                                          <p:attrName>ppt_y</p:attrName>
                                        </p:attrNameLst>
                                      </p:cBhvr>
                                      <p:rCtr x="-5573" y="139"/>
                                    </p:animMotion>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33"/>
                                        </p:tgtEl>
                                        <p:attrNameLst>
                                          <p:attrName>style.visibility</p:attrName>
                                        </p:attrNameLst>
                                      </p:cBhvr>
                                      <p:to>
                                        <p:strVal val="visible"/>
                                      </p:to>
                                    </p:set>
                                    <p:animEffect transition="in" filter="wipe(left)">
                                      <p:cBhvr>
                                        <p:cTn id="52" dur="500"/>
                                        <p:tgtEl>
                                          <p:spTgt spid="33"/>
                                        </p:tgtEl>
                                      </p:cBhvr>
                                    </p:animEffect>
                                  </p:childTnLst>
                                </p:cTn>
                              </p:par>
                            </p:childTnLst>
                          </p:cTn>
                        </p:par>
                        <p:par>
                          <p:cTn id="53" fill="hold">
                            <p:stCondLst>
                              <p:cond delay="6000"/>
                            </p:stCondLst>
                            <p:childTnLst>
                              <p:par>
                                <p:cTn id="54" presetID="10" presetClass="entr" presetSubtype="0" fill="hold" grpId="0" nodeType="after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fade">
                                      <p:cBhvr>
                                        <p:cTn id="56" dur="500"/>
                                        <p:tgtEl>
                                          <p:spTgt spid="35"/>
                                        </p:tgtEl>
                                      </p:cBhvr>
                                    </p:animEffect>
                                  </p:childTnLst>
                                </p:cTn>
                              </p:par>
                            </p:childTnLst>
                          </p:cTn>
                        </p:par>
                        <p:par>
                          <p:cTn id="57" fill="hold">
                            <p:stCondLst>
                              <p:cond delay="6500"/>
                            </p:stCondLst>
                            <p:childTnLst>
                              <p:par>
                                <p:cTn id="58" presetID="42" presetClass="entr" presetSubtype="0" fill="hold" nodeType="afterEffect">
                                  <p:stCondLst>
                                    <p:cond delay="0"/>
                                  </p:stCondLst>
                                  <p:childTnLst>
                                    <p:set>
                                      <p:cBhvr>
                                        <p:cTn id="59" dur="1" fill="hold">
                                          <p:stCondLst>
                                            <p:cond delay="0"/>
                                          </p:stCondLst>
                                        </p:cTn>
                                        <p:tgtEl>
                                          <p:spTgt spid="2"/>
                                        </p:tgtEl>
                                        <p:attrNameLst>
                                          <p:attrName>style.visibility</p:attrName>
                                        </p:attrNameLst>
                                      </p:cBhvr>
                                      <p:to>
                                        <p:strVal val="visible"/>
                                      </p:to>
                                    </p:set>
                                    <p:animEffect transition="in" filter="fade">
                                      <p:cBhvr>
                                        <p:cTn id="60" dur="1000"/>
                                        <p:tgtEl>
                                          <p:spTgt spid="2"/>
                                        </p:tgtEl>
                                      </p:cBhvr>
                                    </p:animEffect>
                                    <p:anim calcmode="lin" valueType="num">
                                      <p:cBhvr>
                                        <p:cTn id="61" dur="1000" fill="hold"/>
                                        <p:tgtEl>
                                          <p:spTgt spid="2"/>
                                        </p:tgtEl>
                                        <p:attrNameLst>
                                          <p:attrName>ppt_x</p:attrName>
                                        </p:attrNameLst>
                                      </p:cBhvr>
                                      <p:tavLst>
                                        <p:tav tm="0">
                                          <p:val>
                                            <p:strVal val="#ppt_x"/>
                                          </p:val>
                                        </p:tav>
                                        <p:tav tm="100000">
                                          <p:val>
                                            <p:strVal val="#ppt_x"/>
                                          </p:val>
                                        </p:tav>
                                      </p:tavLst>
                                    </p:anim>
                                    <p:anim calcmode="lin" valueType="num">
                                      <p:cBhvr>
                                        <p:cTn id="62" dur="1000" fill="hold"/>
                                        <p:tgtEl>
                                          <p:spTgt spid="2"/>
                                        </p:tgtEl>
                                        <p:attrNameLst>
                                          <p:attrName>ppt_y</p:attrName>
                                        </p:attrNameLst>
                                      </p:cBhvr>
                                      <p:tavLst>
                                        <p:tav tm="0">
                                          <p:val>
                                            <p:strVal val="#ppt_y+.1"/>
                                          </p:val>
                                        </p:tav>
                                        <p:tav tm="100000">
                                          <p:val>
                                            <p:strVal val="#ppt_y"/>
                                          </p:val>
                                        </p:tav>
                                      </p:tavLst>
                                    </p:anim>
                                  </p:childTnLst>
                                </p:cTn>
                              </p:par>
                            </p:childTnLst>
                          </p:cTn>
                        </p:par>
                        <p:par>
                          <p:cTn id="63" fill="hold">
                            <p:stCondLst>
                              <p:cond delay="7500"/>
                            </p:stCondLst>
                            <p:childTnLst>
                              <p:par>
                                <p:cTn id="64" presetID="10" presetClass="entr" presetSubtype="0" fill="hold" nodeType="afterEffect">
                                  <p:stCondLst>
                                    <p:cond delay="0"/>
                                  </p:stCondLst>
                                  <p:childTnLst>
                                    <p:set>
                                      <p:cBhvr>
                                        <p:cTn id="65" dur="1" fill="hold">
                                          <p:stCondLst>
                                            <p:cond delay="0"/>
                                          </p:stCondLst>
                                        </p:cTn>
                                        <p:tgtEl>
                                          <p:spTgt spid="40"/>
                                        </p:tgtEl>
                                        <p:attrNameLst>
                                          <p:attrName>style.visibility</p:attrName>
                                        </p:attrNameLst>
                                      </p:cBhvr>
                                      <p:to>
                                        <p:strVal val="visible"/>
                                      </p:to>
                                    </p:set>
                                    <p:animEffect transition="in" filter="fade">
                                      <p:cBhvr>
                                        <p:cTn id="66" dur="1500"/>
                                        <p:tgtEl>
                                          <p:spTgt spid="40"/>
                                        </p:tgtEl>
                                      </p:cBhvr>
                                    </p:animEffect>
                                  </p:childTnLst>
                                </p:cTn>
                              </p:par>
                              <p:par>
                                <p:cTn id="67" presetID="53" presetClass="entr" presetSubtype="16" fill="hold" nodeType="withEffect">
                                  <p:stCondLst>
                                    <p:cond delay="0"/>
                                  </p:stCondLst>
                                  <p:childTnLst>
                                    <p:set>
                                      <p:cBhvr>
                                        <p:cTn id="68" dur="1" fill="hold">
                                          <p:stCondLst>
                                            <p:cond delay="0"/>
                                          </p:stCondLst>
                                        </p:cTn>
                                        <p:tgtEl>
                                          <p:spTgt spid="40"/>
                                        </p:tgtEl>
                                        <p:attrNameLst>
                                          <p:attrName>style.visibility</p:attrName>
                                        </p:attrNameLst>
                                      </p:cBhvr>
                                      <p:to>
                                        <p:strVal val="visible"/>
                                      </p:to>
                                    </p:set>
                                    <p:anim calcmode="lin" valueType="num">
                                      <p:cBhvr>
                                        <p:cTn id="69" dur="1500" fill="hold"/>
                                        <p:tgtEl>
                                          <p:spTgt spid="40"/>
                                        </p:tgtEl>
                                        <p:attrNameLst>
                                          <p:attrName>ppt_w</p:attrName>
                                        </p:attrNameLst>
                                      </p:cBhvr>
                                      <p:tavLst>
                                        <p:tav tm="0">
                                          <p:val>
                                            <p:fltVal val="0"/>
                                          </p:val>
                                        </p:tav>
                                        <p:tav tm="100000">
                                          <p:val>
                                            <p:strVal val="#ppt_w"/>
                                          </p:val>
                                        </p:tav>
                                      </p:tavLst>
                                    </p:anim>
                                    <p:anim calcmode="lin" valueType="num">
                                      <p:cBhvr>
                                        <p:cTn id="70" dur="1500" fill="hold"/>
                                        <p:tgtEl>
                                          <p:spTgt spid="40"/>
                                        </p:tgtEl>
                                        <p:attrNameLst>
                                          <p:attrName>ppt_h</p:attrName>
                                        </p:attrNameLst>
                                      </p:cBhvr>
                                      <p:tavLst>
                                        <p:tav tm="0">
                                          <p:val>
                                            <p:fltVal val="0"/>
                                          </p:val>
                                        </p:tav>
                                        <p:tav tm="100000">
                                          <p:val>
                                            <p:strVal val="#ppt_h"/>
                                          </p:val>
                                        </p:tav>
                                      </p:tavLst>
                                    </p:anim>
                                    <p:animEffect transition="in" filter="fade">
                                      <p:cBhvr>
                                        <p:cTn id="71" dur="1500"/>
                                        <p:tgtEl>
                                          <p:spTgt spid="40"/>
                                        </p:tgtEl>
                                      </p:cBhvr>
                                    </p:animEffect>
                                  </p:childTnLst>
                                </p:cTn>
                              </p:par>
                              <p:par>
                                <p:cTn id="72" presetID="42" presetClass="path" presetSubtype="0" accel="26000" decel="74000" fill="hold" nodeType="withEffect">
                                  <p:stCondLst>
                                    <p:cond delay="0"/>
                                  </p:stCondLst>
                                  <p:childTnLst>
                                    <p:animMotion origin="layout" path="M -1.66667E-6 3.7037E-7 L -0.11133 0.00278 " pathEditMode="relative" rAng="0" ptsTypes="AA">
                                      <p:cBhvr>
                                        <p:cTn id="73" dur="1500" spd="-100000" fill="hold"/>
                                        <p:tgtEl>
                                          <p:spTgt spid="40"/>
                                        </p:tgtEl>
                                        <p:attrNameLst>
                                          <p:attrName>ppt_x</p:attrName>
                                          <p:attrName>ppt_y</p:attrName>
                                        </p:attrNameLst>
                                      </p:cBhvr>
                                      <p:rCtr x="-5573" y="139"/>
                                    </p:animMotion>
                                  </p:childTnLst>
                                </p:cTn>
                              </p:par>
                            </p:childTnLst>
                          </p:cTn>
                        </p:par>
                        <p:par>
                          <p:cTn id="74" fill="hold">
                            <p:stCondLst>
                              <p:cond delay="9000"/>
                            </p:stCondLst>
                            <p:childTnLst>
                              <p:par>
                                <p:cTn id="75" presetID="22" presetClass="entr" presetSubtype="8" fill="hold" grpId="0" nodeType="after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wipe(left)">
                                      <p:cBhvr>
                                        <p:cTn id="77" dur="500"/>
                                        <p:tgtEl>
                                          <p:spTgt spid="39"/>
                                        </p:tgtEl>
                                      </p:cBhvr>
                                    </p:animEffect>
                                  </p:childTnLst>
                                </p:cTn>
                              </p:par>
                            </p:childTnLst>
                          </p:cTn>
                        </p:par>
                        <p:par>
                          <p:cTn id="78" fill="hold">
                            <p:stCondLst>
                              <p:cond delay="9500"/>
                            </p:stCondLst>
                            <p:childTnLst>
                              <p:par>
                                <p:cTn id="79" presetID="10" presetClass="entr" presetSubtype="0" fill="hold" grpId="0" nodeType="afterEffect">
                                  <p:stCondLst>
                                    <p:cond delay="0"/>
                                  </p:stCondLst>
                                  <p:childTnLst>
                                    <p:set>
                                      <p:cBhvr>
                                        <p:cTn id="80" dur="1" fill="hold">
                                          <p:stCondLst>
                                            <p:cond delay="0"/>
                                          </p:stCondLst>
                                        </p:cTn>
                                        <p:tgtEl>
                                          <p:spTgt spid="41"/>
                                        </p:tgtEl>
                                        <p:attrNameLst>
                                          <p:attrName>style.visibility</p:attrName>
                                        </p:attrNameLst>
                                      </p:cBhvr>
                                      <p:to>
                                        <p:strVal val="visible"/>
                                      </p:to>
                                    </p:set>
                                    <p:animEffect transition="in" filter="fade">
                                      <p:cBhvr>
                                        <p:cTn id="81" dur="500"/>
                                        <p:tgtEl>
                                          <p:spTgt spid="41"/>
                                        </p:tgtEl>
                                      </p:cBhvr>
                                    </p:animEffect>
                                  </p:childTnLst>
                                </p:cTn>
                              </p:par>
                            </p:childTnLst>
                          </p:cTn>
                        </p:par>
                        <p:par>
                          <p:cTn id="82" fill="hold">
                            <p:stCondLst>
                              <p:cond delay="10000"/>
                            </p:stCondLst>
                            <p:childTnLst>
                              <p:par>
                                <p:cTn id="83" presetID="42" presetClass="entr" presetSubtype="0" fill="hold" nodeType="afterEffect">
                                  <p:stCondLst>
                                    <p:cond delay="0"/>
                                  </p:stCondLst>
                                  <p:childTnLst>
                                    <p:set>
                                      <p:cBhvr>
                                        <p:cTn id="84" dur="1" fill="hold">
                                          <p:stCondLst>
                                            <p:cond delay="0"/>
                                          </p:stCondLst>
                                        </p:cTn>
                                        <p:tgtEl>
                                          <p:spTgt spid="3"/>
                                        </p:tgtEl>
                                        <p:attrNameLst>
                                          <p:attrName>style.visibility</p:attrName>
                                        </p:attrNameLst>
                                      </p:cBhvr>
                                      <p:to>
                                        <p:strVal val="visible"/>
                                      </p:to>
                                    </p:set>
                                    <p:animEffect transition="in" filter="fade">
                                      <p:cBhvr>
                                        <p:cTn id="85" dur="1000"/>
                                        <p:tgtEl>
                                          <p:spTgt spid="3"/>
                                        </p:tgtEl>
                                      </p:cBhvr>
                                    </p:animEffect>
                                    <p:anim calcmode="lin" valueType="num">
                                      <p:cBhvr>
                                        <p:cTn id="86" dur="1000" fill="hold"/>
                                        <p:tgtEl>
                                          <p:spTgt spid="3"/>
                                        </p:tgtEl>
                                        <p:attrNameLst>
                                          <p:attrName>ppt_x</p:attrName>
                                        </p:attrNameLst>
                                      </p:cBhvr>
                                      <p:tavLst>
                                        <p:tav tm="0">
                                          <p:val>
                                            <p:strVal val="#ppt_x"/>
                                          </p:val>
                                        </p:tav>
                                        <p:tav tm="100000">
                                          <p:val>
                                            <p:strVal val="#ppt_x"/>
                                          </p:val>
                                        </p:tav>
                                      </p:tavLst>
                                    </p:anim>
                                    <p:anim calcmode="lin" valueType="num">
                                      <p:cBhvr>
                                        <p:cTn id="87" dur="1000" fill="hold"/>
                                        <p:tgtEl>
                                          <p:spTgt spid="3"/>
                                        </p:tgtEl>
                                        <p:attrNameLst>
                                          <p:attrName>ppt_y</p:attrName>
                                        </p:attrNameLst>
                                      </p:cBhvr>
                                      <p:tavLst>
                                        <p:tav tm="0">
                                          <p:val>
                                            <p:strVal val="#ppt_y+.1"/>
                                          </p:val>
                                        </p:tav>
                                        <p:tav tm="100000">
                                          <p:val>
                                            <p:strVal val="#ppt_y"/>
                                          </p:val>
                                        </p:tav>
                                      </p:tavLst>
                                    </p:anim>
                                  </p:childTnLst>
                                </p:cTn>
                              </p:par>
                            </p:childTnLst>
                          </p:cTn>
                        </p:par>
                        <p:par>
                          <p:cTn id="88" fill="hold">
                            <p:stCondLst>
                              <p:cond delay="11000"/>
                            </p:stCondLst>
                            <p:childTnLst>
                              <p:par>
                                <p:cTn id="89" presetID="10" presetClass="entr" presetSubtype="0" fill="hold" nodeType="afterEffect">
                                  <p:stCondLst>
                                    <p:cond delay="0"/>
                                  </p:stCondLst>
                                  <p:childTnLst>
                                    <p:set>
                                      <p:cBhvr>
                                        <p:cTn id="90" dur="1" fill="hold">
                                          <p:stCondLst>
                                            <p:cond delay="0"/>
                                          </p:stCondLst>
                                        </p:cTn>
                                        <p:tgtEl>
                                          <p:spTgt spid="44"/>
                                        </p:tgtEl>
                                        <p:attrNameLst>
                                          <p:attrName>style.visibility</p:attrName>
                                        </p:attrNameLst>
                                      </p:cBhvr>
                                      <p:to>
                                        <p:strVal val="visible"/>
                                      </p:to>
                                    </p:set>
                                    <p:animEffect transition="in" filter="fade">
                                      <p:cBhvr>
                                        <p:cTn id="91" dur="1500"/>
                                        <p:tgtEl>
                                          <p:spTgt spid="44"/>
                                        </p:tgtEl>
                                      </p:cBhvr>
                                    </p:animEffect>
                                  </p:childTnLst>
                                </p:cTn>
                              </p:par>
                              <p:par>
                                <p:cTn id="92" presetID="53" presetClass="entr" presetSubtype="16" fill="hold" nodeType="withEffect">
                                  <p:stCondLst>
                                    <p:cond delay="0"/>
                                  </p:stCondLst>
                                  <p:childTnLst>
                                    <p:set>
                                      <p:cBhvr>
                                        <p:cTn id="93" dur="1" fill="hold">
                                          <p:stCondLst>
                                            <p:cond delay="0"/>
                                          </p:stCondLst>
                                        </p:cTn>
                                        <p:tgtEl>
                                          <p:spTgt spid="44"/>
                                        </p:tgtEl>
                                        <p:attrNameLst>
                                          <p:attrName>style.visibility</p:attrName>
                                        </p:attrNameLst>
                                      </p:cBhvr>
                                      <p:to>
                                        <p:strVal val="visible"/>
                                      </p:to>
                                    </p:set>
                                    <p:anim calcmode="lin" valueType="num">
                                      <p:cBhvr>
                                        <p:cTn id="94" dur="1500" fill="hold"/>
                                        <p:tgtEl>
                                          <p:spTgt spid="44"/>
                                        </p:tgtEl>
                                        <p:attrNameLst>
                                          <p:attrName>ppt_w</p:attrName>
                                        </p:attrNameLst>
                                      </p:cBhvr>
                                      <p:tavLst>
                                        <p:tav tm="0">
                                          <p:val>
                                            <p:fltVal val="0"/>
                                          </p:val>
                                        </p:tav>
                                        <p:tav tm="100000">
                                          <p:val>
                                            <p:strVal val="#ppt_w"/>
                                          </p:val>
                                        </p:tav>
                                      </p:tavLst>
                                    </p:anim>
                                    <p:anim calcmode="lin" valueType="num">
                                      <p:cBhvr>
                                        <p:cTn id="95" dur="1500" fill="hold"/>
                                        <p:tgtEl>
                                          <p:spTgt spid="44"/>
                                        </p:tgtEl>
                                        <p:attrNameLst>
                                          <p:attrName>ppt_h</p:attrName>
                                        </p:attrNameLst>
                                      </p:cBhvr>
                                      <p:tavLst>
                                        <p:tav tm="0">
                                          <p:val>
                                            <p:fltVal val="0"/>
                                          </p:val>
                                        </p:tav>
                                        <p:tav tm="100000">
                                          <p:val>
                                            <p:strVal val="#ppt_h"/>
                                          </p:val>
                                        </p:tav>
                                      </p:tavLst>
                                    </p:anim>
                                    <p:animEffect transition="in" filter="fade">
                                      <p:cBhvr>
                                        <p:cTn id="96" dur="1500"/>
                                        <p:tgtEl>
                                          <p:spTgt spid="44"/>
                                        </p:tgtEl>
                                      </p:cBhvr>
                                    </p:animEffect>
                                  </p:childTnLst>
                                </p:cTn>
                              </p:par>
                              <p:par>
                                <p:cTn id="97" presetID="42" presetClass="path" presetSubtype="0" accel="26000" decel="74000" fill="hold" nodeType="withEffect">
                                  <p:stCondLst>
                                    <p:cond delay="0"/>
                                  </p:stCondLst>
                                  <p:childTnLst>
                                    <p:animMotion origin="layout" path="M -1.66667E-6 3.7037E-7 L -0.11133 0.00278 " pathEditMode="relative" rAng="0" ptsTypes="AA">
                                      <p:cBhvr>
                                        <p:cTn id="98" dur="1500" spd="-100000" fill="hold"/>
                                        <p:tgtEl>
                                          <p:spTgt spid="44"/>
                                        </p:tgtEl>
                                        <p:attrNameLst>
                                          <p:attrName>ppt_x</p:attrName>
                                          <p:attrName>ppt_y</p:attrName>
                                        </p:attrNameLst>
                                      </p:cBhvr>
                                      <p:rCtr x="-5573" y="139"/>
                                    </p:animMotion>
                                  </p:childTnLst>
                                </p:cTn>
                              </p:par>
                            </p:childTnLst>
                          </p:cTn>
                        </p:par>
                        <p:par>
                          <p:cTn id="99" fill="hold">
                            <p:stCondLst>
                              <p:cond delay="12500"/>
                            </p:stCondLst>
                            <p:childTnLst>
                              <p:par>
                                <p:cTn id="100" presetID="22" presetClass="entr" presetSubtype="8" fill="hold" grpId="0" nodeType="afterEffect">
                                  <p:stCondLst>
                                    <p:cond delay="0"/>
                                  </p:stCondLst>
                                  <p:childTnLst>
                                    <p:set>
                                      <p:cBhvr>
                                        <p:cTn id="101" dur="1" fill="hold">
                                          <p:stCondLst>
                                            <p:cond delay="0"/>
                                          </p:stCondLst>
                                        </p:cTn>
                                        <p:tgtEl>
                                          <p:spTgt spid="43"/>
                                        </p:tgtEl>
                                        <p:attrNameLst>
                                          <p:attrName>style.visibility</p:attrName>
                                        </p:attrNameLst>
                                      </p:cBhvr>
                                      <p:to>
                                        <p:strVal val="visible"/>
                                      </p:to>
                                    </p:set>
                                    <p:animEffect transition="in" filter="wipe(left)">
                                      <p:cBhvr>
                                        <p:cTn id="102" dur="500"/>
                                        <p:tgtEl>
                                          <p:spTgt spid="43"/>
                                        </p:tgtEl>
                                      </p:cBhvr>
                                    </p:animEffect>
                                  </p:childTnLst>
                                </p:cTn>
                              </p:par>
                            </p:childTnLst>
                          </p:cTn>
                        </p:par>
                        <p:par>
                          <p:cTn id="103" fill="hold">
                            <p:stCondLst>
                              <p:cond delay="13000"/>
                            </p:stCondLst>
                            <p:childTnLst>
                              <p:par>
                                <p:cTn id="104" presetID="10" presetClass="entr" presetSubtype="0" fill="hold" grpId="0" nodeType="afterEffect">
                                  <p:stCondLst>
                                    <p:cond delay="0"/>
                                  </p:stCondLst>
                                  <p:childTnLst>
                                    <p:set>
                                      <p:cBhvr>
                                        <p:cTn id="105" dur="1" fill="hold">
                                          <p:stCondLst>
                                            <p:cond delay="0"/>
                                          </p:stCondLst>
                                        </p:cTn>
                                        <p:tgtEl>
                                          <p:spTgt spid="45"/>
                                        </p:tgtEl>
                                        <p:attrNameLst>
                                          <p:attrName>style.visibility</p:attrName>
                                        </p:attrNameLst>
                                      </p:cBhvr>
                                      <p:to>
                                        <p:strVal val="visible"/>
                                      </p:to>
                                    </p:set>
                                    <p:animEffect transition="in" filter="fade">
                                      <p:cBhvr>
                                        <p:cTn id="106" dur="500"/>
                                        <p:tgtEl>
                                          <p:spTgt spid="45"/>
                                        </p:tgtEl>
                                      </p:cBhvr>
                                    </p:animEffect>
                                  </p:childTnLst>
                                </p:cTn>
                              </p:par>
                            </p:childTnLst>
                          </p:cTn>
                        </p:par>
                        <p:par>
                          <p:cTn id="107" fill="hold">
                            <p:stCondLst>
                              <p:cond delay="13500"/>
                            </p:stCondLst>
                            <p:childTnLst>
                              <p:par>
                                <p:cTn id="108" presetID="42" presetClass="entr" presetSubtype="0" fill="hold" nodeType="afterEffect">
                                  <p:stCondLst>
                                    <p:cond delay="0"/>
                                  </p:stCondLst>
                                  <p:childTnLst>
                                    <p:set>
                                      <p:cBhvr>
                                        <p:cTn id="109" dur="1" fill="hold">
                                          <p:stCondLst>
                                            <p:cond delay="0"/>
                                          </p:stCondLst>
                                        </p:cTn>
                                        <p:tgtEl>
                                          <p:spTgt spid="4"/>
                                        </p:tgtEl>
                                        <p:attrNameLst>
                                          <p:attrName>style.visibility</p:attrName>
                                        </p:attrNameLst>
                                      </p:cBhvr>
                                      <p:to>
                                        <p:strVal val="visible"/>
                                      </p:to>
                                    </p:set>
                                    <p:animEffect transition="in" filter="fade">
                                      <p:cBhvr>
                                        <p:cTn id="110" dur="1000"/>
                                        <p:tgtEl>
                                          <p:spTgt spid="4"/>
                                        </p:tgtEl>
                                      </p:cBhvr>
                                    </p:animEffect>
                                    <p:anim calcmode="lin" valueType="num">
                                      <p:cBhvr>
                                        <p:cTn id="111" dur="1000" fill="hold"/>
                                        <p:tgtEl>
                                          <p:spTgt spid="4"/>
                                        </p:tgtEl>
                                        <p:attrNameLst>
                                          <p:attrName>ppt_x</p:attrName>
                                        </p:attrNameLst>
                                      </p:cBhvr>
                                      <p:tavLst>
                                        <p:tav tm="0">
                                          <p:val>
                                            <p:strVal val="#ppt_x"/>
                                          </p:val>
                                        </p:tav>
                                        <p:tav tm="100000">
                                          <p:val>
                                            <p:strVal val="#ppt_x"/>
                                          </p:val>
                                        </p:tav>
                                      </p:tavLst>
                                    </p:anim>
                                    <p:anim calcmode="lin" valueType="num">
                                      <p:cBhvr>
                                        <p:cTn id="112"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3" grpId="0" animBg="1"/>
      <p:bldP spid="35" grpId="0"/>
      <p:bldP spid="39" grpId="0" animBg="1"/>
      <p:bldP spid="41" grpId="0"/>
      <p:bldP spid="43" grpId="0" animBg="1"/>
      <p:bldP spid="45"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8" name="矩形 27"/>
          <p:cNvSpPr/>
          <p:nvPr/>
        </p:nvSpPr>
        <p:spPr>
          <a:xfrm>
            <a:off x="975360" y="-1341120"/>
            <a:ext cx="772160" cy="1056640"/>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5715698" y="658089"/>
            <a:ext cx="5805742" cy="609600"/>
            <a:chOff x="5715698" y="658089"/>
            <a:chExt cx="5805742" cy="609600"/>
          </a:xfrm>
        </p:grpSpPr>
        <p:sp>
          <p:nvSpPr>
            <p:cNvPr id="4" name="圆角矩形 3"/>
            <p:cNvSpPr/>
            <p:nvPr/>
          </p:nvSpPr>
          <p:spPr>
            <a:xfrm>
              <a:off x="5715698" y="658089"/>
              <a:ext cx="5805742" cy="609600"/>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TextBox 23"/>
            <p:cNvSpPr txBox="1"/>
            <p:nvPr/>
          </p:nvSpPr>
          <p:spPr>
            <a:xfrm>
              <a:off x="6277151" y="701279"/>
              <a:ext cx="5047342" cy="523220"/>
            </a:xfrm>
            <a:prstGeom prst="rect">
              <a:avLst/>
            </a:prstGeom>
            <a:noFill/>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b="1" dirty="0">
                  <a:solidFill>
                    <a:schemeClr val="bg1"/>
                  </a:solidFill>
                  <a:latin typeface="Verdana" panose="020B0604030504040204" pitchFamily="34" charset="0"/>
                  <a:ea typeface="微软雅黑" panose="020B0503020204020204" pitchFamily="34" charset="-122"/>
                </a:rPr>
                <a:t>第一篇：学习教育的</a:t>
              </a:r>
              <a:r>
                <a:rPr lang="zh-CN" altLang="en-US" sz="2800" b="1" dirty="0" smtClean="0">
                  <a:solidFill>
                    <a:schemeClr val="bg1"/>
                  </a:solidFill>
                  <a:latin typeface="Verdana" panose="020B0604030504040204" pitchFamily="34" charset="0"/>
                  <a:ea typeface="微软雅黑" panose="020B0503020204020204" pitchFamily="34" charset="-122"/>
                </a:rPr>
                <a:t>背景介绍</a:t>
              </a:r>
              <a:endParaRPr lang="zh-CN" altLang="en-US" sz="2800" b="1" dirty="0">
                <a:solidFill>
                  <a:schemeClr val="bg1"/>
                </a:solidFill>
                <a:latin typeface="Verdana" panose="020B0604030504040204" pitchFamily="34" charset="0"/>
                <a:ea typeface="微软雅黑" panose="020B0503020204020204" pitchFamily="34" charset="-122"/>
              </a:endParaRPr>
            </a:p>
          </p:txBody>
        </p:sp>
      </p:grpSp>
      <p:grpSp>
        <p:nvGrpSpPr>
          <p:cNvPr id="6" name="组合 5"/>
          <p:cNvGrpSpPr/>
          <p:nvPr/>
        </p:nvGrpSpPr>
        <p:grpSpPr>
          <a:xfrm>
            <a:off x="5715698" y="3812604"/>
            <a:ext cx="5805742" cy="609600"/>
            <a:chOff x="5715698" y="3812604"/>
            <a:chExt cx="5805742" cy="609600"/>
          </a:xfrm>
        </p:grpSpPr>
        <p:sp>
          <p:nvSpPr>
            <p:cNvPr id="48" name="圆角矩形 47"/>
            <p:cNvSpPr/>
            <p:nvPr/>
          </p:nvSpPr>
          <p:spPr>
            <a:xfrm>
              <a:off x="5715698" y="3812604"/>
              <a:ext cx="5805742" cy="609600"/>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TextBox 31"/>
            <p:cNvSpPr txBox="1"/>
            <p:nvPr/>
          </p:nvSpPr>
          <p:spPr>
            <a:xfrm>
              <a:off x="6277151" y="3855794"/>
              <a:ext cx="5047342" cy="523220"/>
            </a:xfrm>
            <a:prstGeom prst="rect">
              <a:avLst/>
            </a:prstGeom>
            <a:noFill/>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b="1" dirty="0">
                  <a:solidFill>
                    <a:schemeClr val="bg1"/>
                  </a:solidFill>
                  <a:latin typeface="Verdana" panose="020B0604030504040204" pitchFamily="34" charset="0"/>
                  <a:ea typeface="微软雅黑" panose="020B0503020204020204" pitchFamily="34" charset="-122"/>
                </a:rPr>
                <a:t>第四篇：</a:t>
              </a:r>
              <a:r>
                <a:rPr lang="en-US" altLang="zh-CN" sz="2800" b="1" dirty="0" err="1" smtClean="0">
                  <a:solidFill>
                    <a:schemeClr val="bg1"/>
                  </a:solidFill>
                  <a:latin typeface="Verdana" panose="020B0604030504040204" pitchFamily="34" charset="0"/>
                  <a:ea typeface="微软雅黑" panose="020B0503020204020204" pitchFamily="34" charset="-122"/>
                </a:rPr>
                <a:t>学习教育的主要措施</a:t>
              </a:r>
              <a:endParaRPr lang="en-US" altLang="zh-CN" sz="2800" b="1" dirty="0">
                <a:solidFill>
                  <a:schemeClr val="bg1"/>
                </a:solidFill>
                <a:latin typeface="Verdana" panose="020B0604030504040204" pitchFamily="34" charset="0"/>
                <a:ea typeface="微软雅黑" panose="020B0503020204020204" pitchFamily="34" charset="-122"/>
              </a:endParaRPr>
            </a:p>
          </p:txBody>
        </p:sp>
      </p:grpSp>
      <p:pic>
        <p:nvPicPr>
          <p:cNvPr id="39" name="图片 38" descr="方法14.pn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028840" y="477584"/>
            <a:ext cx="911439" cy="869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组合 2"/>
          <p:cNvGrpSpPr/>
          <p:nvPr/>
        </p:nvGrpSpPr>
        <p:grpSpPr>
          <a:xfrm>
            <a:off x="5715698" y="1707739"/>
            <a:ext cx="5805742" cy="609600"/>
            <a:chOff x="5715698" y="1707739"/>
            <a:chExt cx="5805742" cy="609600"/>
          </a:xfrm>
        </p:grpSpPr>
        <p:sp>
          <p:nvSpPr>
            <p:cNvPr id="44" name="圆角矩形 43"/>
            <p:cNvSpPr/>
            <p:nvPr/>
          </p:nvSpPr>
          <p:spPr>
            <a:xfrm>
              <a:off x="5715698" y="1707739"/>
              <a:ext cx="5805742" cy="609600"/>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TextBox 29"/>
            <p:cNvSpPr txBox="1"/>
            <p:nvPr/>
          </p:nvSpPr>
          <p:spPr>
            <a:xfrm>
              <a:off x="6277151" y="1758081"/>
              <a:ext cx="5047342" cy="523220"/>
            </a:xfrm>
            <a:prstGeom prst="rect">
              <a:avLst/>
            </a:prstGeom>
            <a:noFill/>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en-US" sz="2800" b="1" dirty="0">
                  <a:solidFill>
                    <a:schemeClr val="bg1"/>
                  </a:solidFill>
                  <a:latin typeface="Verdana" panose="020B0604030504040204" pitchFamily="34" charset="0"/>
                  <a:ea typeface="微软雅黑" panose="020B0503020204020204" pitchFamily="34" charset="-122"/>
                </a:rPr>
                <a:t>第</a:t>
              </a:r>
              <a:r>
                <a:rPr lang="zh-CN" altLang="en-US" sz="2800" b="1" dirty="0">
                  <a:solidFill>
                    <a:schemeClr val="bg1"/>
                  </a:solidFill>
                  <a:latin typeface="Verdana" panose="020B0604030504040204" pitchFamily="34" charset="0"/>
                  <a:ea typeface="微软雅黑" panose="020B0503020204020204" pitchFamily="34" charset="-122"/>
                </a:rPr>
                <a:t>二</a:t>
              </a:r>
              <a:r>
                <a:rPr lang="en-US" altLang="en-US" sz="2800" b="1" dirty="0">
                  <a:solidFill>
                    <a:schemeClr val="bg1"/>
                  </a:solidFill>
                  <a:latin typeface="Verdana" panose="020B0604030504040204" pitchFamily="34" charset="0"/>
                  <a:ea typeface="微软雅黑" panose="020B0503020204020204" pitchFamily="34" charset="-122"/>
                </a:rPr>
                <a:t>篇：</a:t>
              </a:r>
              <a:r>
                <a:rPr lang="zh-CN" altLang="en-US" sz="2800" b="1" dirty="0">
                  <a:solidFill>
                    <a:schemeClr val="bg1"/>
                  </a:solidFill>
                  <a:latin typeface="Verdana" panose="020B0604030504040204" pitchFamily="34" charset="0"/>
                  <a:ea typeface="微软雅黑" panose="020B0503020204020204" pitchFamily="34" charset="-122"/>
                </a:rPr>
                <a:t>学习教育的总体要求</a:t>
              </a:r>
            </a:p>
          </p:txBody>
        </p:sp>
      </p:grpSp>
      <p:grpSp>
        <p:nvGrpSpPr>
          <p:cNvPr id="5" name="组合 4"/>
          <p:cNvGrpSpPr/>
          <p:nvPr/>
        </p:nvGrpSpPr>
        <p:grpSpPr>
          <a:xfrm>
            <a:off x="5715698" y="2757389"/>
            <a:ext cx="5805742" cy="609600"/>
            <a:chOff x="5715698" y="2757389"/>
            <a:chExt cx="5805742" cy="609600"/>
          </a:xfrm>
        </p:grpSpPr>
        <p:sp>
          <p:nvSpPr>
            <p:cNvPr id="46" name="圆角矩形 45"/>
            <p:cNvSpPr/>
            <p:nvPr/>
          </p:nvSpPr>
          <p:spPr>
            <a:xfrm>
              <a:off x="5715698" y="2757389"/>
              <a:ext cx="5805742" cy="609600"/>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TextBox 30"/>
            <p:cNvSpPr txBox="1"/>
            <p:nvPr/>
          </p:nvSpPr>
          <p:spPr>
            <a:xfrm>
              <a:off x="6277151" y="2814883"/>
              <a:ext cx="5047342" cy="523220"/>
            </a:xfrm>
            <a:prstGeom prst="rect">
              <a:avLst/>
            </a:prstGeom>
            <a:noFill/>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b="1" dirty="0">
                  <a:solidFill>
                    <a:schemeClr val="bg1"/>
                  </a:solidFill>
                  <a:latin typeface="Verdana" panose="020B0604030504040204" pitchFamily="34" charset="0"/>
                  <a:ea typeface="微软雅黑" panose="020B0503020204020204" pitchFamily="34" charset="-122"/>
                </a:rPr>
                <a:t>第三篇：</a:t>
              </a:r>
              <a:r>
                <a:rPr lang="en-US" altLang="zh-CN" sz="2800" b="1" dirty="0" err="1" smtClean="0">
                  <a:solidFill>
                    <a:schemeClr val="bg1"/>
                  </a:solidFill>
                  <a:latin typeface="Verdana" panose="020B0604030504040204" pitchFamily="34" charset="0"/>
                  <a:ea typeface="微软雅黑" panose="020B0503020204020204" pitchFamily="34" charset="-122"/>
                </a:rPr>
                <a:t>学习教育的具体内容</a:t>
              </a:r>
              <a:endParaRPr lang="en-US" altLang="zh-CN" sz="2800" b="1" dirty="0">
                <a:solidFill>
                  <a:schemeClr val="bg1"/>
                </a:solidFill>
                <a:latin typeface="Verdana" panose="020B0604030504040204" pitchFamily="34" charset="0"/>
                <a:ea typeface="微软雅黑" panose="020B0503020204020204" pitchFamily="34" charset="-122"/>
              </a:endParaRPr>
            </a:p>
          </p:txBody>
        </p:sp>
      </p:grpSp>
      <p:grpSp>
        <p:nvGrpSpPr>
          <p:cNvPr id="7" name="组合 6"/>
          <p:cNvGrpSpPr/>
          <p:nvPr/>
        </p:nvGrpSpPr>
        <p:grpSpPr>
          <a:xfrm>
            <a:off x="5715698" y="4867819"/>
            <a:ext cx="5805742" cy="609600"/>
            <a:chOff x="5715698" y="4867819"/>
            <a:chExt cx="5805742" cy="609600"/>
          </a:xfrm>
        </p:grpSpPr>
        <p:sp>
          <p:nvSpPr>
            <p:cNvPr id="51" name="圆角矩形 50"/>
            <p:cNvSpPr/>
            <p:nvPr/>
          </p:nvSpPr>
          <p:spPr>
            <a:xfrm>
              <a:off x="5715698" y="4867819"/>
              <a:ext cx="5805742" cy="609600"/>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TextBox 31"/>
            <p:cNvSpPr txBox="1"/>
            <p:nvPr/>
          </p:nvSpPr>
          <p:spPr>
            <a:xfrm>
              <a:off x="6277151" y="4939895"/>
              <a:ext cx="4940969" cy="523220"/>
            </a:xfrm>
            <a:prstGeom prst="rect">
              <a:avLst/>
            </a:prstGeom>
            <a:noFill/>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b="1" dirty="0">
                  <a:solidFill>
                    <a:schemeClr val="bg1"/>
                  </a:solidFill>
                  <a:latin typeface="Verdana" panose="020B0604030504040204" pitchFamily="34" charset="0"/>
                  <a:ea typeface="微软雅黑" panose="020B0503020204020204" pitchFamily="34" charset="-122"/>
                </a:rPr>
                <a:t>第五篇：</a:t>
              </a:r>
              <a:r>
                <a:rPr lang="en-US" altLang="zh-CN" sz="2800" b="1" dirty="0" err="1">
                  <a:solidFill>
                    <a:schemeClr val="bg1"/>
                  </a:solidFill>
                  <a:latin typeface="Verdana" panose="020B0604030504040204" pitchFamily="34" charset="0"/>
                  <a:ea typeface="微软雅黑" panose="020B0503020204020204" pitchFamily="34" charset="-122"/>
                </a:rPr>
                <a:t>学习教育的组织领导</a:t>
              </a:r>
              <a:endParaRPr lang="en-US" altLang="zh-CN" sz="2800" b="1" dirty="0">
                <a:solidFill>
                  <a:schemeClr val="bg1"/>
                </a:solidFill>
                <a:latin typeface="Verdana" panose="020B0604030504040204" pitchFamily="34" charset="0"/>
                <a:ea typeface="微软雅黑" panose="020B0503020204020204" pitchFamily="34" charset="-122"/>
              </a:endParaRPr>
            </a:p>
          </p:txBody>
        </p:sp>
      </p:grpSp>
      <p:pic>
        <p:nvPicPr>
          <p:cNvPr id="20" name="Picture 6" descr="G:\2016我图\两会\ooopic_10194892_b0c64675b11c678cafbc\004.png"/>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0" y="2606"/>
            <a:ext cx="5270122" cy="3247657"/>
          </a:xfrm>
          <a:prstGeom prst="rect">
            <a:avLst/>
          </a:prstGeom>
          <a:noFill/>
          <a:extLst>
            <a:ext uri="{909E8E84-426E-40DD-AFC4-6F175D3DCCD1}">
              <a14:hiddenFill xmlns:a14="http://schemas.microsoft.com/office/drawing/2010/main">
                <a:solidFill>
                  <a:srgbClr val="FFFFFF"/>
                </a:solidFill>
              </a14:hiddenFill>
            </a:ext>
          </a:extLst>
        </p:spPr>
      </p:pic>
      <p:grpSp>
        <p:nvGrpSpPr>
          <p:cNvPr id="22" name="组合 21"/>
          <p:cNvGrpSpPr/>
          <p:nvPr/>
        </p:nvGrpSpPr>
        <p:grpSpPr>
          <a:xfrm>
            <a:off x="640548" y="3901728"/>
            <a:ext cx="1306655" cy="1306654"/>
            <a:chOff x="1398837" y="3496783"/>
            <a:chExt cx="1006035" cy="1006034"/>
          </a:xfrm>
          <a:effectLst>
            <a:outerShdw blurRad="50800" dist="38100" dir="2700000" algn="tl" rotWithShape="0">
              <a:prstClr val="black">
                <a:alpha val="40000"/>
              </a:prstClr>
            </a:outerShdw>
          </a:effectLst>
        </p:grpSpPr>
        <p:grpSp>
          <p:nvGrpSpPr>
            <p:cNvPr id="23" name="组合 22"/>
            <p:cNvGrpSpPr/>
            <p:nvPr/>
          </p:nvGrpSpPr>
          <p:grpSpPr>
            <a:xfrm>
              <a:off x="1398837" y="3496783"/>
              <a:ext cx="1006035" cy="1006034"/>
              <a:chOff x="2180022" y="2446667"/>
              <a:chExt cx="1008000" cy="1008000"/>
            </a:xfrm>
          </p:grpSpPr>
          <p:sp>
            <p:nvSpPr>
              <p:cNvPr id="25" name="矩形 24"/>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6" name="直接连接符 25"/>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24" name="TextBox 14"/>
            <p:cNvSpPr txBox="1"/>
            <p:nvPr/>
          </p:nvSpPr>
          <p:spPr>
            <a:xfrm>
              <a:off x="1426098" y="3587325"/>
              <a:ext cx="951512" cy="853081"/>
            </a:xfrm>
            <a:prstGeom prst="rect">
              <a:avLst/>
            </a:prstGeom>
            <a:noFill/>
          </p:spPr>
          <p:txBody>
            <a:bodyPr wrap="square" rtlCol="0">
              <a:spAutoFit/>
            </a:bodyPr>
            <a:lstStyle/>
            <a:p>
              <a:pPr algn="ctr"/>
              <a:r>
                <a:rPr lang="zh-CN" altLang="en-US" sz="6600" b="1" dirty="0" smtClean="0">
                  <a:latin typeface="微软雅黑" panose="020B0503020204020204" pitchFamily="34" charset="-122"/>
                  <a:ea typeface="微软雅黑" panose="020B0503020204020204" pitchFamily="34" charset="-122"/>
                </a:rPr>
                <a:t>目</a:t>
              </a:r>
              <a:endParaRPr lang="zh-CN" altLang="en-US" sz="6600" b="1" dirty="0">
                <a:latin typeface="微软雅黑" panose="020B0503020204020204" pitchFamily="34" charset="-122"/>
                <a:ea typeface="微软雅黑" panose="020B0503020204020204" pitchFamily="34" charset="-122"/>
              </a:endParaRPr>
            </a:p>
          </p:txBody>
        </p:sp>
      </p:grpSp>
      <p:grpSp>
        <p:nvGrpSpPr>
          <p:cNvPr id="29" name="组合 28"/>
          <p:cNvGrpSpPr/>
          <p:nvPr/>
        </p:nvGrpSpPr>
        <p:grpSpPr>
          <a:xfrm>
            <a:off x="2600531" y="3894851"/>
            <a:ext cx="1306655" cy="1306654"/>
            <a:chOff x="2536745" y="3496783"/>
            <a:chExt cx="1006035" cy="1006034"/>
          </a:xfrm>
          <a:effectLst>
            <a:outerShdw blurRad="50800" dist="38100" dir="2700000" algn="tl" rotWithShape="0">
              <a:prstClr val="black">
                <a:alpha val="40000"/>
              </a:prstClr>
            </a:outerShdw>
          </a:effectLst>
        </p:grpSpPr>
        <p:grpSp>
          <p:nvGrpSpPr>
            <p:cNvPr id="31" name="组合 30"/>
            <p:cNvGrpSpPr/>
            <p:nvPr/>
          </p:nvGrpSpPr>
          <p:grpSpPr>
            <a:xfrm>
              <a:off x="2536745" y="3496783"/>
              <a:ext cx="1006035" cy="1006034"/>
              <a:chOff x="2180022" y="2446667"/>
              <a:chExt cx="1008000" cy="1008000"/>
            </a:xfrm>
          </p:grpSpPr>
          <p:sp>
            <p:nvSpPr>
              <p:cNvPr id="33" name="矩形 32"/>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34" name="直接连接符 33"/>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32" name="TextBox 14"/>
            <p:cNvSpPr txBox="1"/>
            <p:nvPr/>
          </p:nvSpPr>
          <p:spPr>
            <a:xfrm>
              <a:off x="2577636" y="3592173"/>
              <a:ext cx="951515" cy="853081"/>
            </a:xfrm>
            <a:prstGeom prst="rect">
              <a:avLst/>
            </a:prstGeom>
            <a:noFill/>
          </p:spPr>
          <p:txBody>
            <a:bodyPr wrap="square" rtlCol="0">
              <a:spAutoFit/>
            </a:bodyPr>
            <a:lstStyle/>
            <a:p>
              <a:pPr algn="ctr"/>
              <a:r>
                <a:rPr lang="zh-CN" altLang="en-US" sz="6600" b="1" dirty="0" smtClean="0">
                  <a:latin typeface="微软雅黑" panose="020B0503020204020204" pitchFamily="34" charset="-122"/>
                  <a:ea typeface="微软雅黑" panose="020B0503020204020204" pitchFamily="34" charset="-122"/>
                </a:rPr>
                <a:t>录</a:t>
              </a:r>
              <a:endParaRPr lang="zh-CN" altLang="en-US" sz="6600" b="1" dirty="0">
                <a:latin typeface="微软雅黑" panose="020B0503020204020204" pitchFamily="34" charset="-122"/>
                <a:ea typeface="微软雅黑" panose="020B0503020204020204" pitchFamily="34" charset="-122"/>
              </a:endParaRPr>
            </a:p>
          </p:txBody>
        </p:sp>
      </p:grpSp>
      <p:grpSp>
        <p:nvGrpSpPr>
          <p:cNvPr id="8" name="组合 7"/>
          <p:cNvGrpSpPr/>
          <p:nvPr/>
        </p:nvGrpSpPr>
        <p:grpSpPr>
          <a:xfrm>
            <a:off x="5715698" y="5948513"/>
            <a:ext cx="5805742" cy="609600"/>
            <a:chOff x="5715698" y="5948513"/>
            <a:chExt cx="5805742" cy="609600"/>
          </a:xfrm>
        </p:grpSpPr>
        <p:sp>
          <p:nvSpPr>
            <p:cNvPr id="40" name="圆角矩形 39"/>
            <p:cNvSpPr/>
            <p:nvPr/>
          </p:nvSpPr>
          <p:spPr>
            <a:xfrm>
              <a:off x="5715698" y="5948513"/>
              <a:ext cx="5805742" cy="609600"/>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TextBox 31"/>
            <p:cNvSpPr txBox="1"/>
            <p:nvPr/>
          </p:nvSpPr>
          <p:spPr>
            <a:xfrm>
              <a:off x="6249015" y="5999272"/>
              <a:ext cx="5244289" cy="523220"/>
            </a:xfrm>
            <a:prstGeom prst="rect">
              <a:avLst/>
            </a:prstGeom>
            <a:noFill/>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800" b="1" dirty="0" smtClean="0">
                  <a:solidFill>
                    <a:schemeClr val="bg1"/>
                  </a:solidFill>
                  <a:latin typeface="Verdana" panose="020B0604030504040204" pitchFamily="34" charset="0"/>
                  <a:ea typeface="微软雅黑" panose="020B0503020204020204" pitchFamily="34" charset="-122"/>
                </a:rPr>
                <a:t>第六篇：</a:t>
              </a:r>
              <a:r>
                <a:rPr lang="zh-CN" altLang="en-US" sz="2800" b="1" dirty="0">
                  <a:solidFill>
                    <a:srgbClr val="FDFDFD"/>
                  </a:solidFill>
                  <a:latin typeface="微软雅黑" panose="020B0503020204020204" pitchFamily="34" charset="-122"/>
                  <a:ea typeface="微软雅黑" panose="020B0503020204020204" pitchFamily="34" charset="-122"/>
                </a:rPr>
                <a:t>如何做一名合格</a:t>
              </a:r>
              <a:r>
                <a:rPr lang="zh-CN" altLang="en-US" sz="2800" b="1" dirty="0" smtClean="0">
                  <a:solidFill>
                    <a:srgbClr val="FDFDFD"/>
                  </a:solidFill>
                  <a:latin typeface="微软雅黑" panose="020B0503020204020204" pitchFamily="34" charset="-122"/>
                  <a:ea typeface="微软雅黑" panose="020B0503020204020204" pitchFamily="34" charset="-122"/>
                </a:rPr>
                <a:t>的党员</a:t>
              </a:r>
              <a:endParaRPr lang="zh-CN" altLang="en-US" sz="2800" b="1" dirty="0">
                <a:solidFill>
                  <a:srgbClr val="FDFDFD"/>
                </a:solidFill>
                <a:latin typeface="微软雅黑" panose="020B0503020204020204" pitchFamily="34" charset="-122"/>
                <a:ea typeface="微软雅黑" panose="020B0503020204020204" pitchFamily="34" charset="-122"/>
              </a:endParaRPr>
            </a:p>
          </p:txBody>
        </p:sp>
      </p:grpSp>
      <p:pic>
        <p:nvPicPr>
          <p:cNvPr id="52" name="图片 51" descr="方法14.pn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028840" y="4687314"/>
            <a:ext cx="911439" cy="869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 name="图片 48" descr="方法14.pn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028840" y="3632099"/>
            <a:ext cx="911439" cy="869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 name="图片 44" descr="方法14.pn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028840" y="1527234"/>
            <a:ext cx="911439" cy="869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 name="图片 46" descr="方法14.pn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028840" y="2576884"/>
            <a:ext cx="911439" cy="869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图片 40" descr="方法14.pn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028840" y="5768008"/>
            <a:ext cx="911439" cy="869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77059160"/>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3000"/>
                                        <p:tgtEl>
                                          <p:spTgt spid="20"/>
                                        </p:tgtEl>
                                      </p:cBhvr>
                                    </p:animEffect>
                                  </p:childTnLst>
                                </p:cTn>
                              </p:par>
                            </p:childTnLst>
                          </p:cTn>
                        </p:par>
                        <p:par>
                          <p:cTn id="8" fill="hold">
                            <p:stCondLst>
                              <p:cond delay="3000"/>
                            </p:stCondLst>
                            <p:childTnLst>
                              <p:par>
                                <p:cTn id="9" presetID="53" presetClass="entr" presetSubtype="16"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animEffect transition="in" filter="fade">
                                      <p:cBhvr>
                                        <p:cTn id="13" dur="500"/>
                                        <p:tgtEl>
                                          <p:spTgt spid="22"/>
                                        </p:tgtEl>
                                      </p:cBhvr>
                                    </p:animEffect>
                                  </p:childTnLst>
                                </p:cTn>
                              </p:par>
                            </p:childTnLst>
                          </p:cTn>
                        </p:par>
                        <p:par>
                          <p:cTn id="14" fill="hold">
                            <p:stCondLst>
                              <p:cond delay="3500"/>
                            </p:stCondLst>
                            <p:childTnLst>
                              <p:par>
                                <p:cTn id="15" presetID="53" presetClass="entr" presetSubtype="16" fill="hold" nodeType="after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p:cTn id="17" dur="500" fill="hold"/>
                                        <p:tgtEl>
                                          <p:spTgt spid="29"/>
                                        </p:tgtEl>
                                        <p:attrNameLst>
                                          <p:attrName>ppt_w</p:attrName>
                                        </p:attrNameLst>
                                      </p:cBhvr>
                                      <p:tavLst>
                                        <p:tav tm="0">
                                          <p:val>
                                            <p:fltVal val="0"/>
                                          </p:val>
                                        </p:tav>
                                        <p:tav tm="100000">
                                          <p:val>
                                            <p:strVal val="#ppt_w"/>
                                          </p:val>
                                        </p:tav>
                                      </p:tavLst>
                                    </p:anim>
                                    <p:anim calcmode="lin" valueType="num">
                                      <p:cBhvr>
                                        <p:cTn id="18" dur="500" fill="hold"/>
                                        <p:tgtEl>
                                          <p:spTgt spid="29"/>
                                        </p:tgtEl>
                                        <p:attrNameLst>
                                          <p:attrName>ppt_h</p:attrName>
                                        </p:attrNameLst>
                                      </p:cBhvr>
                                      <p:tavLst>
                                        <p:tav tm="0">
                                          <p:val>
                                            <p:fltVal val="0"/>
                                          </p:val>
                                        </p:tav>
                                        <p:tav tm="100000">
                                          <p:val>
                                            <p:strVal val="#ppt_h"/>
                                          </p:val>
                                        </p:tav>
                                      </p:tavLst>
                                    </p:anim>
                                    <p:animEffect transition="in" filter="fade">
                                      <p:cBhvr>
                                        <p:cTn id="19" dur="500"/>
                                        <p:tgtEl>
                                          <p:spTgt spid="29"/>
                                        </p:tgtEl>
                                      </p:cBhvr>
                                    </p:animEffect>
                                  </p:childTnLst>
                                </p:cTn>
                              </p:par>
                              <p:par>
                                <p:cTn id="20" presetID="10" presetClass="entr" presetSubtype="0" fill="hold" nodeType="with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fade">
                                      <p:cBhvr>
                                        <p:cTn id="22" dur="1500"/>
                                        <p:tgtEl>
                                          <p:spTgt spid="39"/>
                                        </p:tgtEl>
                                      </p:cBhvr>
                                    </p:animEffect>
                                  </p:childTnLst>
                                </p:cTn>
                              </p:par>
                              <p:par>
                                <p:cTn id="23" presetID="53" presetClass="entr" presetSubtype="16" fill="hold" nodeType="withEffect">
                                  <p:stCondLst>
                                    <p:cond delay="0"/>
                                  </p:stCondLst>
                                  <p:childTnLst>
                                    <p:set>
                                      <p:cBhvr>
                                        <p:cTn id="24" dur="1" fill="hold">
                                          <p:stCondLst>
                                            <p:cond delay="0"/>
                                          </p:stCondLst>
                                        </p:cTn>
                                        <p:tgtEl>
                                          <p:spTgt spid="39"/>
                                        </p:tgtEl>
                                        <p:attrNameLst>
                                          <p:attrName>style.visibility</p:attrName>
                                        </p:attrNameLst>
                                      </p:cBhvr>
                                      <p:to>
                                        <p:strVal val="visible"/>
                                      </p:to>
                                    </p:set>
                                    <p:anim calcmode="lin" valueType="num">
                                      <p:cBhvr>
                                        <p:cTn id="25" dur="1500" fill="hold"/>
                                        <p:tgtEl>
                                          <p:spTgt spid="39"/>
                                        </p:tgtEl>
                                        <p:attrNameLst>
                                          <p:attrName>ppt_w</p:attrName>
                                        </p:attrNameLst>
                                      </p:cBhvr>
                                      <p:tavLst>
                                        <p:tav tm="0">
                                          <p:val>
                                            <p:fltVal val="0"/>
                                          </p:val>
                                        </p:tav>
                                        <p:tav tm="100000">
                                          <p:val>
                                            <p:strVal val="#ppt_w"/>
                                          </p:val>
                                        </p:tav>
                                      </p:tavLst>
                                    </p:anim>
                                    <p:anim calcmode="lin" valueType="num">
                                      <p:cBhvr>
                                        <p:cTn id="26" dur="1500" fill="hold"/>
                                        <p:tgtEl>
                                          <p:spTgt spid="39"/>
                                        </p:tgtEl>
                                        <p:attrNameLst>
                                          <p:attrName>ppt_h</p:attrName>
                                        </p:attrNameLst>
                                      </p:cBhvr>
                                      <p:tavLst>
                                        <p:tav tm="0">
                                          <p:val>
                                            <p:fltVal val="0"/>
                                          </p:val>
                                        </p:tav>
                                        <p:tav tm="100000">
                                          <p:val>
                                            <p:strVal val="#ppt_h"/>
                                          </p:val>
                                        </p:tav>
                                      </p:tavLst>
                                    </p:anim>
                                    <p:animEffect transition="in" filter="fade">
                                      <p:cBhvr>
                                        <p:cTn id="27" dur="1500"/>
                                        <p:tgtEl>
                                          <p:spTgt spid="39"/>
                                        </p:tgtEl>
                                      </p:cBhvr>
                                    </p:animEffect>
                                  </p:childTnLst>
                                </p:cTn>
                              </p:par>
                              <p:par>
                                <p:cTn id="28" presetID="42" presetClass="path" presetSubtype="0" accel="26000" decel="74000" fill="hold" nodeType="withEffect">
                                  <p:stCondLst>
                                    <p:cond delay="0"/>
                                  </p:stCondLst>
                                  <p:childTnLst>
                                    <p:animMotion origin="layout" path="M 2.91667E-6 -2.96296E-6 L -0.11133 0.00278 " pathEditMode="relative" rAng="0" ptsTypes="AA">
                                      <p:cBhvr>
                                        <p:cTn id="29" dur="1500" spd="-100000" fill="hold"/>
                                        <p:tgtEl>
                                          <p:spTgt spid="39"/>
                                        </p:tgtEl>
                                        <p:attrNameLst>
                                          <p:attrName>ppt_x</p:attrName>
                                          <p:attrName>ppt_y</p:attrName>
                                        </p:attrNameLst>
                                      </p:cBhvr>
                                      <p:rCtr x="-5573" y="139"/>
                                    </p:animMotion>
                                  </p:childTnLst>
                                </p:cTn>
                              </p:par>
                            </p:childTnLst>
                          </p:cTn>
                        </p:par>
                        <p:par>
                          <p:cTn id="30" fill="hold">
                            <p:stCondLst>
                              <p:cond delay="5000"/>
                            </p:stCondLst>
                            <p:childTnLst>
                              <p:par>
                                <p:cTn id="31" presetID="22" presetClass="entr" presetSubtype="8"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wipe(left)">
                                      <p:cBhvr>
                                        <p:cTn id="33" dur="1000"/>
                                        <p:tgtEl>
                                          <p:spTgt spid="2"/>
                                        </p:tgtEl>
                                      </p:cBhvr>
                                    </p:animEffect>
                                  </p:childTnLst>
                                </p:cTn>
                              </p:par>
                              <p:par>
                                <p:cTn id="34" presetID="10" presetClass="entr" presetSubtype="0" fill="hold" nodeType="withEffect">
                                  <p:stCondLst>
                                    <p:cond delay="0"/>
                                  </p:stCondLst>
                                  <p:childTnLst>
                                    <p:set>
                                      <p:cBhvr>
                                        <p:cTn id="35" dur="1" fill="hold">
                                          <p:stCondLst>
                                            <p:cond delay="0"/>
                                          </p:stCondLst>
                                        </p:cTn>
                                        <p:tgtEl>
                                          <p:spTgt spid="45"/>
                                        </p:tgtEl>
                                        <p:attrNameLst>
                                          <p:attrName>style.visibility</p:attrName>
                                        </p:attrNameLst>
                                      </p:cBhvr>
                                      <p:to>
                                        <p:strVal val="visible"/>
                                      </p:to>
                                    </p:set>
                                    <p:animEffect transition="in" filter="fade">
                                      <p:cBhvr>
                                        <p:cTn id="36" dur="1500"/>
                                        <p:tgtEl>
                                          <p:spTgt spid="45"/>
                                        </p:tgtEl>
                                      </p:cBhvr>
                                    </p:animEffect>
                                  </p:childTnLst>
                                </p:cTn>
                              </p:par>
                              <p:par>
                                <p:cTn id="37" presetID="53" presetClass="entr" presetSubtype="16" fill="hold" nodeType="withEffect">
                                  <p:stCondLst>
                                    <p:cond delay="0"/>
                                  </p:stCondLst>
                                  <p:childTnLst>
                                    <p:set>
                                      <p:cBhvr>
                                        <p:cTn id="38" dur="1" fill="hold">
                                          <p:stCondLst>
                                            <p:cond delay="0"/>
                                          </p:stCondLst>
                                        </p:cTn>
                                        <p:tgtEl>
                                          <p:spTgt spid="45"/>
                                        </p:tgtEl>
                                        <p:attrNameLst>
                                          <p:attrName>style.visibility</p:attrName>
                                        </p:attrNameLst>
                                      </p:cBhvr>
                                      <p:to>
                                        <p:strVal val="visible"/>
                                      </p:to>
                                    </p:set>
                                    <p:anim calcmode="lin" valueType="num">
                                      <p:cBhvr>
                                        <p:cTn id="39" dur="1500" fill="hold"/>
                                        <p:tgtEl>
                                          <p:spTgt spid="45"/>
                                        </p:tgtEl>
                                        <p:attrNameLst>
                                          <p:attrName>ppt_w</p:attrName>
                                        </p:attrNameLst>
                                      </p:cBhvr>
                                      <p:tavLst>
                                        <p:tav tm="0">
                                          <p:val>
                                            <p:fltVal val="0"/>
                                          </p:val>
                                        </p:tav>
                                        <p:tav tm="100000">
                                          <p:val>
                                            <p:strVal val="#ppt_w"/>
                                          </p:val>
                                        </p:tav>
                                      </p:tavLst>
                                    </p:anim>
                                    <p:anim calcmode="lin" valueType="num">
                                      <p:cBhvr>
                                        <p:cTn id="40" dur="1500" fill="hold"/>
                                        <p:tgtEl>
                                          <p:spTgt spid="45"/>
                                        </p:tgtEl>
                                        <p:attrNameLst>
                                          <p:attrName>ppt_h</p:attrName>
                                        </p:attrNameLst>
                                      </p:cBhvr>
                                      <p:tavLst>
                                        <p:tav tm="0">
                                          <p:val>
                                            <p:fltVal val="0"/>
                                          </p:val>
                                        </p:tav>
                                        <p:tav tm="100000">
                                          <p:val>
                                            <p:strVal val="#ppt_h"/>
                                          </p:val>
                                        </p:tav>
                                      </p:tavLst>
                                    </p:anim>
                                    <p:animEffect transition="in" filter="fade">
                                      <p:cBhvr>
                                        <p:cTn id="41" dur="1500"/>
                                        <p:tgtEl>
                                          <p:spTgt spid="45"/>
                                        </p:tgtEl>
                                      </p:cBhvr>
                                    </p:animEffect>
                                  </p:childTnLst>
                                </p:cTn>
                              </p:par>
                              <p:par>
                                <p:cTn id="42" presetID="42" presetClass="path" presetSubtype="0" accel="26000" decel="74000" fill="hold" nodeType="withEffect">
                                  <p:stCondLst>
                                    <p:cond delay="0"/>
                                  </p:stCondLst>
                                  <p:childTnLst>
                                    <p:animMotion origin="layout" path="M 2.91667E-6 -2.96296E-6 L -0.11133 0.00278 " pathEditMode="relative" rAng="0" ptsTypes="AA">
                                      <p:cBhvr>
                                        <p:cTn id="43" dur="1500" spd="-100000" fill="hold"/>
                                        <p:tgtEl>
                                          <p:spTgt spid="45"/>
                                        </p:tgtEl>
                                        <p:attrNameLst>
                                          <p:attrName>ppt_x</p:attrName>
                                          <p:attrName>ppt_y</p:attrName>
                                        </p:attrNameLst>
                                      </p:cBhvr>
                                      <p:rCtr x="-5573" y="139"/>
                                    </p:animMotion>
                                  </p:childTnLst>
                                </p:cTn>
                              </p:par>
                            </p:childTnLst>
                          </p:cTn>
                        </p:par>
                        <p:par>
                          <p:cTn id="44" fill="hold">
                            <p:stCondLst>
                              <p:cond delay="6500"/>
                            </p:stCondLst>
                            <p:childTnLst>
                              <p:par>
                                <p:cTn id="45" presetID="22" presetClass="entr" presetSubtype="8" fill="hold"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wipe(left)">
                                      <p:cBhvr>
                                        <p:cTn id="47" dur="1000"/>
                                        <p:tgtEl>
                                          <p:spTgt spid="3"/>
                                        </p:tgtEl>
                                      </p:cBhvr>
                                    </p:animEffect>
                                  </p:childTnLst>
                                </p:cTn>
                              </p:par>
                              <p:par>
                                <p:cTn id="48" presetID="10" presetClass="entr" presetSubtype="0" fill="hold" nodeType="withEffect">
                                  <p:stCondLst>
                                    <p:cond delay="250"/>
                                  </p:stCondLst>
                                  <p:childTnLst>
                                    <p:set>
                                      <p:cBhvr>
                                        <p:cTn id="49" dur="1" fill="hold">
                                          <p:stCondLst>
                                            <p:cond delay="0"/>
                                          </p:stCondLst>
                                        </p:cTn>
                                        <p:tgtEl>
                                          <p:spTgt spid="47"/>
                                        </p:tgtEl>
                                        <p:attrNameLst>
                                          <p:attrName>style.visibility</p:attrName>
                                        </p:attrNameLst>
                                      </p:cBhvr>
                                      <p:to>
                                        <p:strVal val="visible"/>
                                      </p:to>
                                    </p:set>
                                    <p:animEffect transition="in" filter="fade">
                                      <p:cBhvr>
                                        <p:cTn id="50" dur="1500"/>
                                        <p:tgtEl>
                                          <p:spTgt spid="47"/>
                                        </p:tgtEl>
                                      </p:cBhvr>
                                    </p:animEffect>
                                  </p:childTnLst>
                                </p:cTn>
                              </p:par>
                              <p:par>
                                <p:cTn id="51" presetID="53" presetClass="entr" presetSubtype="16" fill="hold" nodeType="withEffect">
                                  <p:stCondLst>
                                    <p:cond delay="250"/>
                                  </p:stCondLst>
                                  <p:childTnLst>
                                    <p:set>
                                      <p:cBhvr>
                                        <p:cTn id="52" dur="1" fill="hold">
                                          <p:stCondLst>
                                            <p:cond delay="0"/>
                                          </p:stCondLst>
                                        </p:cTn>
                                        <p:tgtEl>
                                          <p:spTgt spid="47"/>
                                        </p:tgtEl>
                                        <p:attrNameLst>
                                          <p:attrName>style.visibility</p:attrName>
                                        </p:attrNameLst>
                                      </p:cBhvr>
                                      <p:to>
                                        <p:strVal val="visible"/>
                                      </p:to>
                                    </p:set>
                                    <p:anim calcmode="lin" valueType="num">
                                      <p:cBhvr>
                                        <p:cTn id="53" dur="1500" fill="hold"/>
                                        <p:tgtEl>
                                          <p:spTgt spid="47"/>
                                        </p:tgtEl>
                                        <p:attrNameLst>
                                          <p:attrName>ppt_w</p:attrName>
                                        </p:attrNameLst>
                                      </p:cBhvr>
                                      <p:tavLst>
                                        <p:tav tm="0">
                                          <p:val>
                                            <p:fltVal val="0"/>
                                          </p:val>
                                        </p:tav>
                                        <p:tav tm="100000">
                                          <p:val>
                                            <p:strVal val="#ppt_w"/>
                                          </p:val>
                                        </p:tav>
                                      </p:tavLst>
                                    </p:anim>
                                    <p:anim calcmode="lin" valueType="num">
                                      <p:cBhvr>
                                        <p:cTn id="54" dur="1500" fill="hold"/>
                                        <p:tgtEl>
                                          <p:spTgt spid="47"/>
                                        </p:tgtEl>
                                        <p:attrNameLst>
                                          <p:attrName>ppt_h</p:attrName>
                                        </p:attrNameLst>
                                      </p:cBhvr>
                                      <p:tavLst>
                                        <p:tav tm="0">
                                          <p:val>
                                            <p:fltVal val="0"/>
                                          </p:val>
                                        </p:tav>
                                        <p:tav tm="100000">
                                          <p:val>
                                            <p:strVal val="#ppt_h"/>
                                          </p:val>
                                        </p:tav>
                                      </p:tavLst>
                                    </p:anim>
                                    <p:animEffect transition="in" filter="fade">
                                      <p:cBhvr>
                                        <p:cTn id="55" dur="1500"/>
                                        <p:tgtEl>
                                          <p:spTgt spid="47"/>
                                        </p:tgtEl>
                                      </p:cBhvr>
                                    </p:animEffect>
                                  </p:childTnLst>
                                </p:cTn>
                              </p:par>
                              <p:par>
                                <p:cTn id="56" presetID="42" presetClass="path" presetSubtype="0" accel="26000" decel="74000" fill="hold" nodeType="withEffect">
                                  <p:stCondLst>
                                    <p:cond delay="250"/>
                                  </p:stCondLst>
                                  <p:childTnLst>
                                    <p:animMotion origin="layout" path="M 2.91667E-6 -2.96296E-6 L -0.11133 0.00278 " pathEditMode="relative" rAng="0" ptsTypes="AA">
                                      <p:cBhvr>
                                        <p:cTn id="57" dur="1500" spd="-100000" fill="hold"/>
                                        <p:tgtEl>
                                          <p:spTgt spid="47"/>
                                        </p:tgtEl>
                                        <p:attrNameLst>
                                          <p:attrName>ppt_x</p:attrName>
                                          <p:attrName>ppt_y</p:attrName>
                                        </p:attrNameLst>
                                      </p:cBhvr>
                                      <p:rCtr x="-5573" y="139"/>
                                    </p:animMotion>
                                  </p:childTnLst>
                                </p:cTn>
                              </p:par>
                            </p:childTnLst>
                          </p:cTn>
                        </p:par>
                        <p:par>
                          <p:cTn id="58" fill="hold">
                            <p:stCondLst>
                              <p:cond delay="8250"/>
                            </p:stCondLst>
                            <p:childTnLst>
                              <p:par>
                                <p:cTn id="59" presetID="22" presetClass="entr" presetSubtype="8" fill="hold" nodeType="after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wipe(left)">
                                      <p:cBhvr>
                                        <p:cTn id="61" dur="1000"/>
                                        <p:tgtEl>
                                          <p:spTgt spid="5"/>
                                        </p:tgtEl>
                                      </p:cBhvr>
                                    </p:animEffect>
                                  </p:childTnLst>
                                </p:cTn>
                              </p:par>
                              <p:par>
                                <p:cTn id="62" presetID="10" presetClass="entr" presetSubtype="0" fill="hold" nodeType="withEffect">
                                  <p:stCondLst>
                                    <p:cond delay="250"/>
                                  </p:stCondLst>
                                  <p:childTnLst>
                                    <p:set>
                                      <p:cBhvr>
                                        <p:cTn id="63" dur="1" fill="hold">
                                          <p:stCondLst>
                                            <p:cond delay="0"/>
                                          </p:stCondLst>
                                        </p:cTn>
                                        <p:tgtEl>
                                          <p:spTgt spid="49"/>
                                        </p:tgtEl>
                                        <p:attrNameLst>
                                          <p:attrName>style.visibility</p:attrName>
                                        </p:attrNameLst>
                                      </p:cBhvr>
                                      <p:to>
                                        <p:strVal val="visible"/>
                                      </p:to>
                                    </p:set>
                                    <p:animEffect transition="in" filter="fade">
                                      <p:cBhvr>
                                        <p:cTn id="64" dur="1500"/>
                                        <p:tgtEl>
                                          <p:spTgt spid="49"/>
                                        </p:tgtEl>
                                      </p:cBhvr>
                                    </p:animEffect>
                                  </p:childTnLst>
                                </p:cTn>
                              </p:par>
                              <p:par>
                                <p:cTn id="65" presetID="53" presetClass="entr" presetSubtype="16" fill="hold" nodeType="withEffect">
                                  <p:stCondLst>
                                    <p:cond delay="250"/>
                                  </p:stCondLst>
                                  <p:childTnLst>
                                    <p:set>
                                      <p:cBhvr>
                                        <p:cTn id="66" dur="1" fill="hold">
                                          <p:stCondLst>
                                            <p:cond delay="0"/>
                                          </p:stCondLst>
                                        </p:cTn>
                                        <p:tgtEl>
                                          <p:spTgt spid="49"/>
                                        </p:tgtEl>
                                        <p:attrNameLst>
                                          <p:attrName>style.visibility</p:attrName>
                                        </p:attrNameLst>
                                      </p:cBhvr>
                                      <p:to>
                                        <p:strVal val="visible"/>
                                      </p:to>
                                    </p:set>
                                    <p:anim calcmode="lin" valueType="num">
                                      <p:cBhvr>
                                        <p:cTn id="67" dur="1500" fill="hold"/>
                                        <p:tgtEl>
                                          <p:spTgt spid="49"/>
                                        </p:tgtEl>
                                        <p:attrNameLst>
                                          <p:attrName>ppt_w</p:attrName>
                                        </p:attrNameLst>
                                      </p:cBhvr>
                                      <p:tavLst>
                                        <p:tav tm="0">
                                          <p:val>
                                            <p:fltVal val="0"/>
                                          </p:val>
                                        </p:tav>
                                        <p:tav tm="100000">
                                          <p:val>
                                            <p:strVal val="#ppt_w"/>
                                          </p:val>
                                        </p:tav>
                                      </p:tavLst>
                                    </p:anim>
                                    <p:anim calcmode="lin" valueType="num">
                                      <p:cBhvr>
                                        <p:cTn id="68" dur="1500" fill="hold"/>
                                        <p:tgtEl>
                                          <p:spTgt spid="49"/>
                                        </p:tgtEl>
                                        <p:attrNameLst>
                                          <p:attrName>ppt_h</p:attrName>
                                        </p:attrNameLst>
                                      </p:cBhvr>
                                      <p:tavLst>
                                        <p:tav tm="0">
                                          <p:val>
                                            <p:fltVal val="0"/>
                                          </p:val>
                                        </p:tav>
                                        <p:tav tm="100000">
                                          <p:val>
                                            <p:strVal val="#ppt_h"/>
                                          </p:val>
                                        </p:tav>
                                      </p:tavLst>
                                    </p:anim>
                                    <p:animEffect transition="in" filter="fade">
                                      <p:cBhvr>
                                        <p:cTn id="69" dur="1500"/>
                                        <p:tgtEl>
                                          <p:spTgt spid="49"/>
                                        </p:tgtEl>
                                      </p:cBhvr>
                                    </p:animEffect>
                                  </p:childTnLst>
                                </p:cTn>
                              </p:par>
                              <p:par>
                                <p:cTn id="70" presetID="42" presetClass="path" presetSubtype="0" accel="26000" decel="74000" fill="hold" nodeType="withEffect">
                                  <p:stCondLst>
                                    <p:cond delay="250"/>
                                  </p:stCondLst>
                                  <p:childTnLst>
                                    <p:animMotion origin="layout" path="M 2.91667E-6 -2.96296E-6 L -0.11133 0.00278 " pathEditMode="relative" rAng="0" ptsTypes="AA">
                                      <p:cBhvr>
                                        <p:cTn id="71" dur="1500" spd="-100000" fill="hold"/>
                                        <p:tgtEl>
                                          <p:spTgt spid="49"/>
                                        </p:tgtEl>
                                        <p:attrNameLst>
                                          <p:attrName>ppt_x</p:attrName>
                                          <p:attrName>ppt_y</p:attrName>
                                        </p:attrNameLst>
                                      </p:cBhvr>
                                      <p:rCtr x="-5573" y="139"/>
                                    </p:animMotion>
                                  </p:childTnLst>
                                </p:cTn>
                              </p:par>
                            </p:childTnLst>
                          </p:cTn>
                        </p:par>
                        <p:par>
                          <p:cTn id="72" fill="hold">
                            <p:stCondLst>
                              <p:cond delay="10000"/>
                            </p:stCondLst>
                            <p:childTnLst>
                              <p:par>
                                <p:cTn id="73" presetID="22" presetClass="entr" presetSubtype="8" fill="hold" nodeType="afterEffect">
                                  <p:stCondLst>
                                    <p:cond delay="0"/>
                                  </p:stCondLst>
                                  <p:childTnLst>
                                    <p:set>
                                      <p:cBhvr>
                                        <p:cTn id="74" dur="1" fill="hold">
                                          <p:stCondLst>
                                            <p:cond delay="0"/>
                                          </p:stCondLst>
                                        </p:cTn>
                                        <p:tgtEl>
                                          <p:spTgt spid="6"/>
                                        </p:tgtEl>
                                        <p:attrNameLst>
                                          <p:attrName>style.visibility</p:attrName>
                                        </p:attrNameLst>
                                      </p:cBhvr>
                                      <p:to>
                                        <p:strVal val="visible"/>
                                      </p:to>
                                    </p:set>
                                    <p:animEffect transition="in" filter="wipe(left)">
                                      <p:cBhvr>
                                        <p:cTn id="75" dur="1000"/>
                                        <p:tgtEl>
                                          <p:spTgt spid="6"/>
                                        </p:tgtEl>
                                      </p:cBhvr>
                                    </p:animEffect>
                                  </p:childTnLst>
                                </p:cTn>
                              </p:par>
                              <p:par>
                                <p:cTn id="76" presetID="10" presetClass="entr" presetSubtype="0" fill="hold" nodeType="withEffect">
                                  <p:stCondLst>
                                    <p:cond delay="250"/>
                                  </p:stCondLst>
                                  <p:childTnLst>
                                    <p:set>
                                      <p:cBhvr>
                                        <p:cTn id="77" dur="1" fill="hold">
                                          <p:stCondLst>
                                            <p:cond delay="0"/>
                                          </p:stCondLst>
                                        </p:cTn>
                                        <p:tgtEl>
                                          <p:spTgt spid="52"/>
                                        </p:tgtEl>
                                        <p:attrNameLst>
                                          <p:attrName>style.visibility</p:attrName>
                                        </p:attrNameLst>
                                      </p:cBhvr>
                                      <p:to>
                                        <p:strVal val="visible"/>
                                      </p:to>
                                    </p:set>
                                    <p:animEffect transition="in" filter="fade">
                                      <p:cBhvr>
                                        <p:cTn id="78" dur="1500"/>
                                        <p:tgtEl>
                                          <p:spTgt spid="52"/>
                                        </p:tgtEl>
                                      </p:cBhvr>
                                    </p:animEffect>
                                  </p:childTnLst>
                                </p:cTn>
                              </p:par>
                              <p:par>
                                <p:cTn id="79" presetID="53" presetClass="entr" presetSubtype="16" fill="hold" nodeType="withEffect">
                                  <p:stCondLst>
                                    <p:cond delay="250"/>
                                  </p:stCondLst>
                                  <p:childTnLst>
                                    <p:set>
                                      <p:cBhvr>
                                        <p:cTn id="80" dur="1" fill="hold">
                                          <p:stCondLst>
                                            <p:cond delay="0"/>
                                          </p:stCondLst>
                                        </p:cTn>
                                        <p:tgtEl>
                                          <p:spTgt spid="52"/>
                                        </p:tgtEl>
                                        <p:attrNameLst>
                                          <p:attrName>style.visibility</p:attrName>
                                        </p:attrNameLst>
                                      </p:cBhvr>
                                      <p:to>
                                        <p:strVal val="visible"/>
                                      </p:to>
                                    </p:set>
                                    <p:anim calcmode="lin" valueType="num">
                                      <p:cBhvr>
                                        <p:cTn id="81" dur="1500" fill="hold"/>
                                        <p:tgtEl>
                                          <p:spTgt spid="52"/>
                                        </p:tgtEl>
                                        <p:attrNameLst>
                                          <p:attrName>ppt_w</p:attrName>
                                        </p:attrNameLst>
                                      </p:cBhvr>
                                      <p:tavLst>
                                        <p:tav tm="0">
                                          <p:val>
                                            <p:fltVal val="0"/>
                                          </p:val>
                                        </p:tav>
                                        <p:tav tm="100000">
                                          <p:val>
                                            <p:strVal val="#ppt_w"/>
                                          </p:val>
                                        </p:tav>
                                      </p:tavLst>
                                    </p:anim>
                                    <p:anim calcmode="lin" valueType="num">
                                      <p:cBhvr>
                                        <p:cTn id="82" dur="1500" fill="hold"/>
                                        <p:tgtEl>
                                          <p:spTgt spid="52"/>
                                        </p:tgtEl>
                                        <p:attrNameLst>
                                          <p:attrName>ppt_h</p:attrName>
                                        </p:attrNameLst>
                                      </p:cBhvr>
                                      <p:tavLst>
                                        <p:tav tm="0">
                                          <p:val>
                                            <p:fltVal val="0"/>
                                          </p:val>
                                        </p:tav>
                                        <p:tav tm="100000">
                                          <p:val>
                                            <p:strVal val="#ppt_h"/>
                                          </p:val>
                                        </p:tav>
                                      </p:tavLst>
                                    </p:anim>
                                    <p:animEffect transition="in" filter="fade">
                                      <p:cBhvr>
                                        <p:cTn id="83" dur="1500"/>
                                        <p:tgtEl>
                                          <p:spTgt spid="52"/>
                                        </p:tgtEl>
                                      </p:cBhvr>
                                    </p:animEffect>
                                  </p:childTnLst>
                                </p:cTn>
                              </p:par>
                              <p:par>
                                <p:cTn id="84" presetID="42" presetClass="path" presetSubtype="0" accel="26000" decel="74000" fill="hold" nodeType="withEffect">
                                  <p:stCondLst>
                                    <p:cond delay="250"/>
                                  </p:stCondLst>
                                  <p:childTnLst>
                                    <p:animMotion origin="layout" path="M 2.91667E-6 -2.96296E-6 L -0.11133 0.00278 " pathEditMode="relative" rAng="0" ptsTypes="AA">
                                      <p:cBhvr>
                                        <p:cTn id="85" dur="1500" spd="-100000" fill="hold"/>
                                        <p:tgtEl>
                                          <p:spTgt spid="52"/>
                                        </p:tgtEl>
                                        <p:attrNameLst>
                                          <p:attrName>ppt_x</p:attrName>
                                          <p:attrName>ppt_y</p:attrName>
                                        </p:attrNameLst>
                                      </p:cBhvr>
                                      <p:rCtr x="-5573" y="139"/>
                                    </p:animMotion>
                                  </p:childTnLst>
                                </p:cTn>
                              </p:par>
                            </p:childTnLst>
                          </p:cTn>
                        </p:par>
                        <p:par>
                          <p:cTn id="86" fill="hold">
                            <p:stCondLst>
                              <p:cond delay="11750"/>
                            </p:stCondLst>
                            <p:childTnLst>
                              <p:par>
                                <p:cTn id="87" presetID="22" presetClass="entr" presetSubtype="8" fill="hold" nodeType="afterEffect">
                                  <p:stCondLst>
                                    <p:cond delay="0"/>
                                  </p:stCondLst>
                                  <p:childTnLst>
                                    <p:set>
                                      <p:cBhvr>
                                        <p:cTn id="88" dur="1" fill="hold">
                                          <p:stCondLst>
                                            <p:cond delay="0"/>
                                          </p:stCondLst>
                                        </p:cTn>
                                        <p:tgtEl>
                                          <p:spTgt spid="7"/>
                                        </p:tgtEl>
                                        <p:attrNameLst>
                                          <p:attrName>style.visibility</p:attrName>
                                        </p:attrNameLst>
                                      </p:cBhvr>
                                      <p:to>
                                        <p:strVal val="visible"/>
                                      </p:to>
                                    </p:set>
                                    <p:animEffect transition="in" filter="wipe(left)">
                                      <p:cBhvr>
                                        <p:cTn id="89" dur="1000"/>
                                        <p:tgtEl>
                                          <p:spTgt spid="7"/>
                                        </p:tgtEl>
                                      </p:cBhvr>
                                    </p:animEffect>
                                  </p:childTnLst>
                                </p:cTn>
                              </p:par>
                              <p:par>
                                <p:cTn id="90" presetID="10" presetClass="entr" presetSubtype="0" fill="hold" nodeType="withEffect">
                                  <p:stCondLst>
                                    <p:cond delay="250"/>
                                  </p:stCondLst>
                                  <p:childTnLst>
                                    <p:set>
                                      <p:cBhvr>
                                        <p:cTn id="91" dur="1" fill="hold">
                                          <p:stCondLst>
                                            <p:cond delay="0"/>
                                          </p:stCondLst>
                                        </p:cTn>
                                        <p:tgtEl>
                                          <p:spTgt spid="41"/>
                                        </p:tgtEl>
                                        <p:attrNameLst>
                                          <p:attrName>style.visibility</p:attrName>
                                        </p:attrNameLst>
                                      </p:cBhvr>
                                      <p:to>
                                        <p:strVal val="visible"/>
                                      </p:to>
                                    </p:set>
                                    <p:animEffect transition="in" filter="fade">
                                      <p:cBhvr>
                                        <p:cTn id="92" dur="1500"/>
                                        <p:tgtEl>
                                          <p:spTgt spid="41"/>
                                        </p:tgtEl>
                                      </p:cBhvr>
                                    </p:animEffect>
                                  </p:childTnLst>
                                </p:cTn>
                              </p:par>
                              <p:par>
                                <p:cTn id="93" presetID="53" presetClass="entr" presetSubtype="16" fill="hold" nodeType="withEffect">
                                  <p:stCondLst>
                                    <p:cond delay="250"/>
                                  </p:stCondLst>
                                  <p:childTnLst>
                                    <p:set>
                                      <p:cBhvr>
                                        <p:cTn id="94" dur="1" fill="hold">
                                          <p:stCondLst>
                                            <p:cond delay="0"/>
                                          </p:stCondLst>
                                        </p:cTn>
                                        <p:tgtEl>
                                          <p:spTgt spid="41"/>
                                        </p:tgtEl>
                                        <p:attrNameLst>
                                          <p:attrName>style.visibility</p:attrName>
                                        </p:attrNameLst>
                                      </p:cBhvr>
                                      <p:to>
                                        <p:strVal val="visible"/>
                                      </p:to>
                                    </p:set>
                                    <p:anim calcmode="lin" valueType="num">
                                      <p:cBhvr>
                                        <p:cTn id="95" dur="1500" fill="hold"/>
                                        <p:tgtEl>
                                          <p:spTgt spid="41"/>
                                        </p:tgtEl>
                                        <p:attrNameLst>
                                          <p:attrName>ppt_w</p:attrName>
                                        </p:attrNameLst>
                                      </p:cBhvr>
                                      <p:tavLst>
                                        <p:tav tm="0">
                                          <p:val>
                                            <p:fltVal val="0"/>
                                          </p:val>
                                        </p:tav>
                                        <p:tav tm="100000">
                                          <p:val>
                                            <p:strVal val="#ppt_w"/>
                                          </p:val>
                                        </p:tav>
                                      </p:tavLst>
                                    </p:anim>
                                    <p:anim calcmode="lin" valueType="num">
                                      <p:cBhvr>
                                        <p:cTn id="96" dur="1500" fill="hold"/>
                                        <p:tgtEl>
                                          <p:spTgt spid="41"/>
                                        </p:tgtEl>
                                        <p:attrNameLst>
                                          <p:attrName>ppt_h</p:attrName>
                                        </p:attrNameLst>
                                      </p:cBhvr>
                                      <p:tavLst>
                                        <p:tav tm="0">
                                          <p:val>
                                            <p:fltVal val="0"/>
                                          </p:val>
                                        </p:tav>
                                        <p:tav tm="100000">
                                          <p:val>
                                            <p:strVal val="#ppt_h"/>
                                          </p:val>
                                        </p:tav>
                                      </p:tavLst>
                                    </p:anim>
                                    <p:animEffect transition="in" filter="fade">
                                      <p:cBhvr>
                                        <p:cTn id="97" dur="1500"/>
                                        <p:tgtEl>
                                          <p:spTgt spid="41"/>
                                        </p:tgtEl>
                                      </p:cBhvr>
                                    </p:animEffect>
                                  </p:childTnLst>
                                </p:cTn>
                              </p:par>
                              <p:par>
                                <p:cTn id="98" presetID="42" presetClass="path" presetSubtype="0" accel="26000" decel="74000" fill="hold" nodeType="withEffect">
                                  <p:stCondLst>
                                    <p:cond delay="250"/>
                                  </p:stCondLst>
                                  <p:childTnLst>
                                    <p:animMotion origin="layout" path="M 2.91667E-6 -2.96296E-6 L -0.11133 0.00278 " pathEditMode="relative" rAng="0" ptsTypes="AA">
                                      <p:cBhvr>
                                        <p:cTn id="99" dur="1500" spd="-100000" fill="hold"/>
                                        <p:tgtEl>
                                          <p:spTgt spid="41"/>
                                        </p:tgtEl>
                                        <p:attrNameLst>
                                          <p:attrName>ppt_x</p:attrName>
                                          <p:attrName>ppt_y</p:attrName>
                                        </p:attrNameLst>
                                      </p:cBhvr>
                                      <p:rCtr x="-5573" y="139"/>
                                    </p:animMotion>
                                  </p:childTnLst>
                                </p:cTn>
                              </p:par>
                            </p:childTnLst>
                          </p:cTn>
                        </p:par>
                        <p:par>
                          <p:cTn id="100" fill="hold">
                            <p:stCondLst>
                              <p:cond delay="13500"/>
                            </p:stCondLst>
                            <p:childTnLst>
                              <p:par>
                                <p:cTn id="101" presetID="22" presetClass="entr" presetSubtype="8" fill="hold" nodeType="afterEffect">
                                  <p:stCondLst>
                                    <p:cond delay="0"/>
                                  </p:stCondLst>
                                  <p:childTnLst>
                                    <p:set>
                                      <p:cBhvr>
                                        <p:cTn id="102" dur="1" fill="hold">
                                          <p:stCondLst>
                                            <p:cond delay="0"/>
                                          </p:stCondLst>
                                        </p:cTn>
                                        <p:tgtEl>
                                          <p:spTgt spid="8"/>
                                        </p:tgtEl>
                                        <p:attrNameLst>
                                          <p:attrName>style.visibility</p:attrName>
                                        </p:attrNameLst>
                                      </p:cBhvr>
                                      <p:to>
                                        <p:strVal val="visible"/>
                                      </p:to>
                                    </p:set>
                                    <p:animEffect transition="in" filter="wipe(left)">
                                      <p:cBhvr>
                                        <p:cTn id="103"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8" name="矩形 27"/>
          <p:cNvSpPr/>
          <p:nvPr/>
        </p:nvSpPr>
        <p:spPr>
          <a:xfrm>
            <a:off x="975360" y="-1341120"/>
            <a:ext cx="772160" cy="1056640"/>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0" name="Picture 268" descr="华表54654"/>
          <p:cNvPicPr>
            <a:picLocks noChangeAspect="1" noChangeArrowheads="1"/>
          </p:cNvPicPr>
          <p:nvPr/>
        </p:nvPicPr>
        <p:blipFill>
          <a:blip r:embed="rId4" cstate="screen">
            <a:extLst>
              <a:ext uri="{28A0092B-C50C-407E-A947-70E740481C1C}">
                <a14:useLocalDpi xmlns:a14="http://schemas.microsoft.com/office/drawing/2010/main"/>
              </a:ext>
            </a:extLst>
          </a:blip>
          <a:srcRect t="1273"/>
          <a:stretch>
            <a:fillRect/>
          </a:stretch>
        </p:blipFill>
        <p:spPr bwMode="auto">
          <a:xfrm>
            <a:off x="1" y="0"/>
            <a:ext cx="3433009" cy="7956330"/>
          </a:xfrm>
          <a:prstGeom prst="rect">
            <a:avLst/>
          </a:prstGeom>
          <a:noFill/>
          <a:extLst>
            <a:ext uri="{909E8E84-426E-40DD-AFC4-6F175D3DCCD1}">
              <a14:hiddenFill xmlns:a14="http://schemas.microsoft.com/office/drawing/2010/main">
                <a:solidFill>
                  <a:srgbClr val="FFFFFF"/>
                </a:solidFill>
              </a14:hiddenFill>
            </a:ext>
          </a:extLst>
        </p:spPr>
      </p:pic>
      <p:pic>
        <p:nvPicPr>
          <p:cNvPr id="42" name="图片 41"/>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0" y="5842000"/>
            <a:ext cx="12192000" cy="1016000"/>
          </a:xfrm>
          <a:prstGeom prst="rect">
            <a:avLst/>
          </a:prstGeom>
        </p:spPr>
      </p:pic>
      <p:sp>
        <p:nvSpPr>
          <p:cNvPr id="2" name="矩形 1"/>
          <p:cNvSpPr/>
          <p:nvPr/>
        </p:nvSpPr>
        <p:spPr>
          <a:xfrm>
            <a:off x="3276984" y="2132161"/>
            <a:ext cx="7802136" cy="1107996"/>
          </a:xfrm>
          <a:prstGeom prst="rect">
            <a:avLst/>
          </a:prstGeom>
        </p:spPr>
        <p:txBody>
          <a:bodyPr wrap="none">
            <a:spAutoFit/>
          </a:bodyPr>
          <a:lstStyle/>
          <a:p>
            <a:r>
              <a:rPr lang="zh-CN" altLang="en-US" sz="6600" b="1" dirty="0">
                <a:gradFill>
                  <a:gsLst>
                    <a:gs pos="0">
                      <a:srgbClr val="BE0000"/>
                    </a:gs>
                    <a:gs pos="100000">
                      <a:srgbClr val="930000"/>
                    </a:gs>
                  </a:gsLst>
                  <a:lin ang="16200000" scaled="1"/>
                </a:gradFill>
                <a:effectLst>
                  <a:outerShdw blurRad="50800" dist="38100" dir="2700000" algn="tl" rotWithShape="0">
                    <a:prstClr val="black">
                      <a:alpha val="40000"/>
                    </a:prstClr>
                  </a:outerShdw>
                </a:effectLst>
                <a:latin typeface="Verdana" panose="020B0604030504040204" pitchFamily="34" charset="0"/>
                <a:ea typeface="微软雅黑" panose="020B0503020204020204" pitchFamily="34" charset="-122"/>
              </a:rPr>
              <a:t>如何做一名合格党员</a:t>
            </a:r>
          </a:p>
        </p:txBody>
      </p:sp>
      <p:grpSp>
        <p:nvGrpSpPr>
          <p:cNvPr id="29" name="组合 28"/>
          <p:cNvGrpSpPr/>
          <p:nvPr/>
        </p:nvGrpSpPr>
        <p:grpSpPr>
          <a:xfrm>
            <a:off x="6409419" y="572333"/>
            <a:ext cx="1387044" cy="1387043"/>
            <a:chOff x="2536745" y="3496783"/>
            <a:chExt cx="1006035" cy="1006034"/>
          </a:xfrm>
          <a:effectLst>
            <a:outerShdw blurRad="50800" dist="38100" dir="2700000" algn="tl" rotWithShape="0">
              <a:prstClr val="black">
                <a:alpha val="40000"/>
              </a:prstClr>
            </a:outerShdw>
          </a:effectLst>
        </p:grpSpPr>
        <p:grpSp>
          <p:nvGrpSpPr>
            <p:cNvPr id="30" name="组合 29"/>
            <p:cNvGrpSpPr/>
            <p:nvPr/>
          </p:nvGrpSpPr>
          <p:grpSpPr>
            <a:xfrm>
              <a:off x="2536745" y="3496783"/>
              <a:ext cx="1006035" cy="1006034"/>
              <a:chOff x="2180022" y="2446667"/>
              <a:chExt cx="1008000" cy="1008000"/>
            </a:xfrm>
          </p:grpSpPr>
          <p:sp>
            <p:nvSpPr>
              <p:cNvPr id="32" name="矩形 31"/>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33" name="直接连接符 32"/>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31" name="TextBox 14"/>
            <p:cNvSpPr txBox="1"/>
            <p:nvPr/>
          </p:nvSpPr>
          <p:spPr>
            <a:xfrm>
              <a:off x="2577636" y="3592173"/>
              <a:ext cx="951515" cy="803639"/>
            </a:xfrm>
            <a:prstGeom prst="rect">
              <a:avLst/>
            </a:prstGeom>
            <a:noFill/>
          </p:spPr>
          <p:txBody>
            <a:bodyPr wrap="square" rtlCol="0">
              <a:spAutoFit/>
            </a:bodyPr>
            <a:lstStyle/>
            <a:p>
              <a:pPr algn="ctr"/>
              <a:r>
                <a:rPr lang="zh-CN" altLang="en-US" sz="6600" b="1" dirty="0">
                  <a:latin typeface="微软雅黑" panose="020B0503020204020204" pitchFamily="34" charset="-122"/>
                  <a:ea typeface="微软雅黑" panose="020B0503020204020204" pitchFamily="34" charset="-122"/>
                </a:rPr>
                <a:t>陆</a:t>
              </a:r>
            </a:p>
          </p:txBody>
        </p:sp>
      </p:grpSp>
      <p:grpSp>
        <p:nvGrpSpPr>
          <p:cNvPr id="35" name="组合 34"/>
          <p:cNvGrpSpPr/>
          <p:nvPr/>
        </p:nvGrpSpPr>
        <p:grpSpPr>
          <a:xfrm>
            <a:off x="2986038" y="3759617"/>
            <a:ext cx="3810336" cy="484059"/>
            <a:chOff x="2986038" y="3759617"/>
            <a:chExt cx="3810336" cy="484059"/>
          </a:xfrm>
        </p:grpSpPr>
        <p:sp>
          <p:nvSpPr>
            <p:cNvPr id="46" name="圆角矩形 45"/>
            <p:cNvSpPr/>
            <p:nvPr/>
          </p:nvSpPr>
          <p:spPr>
            <a:xfrm>
              <a:off x="2986038" y="3759617"/>
              <a:ext cx="3810336" cy="484059"/>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TextBox 14"/>
            <p:cNvSpPr txBox="1"/>
            <p:nvPr/>
          </p:nvSpPr>
          <p:spPr bwMode="auto">
            <a:xfrm>
              <a:off x="3195261" y="3801913"/>
              <a:ext cx="2954655" cy="400110"/>
            </a:xfrm>
            <a:prstGeom prst="rect">
              <a:avLst/>
            </a:prstGeom>
            <a:noFill/>
          </p:spPr>
          <p:txBody>
            <a:bodyPr wrap="none">
              <a:spAutoFit/>
            </a:bodyPr>
            <a:lstStyle/>
            <a:p>
              <a:pPr>
                <a:defRPr/>
              </a:pPr>
              <a:r>
                <a:rPr lang="zh-CN" altLang="en-US" sz="2000" b="1" kern="0" spc="400" dirty="0" smtClean="0">
                  <a:solidFill>
                    <a:srgbClr val="FDFDFD"/>
                  </a:solidFill>
                  <a:latin typeface="微软雅黑" pitchFamily="34" charset="-122"/>
                  <a:ea typeface="微软雅黑" pitchFamily="34" charset="-122"/>
                </a:rPr>
                <a:t>遵守</a:t>
              </a:r>
              <a:r>
                <a:rPr lang="zh-CN" altLang="en-US" sz="2000" b="1" kern="0" spc="400" dirty="0">
                  <a:solidFill>
                    <a:srgbClr val="FDFDFD"/>
                  </a:solidFill>
                  <a:latin typeface="微软雅黑" pitchFamily="34" charset="-122"/>
                  <a:ea typeface="微软雅黑" pitchFamily="34" charset="-122"/>
                </a:rPr>
                <a:t>党章、加强党性</a:t>
              </a:r>
            </a:p>
          </p:txBody>
        </p:sp>
      </p:grpSp>
      <p:grpSp>
        <p:nvGrpSpPr>
          <p:cNvPr id="48" name="组合 47"/>
          <p:cNvGrpSpPr/>
          <p:nvPr/>
        </p:nvGrpSpPr>
        <p:grpSpPr>
          <a:xfrm>
            <a:off x="7645365" y="3757042"/>
            <a:ext cx="3653112" cy="484059"/>
            <a:chOff x="7645365" y="3757042"/>
            <a:chExt cx="3653112" cy="484059"/>
          </a:xfrm>
        </p:grpSpPr>
        <p:sp>
          <p:nvSpPr>
            <p:cNvPr id="49" name="圆角矩形 48"/>
            <p:cNvSpPr/>
            <p:nvPr/>
          </p:nvSpPr>
          <p:spPr>
            <a:xfrm>
              <a:off x="7645365" y="3757042"/>
              <a:ext cx="3653112" cy="484059"/>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TextBox 34"/>
            <p:cNvSpPr txBox="1"/>
            <p:nvPr/>
          </p:nvSpPr>
          <p:spPr bwMode="auto">
            <a:xfrm>
              <a:off x="7830941" y="3801863"/>
              <a:ext cx="2954655" cy="400110"/>
            </a:xfrm>
            <a:prstGeom prst="rect">
              <a:avLst/>
            </a:prstGeom>
            <a:noFill/>
          </p:spPr>
          <p:txBody>
            <a:bodyPr wrap="none">
              <a:spAutoFit/>
            </a:bodyPr>
            <a:lstStyle/>
            <a:p>
              <a:pPr>
                <a:defRPr/>
              </a:pPr>
              <a:r>
                <a:rPr lang="zh-CN" altLang="en-US" sz="2000" b="1" kern="0" spc="400" dirty="0" smtClean="0">
                  <a:solidFill>
                    <a:srgbClr val="FDFDFD"/>
                  </a:solidFill>
                  <a:latin typeface="微软雅黑" pitchFamily="34" charset="-122"/>
                  <a:ea typeface="微软雅黑" pitchFamily="34" charset="-122"/>
                </a:rPr>
                <a:t>坚定</a:t>
              </a:r>
              <a:r>
                <a:rPr lang="zh-CN" altLang="en-US" sz="2000" b="1" kern="0" spc="400" dirty="0">
                  <a:solidFill>
                    <a:srgbClr val="FDFDFD"/>
                  </a:solidFill>
                  <a:latin typeface="微软雅黑" pitchFamily="34" charset="-122"/>
                  <a:ea typeface="微软雅黑" pitchFamily="34" charset="-122"/>
                </a:rPr>
                <a:t>信念、加强学习</a:t>
              </a:r>
            </a:p>
          </p:txBody>
        </p:sp>
      </p:grpSp>
      <p:grpSp>
        <p:nvGrpSpPr>
          <p:cNvPr id="51" name="组合 50"/>
          <p:cNvGrpSpPr/>
          <p:nvPr/>
        </p:nvGrpSpPr>
        <p:grpSpPr>
          <a:xfrm>
            <a:off x="2986266" y="4662483"/>
            <a:ext cx="3810336" cy="484059"/>
            <a:chOff x="2986266" y="4534467"/>
            <a:chExt cx="3810336" cy="484059"/>
          </a:xfrm>
        </p:grpSpPr>
        <p:sp>
          <p:nvSpPr>
            <p:cNvPr id="52" name="圆角矩形 51"/>
            <p:cNvSpPr/>
            <p:nvPr/>
          </p:nvSpPr>
          <p:spPr>
            <a:xfrm>
              <a:off x="2986266" y="4534467"/>
              <a:ext cx="3810336" cy="484059"/>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TextBox 37"/>
            <p:cNvSpPr txBox="1"/>
            <p:nvPr/>
          </p:nvSpPr>
          <p:spPr bwMode="auto">
            <a:xfrm>
              <a:off x="3218155" y="4588700"/>
              <a:ext cx="2954655" cy="400110"/>
            </a:xfrm>
            <a:prstGeom prst="rect">
              <a:avLst/>
            </a:prstGeom>
            <a:noFill/>
          </p:spPr>
          <p:txBody>
            <a:bodyPr wrap="none">
              <a:spAutoFit/>
            </a:bodyPr>
            <a:lstStyle/>
            <a:p>
              <a:pPr>
                <a:defRPr/>
              </a:pPr>
              <a:r>
                <a:rPr lang="zh-CN" altLang="en-US" sz="2000" b="1" kern="0" spc="400" dirty="0" smtClean="0">
                  <a:solidFill>
                    <a:srgbClr val="FDFDFD"/>
                  </a:solidFill>
                  <a:latin typeface="微软雅黑" pitchFamily="34" charset="-122"/>
                  <a:ea typeface="微软雅黑" pitchFamily="34" charset="-122"/>
                </a:rPr>
                <a:t>遵纪守法</a:t>
              </a:r>
              <a:r>
                <a:rPr lang="zh-CN" altLang="en-US" sz="2000" b="1" kern="0" spc="400" dirty="0">
                  <a:solidFill>
                    <a:srgbClr val="FDFDFD"/>
                  </a:solidFill>
                  <a:latin typeface="微软雅黑" pitchFamily="34" charset="-122"/>
                  <a:ea typeface="微软雅黑" pitchFamily="34" charset="-122"/>
                </a:rPr>
                <a:t>、廉洁正派</a:t>
              </a:r>
            </a:p>
          </p:txBody>
        </p:sp>
      </p:grpSp>
      <p:grpSp>
        <p:nvGrpSpPr>
          <p:cNvPr id="54" name="组合 53"/>
          <p:cNvGrpSpPr/>
          <p:nvPr/>
        </p:nvGrpSpPr>
        <p:grpSpPr>
          <a:xfrm>
            <a:off x="7655013" y="4662483"/>
            <a:ext cx="3746136" cy="484059"/>
            <a:chOff x="7655013" y="4534467"/>
            <a:chExt cx="3746136" cy="484059"/>
          </a:xfrm>
        </p:grpSpPr>
        <p:sp>
          <p:nvSpPr>
            <p:cNvPr id="55" name="圆角矩形 54"/>
            <p:cNvSpPr/>
            <p:nvPr/>
          </p:nvSpPr>
          <p:spPr>
            <a:xfrm>
              <a:off x="7655013" y="4534467"/>
              <a:ext cx="3643464" cy="484059"/>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TextBox 40"/>
            <p:cNvSpPr txBox="1"/>
            <p:nvPr/>
          </p:nvSpPr>
          <p:spPr bwMode="auto">
            <a:xfrm>
              <a:off x="7830941" y="4551133"/>
              <a:ext cx="3570208" cy="400110"/>
            </a:xfrm>
            <a:prstGeom prst="rect">
              <a:avLst/>
            </a:prstGeom>
            <a:noFill/>
          </p:spPr>
          <p:txBody>
            <a:bodyPr wrap="none">
              <a:spAutoFit/>
            </a:bodyPr>
            <a:lstStyle/>
            <a:p>
              <a:pPr>
                <a:defRPr/>
              </a:pPr>
              <a:r>
                <a:rPr lang="zh-CN" altLang="en-US" sz="2000" b="1" kern="0" spc="400" dirty="0" smtClean="0">
                  <a:solidFill>
                    <a:srgbClr val="FDFDFD"/>
                  </a:solidFill>
                  <a:latin typeface="微软雅黑" pitchFamily="34" charset="-122"/>
                  <a:ea typeface="微软雅黑" pitchFamily="34" charset="-122"/>
                </a:rPr>
                <a:t>向</a:t>
              </a:r>
              <a:r>
                <a:rPr lang="zh-CN" altLang="en-US" sz="2000" b="1" kern="0" spc="400" dirty="0">
                  <a:solidFill>
                    <a:srgbClr val="FDFDFD"/>
                  </a:solidFill>
                  <a:latin typeface="微软雅黑" pitchFamily="34" charset="-122"/>
                  <a:ea typeface="微软雅黑" pitchFamily="34" charset="-122"/>
                </a:rPr>
                <a:t>榜样学习、向群众学习</a:t>
              </a:r>
            </a:p>
          </p:txBody>
        </p:sp>
      </p:grpSp>
      <p:pic>
        <p:nvPicPr>
          <p:cNvPr id="57" name="图片 56"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601169" y="3688640"/>
            <a:ext cx="612000" cy="583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 name="图片 57"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606018" y="4587403"/>
            <a:ext cx="612000" cy="583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 name="图片 58"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218941" y="3685986"/>
            <a:ext cx="612000" cy="583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 name="图片 59"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223790" y="4584749"/>
            <a:ext cx="612000" cy="583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2128302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4000" advClick="0" advTm="0">
        <p15:prstTrans prst="curtains"/>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up)">
                                      <p:cBhvr>
                                        <p:cTn id="7" dur="1000"/>
                                        <p:tgtEl>
                                          <p:spTgt spid="40"/>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wipe(left)">
                                      <p:cBhvr>
                                        <p:cTn id="11" dur="1000"/>
                                        <p:tgtEl>
                                          <p:spTgt spid="42"/>
                                        </p:tgtEl>
                                      </p:cBhvr>
                                    </p:animEffect>
                                  </p:childTnLst>
                                </p:cTn>
                              </p:par>
                            </p:childTnLst>
                          </p:cTn>
                        </p:par>
                        <p:par>
                          <p:cTn id="12" fill="hold">
                            <p:stCondLst>
                              <p:cond delay="2000"/>
                            </p:stCondLst>
                            <p:childTnLst>
                              <p:par>
                                <p:cTn id="13" presetID="53" presetClass="entr" presetSubtype="16" fill="hold" nodeType="after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p:cTn id="15" dur="1000" fill="hold"/>
                                        <p:tgtEl>
                                          <p:spTgt spid="29"/>
                                        </p:tgtEl>
                                        <p:attrNameLst>
                                          <p:attrName>ppt_w</p:attrName>
                                        </p:attrNameLst>
                                      </p:cBhvr>
                                      <p:tavLst>
                                        <p:tav tm="0">
                                          <p:val>
                                            <p:fltVal val="0"/>
                                          </p:val>
                                        </p:tav>
                                        <p:tav tm="100000">
                                          <p:val>
                                            <p:strVal val="#ppt_w"/>
                                          </p:val>
                                        </p:tav>
                                      </p:tavLst>
                                    </p:anim>
                                    <p:anim calcmode="lin" valueType="num">
                                      <p:cBhvr>
                                        <p:cTn id="16" dur="1000" fill="hold"/>
                                        <p:tgtEl>
                                          <p:spTgt spid="29"/>
                                        </p:tgtEl>
                                        <p:attrNameLst>
                                          <p:attrName>ppt_h</p:attrName>
                                        </p:attrNameLst>
                                      </p:cBhvr>
                                      <p:tavLst>
                                        <p:tav tm="0">
                                          <p:val>
                                            <p:fltVal val="0"/>
                                          </p:val>
                                        </p:tav>
                                        <p:tav tm="100000">
                                          <p:val>
                                            <p:strVal val="#ppt_h"/>
                                          </p:val>
                                        </p:tav>
                                      </p:tavLst>
                                    </p:anim>
                                    <p:animEffect transition="in" filter="fade">
                                      <p:cBhvr>
                                        <p:cTn id="17" dur="1000"/>
                                        <p:tgtEl>
                                          <p:spTgt spid="29"/>
                                        </p:tgtEl>
                                      </p:cBhvr>
                                    </p:animEffect>
                                  </p:childTnLst>
                                </p:cTn>
                              </p:par>
                            </p:childTnLst>
                          </p:cTn>
                        </p:par>
                        <p:par>
                          <p:cTn id="18" fill="hold">
                            <p:stCondLst>
                              <p:cond delay="3000"/>
                            </p:stCondLst>
                            <p:childTnLst>
                              <p:par>
                                <p:cTn id="19" presetID="22" presetClass="entr" presetSubtype="8"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left)">
                                      <p:cBhvr>
                                        <p:cTn id="21" dur="1000"/>
                                        <p:tgtEl>
                                          <p:spTgt spid="2"/>
                                        </p:tgtEl>
                                      </p:cBhvr>
                                    </p:animEffect>
                                  </p:childTnLst>
                                </p:cTn>
                              </p:par>
                            </p:childTnLst>
                          </p:cTn>
                        </p:par>
                        <p:par>
                          <p:cTn id="22" fill="hold">
                            <p:stCondLst>
                              <p:cond delay="4000"/>
                            </p:stCondLst>
                            <p:childTnLst>
                              <p:par>
                                <p:cTn id="23" presetID="23" presetClass="entr" presetSubtype="528" fill="hold" nodeType="afterEffect">
                                  <p:stCondLst>
                                    <p:cond delay="0"/>
                                  </p:stCondLst>
                                  <p:childTnLst>
                                    <p:set>
                                      <p:cBhvr>
                                        <p:cTn id="24" dur="1" fill="hold">
                                          <p:stCondLst>
                                            <p:cond delay="0"/>
                                          </p:stCondLst>
                                        </p:cTn>
                                        <p:tgtEl>
                                          <p:spTgt spid="57"/>
                                        </p:tgtEl>
                                        <p:attrNameLst>
                                          <p:attrName>style.visibility</p:attrName>
                                        </p:attrNameLst>
                                      </p:cBhvr>
                                      <p:to>
                                        <p:strVal val="visible"/>
                                      </p:to>
                                    </p:set>
                                    <p:anim calcmode="lin" valueType="num">
                                      <p:cBhvr>
                                        <p:cTn id="25" dur="1000" fill="hold"/>
                                        <p:tgtEl>
                                          <p:spTgt spid="57"/>
                                        </p:tgtEl>
                                        <p:attrNameLst>
                                          <p:attrName>ppt_w</p:attrName>
                                        </p:attrNameLst>
                                      </p:cBhvr>
                                      <p:tavLst>
                                        <p:tav tm="0">
                                          <p:val>
                                            <p:fltVal val="0"/>
                                          </p:val>
                                        </p:tav>
                                        <p:tav tm="100000">
                                          <p:val>
                                            <p:strVal val="#ppt_w"/>
                                          </p:val>
                                        </p:tav>
                                      </p:tavLst>
                                    </p:anim>
                                    <p:anim calcmode="lin" valueType="num">
                                      <p:cBhvr>
                                        <p:cTn id="26" dur="1000" fill="hold"/>
                                        <p:tgtEl>
                                          <p:spTgt spid="57"/>
                                        </p:tgtEl>
                                        <p:attrNameLst>
                                          <p:attrName>ppt_h</p:attrName>
                                        </p:attrNameLst>
                                      </p:cBhvr>
                                      <p:tavLst>
                                        <p:tav tm="0">
                                          <p:val>
                                            <p:fltVal val="0"/>
                                          </p:val>
                                        </p:tav>
                                        <p:tav tm="100000">
                                          <p:val>
                                            <p:strVal val="#ppt_h"/>
                                          </p:val>
                                        </p:tav>
                                      </p:tavLst>
                                    </p:anim>
                                    <p:anim calcmode="lin" valueType="num">
                                      <p:cBhvr>
                                        <p:cTn id="27" dur="1000" fill="hold"/>
                                        <p:tgtEl>
                                          <p:spTgt spid="57"/>
                                        </p:tgtEl>
                                        <p:attrNameLst>
                                          <p:attrName>ppt_x</p:attrName>
                                        </p:attrNameLst>
                                      </p:cBhvr>
                                      <p:tavLst>
                                        <p:tav tm="0">
                                          <p:val>
                                            <p:fltVal val="0.5"/>
                                          </p:val>
                                        </p:tav>
                                        <p:tav tm="100000">
                                          <p:val>
                                            <p:strVal val="#ppt_x"/>
                                          </p:val>
                                        </p:tav>
                                      </p:tavLst>
                                    </p:anim>
                                    <p:anim calcmode="lin" valueType="num">
                                      <p:cBhvr>
                                        <p:cTn id="28" dur="1000" fill="hold"/>
                                        <p:tgtEl>
                                          <p:spTgt spid="57"/>
                                        </p:tgtEl>
                                        <p:attrNameLst>
                                          <p:attrName>ppt_y</p:attrName>
                                        </p:attrNameLst>
                                      </p:cBhvr>
                                      <p:tavLst>
                                        <p:tav tm="0">
                                          <p:val>
                                            <p:fltVal val="0.5"/>
                                          </p:val>
                                        </p:tav>
                                        <p:tav tm="100000">
                                          <p:val>
                                            <p:strVal val="#ppt_y"/>
                                          </p:val>
                                        </p:tav>
                                      </p:tavLst>
                                    </p:anim>
                                  </p:childTnLst>
                                </p:cTn>
                              </p:par>
                            </p:childTnLst>
                          </p:cTn>
                        </p:par>
                        <p:par>
                          <p:cTn id="29" fill="hold">
                            <p:stCondLst>
                              <p:cond delay="5000"/>
                            </p:stCondLst>
                            <p:childTnLst>
                              <p:par>
                                <p:cTn id="30" presetID="22" presetClass="entr" presetSubtype="8" fill="hold" nodeType="after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wipe(left)">
                                      <p:cBhvr>
                                        <p:cTn id="32" dur="1000"/>
                                        <p:tgtEl>
                                          <p:spTgt spid="35"/>
                                        </p:tgtEl>
                                      </p:cBhvr>
                                    </p:animEffect>
                                  </p:childTnLst>
                                </p:cTn>
                              </p:par>
                            </p:childTnLst>
                          </p:cTn>
                        </p:par>
                        <p:par>
                          <p:cTn id="33" fill="hold">
                            <p:stCondLst>
                              <p:cond delay="6000"/>
                            </p:stCondLst>
                            <p:childTnLst>
                              <p:par>
                                <p:cTn id="34" presetID="23" presetClass="entr" presetSubtype="528" fill="hold" nodeType="afterEffect">
                                  <p:stCondLst>
                                    <p:cond delay="0"/>
                                  </p:stCondLst>
                                  <p:childTnLst>
                                    <p:set>
                                      <p:cBhvr>
                                        <p:cTn id="35" dur="1" fill="hold">
                                          <p:stCondLst>
                                            <p:cond delay="0"/>
                                          </p:stCondLst>
                                        </p:cTn>
                                        <p:tgtEl>
                                          <p:spTgt spid="59"/>
                                        </p:tgtEl>
                                        <p:attrNameLst>
                                          <p:attrName>style.visibility</p:attrName>
                                        </p:attrNameLst>
                                      </p:cBhvr>
                                      <p:to>
                                        <p:strVal val="visible"/>
                                      </p:to>
                                    </p:set>
                                    <p:anim calcmode="lin" valueType="num">
                                      <p:cBhvr>
                                        <p:cTn id="36" dur="1000" fill="hold"/>
                                        <p:tgtEl>
                                          <p:spTgt spid="59"/>
                                        </p:tgtEl>
                                        <p:attrNameLst>
                                          <p:attrName>ppt_w</p:attrName>
                                        </p:attrNameLst>
                                      </p:cBhvr>
                                      <p:tavLst>
                                        <p:tav tm="0">
                                          <p:val>
                                            <p:fltVal val="0"/>
                                          </p:val>
                                        </p:tav>
                                        <p:tav tm="100000">
                                          <p:val>
                                            <p:strVal val="#ppt_w"/>
                                          </p:val>
                                        </p:tav>
                                      </p:tavLst>
                                    </p:anim>
                                    <p:anim calcmode="lin" valueType="num">
                                      <p:cBhvr>
                                        <p:cTn id="37" dur="1000" fill="hold"/>
                                        <p:tgtEl>
                                          <p:spTgt spid="59"/>
                                        </p:tgtEl>
                                        <p:attrNameLst>
                                          <p:attrName>ppt_h</p:attrName>
                                        </p:attrNameLst>
                                      </p:cBhvr>
                                      <p:tavLst>
                                        <p:tav tm="0">
                                          <p:val>
                                            <p:fltVal val="0"/>
                                          </p:val>
                                        </p:tav>
                                        <p:tav tm="100000">
                                          <p:val>
                                            <p:strVal val="#ppt_h"/>
                                          </p:val>
                                        </p:tav>
                                      </p:tavLst>
                                    </p:anim>
                                    <p:anim calcmode="lin" valueType="num">
                                      <p:cBhvr>
                                        <p:cTn id="38" dur="1000" fill="hold"/>
                                        <p:tgtEl>
                                          <p:spTgt spid="59"/>
                                        </p:tgtEl>
                                        <p:attrNameLst>
                                          <p:attrName>ppt_x</p:attrName>
                                        </p:attrNameLst>
                                      </p:cBhvr>
                                      <p:tavLst>
                                        <p:tav tm="0">
                                          <p:val>
                                            <p:fltVal val="0.5"/>
                                          </p:val>
                                        </p:tav>
                                        <p:tav tm="100000">
                                          <p:val>
                                            <p:strVal val="#ppt_x"/>
                                          </p:val>
                                        </p:tav>
                                      </p:tavLst>
                                    </p:anim>
                                    <p:anim calcmode="lin" valueType="num">
                                      <p:cBhvr>
                                        <p:cTn id="39" dur="1000" fill="hold"/>
                                        <p:tgtEl>
                                          <p:spTgt spid="59"/>
                                        </p:tgtEl>
                                        <p:attrNameLst>
                                          <p:attrName>ppt_y</p:attrName>
                                        </p:attrNameLst>
                                      </p:cBhvr>
                                      <p:tavLst>
                                        <p:tav tm="0">
                                          <p:val>
                                            <p:fltVal val="0.5"/>
                                          </p:val>
                                        </p:tav>
                                        <p:tav tm="100000">
                                          <p:val>
                                            <p:strVal val="#ppt_y"/>
                                          </p:val>
                                        </p:tav>
                                      </p:tavLst>
                                    </p:anim>
                                  </p:childTnLst>
                                </p:cTn>
                              </p:par>
                            </p:childTnLst>
                          </p:cTn>
                        </p:par>
                        <p:par>
                          <p:cTn id="40" fill="hold">
                            <p:stCondLst>
                              <p:cond delay="7000"/>
                            </p:stCondLst>
                            <p:childTnLst>
                              <p:par>
                                <p:cTn id="41" presetID="22" presetClass="entr" presetSubtype="8" fill="hold" nodeType="after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wipe(left)">
                                      <p:cBhvr>
                                        <p:cTn id="43" dur="1000"/>
                                        <p:tgtEl>
                                          <p:spTgt spid="48"/>
                                        </p:tgtEl>
                                      </p:cBhvr>
                                    </p:animEffect>
                                  </p:childTnLst>
                                </p:cTn>
                              </p:par>
                            </p:childTnLst>
                          </p:cTn>
                        </p:par>
                        <p:par>
                          <p:cTn id="44" fill="hold">
                            <p:stCondLst>
                              <p:cond delay="8000"/>
                            </p:stCondLst>
                            <p:childTnLst>
                              <p:par>
                                <p:cTn id="45" presetID="23" presetClass="entr" presetSubtype="528" fill="hold" nodeType="afterEffect">
                                  <p:stCondLst>
                                    <p:cond delay="0"/>
                                  </p:stCondLst>
                                  <p:childTnLst>
                                    <p:set>
                                      <p:cBhvr>
                                        <p:cTn id="46" dur="1" fill="hold">
                                          <p:stCondLst>
                                            <p:cond delay="0"/>
                                          </p:stCondLst>
                                        </p:cTn>
                                        <p:tgtEl>
                                          <p:spTgt spid="58"/>
                                        </p:tgtEl>
                                        <p:attrNameLst>
                                          <p:attrName>style.visibility</p:attrName>
                                        </p:attrNameLst>
                                      </p:cBhvr>
                                      <p:to>
                                        <p:strVal val="visible"/>
                                      </p:to>
                                    </p:set>
                                    <p:anim calcmode="lin" valueType="num">
                                      <p:cBhvr>
                                        <p:cTn id="47" dur="1000" fill="hold"/>
                                        <p:tgtEl>
                                          <p:spTgt spid="58"/>
                                        </p:tgtEl>
                                        <p:attrNameLst>
                                          <p:attrName>ppt_w</p:attrName>
                                        </p:attrNameLst>
                                      </p:cBhvr>
                                      <p:tavLst>
                                        <p:tav tm="0">
                                          <p:val>
                                            <p:fltVal val="0"/>
                                          </p:val>
                                        </p:tav>
                                        <p:tav tm="100000">
                                          <p:val>
                                            <p:strVal val="#ppt_w"/>
                                          </p:val>
                                        </p:tav>
                                      </p:tavLst>
                                    </p:anim>
                                    <p:anim calcmode="lin" valueType="num">
                                      <p:cBhvr>
                                        <p:cTn id="48" dur="1000" fill="hold"/>
                                        <p:tgtEl>
                                          <p:spTgt spid="58"/>
                                        </p:tgtEl>
                                        <p:attrNameLst>
                                          <p:attrName>ppt_h</p:attrName>
                                        </p:attrNameLst>
                                      </p:cBhvr>
                                      <p:tavLst>
                                        <p:tav tm="0">
                                          <p:val>
                                            <p:fltVal val="0"/>
                                          </p:val>
                                        </p:tav>
                                        <p:tav tm="100000">
                                          <p:val>
                                            <p:strVal val="#ppt_h"/>
                                          </p:val>
                                        </p:tav>
                                      </p:tavLst>
                                    </p:anim>
                                    <p:anim calcmode="lin" valueType="num">
                                      <p:cBhvr>
                                        <p:cTn id="49" dur="1000" fill="hold"/>
                                        <p:tgtEl>
                                          <p:spTgt spid="58"/>
                                        </p:tgtEl>
                                        <p:attrNameLst>
                                          <p:attrName>ppt_x</p:attrName>
                                        </p:attrNameLst>
                                      </p:cBhvr>
                                      <p:tavLst>
                                        <p:tav tm="0">
                                          <p:val>
                                            <p:fltVal val="0.5"/>
                                          </p:val>
                                        </p:tav>
                                        <p:tav tm="100000">
                                          <p:val>
                                            <p:strVal val="#ppt_x"/>
                                          </p:val>
                                        </p:tav>
                                      </p:tavLst>
                                    </p:anim>
                                    <p:anim calcmode="lin" valueType="num">
                                      <p:cBhvr>
                                        <p:cTn id="50" dur="1000" fill="hold"/>
                                        <p:tgtEl>
                                          <p:spTgt spid="58"/>
                                        </p:tgtEl>
                                        <p:attrNameLst>
                                          <p:attrName>ppt_y</p:attrName>
                                        </p:attrNameLst>
                                      </p:cBhvr>
                                      <p:tavLst>
                                        <p:tav tm="0">
                                          <p:val>
                                            <p:fltVal val="0.5"/>
                                          </p:val>
                                        </p:tav>
                                        <p:tav tm="100000">
                                          <p:val>
                                            <p:strVal val="#ppt_y"/>
                                          </p:val>
                                        </p:tav>
                                      </p:tavLst>
                                    </p:anim>
                                  </p:childTnLst>
                                </p:cTn>
                              </p:par>
                            </p:childTnLst>
                          </p:cTn>
                        </p:par>
                        <p:par>
                          <p:cTn id="51" fill="hold">
                            <p:stCondLst>
                              <p:cond delay="9000"/>
                            </p:stCondLst>
                            <p:childTnLst>
                              <p:par>
                                <p:cTn id="52" presetID="22" presetClass="entr" presetSubtype="8" fill="hold" nodeType="afterEffect">
                                  <p:stCondLst>
                                    <p:cond delay="0"/>
                                  </p:stCondLst>
                                  <p:childTnLst>
                                    <p:set>
                                      <p:cBhvr>
                                        <p:cTn id="53" dur="1" fill="hold">
                                          <p:stCondLst>
                                            <p:cond delay="0"/>
                                          </p:stCondLst>
                                        </p:cTn>
                                        <p:tgtEl>
                                          <p:spTgt spid="51"/>
                                        </p:tgtEl>
                                        <p:attrNameLst>
                                          <p:attrName>style.visibility</p:attrName>
                                        </p:attrNameLst>
                                      </p:cBhvr>
                                      <p:to>
                                        <p:strVal val="visible"/>
                                      </p:to>
                                    </p:set>
                                    <p:animEffect transition="in" filter="wipe(left)">
                                      <p:cBhvr>
                                        <p:cTn id="54" dur="1000"/>
                                        <p:tgtEl>
                                          <p:spTgt spid="51"/>
                                        </p:tgtEl>
                                      </p:cBhvr>
                                    </p:animEffect>
                                  </p:childTnLst>
                                </p:cTn>
                              </p:par>
                            </p:childTnLst>
                          </p:cTn>
                        </p:par>
                        <p:par>
                          <p:cTn id="55" fill="hold">
                            <p:stCondLst>
                              <p:cond delay="10000"/>
                            </p:stCondLst>
                            <p:childTnLst>
                              <p:par>
                                <p:cTn id="56" presetID="23" presetClass="entr" presetSubtype="528" fill="hold" nodeType="afterEffect">
                                  <p:stCondLst>
                                    <p:cond delay="0"/>
                                  </p:stCondLst>
                                  <p:childTnLst>
                                    <p:set>
                                      <p:cBhvr>
                                        <p:cTn id="57" dur="1" fill="hold">
                                          <p:stCondLst>
                                            <p:cond delay="0"/>
                                          </p:stCondLst>
                                        </p:cTn>
                                        <p:tgtEl>
                                          <p:spTgt spid="60"/>
                                        </p:tgtEl>
                                        <p:attrNameLst>
                                          <p:attrName>style.visibility</p:attrName>
                                        </p:attrNameLst>
                                      </p:cBhvr>
                                      <p:to>
                                        <p:strVal val="visible"/>
                                      </p:to>
                                    </p:set>
                                    <p:anim calcmode="lin" valueType="num">
                                      <p:cBhvr>
                                        <p:cTn id="58" dur="1000" fill="hold"/>
                                        <p:tgtEl>
                                          <p:spTgt spid="60"/>
                                        </p:tgtEl>
                                        <p:attrNameLst>
                                          <p:attrName>ppt_w</p:attrName>
                                        </p:attrNameLst>
                                      </p:cBhvr>
                                      <p:tavLst>
                                        <p:tav tm="0">
                                          <p:val>
                                            <p:fltVal val="0"/>
                                          </p:val>
                                        </p:tav>
                                        <p:tav tm="100000">
                                          <p:val>
                                            <p:strVal val="#ppt_w"/>
                                          </p:val>
                                        </p:tav>
                                      </p:tavLst>
                                    </p:anim>
                                    <p:anim calcmode="lin" valueType="num">
                                      <p:cBhvr>
                                        <p:cTn id="59" dur="1000" fill="hold"/>
                                        <p:tgtEl>
                                          <p:spTgt spid="60"/>
                                        </p:tgtEl>
                                        <p:attrNameLst>
                                          <p:attrName>ppt_h</p:attrName>
                                        </p:attrNameLst>
                                      </p:cBhvr>
                                      <p:tavLst>
                                        <p:tav tm="0">
                                          <p:val>
                                            <p:fltVal val="0"/>
                                          </p:val>
                                        </p:tav>
                                        <p:tav tm="100000">
                                          <p:val>
                                            <p:strVal val="#ppt_h"/>
                                          </p:val>
                                        </p:tav>
                                      </p:tavLst>
                                    </p:anim>
                                    <p:anim calcmode="lin" valueType="num">
                                      <p:cBhvr>
                                        <p:cTn id="60" dur="1000" fill="hold"/>
                                        <p:tgtEl>
                                          <p:spTgt spid="60"/>
                                        </p:tgtEl>
                                        <p:attrNameLst>
                                          <p:attrName>ppt_x</p:attrName>
                                        </p:attrNameLst>
                                      </p:cBhvr>
                                      <p:tavLst>
                                        <p:tav tm="0">
                                          <p:val>
                                            <p:fltVal val="0.5"/>
                                          </p:val>
                                        </p:tav>
                                        <p:tav tm="100000">
                                          <p:val>
                                            <p:strVal val="#ppt_x"/>
                                          </p:val>
                                        </p:tav>
                                      </p:tavLst>
                                    </p:anim>
                                    <p:anim calcmode="lin" valueType="num">
                                      <p:cBhvr>
                                        <p:cTn id="61" dur="1000" fill="hold"/>
                                        <p:tgtEl>
                                          <p:spTgt spid="60"/>
                                        </p:tgtEl>
                                        <p:attrNameLst>
                                          <p:attrName>ppt_y</p:attrName>
                                        </p:attrNameLst>
                                      </p:cBhvr>
                                      <p:tavLst>
                                        <p:tav tm="0">
                                          <p:val>
                                            <p:fltVal val="0.5"/>
                                          </p:val>
                                        </p:tav>
                                        <p:tav tm="100000">
                                          <p:val>
                                            <p:strVal val="#ppt_y"/>
                                          </p:val>
                                        </p:tav>
                                      </p:tavLst>
                                    </p:anim>
                                  </p:childTnLst>
                                </p:cTn>
                              </p:par>
                            </p:childTnLst>
                          </p:cTn>
                        </p:par>
                        <p:par>
                          <p:cTn id="62" fill="hold">
                            <p:stCondLst>
                              <p:cond delay="11000"/>
                            </p:stCondLst>
                            <p:childTnLst>
                              <p:par>
                                <p:cTn id="63" presetID="22" presetClass="entr" presetSubtype="8" fill="hold" nodeType="afterEffect">
                                  <p:stCondLst>
                                    <p:cond delay="0"/>
                                  </p:stCondLst>
                                  <p:childTnLst>
                                    <p:set>
                                      <p:cBhvr>
                                        <p:cTn id="64" dur="1" fill="hold">
                                          <p:stCondLst>
                                            <p:cond delay="0"/>
                                          </p:stCondLst>
                                        </p:cTn>
                                        <p:tgtEl>
                                          <p:spTgt spid="54"/>
                                        </p:tgtEl>
                                        <p:attrNameLst>
                                          <p:attrName>style.visibility</p:attrName>
                                        </p:attrNameLst>
                                      </p:cBhvr>
                                      <p:to>
                                        <p:strVal val="visible"/>
                                      </p:to>
                                    </p:set>
                                    <p:animEffect transition="in" filter="wipe(left)">
                                      <p:cBhvr>
                                        <p:cTn id="65" dur="10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2" name="矩形 31"/>
          <p:cNvSpPr/>
          <p:nvPr/>
        </p:nvSpPr>
        <p:spPr>
          <a:xfrm>
            <a:off x="975360" y="-1341120"/>
            <a:ext cx="772160" cy="1056640"/>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a:grpSpLocks noChangeAspect="1"/>
          </p:cNvGrpSpPr>
          <p:nvPr/>
        </p:nvGrpSpPr>
        <p:grpSpPr>
          <a:xfrm>
            <a:off x="183057" y="301005"/>
            <a:ext cx="2339215" cy="1126744"/>
            <a:chOff x="1672035" y="1687395"/>
            <a:chExt cx="938928" cy="452259"/>
          </a:xfrm>
          <a:effectLst>
            <a:outerShdw blurRad="50800" dist="38100" dir="5400000" algn="t" rotWithShape="0">
              <a:prstClr val="black">
                <a:alpha val="40000"/>
              </a:prstClr>
            </a:outerShdw>
          </a:effectLst>
        </p:grpSpPr>
        <p:pic>
          <p:nvPicPr>
            <p:cNvPr id="7" name="Picture 2" descr="C:\Users\xb\Desktop\素材--党建\PNG--党（国）徽旗\党旗红旗\16sucai_201507091736.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flipH="1">
              <a:off x="1672035" y="1687395"/>
              <a:ext cx="845493" cy="44350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xb\Desktop\53bf653e36a06.png"/>
            <p:cNvPicPr>
              <a:picLocks noChangeAspect="1" noChangeArrowheads="1"/>
            </p:cNvPicPr>
            <p:nvPr userDrawn="1"/>
          </p:nvPicPr>
          <p:blipFill>
            <a:blip r:embed="rId5" cstate="print">
              <a:extLst>
                <a:ext uri="{28A0092B-C50C-407E-A947-70E740481C1C}">
                  <a14:useLocalDpi xmlns:a14="http://schemas.microsoft.com/office/drawing/2010/main"/>
                </a:ext>
              </a:extLst>
            </a:blip>
            <a:srcRect/>
            <a:stretch>
              <a:fillRect/>
            </a:stretch>
          </p:blipFill>
          <p:spPr bwMode="auto">
            <a:xfrm>
              <a:off x="2123728" y="1707654"/>
              <a:ext cx="487235" cy="432000"/>
            </a:xfrm>
            <a:prstGeom prst="rect">
              <a:avLst/>
            </a:prstGeom>
            <a:noFill/>
            <a:extLst>
              <a:ext uri="{909E8E84-426E-40DD-AFC4-6F175D3DCCD1}">
                <a14:hiddenFill xmlns:a14="http://schemas.microsoft.com/office/drawing/2010/main">
                  <a:solidFill>
                    <a:srgbClr val="FFFFFF"/>
                  </a:solidFill>
                </a14:hiddenFill>
              </a:ext>
            </a:extLst>
          </p:spPr>
        </p:pic>
      </p:grpSp>
      <p:sp>
        <p:nvSpPr>
          <p:cNvPr id="9" name="标题 1"/>
          <p:cNvSpPr txBox="1">
            <a:spLocks/>
          </p:cNvSpPr>
          <p:nvPr/>
        </p:nvSpPr>
        <p:spPr>
          <a:xfrm>
            <a:off x="2636042" y="579691"/>
            <a:ext cx="5779424" cy="690421"/>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r>
              <a:rPr lang="zh-CN" altLang="en-US" sz="3600" dirty="0">
                <a:gradFill>
                  <a:gsLst>
                    <a:gs pos="0">
                      <a:srgbClr val="BE0000"/>
                    </a:gs>
                    <a:gs pos="100000">
                      <a:srgbClr val="930000"/>
                    </a:gs>
                  </a:gsLst>
                  <a:lin ang="16200000" scaled="1"/>
                </a:gradFill>
              </a:rPr>
              <a:t>习近平论：做合格共产党员</a:t>
            </a:r>
          </a:p>
        </p:txBody>
      </p:sp>
      <p:grpSp>
        <p:nvGrpSpPr>
          <p:cNvPr id="10" name="组合 9"/>
          <p:cNvGrpSpPr/>
          <p:nvPr/>
        </p:nvGrpSpPr>
        <p:grpSpPr>
          <a:xfrm>
            <a:off x="8778749" y="569365"/>
            <a:ext cx="693102" cy="707002"/>
            <a:chOff x="1398837" y="3496783"/>
            <a:chExt cx="1006035" cy="1006034"/>
          </a:xfrm>
          <a:effectLst>
            <a:outerShdw blurRad="50800" dist="38100" dir="2700000" algn="tl" rotWithShape="0">
              <a:prstClr val="black">
                <a:alpha val="40000"/>
              </a:prstClr>
            </a:outerShdw>
          </a:effectLst>
        </p:grpSpPr>
        <p:grpSp>
          <p:nvGrpSpPr>
            <p:cNvPr id="11" name="组合 10"/>
            <p:cNvGrpSpPr/>
            <p:nvPr/>
          </p:nvGrpSpPr>
          <p:grpSpPr>
            <a:xfrm>
              <a:off x="1398837" y="3496783"/>
              <a:ext cx="1006035" cy="1006034"/>
              <a:chOff x="2180022" y="2446667"/>
              <a:chExt cx="1008000" cy="1008000"/>
            </a:xfrm>
          </p:grpSpPr>
          <p:sp>
            <p:nvSpPr>
              <p:cNvPr id="13" name="矩形 12"/>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14" name="直接连接符 13"/>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2" name="TextBox 14"/>
            <p:cNvSpPr txBox="1"/>
            <p:nvPr/>
          </p:nvSpPr>
          <p:spPr>
            <a:xfrm>
              <a:off x="1426098" y="3564497"/>
              <a:ext cx="951512"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两</a:t>
              </a:r>
            </a:p>
          </p:txBody>
        </p:sp>
      </p:grpSp>
      <p:grpSp>
        <p:nvGrpSpPr>
          <p:cNvPr id="16" name="组合 15"/>
          <p:cNvGrpSpPr/>
          <p:nvPr/>
        </p:nvGrpSpPr>
        <p:grpSpPr>
          <a:xfrm>
            <a:off x="9614407" y="577011"/>
            <a:ext cx="693102" cy="693101"/>
            <a:chOff x="2536745" y="3496783"/>
            <a:chExt cx="1006035" cy="1006034"/>
          </a:xfrm>
          <a:effectLst>
            <a:outerShdw blurRad="50800" dist="38100" dir="2700000" algn="tl" rotWithShape="0">
              <a:prstClr val="black">
                <a:alpha val="40000"/>
              </a:prstClr>
            </a:outerShdw>
          </a:effectLst>
        </p:grpSpPr>
        <p:grpSp>
          <p:nvGrpSpPr>
            <p:cNvPr id="17" name="组合 16"/>
            <p:cNvGrpSpPr/>
            <p:nvPr/>
          </p:nvGrpSpPr>
          <p:grpSpPr>
            <a:xfrm>
              <a:off x="2536745" y="3496783"/>
              <a:ext cx="1006035" cy="1006034"/>
              <a:chOff x="2180022" y="2446667"/>
              <a:chExt cx="1008000" cy="1008000"/>
            </a:xfrm>
          </p:grpSpPr>
          <p:sp>
            <p:nvSpPr>
              <p:cNvPr id="19" name="矩形 18"/>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0" name="直接连接符 19"/>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8" name="TextBox 14"/>
            <p:cNvSpPr txBox="1"/>
            <p:nvPr/>
          </p:nvSpPr>
          <p:spPr>
            <a:xfrm>
              <a:off x="2577636" y="3592172"/>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学</a:t>
              </a:r>
            </a:p>
          </p:txBody>
        </p:sp>
      </p:grpSp>
      <p:grpSp>
        <p:nvGrpSpPr>
          <p:cNvPr id="22" name="组合 21"/>
          <p:cNvGrpSpPr/>
          <p:nvPr/>
        </p:nvGrpSpPr>
        <p:grpSpPr>
          <a:xfrm>
            <a:off x="10459838" y="573188"/>
            <a:ext cx="693101" cy="693100"/>
            <a:chOff x="3674653" y="3496783"/>
            <a:chExt cx="1006035" cy="1006034"/>
          </a:xfrm>
          <a:effectLst>
            <a:outerShdw blurRad="50800" dist="38100" dir="2700000" algn="tl" rotWithShape="0">
              <a:prstClr val="black">
                <a:alpha val="40000"/>
              </a:prstClr>
            </a:outerShdw>
          </a:effectLst>
        </p:grpSpPr>
        <p:grpSp>
          <p:nvGrpSpPr>
            <p:cNvPr id="23" name="组合 22"/>
            <p:cNvGrpSpPr/>
            <p:nvPr/>
          </p:nvGrpSpPr>
          <p:grpSpPr>
            <a:xfrm>
              <a:off x="3674653" y="3496783"/>
              <a:ext cx="1006035" cy="1006034"/>
              <a:chOff x="2655510" y="2582189"/>
              <a:chExt cx="831406" cy="831406"/>
            </a:xfrm>
          </p:grpSpPr>
          <p:sp>
            <p:nvSpPr>
              <p:cNvPr id="25" name="矩形 24"/>
              <p:cNvSpPr/>
              <p:nvPr/>
            </p:nvSpPr>
            <p:spPr>
              <a:xfrm>
                <a:off x="2655510" y="2582189"/>
                <a:ext cx="831406" cy="83140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6" name="直接连接符 25"/>
              <p:cNvCxnSpPr/>
              <p:nvPr/>
            </p:nvCxnSpPr>
            <p:spPr>
              <a:xfrm>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5400000">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24" name="TextBox 14"/>
            <p:cNvSpPr txBox="1"/>
            <p:nvPr/>
          </p:nvSpPr>
          <p:spPr>
            <a:xfrm>
              <a:off x="3708728" y="3601699"/>
              <a:ext cx="951515" cy="806800"/>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一</a:t>
              </a:r>
            </a:p>
          </p:txBody>
        </p:sp>
      </p:grpSp>
      <p:grpSp>
        <p:nvGrpSpPr>
          <p:cNvPr id="28" name="组合 27"/>
          <p:cNvGrpSpPr/>
          <p:nvPr/>
        </p:nvGrpSpPr>
        <p:grpSpPr>
          <a:xfrm>
            <a:off x="11286106" y="569364"/>
            <a:ext cx="693102" cy="693101"/>
            <a:chOff x="4812563" y="3496783"/>
            <a:chExt cx="1006035" cy="1006034"/>
          </a:xfrm>
          <a:effectLst>
            <a:outerShdw blurRad="50800" dist="38100" dir="2700000" algn="tl" rotWithShape="0">
              <a:prstClr val="black">
                <a:alpha val="40000"/>
              </a:prstClr>
            </a:outerShdw>
          </a:effectLst>
        </p:grpSpPr>
        <p:grpSp>
          <p:nvGrpSpPr>
            <p:cNvPr id="29" name="组合 28"/>
            <p:cNvGrpSpPr/>
            <p:nvPr/>
          </p:nvGrpSpPr>
          <p:grpSpPr>
            <a:xfrm>
              <a:off x="4812563" y="3496783"/>
              <a:ext cx="1006035" cy="1006034"/>
              <a:chOff x="2180022" y="2446667"/>
              <a:chExt cx="1008000" cy="1008000"/>
            </a:xfrm>
          </p:grpSpPr>
          <p:sp>
            <p:nvSpPr>
              <p:cNvPr id="31" name="矩形 30"/>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36" name="直接连接符 35"/>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30" name="TextBox 14"/>
            <p:cNvSpPr txBox="1"/>
            <p:nvPr/>
          </p:nvSpPr>
          <p:spPr>
            <a:xfrm>
              <a:off x="4839822" y="3619057"/>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做</a:t>
              </a:r>
            </a:p>
          </p:txBody>
        </p:sp>
      </p:grpSp>
      <p:pic>
        <p:nvPicPr>
          <p:cNvPr id="33" name="Picture 348" descr="主席v"/>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494301" y="1779100"/>
            <a:ext cx="2513428" cy="3227424"/>
          </a:xfrm>
          <a:prstGeom prst="rect">
            <a:avLst/>
          </a:prstGeom>
          <a:noFill/>
          <a:extLst>
            <a:ext uri="{909E8E84-426E-40DD-AFC4-6F175D3DCCD1}">
              <a14:hiddenFill xmlns:a14="http://schemas.microsoft.com/office/drawing/2010/main">
                <a:solidFill>
                  <a:srgbClr val="FFFFFF"/>
                </a:solidFill>
              </a14:hiddenFill>
            </a:ext>
          </a:extLst>
        </p:spPr>
      </p:pic>
      <p:sp>
        <p:nvSpPr>
          <p:cNvPr id="38" name="圆角矩形 37"/>
          <p:cNvSpPr/>
          <p:nvPr/>
        </p:nvSpPr>
        <p:spPr>
          <a:xfrm>
            <a:off x="1335079" y="4836070"/>
            <a:ext cx="2978726" cy="848247"/>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9" name="图片 38" descr="方法14.png"/>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bwMode="auto">
          <a:xfrm>
            <a:off x="525553" y="4625572"/>
            <a:ext cx="1200747" cy="1145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 name="标题 1"/>
          <p:cNvSpPr txBox="1">
            <a:spLocks/>
          </p:cNvSpPr>
          <p:nvPr/>
        </p:nvSpPr>
        <p:spPr>
          <a:xfrm>
            <a:off x="1480233" y="4922117"/>
            <a:ext cx="3003744" cy="676152"/>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pPr algn="ctr">
              <a:lnSpc>
                <a:spcPct val="120000"/>
              </a:lnSpc>
              <a:defRPr/>
            </a:pPr>
            <a:r>
              <a:rPr lang="zh-CN" altLang="en-US" sz="3600" kern="0" spc="50" dirty="0" smtClean="0">
                <a:ln w="11430">
                  <a:noFill/>
                </a:ln>
              </a:rPr>
              <a:t>习近平   论 </a:t>
            </a:r>
            <a:endParaRPr lang="zh-CN" altLang="en-US" sz="3600" kern="0" spc="50" dirty="0">
              <a:ln w="11430">
                <a:noFill/>
              </a:ln>
            </a:endParaRPr>
          </a:p>
        </p:txBody>
      </p:sp>
      <p:sp>
        <p:nvSpPr>
          <p:cNvPr id="3" name="椭圆 2"/>
          <p:cNvSpPr/>
          <p:nvPr/>
        </p:nvSpPr>
        <p:spPr>
          <a:xfrm>
            <a:off x="3439264" y="5209349"/>
            <a:ext cx="140676" cy="140676"/>
          </a:xfrm>
          <a:prstGeom prst="ellipse">
            <a:avLst/>
          </a:prstGeom>
          <a:solidFill>
            <a:srgbClr val="FEFA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 name="组合 40"/>
          <p:cNvGrpSpPr/>
          <p:nvPr/>
        </p:nvGrpSpPr>
        <p:grpSpPr>
          <a:xfrm>
            <a:off x="5390803" y="1901407"/>
            <a:ext cx="916236" cy="934611"/>
            <a:chOff x="1398837" y="3496783"/>
            <a:chExt cx="1006035" cy="1006034"/>
          </a:xfrm>
          <a:effectLst>
            <a:outerShdw blurRad="50800" dist="38100" dir="2700000" algn="tl" rotWithShape="0">
              <a:prstClr val="black">
                <a:alpha val="40000"/>
              </a:prstClr>
            </a:outerShdw>
          </a:effectLst>
        </p:grpSpPr>
        <p:grpSp>
          <p:nvGrpSpPr>
            <p:cNvPr id="42" name="组合 41"/>
            <p:cNvGrpSpPr/>
            <p:nvPr/>
          </p:nvGrpSpPr>
          <p:grpSpPr>
            <a:xfrm>
              <a:off x="1398837" y="3496783"/>
              <a:ext cx="1006035" cy="1006034"/>
              <a:chOff x="2180022" y="2446667"/>
              <a:chExt cx="1008000" cy="1008000"/>
            </a:xfrm>
          </p:grpSpPr>
          <p:sp>
            <p:nvSpPr>
              <p:cNvPr id="44" name="矩形 43"/>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45" name="直接连接符 44"/>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43" name="TextBox 14"/>
            <p:cNvSpPr txBox="1"/>
            <p:nvPr/>
          </p:nvSpPr>
          <p:spPr>
            <a:xfrm>
              <a:off x="1426098" y="3564497"/>
              <a:ext cx="951512" cy="828242"/>
            </a:xfrm>
            <a:prstGeom prst="rect">
              <a:avLst/>
            </a:prstGeom>
            <a:noFill/>
          </p:spPr>
          <p:txBody>
            <a:bodyPr wrap="square" rtlCol="0">
              <a:spAutoFit/>
            </a:bodyPr>
            <a:lstStyle/>
            <a:p>
              <a:pPr algn="ctr"/>
              <a:r>
                <a:rPr lang="zh-CN" altLang="en-US" sz="4400" b="1" dirty="0" smtClean="0">
                  <a:latin typeface="微软雅黑" panose="020B0503020204020204" pitchFamily="34" charset="-122"/>
                  <a:ea typeface="微软雅黑" panose="020B0503020204020204" pitchFamily="34" charset="-122"/>
                </a:rPr>
                <a:t>要</a:t>
              </a:r>
              <a:endParaRPr lang="zh-CN" altLang="en-US" sz="4400" b="1" dirty="0">
                <a:latin typeface="微软雅黑" panose="020B0503020204020204" pitchFamily="34" charset="-122"/>
                <a:ea typeface="微软雅黑" panose="020B0503020204020204" pitchFamily="34" charset="-122"/>
              </a:endParaRPr>
            </a:p>
          </p:txBody>
        </p:sp>
      </p:grpSp>
      <p:sp>
        <p:nvSpPr>
          <p:cNvPr id="47" name="矩形 46"/>
          <p:cNvSpPr/>
          <p:nvPr/>
        </p:nvSpPr>
        <p:spPr>
          <a:xfrm>
            <a:off x="6572407" y="1882339"/>
            <a:ext cx="4560928" cy="923330"/>
          </a:xfrm>
          <a:prstGeom prst="rect">
            <a:avLst/>
          </a:prstGeom>
        </p:spPr>
        <p:txBody>
          <a:bodyPr wrap="square">
            <a:spAutoFit/>
          </a:bodyPr>
          <a:lstStyle/>
          <a:p>
            <a:pPr>
              <a:lnSpc>
                <a:spcPct val="150000"/>
              </a:lnSpc>
            </a:pPr>
            <a:r>
              <a:rPr lang="zh-CN" altLang="en-US" sz="3600" u="sng"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遵守党章、加强党性</a:t>
            </a:r>
            <a:endParaRPr lang="en-US" altLang="zh-CN" sz="3600" u="sng"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endParaRPr>
          </a:p>
        </p:txBody>
      </p:sp>
      <p:grpSp>
        <p:nvGrpSpPr>
          <p:cNvPr id="48" name="组合 47"/>
          <p:cNvGrpSpPr/>
          <p:nvPr/>
        </p:nvGrpSpPr>
        <p:grpSpPr>
          <a:xfrm>
            <a:off x="5390803" y="3103247"/>
            <a:ext cx="916236" cy="934611"/>
            <a:chOff x="1398837" y="3496783"/>
            <a:chExt cx="1006035" cy="1006034"/>
          </a:xfrm>
          <a:effectLst>
            <a:outerShdw blurRad="50800" dist="38100" dir="2700000" algn="tl" rotWithShape="0">
              <a:prstClr val="black">
                <a:alpha val="40000"/>
              </a:prstClr>
            </a:outerShdw>
          </a:effectLst>
        </p:grpSpPr>
        <p:grpSp>
          <p:nvGrpSpPr>
            <p:cNvPr id="49" name="组合 48"/>
            <p:cNvGrpSpPr/>
            <p:nvPr/>
          </p:nvGrpSpPr>
          <p:grpSpPr>
            <a:xfrm>
              <a:off x="1398837" y="3496783"/>
              <a:ext cx="1006035" cy="1006034"/>
              <a:chOff x="2180022" y="2446667"/>
              <a:chExt cx="1008000" cy="1008000"/>
            </a:xfrm>
          </p:grpSpPr>
          <p:sp>
            <p:nvSpPr>
              <p:cNvPr id="51" name="矩形 50"/>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52" name="直接连接符 51"/>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50" name="TextBox 14"/>
            <p:cNvSpPr txBox="1"/>
            <p:nvPr/>
          </p:nvSpPr>
          <p:spPr>
            <a:xfrm>
              <a:off x="1426098" y="3564497"/>
              <a:ext cx="951512" cy="828242"/>
            </a:xfrm>
            <a:prstGeom prst="rect">
              <a:avLst/>
            </a:prstGeom>
            <a:noFill/>
          </p:spPr>
          <p:txBody>
            <a:bodyPr wrap="square" rtlCol="0">
              <a:spAutoFit/>
            </a:bodyPr>
            <a:lstStyle/>
            <a:p>
              <a:pPr algn="ctr"/>
              <a:r>
                <a:rPr lang="zh-CN" altLang="en-US" sz="4400" b="1" dirty="0" smtClean="0">
                  <a:latin typeface="微软雅黑" panose="020B0503020204020204" pitchFamily="34" charset="-122"/>
                  <a:ea typeface="微软雅黑" panose="020B0503020204020204" pitchFamily="34" charset="-122"/>
                </a:rPr>
                <a:t>要</a:t>
              </a:r>
              <a:endParaRPr lang="zh-CN" altLang="en-US" sz="4400" b="1" dirty="0">
                <a:latin typeface="微软雅黑" panose="020B0503020204020204" pitchFamily="34" charset="-122"/>
                <a:ea typeface="微软雅黑" panose="020B0503020204020204" pitchFamily="34" charset="-122"/>
              </a:endParaRPr>
            </a:p>
          </p:txBody>
        </p:sp>
      </p:grpSp>
      <p:sp>
        <p:nvSpPr>
          <p:cNvPr id="54" name="矩形 53"/>
          <p:cNvSpPr/>
          <p:nvPr/>
        </p:nvSpPr>
        <p:spPr>
          <a:xfrm>
            <a:off x="6572407" y="3084179"/>
            <a:ext cx="4560928" cy="923330"/>
          </a:xfrm>
          <a:prstGeom prst="rect">
            <a:avLst/>
          </a:prstGeom>
        </p:spPr>
        <p:txBody>
          <a:bodyPr wrap="square">
            <a:spAutoFit/>
          </a:bodyPr>
          <a:lstStyle/>
          <a:p>
            <a:pPr>
              <a:lnSpc>
                <a:spcPct val="150000"/>
              </a:lnSpc>
            </a:pPr>
            <a:r>
              <a:rPr lang="zh-CN" altLang="en-US" sz="3600" u="sng"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坚定信念、加强学习</a:t>
            </a:r>
            <a:endParaRPr lang="en-US" altLang="zh-CN" sz="3600" u="sng"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endParaRPr>
          </a:p>
        </p:txBody>
      </p:sp>
      <p:grpSp>
        <p:nvGrpSpPr>
          <p:cNvPr id="55" name="组合 54"/>
          <p:cNvGrpSpPr/>
          <p:nvPr/>
        </p:nvGrpSpPr>
        <p:grpSpPr>
          <a:xfrm>
            <a:off x="5390803" y="4305087"/>
            <a:ext cx="916236" cy="934611"/>
            <a:chOff x="1398837" y="3496783"/>
            <a:chExt cx="1006035" cy="1006034"/>
          </a:xfrm>
          <a:effectLst>
            <a:outerShdw blurRad="50800" dist="38100" dir="2700000" algn="tl" rotWithShape="0">
              <a:prstClr val="black">
                <a:alpha val="40000"/>
              </a:prstClr>
            </a:outerShdw>
          </a:effectLst>
        </p:grpSpPr>
        <p:grpSp>
          <p:nvGrpSpPr>
            <p:cNvPr id="56" name="组合 55"/>
            <p:cNvGrpSpPr/>
            <p:nvPr/>
          </p:nvGrpSpPr>
          <p:grpSpPr>
            <a:xfrm>
              <a:off x="1398837" y="3496783"/>
              <a:ext cx="1006035" cy="1006034"/>
              <a:chOff x="2180022" y="2446667"/>
              <a:chExt cx="1008000" cy="1008000"/>
            </a:xfrm>
          </p:grpSpPr>
          <p:sp>
            <p:nvSpPr>
              <p:cNvPr id="58" name="矩形 57"/>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59" name="直接连接符 58"/>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57" name="TextBox 14"/>
            <p:cNvSpPr txBox="1"/>
            <p:nvPr/>
          </p:nvSpPr>
          <p:spPr>
            <a:xfrm>
              <a:off x="1426098" y="3564497"/>
              <a:ext cx="951512" cy="828242"/>
            </a:xfrm>
            <a:prstGeom prst="rect">
              <a:avLst/>
            </a:prstGeom>
            <a:noFill/>
          </p:spPr>
          <p:txBody>
            <a:bodyPr wrap="square" rtlCol="0">
              <a:spAutoFit/>
            </a:bodyPr>
            <a:lstStyle/>
            <a:p>
              <a:pPr algn="ctr"/>
              <a:r>
                <a:rPr lang="zh-CN" altLang="en-US" sz="4400" b="1" dirty="0" smtClean="0">
                  <a:latin typeface="微软雅黑" panose="020B0503020204020204" pitchFamily="34" charset="-122"/>
                  <a:ea typeface="微软雅黑" panose="020B0503020204020204" pitchFamily="34" charset="-122"/>
                </a:rPr>
                <a:t>要</a:t>
              </a:r>
              <a:endParaRPr lang="zh-CN" altLang="en-US" sz="4400" b="1" dirty="0">
                <a:latin typeface="微软雅黑" panose="020B0503020204020204" pitchFamily="34" charset="-122"/>
                <a:ea typeface="微软雅黑" panose="020B0503020204020204" pitchFamily="34" charset="-122"/>
              </a:endParaRPr>
            </a:p>
          </p:txBody>
        </p:sp>
      </p:grpSp>
      <p:sp>
        <p:nvSpPr>
          <p:cNvPr id="61" name="矩形 60"/>
          <p:cNvSpPr/>
          <p:nvPr/>
        </p:nvSpPr>
        <p:spPr>
          <a:xfrm>
            <a:off x="6572407" y="4286019"/>
            <a:ext cx="4560928" cy="923330"/>
          </a:xfrm>
          <a:prstGeom prst="rect">
            <a:avLst/>
          </a:prstGeom>
        </p:spPr>
        <p:txBody>
          <a:bodyPr wrap="square">
            <a:spAutoFit/>
          </a:bodyPr>
          <a:lstStyle/>
          <a:p>
            <a:pPr>
              <a:lnSpc>
                <a:spcPct val="150000"/>
              </a:lnSpc>
            </a:pPr>
            <a:r>
              <a:rPr lang="zh-CN" altLang="en-US" sz="3600" u="sng"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遵纪守法、廉洁正派</a:t>
            </a:r>
            <a:endParaRPr lang="en-US" altLang="zh-CN" sz="3600" u="sng"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endParaRPr>
          </a:p>
        </p:txBody>
      </p:sp>
      <p:grpSp>
        <p:nvGrpSpPr>
          <p:cNvPr id="62" name="组合 61"/>
          <p:cNvGrpSpPr/>
          <p:nvPr/>
        </p:nvGrpSpPr>
        <p:grpSpPr>
          <a:xfrm>
            <a:off x="5390803" y="5506927"/>
            <a:ext cx="916236" cy="934611"/>
            <a:chOff x="1398837" y="3496783"/>
            <a:chExt cx="1006035" cy="1006034"/>
          </a:xfrm>
          <a:effectLst>
            <a:outerShdw blurRad="50800" dist="38100" dir="2700000" algn="tl" rotWithShape="0">
              <a:prstClr val="black">
                <a:alpha val="40000"/>
              </a:prstClr>
            </a:outerShdw>
          </a:effectLst>
        </p:grpSpPr>
        <p:grpSp>
          <p:nvGrpSpPr>
            <p:cNvPr id="63" name="组合 62"/>
            <p:cNvGrpSpPr/>
            <p:nvPr/>
          </p:nvGrpSpPr>
          <p:grpSpPr>
            <a:xfrm>
              <a:off x="1398837" y="3496783"/>
              <a:ext cx="1006035" cy="1006034"/>
              <a:chOff x="2180022" y="2446667"/>
              <a:chExt cx="1008000" cy="1008000"/>
            </a:xfrm>
          </p:grpSpPr>
          <p:sp>
            <p:nvSpPr>
              <p:cNvPr id="65" name="矩形 64"/>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66" name="直接连接符 65"/>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64" name="TextBox 14"/>
            <p:cNvSpPr txBox="1"/>
            <p:nvPr/>
          </p:nvSpPr>
          <p:spPr>
            <a:xfrm>
              <a:off x="1426098" y="3564497"/>
              <a:ext cx="951512" cy="828242"/>
            </a:xfrm>
            <a:prstGeom prst="rect">
              <a:avLst/>
            </a:prstGeom>
            <a:noFill/>
          </p:spPr>
          <p:txBody>
            <a:bodyPr wrap="square" rtlCol="0">
              <a:spAutoFit/>
            </a:bodyPr>
            <a:lstStyle/>
            <a:p>
              <a:pPr algn="ctr"/>
              <a:r>
                <a:rPr lang="zh-CN" altLang="en-US" sz="4400" b="1" dirty="0" smtClean="0">
                  <a:latin typeface="微软雅黑" panose="020B0503020204020204" pitchFamily="34" charset="-122"/>
                  <a:ea typeface="微软雅黑" panose="020B0503020204020204" pitchFamily="34" charset="-122"/>
                </a:rPr>
                <a:t>要</a:t>
              </a:r>
              <a:endParaRPr lang="zh-CN" altLang="en-US" sz="4400" b="1" dirty="0">
                <a:latin typeface="微软雅黑" panose="020B0503020204020204" pitchFamily="34" charset="-122"/>
                <a:ea typeface="微软雅黑" panose="020B0503020204020204" pitchFamily="34" charset="-122"/>
              </a:endParaRPr>
            </a:p>
          </p:txBody>
        </p:sp>
      </p:grpSp>
      <p:sp>
        <p:nvSpPr>
          <p:cNvPr id="68" name="矩形 67"/>
          <p:cNvSpPr/>
          <p:nvPr/>
        </p:nvSpPr>
        <p:spPr>
          <a:xfrm>
            <a:off x="6572406" y="5487859"/>
            <a:ext cx="5342927" cy="923330"/>
          </a:xfrm>
          <a:prstGeom prst="rect">
            <a:avLst/>
          </a:prstGeom>
        </p:spPr>
        <p:txBody>
          <a:bodyPr wrap="square">
            <a:spAutoFit/>
          </a:bodyPr>
          <a:lstStyle/>
          <a:p>
            <a:pPr>
              <a:lnSpc>
                <a:spcPct val="150000"/>
              </a:lnSpc>
            </a:pPr>
            <a:r>
              <a:rPr lang="zh-CN" altLang="en-US" sz="3600" u="sng"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向榜样学习、向群众学习</a:t>
            </a:r>
          </a:p>
        </p:txBody>
      </p:sp>
    </p:spTree>
    <p:extLst>
      <p:ext uri="{BB962C8B-B14F-4D97-AF65-F5344CB8AC3E}">
        <p14:creationId xmlns:p14="http://schemas.microsoft.com/office/powerpoint/2010/main" val="3000409861"/>
      </p:ext>
    </p:extLst>
  </p:cSld>
  <p:clrMapOvr>
    <a:masterClrMapping/>
  </p:clrMapOvr>
  <mc:AlternateContent xmlns:mc="http://schemas.openxmlformats.org/markup-compatibility/2006" xmlns:p14="http://schemas.microsoft.com/office/powerpoint/2010/main">
    <mc:Choice Requires="p14">
      <p:transition spd="slow" p14:dur="2500" advClick="0" advTm="0">
        <p:checker/>
      </p:transition>
    </mc:Choice>
    <mc:Fallback xmlns="">
      <p:transition spd="slow" advClick="0"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1000"/>
                                        <p:tgtEl>
                                          <p:spTgt spid="9"/>
                                        </p:tgtEl>
                                      </p:cBhvr>
                                    </p:animEffect>
                                  </p:childTnLst>
                                </p:cTn>
                              </p:par>
                            </p:childTnLst>
                          </p:cTn>
                        </p:par>
                        <p:par>
                          <p:cTn id="14" fill="hold">
                            <p:stCondLst>
                              <p:cond delay="2000"/>
                            </p:stCondLst>
                            <p:childTnLst>
                              <p:par>
                                <p:cTn id="15" presetID="53" presetClass="entr" presetSubtype="16"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par>
                          <p:cTn id="20" fill="hold">
                            <p:stCondLst>
                              <p:cond delay="2500"/>
                            </p:stCondLst>
                            <p:childTnLst>
                              <p:par>
                                <p:cTn id="21" presetID="53" presetClass="entr" presetSubtype="16"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childTnLst>
                          </p:cTn>
                        </p:par>
                        <p:par>
                          <p:cTn id="26" fill="hold">
                            <p:stCondLst>
                              <p:cond delay="3000"/>
                            </p:stCondLst>
                            <p:childTnLst>
                              <p:par>
                                <p:cTn id="27" presetID="53" presetClass="entr" presetSubtype="16"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Effect transition="in" filter="fade">
                                      <p:cBhvr>
                                        <p:cTn id="37" dur="500"/>
                                        <p:tgtEl>
                                          <p:spTgt spid="28"/>
                                        </p:tgtEl>
                                      </p:cBhvr>
                                    </p:animEffect>
                                  </p:childTnLst>
                                </p:cTn>
                              </p:par>
                            </p:childTnLst>
                          </p:cTn>
                        </p:par>
                        <p:par>
                          <p:cTn id="38" fill="hold">
                            <p:stCondLst>
                              <p:cond delay="4000"/>
                            </p:stCondLst>
                            <p:childTnLst>
                              <p:par>
                                <p:cTn id="39" presetID="42" presetClass="entr" presetSubtype="0" fill="hold"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fade">
                                      <p:cBhvr>
                                        <p:cTn id="41" dur="1000"/>
                                        <p:tgtEl>
                                          <p:spTgt spid="33"/>
                                        </p:tgtEl>
                                      </p:cBhvr>
                                    </p:animEffect>
                                    <p:anim calcmode="lin" valueType="num">
                                      <p:cBhvr>
                                        <p:cTn id="42" dur="1000" fill="hold"/>
                                        <p:tgtEl>
                                          <p:spTgt spid="33"/>
                                        </p:tgtEl>
                                        <p:attrNameLst>
                                          <p:attrName>ppt_x</p:attrName>
                                        </p:attrNameLst>
                                      </p:cBhvr>
                                      <p:tavLst>
                                        <p:tav tm="0">
                                          <p:val>
                                            <p:strVal val="#ppt_x"/>
                                          </p:val>
                                        </p:tav>
                                        <p:tav tm="100000">
                                          <p:val>
                                            <p:strVal val="#ppt_x"/>
                                          </p:val>
                                        </p:tav>
                                      </p:tavLst>
                                    </p:anim>
                                    <p:anim calcmode="lin" valueType="num">
                                      <p:cBhvr>
                                        <p:cTn id="43" dur="1000" fill="hold"/>
                                        <p:tgtEl>
                                          <p:spTgt spid="33"/>
                                        </p:tgtEl>
                                        <p:attrNameLst>
                                          <p:attrName>ppt_y</p:attrName>
                                        </p:attrNameLst>
                                      </p:cBhvr>
                                      <p:tavLst>
                                        <p:tav tm="0">
                                          <p:val>
                                            <p:strVal val="#ppt_y+.1"/>
                                          </p:val>
                                        </p:tav>
                                        <p:tav tm="100000">
                                          <p:val>
                                            <p:strVal val="#ppt_y"/>
                                          </p:val>
                                        </p:tav>
                                      </p:tavLst>
                                    </p:anim>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39"/>
                                        </p:tgtEl>
                                        <p:attrNameLst>
                                          <p:attrName>style.visibility</p:attrName>
                                        </p:attrNameLst>
                                      </p:cBhvr>
                                      <p:to>
                                        <p:strVal val="visible"/>
                                      </p:to>
                                    </p:set>
                                    <p:animEffect transition="in" filter="fade">
                                      <p:cBhvr>
                                        <p:cTn id="47" dur="1500"/>
                                        <p:tgtEl>
                                          <p:spTgt spid="39"/>
                                        </p:tgtEl>
                                      </p:cBhvr>
                                    </p:animEffect>
                                  </p:childTnLst>
                                </p:cTn>
                              </p:par>
                              <p:par>
                                <p:cTn id="48" presetID="53" presetClass="entr" presetSubtype="16" fill="hold" nodeType="withEffect">
                                  <p:stCondLst>
                                    <p:cond delay="0"/>
                                  </p:stCondLst>
                                  <p:childTnLst>
                                    <p:set>
                                      <p:cBhvr>
                                        <p:cTn id="49" dur="1" fill="hold">
                                          <p:stCondLst>
                                            <p:cond delay="0"/>
                                          </p:stCondLst>
                                        </p:cTn>
                                        <p:tgtEl>
                                          <p:spTgt spid="39"/>
                                        </p:tgtEl>
                                        <p:attrNameLst>
                                          <p:attrName>style.visibility</p:attrName>
                                        </p:attrNameLst>
                                      </p:cBhvr>
                                      <p:to>
                                        <p:strVal val="visible"/>
                                      </p:to>
                                    </p:set>
                                    <p:anim calcmode="lin" valueType="num">
                                      <p:cBhvr>
                                        <p:cTn id="50" dur="1500" fill="hold"/>
                                        <p:tgtEl>
                                          <p:spTgt spid="39"/>
                                        </p:tgtEl>
                                        <p:attrNameLst>
                                          <p:attrName>ppt_w</p:attrName>
                                        </p:attrNameLst>
                                      </p:cBhvr>
                                      <p:tavLst>
                                        <p:tav tm="0">
                                          <p:val>
                                            <p:fltVal val="0"/>
                                          </p:val>
                                        </p:tav>
                                        <p:tav tm="100000">
                                          <p:val>
                                            <p:strVal val="#ppt_w"/>
                                          </p:val>
                                        </p:tav>
                                      </p:tavLst>
                                    </p:anim>
                                    <p:anim calcmode="lin" valueType="num">
                                      <p:cBhvr>
                                        <p:cTn id="51" dur="1500" fill="hold"/>
                                        <p:tgtEl>
                                          <p:spTgt spid="39"/>
                                        </p:tgtEl>
                                        <p:attrNameLst>
                                          <p:attrName>ppt_h</p:attrName>
                                        </p:attrNameLst>
                                      </p:cBhvr>
                                      <p:tavLst>
                                        <p:tav tm="0">
                                          <p:val>
                                            <p:fltVal val="0"/>
                                          </p:val>
                                        </p:tav>
                                        <p:tav tm="100000">
                                          <p:val>
                                            <p:strVal val="#ppt_h"/>
                                          </p:val>
                                        </p:tav>
                                      </p:tavLst>
                                    </p:anim>
                                    <p:animEffect transition="in" filter="fade">
                                      <p:cBhvr>
                                        <p:cTn id="52" dur="1500"/>
                                        <p:tgtEl>
                                          <p:spTgt spid="39"/>
                                        </p:tgtEl>
                                      </p:cBhvr>
                                    </p:animEffect>
                                  </p:childTnLst>
                                </p:cTn>
                              </p:par>
                              <p:par>
                                <p:cTn id="53" presetID="42" presetClass="path" presetSubtype="0" accel="26000" decel="74000" fill="hold" nodeType="withEffect">
                                  <p:stCondLst>
                                    <p:cond delay="0"/>
                                  </p:stCondLst>
                                  <p:childTnLst>
                                    <p:animMotion origin="layout" path="M -1.66667E-6 3.7037E-7 L -0.11133 0.00278 " pathEditMode="relative" rAng="0" ptsTypes="AA">
                                      <p:cBhvr>
                                        <p:cTn id="54" dur="1500" spd="-100000" fill="hold"/>
                                        <p:tgtEl>
                                          <p:spTgt spid="39"/>
                                        </p:tgtEl>
                                        <p:attrNameLst>
                                          <p:attrName>ppt_x</p:attrName>
                                          <p:attrName>ppt_y</p:attrName>
                                        </p:attrNameLst>
                                      </p:cBhvr>
                                      <p:rCtr x="-5573" y="139"/>
                                    </p:animMotion>
                                  </p:childTnLst>
                                </p:cTn>
                              </p:par>
                            </p:childTnLst>
                          </p:cTn>
                        </p:par>
                        <p:par>
                          <p:cTn id="55" fill="hold">
                            <p:stCondLst>
                              <p:cond delay="6500"/>
                            </p:stCondLst>
                            <p:childTnLst>
                              <p:par>
                                <p:cTn id="56" presetID="22" presetClass="entr" presetSubtype="8" fill="hold" grpId="0" nodeType="after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wipe(left)">
                                      <p:cBhvr>
                                        <p:cTn id="58" dur="500"/>
                                        <p:tgtEl>
                                          <p:spTgt spid="38"/>
                                        </p:tgtEl>
                                      </p:cBhvr>
                                    </p:animEffect>
                                  </p:childTnLst>
                                </p:cTn>
                              </p:par>
                            </p:childTnLst>
                          </p:cTn>
                        </p:par>
                        <p:par>
                          <p:cTn id="59" fill="hold">
                            <p:stCondLst>
                              <p:cond delay="7000"/>
                            </p:stCondLst>
                            <p:childTnLst>
                              <p:par>
                                <p:cTn id="60" presetID="10" presetClass="entr" presetSubtype="0" fill="hold" grpId="0" nodeType="afterEffect">
                                  <p:stCondLst>
                                    <p:cond delay="0"/>
                                  </p:stCondLst>
                                  <p:childTnLst>
                                    <p:set>
                                      <p:cBhvr>
                                        <p:cTn id="61" dur="1" fill="hold">
                                          <p:stCondLst>
                                            <p:cond delay="0"/>
                                          </p:stCondLst>
                                        </p:cTn>
                                        <p:tgtEl>
                                          <p:spTgt spid="40"/>
                                        </p:tgtEl>
                                        <p:attrNameLst>
                                          <p:attrName>style.visibility</p:attrName>
                                        </p:attrNameLst>
                                      </p:cBhvr>
                                      <p:to>
                                        <p:strVal val="visible"/>
                                      </p:to>
                                    </p:set>
                                    <p:animEffect transition="in" filter="fade">
                                      <p:cBhvr>
                                        <p:cTn id="62" dur="500"/>
                                        <p:tgtEl>
                                          <p:spTgt spid="40"/>
                                        </p:tgtEl>
                                      </p:cBhvr>
                                    </p:animEffect>
                                  </p:childTnLst>
                                </p:cTn>
                              </p:par>
                            </p:childTnLst>
                          </p:cTn>
                        </p:par>
                        <p:par>
                          <p:cTn id="63" fill="hold">
                            <p:stCondLst>
                              <p:cond delay="7500"/>
                            </p:stCondLst>
                            <p:childTnLst>
                              <p:par>
                                <p:cTn id="64" presetID="53" presetClass="entr" presetSubtype="16" fill="hold" nodeType="afterEffect">
                                  <p:stCondLst>
                                    <p:cond delay="0"/>
                                  </p:stCondLst>
                                  <p:childTnLst>
                                    <p:set>
                                      <p:cBhvr>
                                        <p:cTn id="65" dur="1" fill="hold">
                                          <p:stCondLst>
                                            <p:cond delay="0"/>
                                          </p:stCondLst>
                                        </p:cTn>
                                        <p:tgtEl>
                                          <p:spTgt spid="41"/>
                                        </p:tgtEl>
                                        <p:attrNameLst>
                                          <p:attrName>style.visibility</p:attrName>
                                        </p:attrNameLst>
                                      </p:cBhvr>
                                      <p:to>
                                        <p:strVal val="visible"/>
                                      </p:to>
                                    </p:set>
                                    <p:anim calcmode="lin" valueType="num">
                                      <p:cBhvr>
                                        <p:cTn id="66" dur="750" fill="hold"/>
                                        <p:tgtEl>
                                          <p:spTgt spid="41"/>
                                        </p:tgtEl>
                                        <p:attrNameLst>
                                          <p:attrName>ppt_w</p:attrName>
                                        </p:attrNameLst>
                                      </p:cBhvr>
                                      <p:tavLst>
                                        <p:tav tm="0">
                                          <p:val>
                                            <p:fltVal val="0"/>
                                          </p:val>
                                        </p:tav>
                                        <p:tav tm="100000">
                                          <p:val>
                                            <p:strVal val="#ppt_w"/>
                                          </p:val>
                                        </p:tav>
                                      </p:tavLst>
                                    </p:anim>
                                    <p:anim calcmode="lin" valueType="num">
                                      <p:cBhvr>
                                        <p:cTn id="67" dur="750" fill="hold"/>
                                        <p:tgtEl>
                                          <p:spTgt spid="41"/>
                                        </p:tgtEl>
                                        <p:attrNameLst>
                                          <p:attrName>ppt_h</p:attrName>
                                        </p:attrNameLst>
                                      </p:cBhvr>
                                      <p:tavLst>
                                        <p:tav tm="0">
                                          <p:val>
                                            <p:fltVal val="0"/>
                                          </p:val>
                                        </p:tav>
                                        <p:tav tm="100000">
                                          <p:val>
                                            <p:strVal val="#ppt_h"/>
                                          </p:val>
                                        </p:tav>
                                      </p:tavLst>
                                    </p:anim>
                                    <p:animEffect transition="in" filter="fade">
                                      <p:cBhvr>
                                        <p:cTn id="68" dur="750"/>
                                        <p:tgtEl>
                                          <p:spTgt spid="41"/>
                                        </p:tgtEl>
                                      </p:cBhvr>
                                    </p:animEffect>
                                  </p:childTnLst>
                                </p:cTn>
                              </p:par>
                            </p:childTnLst>
                          </p:cTn>
                        </p:par>
                        <p:par>
                          <p:cTn id="69" fill="hold">
                            <p:stCondLst>
                              <p:cond delay="8250"/>
                            </p:stCondLst>
                            <p:childTnLst>
                              <p:par>
                                <p:cTn id="70" presetID="22" presetClass="entr" presetSubtype="8" fill="hold" grpId="0" nodeType="afterEffect">
                                  <p:stCondLst>
                                    <p:cond delay="0"/>
                                  </p:stCondLst>
                                  <p:childTnLst>
                                    <p:set>
                                      <p:cBhvr>
                                        <p:cTn id="71" dur="1" fill="hold">
                                          <p:stCondLst>
                                            <p:cond delay="0"/>
                                          </p:stCondLst>
                                        </p:cTn>
                                        <p:tgtEl>
                                          <p:spTgt spid="47"/>
                                        </p:tgtEl>
                                        <p:attrNameLst>
                                          <p:attrName>style.visibility</p:attrName>
                                        </p:attrNameLst>
                                      </p:cBhvr>
                                      <p:to>
                                        <p:strVal val="visible"/>
                                      </p:to>
                                    </p:set>
                                    <p:animEffect transition="in" filter="wipe(left)">
                                      <p:cBhvr>
                                        <p:cTn id="72" dur="1000"/>
                                        <p:tgtEl>
                                          <p:spTgt spid="47"/>
                                        </p:tgtEl>
                                      </p:cBhvr>
                                    </p:animEffect>
                                  </p:childTnLst>
                                </p:cTn>
                              </p:par>
                            </p:childTnLst>
                          </p:cTn>
                        </p:par>
                        <p:par>
                          <p:cTn id="73" fill="hold">
                            <p:stCondLst>
                              <p:cond delay="9250"/>
                            </p:stCondLst>
                            <p:childTnLst>
                              <p:par>
                                <p:cTn id="74" presetID="53" presetClass="entr" presetSubtype="16" fill="hold" nodeType="afterEffect">
                                  <p:stCondLst>
                                    <p:cond delay="0"/>
                                  </p:stCondLst>
                                  <p:childTnLst>
                                    <p:set>
                                      <p:cBhvr>
                                        <p:cTn id="75" dur="1" fill="hold">
                                          <p:stCondLst>
                                            <p:cond delay="0"/>
                                          </p:stCondLst>
                                        </p:cTn>
                                        <p:tgtEl>
                                          <p:spTgt spid="48"/>
                                        </p:tgtEl>
                                        <p:attrNameLst>
                                          <p:attrName>style.visibility</p:attrName>
                                        </p:attrNameLst>
                                      </p:cBhvr>
                                      <p:to>
                                        <p:strVal val="visible"/>
                                      </p:to>
                                    </p:set>
                                    <p:anim calcmode="lin" valueType="num">
                                      <p:cBhvr>
                                        <p:cTn id="76" dur="750" fill="hold"/>
                                        <p:tgtEl>
                                          <p:spTgt spid="48"/>
                                        </p:tgtEl>
                                        <p:attrNameLst>
                                          <p:attrName>ppt_w</p:attrName>
                                        </p:attrNameLst>
                                      </p:cBhvr>
                                      <p:tavLst>
                                        <p:tav tm="0">
                                          <p:val>
                                            <p:fltVal val="0"/>
                                          </p:val>
                                        </p:tav>
                                        <p:tav tm="100000">
                                          <p:val>
                                            <p:strVal val="#ppt_w"/>
                                          </p:val>
                                        </p:tav>
                                      </p:tavLst>
                                    </p:anim>
                                    <p:anim calcmode="lin" valueType="num">
                                      <p:cBhvr>
                                        <p:cTn id="77" dur="750" fill="hold"/>
                                        <p:tgtEl>
                                          <p:spTgt spid="48"/>
                                        </p:tgtEl>
                                        <p:attrNameLst>
                                          <p:attrName>ppt_h</p:attrName>
                                        </p:attrNameLst>
                                      </p:cBhvr>
                                      <p:tavLst>
                                        <p:tav tm="0">
                                          <p:val>
                                            <p:fltVal val="0"/>
                                          </p:val>
                                        </p:tav>
                                        <p:tav tm="100000">
                                          <p:val>
                                            <p:strVal val="#ppt_h"/>
                                          </p:val>
                                        </p:tav>
                                      </p:tavLst>
                                    </p:anim>
                                    <p:animEffect transition="in" filter="fade">
                                      <p:cBhvr>
                                        <p:cTn id="78" dur="750"/>
                                        <p:tgtEl>
                                          <p:spTgt spid="48"/>
                                        </p:tgtEl>
                                      </p:cBhvr>
                                    </p:animEffect>
                                  </p:childTnLst>
                                </p:cTn>
                              </p:par>
                            </p:childTnLst>
                          </p:cTn>
                        </p:par>
                        <p:par>
                          <p:cTn id="79" fill="hold">
                            <p:stCondLst>
                              <p:cond delay="10000"/>
                            </p:stCondLst>
                            <p:childTnLst>
                              <p:par>
                                <p:cTn id="80" presetID="22" presetClass="entr" presetSubtype="8" fill="hold" grpId="0" nodeType="afterEffect">
                                  <p:stCondLst>
                                    <p:cond delay="0"/>
                                  </p:stCondLst>
                                  <p:childTnLst>
                                    <p:set>
                                      <p:cBhvr>
                                        <p:cTn id="81" dur="1" fill="hold">
                                          <p:stCondLst>
                                            <p:cond delay="0"/>
                                          </p:stCondLst>
                                        </p:cTn>
                                        <p:tgtEl>
                                          <p:spTgt spid="54"/>
                                        </p:tgtEl>
                                        <p:attrNameLst>
                                          <p:attrName>style.visibility</p:attrName>
                                        </p:attrNameLst>
                                      </p:cBhvr>
                                      <p:to>
                                        <p:strVal val="visible"/>
                                      </p:to>
                                    </p:set>
                                    <p:animEffect transition="in" filter="wipe(left)">
                                      <p:cBhvr>
                                        <p:cTn id="82" dur="1000"/>
                                        <p:tgtEl>
                                          <p:spTgt spid="54"/>
                                        </p:tgtEl>
                                      </p:cBhvr>
                                    </p:animEffect>
                                  </p:childTnLst>
                                </p:cTn>
                              </p:par>
                            </p:childTnLst>
                          </p:cTn>
                        </p:par>
                        <p:par>
                          <p:cTn id="83" fill="hold">
                            <p:stCondLst>
                              <p:cond delay="11000"/>
                            </p:stCondLst>
                            <p:childTnLst>
                              <p:par>
                                <p:cTn id="84" presetID="53" presetClass="entr" presetSubtype="16" fill="hold" nodeType="afterEffect">
                                  <p:stCondLst>
                                    <p:cond delay="0"/>
                                  </p:stCondLst>
                                  <p:childTnLst>
                                    <p:set>
                                      <p:cBhvr>
                                        <p:cTn id="85" dur="1" fill="hold">
                                          <p:stCondLst>
                                            <p:cond delay="0"/>
                                          </p:stCondLst>
                                        </p:cTn>
                                        <p:tgtEl>
                                          <p:spTgt spid="55"/>
                                        </p:tgtEl>
                                        <p:attrNameLst>
                                          <p:attrName>style.visibility</p:attrName>
                                        </p:attrNameLst>
                                      </p:cBhvr>
                                      <p:to>
                                        <p:strVal val="visible"/>
                                      </p:to>
                                    </p:set>
                                    <p:anim calcmode="lin" valueType="num">
                                      <p:cBhvr>
                                        <p:cTn id="86" dur="750" fill="hold"/>
                                        <p:tgtEl>
                                          <p:spTgt spid="55"/>
                                        </p:tgtEl>
                                        <p:attrNameLst>
                                          <p:attrName>ppt_w</p:attrName>
                                        </p:attrNameLst>
                                      </p:cBhvr>
                                      <p:tavLst>
                                        <p:tav tm="0">
                                          <p:val>
                                            <p:fltVal val="0"/>
                                          </p:val>
                                        </p:tav>
                                        <p:tav tm="100000">
                                          <p:val>
                                            <p:strVal val="#ppt_w"/>
                                          </p:val>
                                        </p:tav>
                                      </p:tavLst>
                                    </p:anim>
                                    <p:anim calcmode="lin" valueType="num">
                                      <p:cBhvr>
                                        <p:cTn id="87" dur="750" fill="hold"/>
                                        <p:tgtEl>
                                          <p:spTgt spid="55"/>
                                        </p:tgtEl>
                                        <p:attrNameLst>
                                          <p:attrName>ppt_h</p:attrName>
                                        </p:attrNameLst>
                                      </p:cBhvr>
                                      <p:tavLst>
                                        <p:tav tm="0">
                                          <p:val>
                                            <p:fltVal val="0"/>
                                          </p:val>
                                        </p:tav>
                                        <p:tav tm="100000">
                                          <p:val>
                                            <p:strVal val="#ppt_h"/>
                                          </p:val>
                                        </p:tav>
                                      </p:tavLst>
                                    </p:anim>
                                    <p:animEffect transition="in" filter="fade">
                                      <p:cBhvr>
                                        <p:cTn id="88" dur="750"/>
                                        <p:tgtEl>
                                          <p:spTgt spid="55"/>
                                        </p:tgtEl>
                                      </p:cBhvr>
                                    </p:animEffect>
                                  </p:childTnLst>
                                </p:cTn>
                              </p:par>
                            </p:childTnLst>
                          </p:cTn>
                        </p:par>
                        <p:par>
                          <p:cTn id="89" fill="hold">
                            <p:stCondLst>
                              <p:cond delay="11750"/>
                            </p:stCondLst>
                            <p:childTnLst>
                              <p:par>
                                <p:cTn id="90" presetID="22" presetClass="entr" presetSubtype="8" fill="hold" grpId="0" nodeType="afterEffect">
                                  <p:stCondLst>
                                    <p:cond delay="0"/>
                                  </p:stCondLst>
                                  <p:childTnLst>
                                    <p:set>
                                      <p:cBhvr>
                                        <p:cTn id="91" dur="1" fill="hold">
                                          <p:stCondLst>
                                            <p:cond delay="0"/>
                                          </p:stCondLst>
                                        </p:cTn>
                                        <p:tgtEl>
                                          <p:spTgt spid="61"/>
                                        </p:tgtEl>
                                        <p:attrNameLst>
                                          <p:attrName>style.visibility</p:attrName>
                                        </p:attrNameLst>
                                      </p:cBhvr>
                                      <p:to>
                                        <p:strVal val="visible"/>
                                      </p:to>
                                    </p:set>
                                    <p:animEffect transition="in" filter="wipe(left)">
                                      <p:cBhvr>
                                        <p:cTn id="92" dur="1000"/>
                                        <p:tgtEl>
                                          <p:spTgt spid="61"/>
                                        </p:tgtEl>
                                      </p:cBhvr>
                                    </p:animEffect>
                                  </p:childTnLst>
                                </p:cTn>
                              </p:par>
                            </p:childTnLst>
                          </p:cTn>
                        </p:par>
                        <p:par>
                          <p:cTn id="93" fill="hold">
                            <p:stCondLst>
                              <p:cond delay="12750"/>
                            </p:stCondLst>
                            <p:childTnLst>
                              <p:par>
                                <p:cTn id="94" presetID="53" presetClass="entr" presetSubtype="16" fill="hold" nodeType="afterEffect">
                                  <p:stCondLst>
                                    <p:cond delay="0"/>
                                  </p:stCondLst>
                                  <p:childTnLst>
                                    <p:set>
                                      <p:cBhvr>
                                        <p:cTn id="95" dur="1" fill="hold">
                                          <p:stCondLst>
                                            <p:cond delay="0"/>
                                          </p:stCondLst>
                                        </p:cTn>
                                        <p:tgtEl>
                                          <p:spTgt spid="62"/>
                                        </p:tgtEl>
                                        <p:attrNameLst>
                                          <p:attrName>style.visibility</p:attrName>
                                        </p:attrNameLst>
                                      </p:cBhvr>
                                      <p:to>
                                        <p:strVal val="visible"/>
                                      </p:to>
                                    </p:set>
                                    <p:anim calcmode="lin" valueType="num">
                                      <p:cBhvr>
                                        <p:cTn id="96" dur="750" fill="hold"/>
                                        <p:tgtEl>
                                          <p:spTgt spid="62"/>
                                        </p:tgtEl>
                                        <p:attrNameLst>
                                          <p:attrName>ppt_w</p:attrName>
                                        </p:attrNameLst>
                                      </p:cBhvr>
                                      <p:tavLst>
                                        <p:tav tm="0">
                                          <p:val>
                                            <p:fltVal val="0"/>
                                          </p:val>
                                        </p:tav>
                                        <p:tav tm="100000">
                                          <p:val>
                                            <p:strVal val="#ppt_w"/>
                                          </p:val>
                                        </p:tav>
                                      </p:tavLst>
                                    </p:anim>
                                    <p:anim calcmode="lin" valueType="num">
                                      <p:cBhvr>
                                        <p:cTn id="97" dur="750" fill="hold"/>
                                        <p:tgtEl>
                                          <p:spTgt spid="62"/>
                                        </p:tgtEl>
                                        <p:attrNameLst>
                                          <p:attrName>ppt_h</p:attrName>
                                        </p:attrNameLst>
                                      </p:cBhvr>
                                      <p:tavLst>
                                        <p:tav tm="0">
                                          <p:val>
                                            <p:fltVal val="0"/>
                                          </p:val>
                                        </p:tav>
                                        <p:tav tm="100000">
                                          <p:val>
                                            <p:strVal val="#ppt_h"/>
                                          </p:val>
                                        </p:tav>
                                      </p:tavLst>
                                    </p:anim>
                                    <p:animEffect transition="in" filter="fade">
                                      <p:cBhvr>
                                        <p:cTn id="98" dur="750"/>
                                        <p:tgtEl>
                                          <p:spTgt spid="62"/>
                                        </p:tgtEl>
                                      </p:cBhvr>
                                    </p:animEffect>
                                  </p:childTnLst>
                                </p:cTn>
                              </p:par>
                            </p:childTnLst>
                          </p:cTn>
                        </p:par>
                        <p:par>
                          <p:cTn id="99" fill="hold">
                            <p:stCondLst>
                              <p:cond delay="13500"/>
                            </p:stCondLst>
                            <p:childTnLst>
                              <p:par>
                                <p:cTn id="100" presetID="22" presetClass="entr" presetSubtype="8" fill="hold" grpId="0" nodeType="afterEffect">
                                  <p:stCondLst>
                                    <p:cond delay="0"/>
                                  </p:stCondLst>
                                  <p:childTnLst>
                                    <p:set>
                                      <p:cBhvr>
                                        <p:cTn id="101" dur="1" fill="hold">
                                          <p:stCondLst>
                                            <p:cond delay="0"/>
                                          </p:stCondLst>
                                        </p:cTn>
                                        <p:tgtEl>
                                          <p:spTgt spid="68"/>
                                        </p:tgtEl>
                                        <p:attrNameLst>
                                          <p:attrName>style.visibility</p:attrName>
                                        </p:attrNameLst>
                                      </p:cBhvr>
                                      <p:to>
                                        <p:strVal val="visible"/>
                                      </p:to>
                                    </p:set>
                                    <p:animEffect transition="in" filter="wipe(left)">
                                      <p:cBhvr>
                                        <p:cTn id="102" dur="10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8" grpId="0" animBg="1"/>
      <p:bldP spid="40" grpId="0"/>
      <p:bldP spid="47" grpId="0"/>
      <p:bldP spid="54" grpId="0"/>
      <p:bldP spid="61" grpId="0"/>
      <p:bldP spid="68" grpId="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2" name="矩形 31"/>
          <p:cNvSpPr/>
          <p:nvPr/>
        </p:nvSpPr>
        <p:spPr>
          <a:xfrm>
            <a:off x="975360" y="-1341120"/>
            <a:ext cx="772160" cy="1056640"/>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a:grpSpLocks noChangeAspect="1"/>
          </p:cNvGrpSpPr>
          <p:nvPr/>
        </p:nvGrpSpPr>
        <p:grpSpPr>
          <a:xfrm>
            <a:off x="183057" y="301005"/>
            <a:ext cx="2339215" cy="1126744"/>
            <a:chOff x="1672035" y="1687395"/>
            <a:chExt cx="938928" cy="452259"/>
          </a:xfrm>
          <a:effectLst>
            <a:outerShdw blurRad="50800" dist="38100" dir="5400000" algn="t" rotWithShape="0">
              <a:prstClr val="black">
                <a:alpha val="40000"/>
              </a:prstClr>
            </a:outerShdw>
          </a:effectLst>
        </p:grpSpPr>
        <p:pic>
          <p:nvPicPr>
            <p:cNvPr id="7" name="Picture 2" descr="C:\Users\xb\Desktop\素材--党建\PNG--党（国）徽旗\党旗红旗\16sucai_201507091736.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flipH="1">
              <a:off x="1672035" y="1687395"/>
              <a:ext cx="845493" cy="44350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xb\Desktop\53bf653e36a06.png"/>
            <p:cNvPicPr>
              <a:picLocks noChangeAspect="1" noChangeArrowheads="1"/>
            </p:cNvPicPr>
            <p:nvPr userDrawn="1"/>
          </p:nvPicPr>
          <p:blipFill>
            <a:blip r:embed="rId5" cstate="print">
              <a:extLst>
                <a:ext uri="{28A0092B-C50C-407E-A947-70E740481C1C}">
                  <a14:useLocalDpi xmlns:a14="http://schemas.microsoft.com/office/drawing/2010/main"/>
                </a:ext>
              </a:extLst>
            </a:blip>
            <a:srcRect/>
            <a:stretch>
              <a:fillRect/>
            </a:stretch>
          </p:blipFill>
          <p:spPr bwMode="auto">
            <a:xfrm>
              <a:off x="2123728" y="1707654"/>
              <a:ext cx="487235" cy="432000"/>
            </a:xfrm>
            <a:prstGeom prst="rect">
              <a:avLst/>
            </a:prstGeom>
            <a:noFill/>
            <a:extLst>
              <a:ext uri="{909E8E84-426E-40DD-AFC4-6F175D3DCCD1}">
                <a14:hiddenFill xmlns:a14="http://schemas.microsoft.com/office/drawing/2010/main">
                  <a:solidFill>
                    <a:srgbClr val="FFFFFF"/>
                  </a:solidFill>
                </a14:hiddenFill>
              </a:ext>
            </a:extLst>
          </p:spPr>
        </p:pic>
      </p:grpSp>
      <p:sp>
        <p:nvSpPr>
          <p:cNvPr id="9" name="标题 1"/>
          <p:cNvSpPr txBox="1">
            <a:spLocks/>
          </p:cNvSpPr>
          <p:nvPr/>
        </p:nvSpPr>
        <p:spPr>
          <a:xfrm>
            <a:off x="2840651" y="351901"/>
            <a:ext cx="4838390" cy="1199420"/>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r>
              <a:rPr lang="zh-CN" altLang="en-US" sz="3600" dirty="0">
                <a:gradFill>
                  <a:gsLst>
                    <a:gs pos="0">
                      <a:srgbClr val="BE0000"/>
                    </a:gs>
                    <a:gs pos="100000">
                      <a:srgbClr val="930000"/>
                    </a:gs>
                  </a:gsLst>
                  <a:lin ang="16200000" scaled="1"/>
                </a:gradFill>
              </a:rPr>
              <a:t>做合格党员：遵守党章    加强党性</a:t>
            </a:r>
          </a:p>
        </p:txBody>
      </p:sp>
      <p:grpSp>
        <p:nvGrpSpPr>
          <p:cNvPr id="10" name="组合 9"/>
          <p:cNvGrpSpPr/>
          <p:nvPr/>
        </p:nvGrpSpPr>
        <p:grpSpPr>
          <a:xfrm>
            <a:off x="8778749" y="569365"/>
            <a:ext cx="693102" cy="707002"/>
            <a:chOff x="1398837" y="3496783"/>
            <a:chExt cx="1006035" cy="1006034"/>
          </a:xfrm>
          <a:effectLst>
            <a:outerShdw blurRad="50800" dist="38100" dir="2700000" algn="tl" rotWithShape="0">
              <a:prstClr val="black">
                <a:alpha val="40000"/>
              </a:prstClr>
            </a:outerShdw>
          </a:effectLst>
        </p:grpSpPr>
        <p:grpSp>
          <p:nvGrpSpPr>
            <p:cNvPr id="11" name="组合 10"/>
            <p:cNvGrpSpPr/>
            <p:nvPr/>
          </p:nvGrpSpPr>
          <p:grpSpPr>
            <a:xfrm>
              <a:off x="1398837" y="3496783"/>
              <a:ext cx="1006035" cy="1006034"/>
              <a:chOff x="2180022" y="2446667"/>
              <a:chExt cx="1008000" cy="1008000"/>
            </a:xfrm>
          </p:grpSpPr>
          <p:sp>
            <p:nvSpPr>
              <p:cNvPr id="13" name="矩形 12"/>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14" name="直接连接符 13"/>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2" name="TextBox 14"/>
            <p:cNvSpPr txBox="1"/>
            <p:nvPr/>
          </p:nvSpPr>
          <p:spPr>
            <a:xfrm>
              <a:off x="1426098" y="3564497"/>
              <a:ext cx="951512"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两</a:t>
              </a:r>
            </a:p>
          </p:txBody>
        </p:sp>
      </p:grpSp>
      <p:grpSp>
        <p:nvGrpSpPr>
          <p:cNvPr id="16" name="组合 15"/>
          <p:cNvGrpSpPr/>
          <p:nvPr/>
        </p:nvGrpSpPr>
        <p:grpSpPr>
          <a:xfrm>
            <a:off x="9614407" y="577011"/>
            <a:ext cx="693102" cy="693101"/>
            <a:chOff x="2536745" y="3496783"/>
            <a:chExt cx="1006035" cy="1006034"/>
          </a:xfrm>
          <a:effectLst>
            <a:outerShdw blurRad="50800" dist="38100" dir="2700000" algn="tl" rotWithShape="0">
              <a:prstClr val="black">
                <a:alpha val="40000"/>
              </a:prstClr>
            </a:outerShdw>
          </a:effectLst>
        </p:grpSpPr>
        <p:grpSp>
          <p:nvGrpSpPr>
            <p:cNvPr id="17" name="组合 16"/>
            <p:cNvGrpSpPr/>
            <p:nvPr/>
          </p:nvGrpSpPr>
          <p:grpSpPr>
            <a:xfrm>
              <a:off x="2536745" y="3496783"/>
              <a:ext cx="1006035" cy="1006034"/>
              <a:chOff x="2180022" y="2446667"/>
              <a:chExt cx="1008000" cy="1008000"/>
            </a:xfrm>
          </p:grpSpPr>
          <p:sp>
            <p:nvSpPr>
              <p:cNvPr id="19" name="矩形 18"/>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0" name="直接连接符 19"/>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8" name="TextBox 14"/>
            <p:cNvSpPr txBox="1"/>
            <p:nvPr/>
          </p:nvSpPr>
          <p:spPr>
            <a:xfrm>
              <a:off x="2577636" y="3592172"/>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学</a:t>
              </a:r>
            </a:p>
          </p:txBody>
        </p:sp>
      </p:grpSp>
      <p:grpSp>
        <p:nvGrpSpPr>
          <p:cNvPr id="22" name="组合 21"/>
          <p:cNvGrpSpPr/>
          <p:nvPr/>
        </p:nvGrpSpPr>
        <p:grpSpPr>
          <a:xfrm>
            <a:off x="10459838" y="573188"/>
            <a:ext cx="693101" cy="693100"/>
            <a:chOff x="3674653" y="3496783"/>
            <a:chExt cx="1006035" cy="1006034"/>
          </a:xfrm>
          <a:effectLst>
            <a:outerShdw blurRad="50800" dist="38100" dir="2700000" algn="tl" rotWithShape="0">
              <a:prstClr val="black">
                <a:alpha val="40000"/>
              </a:prstClr>
            </a:outerShdw>
          </a:effectLst>
        </p:grpSpPr>
        <p:grpSp>
          <p:nvGrpSpPr>
            <p:cNvPr id="23" name="组合 22"/>
            <p:cNvGrpSpPr/>
            <p:nvPr/>
          </p:nvGrpSpPr>
          <p:grpSpPr>
            <a:xfrm>
              <a:off x="3674653" y="3496783"/>
              <a:ext cx="1006035" cy="1006034"/>
              <a:chOff x="2655510" y="2582189"/>
              <a:chExt cx="831406" cy="831406"/>
            </a:xfrm>
          </p:grpSpPr>
          <p:sp>
            <p:nvSpPr>
              <p:cNvPr id="25" name="矩形 24"/>
              <p:cNvSpPr/>
              <p:nvPr/>
            </p:nvSpPr>
            <p:spPr>
              <a:xfrm>
                <a:off x="2655510" y="2582189"/>
                <a:ext cx="831406" cy="83140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6" name="直接连接符 25"/>
              <p:cNvCxnSpPr/>
              <p:nvPr/>
            </p:nvCxnSpPr>
            <p:spPr>
              <a:xfrm>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5400000">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24" name="TextBox 14"/>
            <p:cNvSpPr txBox="1"/>
            <p:nvPr/>
          </p:nvSpPr>
          <p:spPr>
            <a:xfrm>
              <a:off x="3708728" y="3601699"/>
              <a:ext cx="951515" cy="806800"/>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一</a:t>
              </a:r>
            </a:p>
          </p:txBody>
        </p:sp>
      </p:grpSp>
      <p:grpSp>
        <p:nvGrpSpPr>
          <p:cNvPr id="28" name="组合 27"/>
          <p:cNvGrpSpPr/>
          <p:nvPr/>
        </p:nvGrpSpPr>
        <p:grpSpPr>
          <a:xfrm>
            <a:off x="11286106" y="569364"/>
            <a:ext cx="693102" cy="693101"/>
            <a:chOff x="4812563" y="3496783"/>
            <a:chExt cx="1006035" cy="1006034"/>
          </a:xfrm>
          <a:effectLst>
            <a:outerShdw blurRad="50800" dist="38100" dir="2700000" algn="tl" rotWithShape="0">
              <a:prstClr val="black">
                <a:alpha val="40000"/>
              </a:prstClr>
            </a:outerShdw>
          </a:effectLst>
        </p:grpSpPr>
        <p:grpSp>
          <p:nvGrpSpPr>
            <p:cNvPr id="29" name="组合 28"/>
            <p:cNvGrpSpPr/>
            <p:nvPr/>
          </p:nvGrpSpPr>
          <p:grpSpPr>
            <a:xfrm>
              <a:off x="4812563" y="3496783"/>
              <a:ext cx="1006035" cy="1006034"/>
              <a:chOff x="2180022" y="2446667"/>
              <a:chExt cx="1008000" cy="1008000"/>
            </a:xfrm>
          </p:grpSpPr>
          <p:sp>
            <p:nvSpPr>
              <p:cNvPr id="31" name="矩形 30"/>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36" name="直接连接符 35"/>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30" name="TextBox 14"/>
            <p:cNvSpPr txBox="1"/>
            <p:nvPr/>
          </p:nvSpPr>
          <p:spPr>
            <a:xfrm>
              <a:off x="4839822" y="3619057"/>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做</a:t>
              </a:r>
            </a:p>
          </p:txBody>
        </p:sp>
      </p:grpSp>
      <p:pic>
        <p:nvPicPr>
          <p:cNvPr id="33" name="图片 32"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583321" y="1871425"/>
            <a:ext cx="960115" cy="91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组合 1"/>
          <p:cNvGrpSpPr/>
          <p:nvPr/>
        </p:nvGrpSpPr>
        <p:grpSpPr>
          <a:xfrm>
            <a:off x="4072992" y="3006639"/>
            <a:ext cx="4223048" cy="608356"/>
            <a:chOff x="4072992" y="3006639"/>
            <a:chExt cx="4223048" cy="608356"/>
          </a:xfrm>
        </p:grpSpPr>
        <p:sp>
          <p:nvSpPr>
            <p:cNvPr id="34" name="圆角矩形 33"/>
            <p:cNvSpPr/>
            <p:nvPr/>
          </p:nvSpPr>
          <p:spPr>
            <a:xfrm>
              <a:off x="4072992" y="3006639"/>
              <a:ext cx="4044066" cy="608356"/>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标题 1"/>
            <p:cNvSpPr txBox="1">
              <a:spLocks/>
            </p:cNvSpPr>
            <p:nvPr/>
          </p:nvSpPr>
          <p:spPr>
            <a:xfrm>
              <a:off x="4361776" y="3032083"/>
              <a:ext cx="3934264" cy="557468"/>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r>
                <a:rPr lang="zh-CN" altLang="en-US" dirty="0">
                  <a:solidFill>
                    <a:srgbClr val="FDFDFD"/>
                  </a:solidFill>
                </a:rPr>
                <a:t>遵守党章     加强党性</a:t>
              </a:r>
            </a:p>
          </p:txBody>
        </p:sp>
      </p:grpSp>
      <p:sp>
        <p:nvSpPr>
          <p:cNvPr id="38" name="五角星 37"/>
          <p:cNvSpPr/>
          <p:nvPr/>
        </p:nvSpPr>
        <p:spPr>
          <a:xfrm>
            <a:off x="5873314" y="3900462"/>
            <a:ext cx="455594" cy="455594"/>
          </a:xfrm>
          <a:prstGeom prst="star5">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2102273" y="4292232"/>
            <a:ext cx="7997676" cy="1884618"/>
          </a:xfrm>
          <a:prstGeom prst="rect">
            <a:avLst/>
          </a:prstGeom>
        </p:spPr>
        <p:txBody>
          <a:bodyPr wrap="square">
            <a:spAutoFit/>
          </a:bodyPr>
          <a:lstStyle/>
          <a:p>
            <a:pPr>
              <a:lnSpc>
                <a:spcPct val="150000"/>
              </a:lnSpc>
            </a:pPr>
            <a:r>
              <a:rPr lang="zh-CN" altLang="en-US" sz="2000" dirty="0">
                <a:solidFill>
                  <a:srgbClr val="C00000"/>
                </a:solidFill>
                <a:latin typeface="微软雅黑" panose="020B0503020204020204" pitchFamily="34" charset="-122"/>
                <a:ea typeface="微软雅黑" panose="020B0503020204020204" pitchFamily="34" charset="-122"/>
              </a:rPr>
              <a:t>党员领导干部要做学习党章、遵守党章的模范。各级领导干部要把学习党章作为必修课，走在新的领导岗位的同志要把学习党章作为第一课，带头遵守党章各项规定。凡是党章规定党员必须做到的，领导干部首先做到；凡是党章规定党员不能坐的，领导干部要带头不做。</a:t>
            </a:r>
            <a:endParaRPr lang="en-US" altLang="zh-CN" sz="2000" dirty="0">
              <a:solidFill>
                <a:srgbClr val="C00000"/>
              </a:solidFill>
              <a:latin typeface="微软雅黑" panose="020B0503020204020204" pitchFamily="34" charset="-122"/>
              <a:ea typeface="微软雅黑" panose="020B0503020204020204" pitchFamily="34" charset="-122"/>
            </a:endParaRPr>
          </a:p>
        </p:txBody>
      </p:sp>
      <p:sp>
        <p:nvSpPr>
          <p:cNvPr id="41" name="矩形 40"/>
          <p:cNvSpPr/>
          <p:nvPr/>
        </p:nvSpPr>
        <p:spPr>
          <a:xfrm>
            <a:off x="4576045" y="6244665"/>
            <a:ext cx="5654237" cy="369332"/>
          </a:xfrm>
          <a:prstGeom prst="rect">
            <a:avLst/>
          </a:prstGeom>
        </p:spPr>
        <p:txBody>
          <a:bodyPr wrap="square">
            <a:spAutoFit/>
          </a:bodyPr>
          <a:lstStyle/>
          <a:p>
            <a:r>
              <a:rPr lang="en-US" altLang="zh-CN" dirty="0">
                <a:solidFill>
                  <a:schemeClr val="tx1">
                    <a:lumMod val="95000"/>
                    <a:lumOff val="5000"/>
                  </a:schemeClr>
                </a:solidFill>
                <a:latin typeface="arial" panose="020B0604020202020204" pitchFamily="34" charset="0"/>
              </a:rPr>
              <a:t>——</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2012</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年</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11</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月</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16</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日</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认真学习党章　严格遵守党章</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a:t>
            </a:r>
            <a:endParaRPr lang="zh-CN" altLang="en-US" dirty="0">
              <a:solidFill>
                <a:schemeClr val="tx1">
                  <a:lumMod val="95000"/>
                  <a:lumOff val="5000"/>
                </a:schemeClr>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733314" y="4156395"/>
            <a:ext cx="8712000" cy="2520000"/>
            <a:chOff x="1733314" y="4156395"/>
            <a:chExt cx="8712000" cy="2520000"/>
          </a:xfrm>
        </p:grpSpPr>
        <p:cxnSp>
          <p:nvCxnSpPr>
            <p:cNvPr id="39" name="直接连接符 38"/>
            <p:cNvCxnSpPr/>
            <p:nvPr/>
          </p:nvCxnSpPr>
          <p:spPr>
            <a:xfrm>
              <a:off x="1747520" y="4156395"/>
              <a:ext cx="3720133" cy="0"/>
            </a:xfrm>
            <a:prstGeom prst="line">
              <a:avLst/>
            </a:prstGeom>
            <a:ln>
              <a:solidFill>
                <a:srgbClr val="B70000"/>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6711569" y="4156395"/>
              <a:ext cx="3720133" cy="0"/>
            </a:xfrm>
            <a:prstGeom prst="line">
              <a:avLst/>
            </a:prstGeom>
            <a:ln>
              <a:solidFill>
                <a:srgbClr val="B70000"/>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rot="5400000">
              <a:off x="9173768" y="5416395"/>
              <a:ext cx="2520000" cy="0"/>
            </a:xfrm>
            <a:prstGeom prst="line">
              <a:avLst/>
            </a:prstGeom>
            <a:ln>
              <a:solidFill>
                <a:srgbClr val="B70000"/>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rot="5400000">
              <a:off x="487520" y="5416395"/>
              <a:ext cx="2520000" cy="0"/>
            </a:xfrm>
            <a:prstGeom prst="line">
              <a:avLst/>
            </a:prstGeom>
            <a:ln>
              <a:solidFill>
                <a:srgbClr val="B70000"/>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1733314" y="6676395"/>
              <a:ext cx="8712000" cy="0"/>
            </a:xfrm>
            <a:prstGeom prst="line">
              <a:avLst/>
            </a:prstGeom>
            <a:ln>
              <a:solidFill>
                <a:srgbClr val="B7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77183065"/>
      </p:ext>
    </p:extLst>
  </p:cSld>
  <p:clrMapOvr>
    <a:masterClrMapping/>
  </p:clrMapOvr>
  <mc:AlternateContent xmlns:mc="http://schemas.openxmlformats.org/markup-compatibility/2006" xmlns:p14="http://schemas.microsoft.com/office/powerpoint/2010/main">
    <mc:Choice Requires="p14">
      <p:transition spd="slow" p14:dur="2500" advClick="0" advTm="0">
        <p:checker/>
      </p:transition>
    </mc:Choice>
    <mc:Fallback xmlns="">
      <p:transition spd="slow" advClick="0"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1000"/>
                                        <p:tgtEl>
                                          <p:spTgt spid="9"/>
                                        </p:tgtEl>
                                      </p:cBhvr>
                                    </p:animEffect>
                                  </p:childTnLst>
                                </p:cTn>
                              </p:par>
                            </p:childTnLst>
                          </p:cTn>
                        </p:par>
                        <p:par>
                          <p:cTn id="14" fill="hold">
                            <p:stCondLst>
                              <p:cond delay="2000"/>
                            </p:stCondLst>
                            <p:childTnLst>
                              <p:par>
                                <p:cTn id="15" presetID="53" presetClass="entr" presetSubtype="16"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par>
                          <p:cTn id="20" fill="hold">
                            <p:stCondLst>
                              <p:cond delay="2500"/>
                            </p:stCondLst>
                            <p:childTnLst>
                              <p:par>
                                <p:cTn id="21" presetID="53" presetClass="entr" presetSubtype="16"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childTnLst>
                          </p:cTn>
                        </p:par>
                        <p:par>
                          <p:cTn id="26" fill="hold">
                            <p:stCondLst>
                              <p:cond delay="3000"/>
                            </p:stCondLst>
                            <p:childTnLst>
                              <p:par>
                                <p:cTn id="27" presetID="53" presetClass="entr" presetSubtype="16"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Effect transition="in" filter="fade">
                                      <p:cBhvr>
                                        <p:cTn id="37" dur="500"/>
                                        <p:tgtEl>
                                          <p:spTgt spid="28"/>
                                        </p:tgtEl>
                                      </p:cBhvr>
                                    </p:animEffect>
                                  </p:childTnLst>
                                </p:cTn>
                              </p:par>
                            </p:childTnLst>
                          </p:cTn>
                        </p:par>
                        <p:par>
                          <p:cTn id="38" fill="hold">
                            <p:stCondLst>
                              <p:cond delay="4000"/>
                            </p:stCondLst>
                            <p:childTnLst>
                              <p:par>
                                <p:cTn id="39" presetID="23" presetClass="entr" presetSubtype="528" fill="hold" nodeType="afterEffect">
                                  <p:stCondLst>
                                    <p:cond delay="0"/>
                                  </p:stCondLst>
                                  <p:childTnLst>
                                    <p:set>
                                      <p:cBhvr>
                                        <p:cTn id="40" dur="1" fill="hold">
                                          <p:stCondLst>
                                            <p:cond delay="0"/>
                                          </p:stCondLst>
                                        </p:cTn>
                                        <p:tgtEl>
                                          <p:spTgt spid="33"/>
                                        </p:tgtEl>
                                        <p:attrNameLst>
                                          <p:attrName>style.visibility</p:attrName>
                                        </p:attrNameLst>
                                      </p:cBhvr>
                                      <p:to>
                                        <p:strVal val="visible"/>
                                      </p:to>
                                    </p:set>
                                    <p:anim calcmode="lin" valueType="num">
                                      <p:cBhvr>
                                        <p:cTn id="41" dur="1000" fill="hold"/>
                                        <p:tgtEl>
                                          <p:spTgt spid="33"/>
                                        </p:tgtEl>
                                        <p:attrNameLst>
                                          <p:attrName>ppt_w</p:attrName>
                                        </p:attrNameLst>
                                      </p:cBhvr>
                                      <p:tavLst>
                                        <p:tav tm="0">
                                          <p:val>
                                            <p:fltVal val="0"/>
                                          </p:val>
                                        </p:tav>
                                        <p:tav tm="100000">
                                          <p:val>
                                            <p:strVal val="#ppt_w"/>
                                          </p:val>
                                        </p:tav>
                                      </p:tavLst>
                                    </p:anim>
                                    <p:anim calcmode="lin" valueType="num">
                                      <p:cBhvr>
                                        <p:cTn id="42" dur="1000" fill="hold"/>
                                        <p:tgtEl>
                                          <p:spTgt spid="33"/>
                                        </p:tgtEl>
                                        <p:attrNameLst>
                                          <p:attrName>ppt_h</p:attrName>
                                        </p:attrNameLst>
                                      </p:cBhvr>
                                      <p:tavLst>
                                        <p:tav tm="0">
                                          <p:val>
                                            <p:fltVal val="0"/>
                                          </p:val>
                                        </p:tav>
                                        <p:tav tm="100000">
                                          <p:val>
                                            <p:strVal val="#ppt_h"/>
                                          </p:val>
                                        </p:tav>
                                      </p:tavLst>
                                    </p:anim>
                                    <p:anim calcmode="lin" valueType="num">
                                      <p:cBhvr>
                                        <p:cTn id="43" dur="1000" fill="hold"/>
                                        <p:tgtEl>
                                          <p:spTgt spid="33"/>
                                        </p:tgtEl>
                                        <p:attrNameLst>
                                          <p:attrName>ppt_x</p:attrName>
                                        </p:attrNameLst>
                                      </p:cBhvr>
                                      <p:tavLst>
                                        <p:tav tm="0">
                                          <p:val>
                                            <p:fltVal val="0.5"/>
                                          </p:val>
                                        </p:tav>
                                        <p:tav tm="100000">
                                          <p:val>
                                            <p:strVal val="#ppt_x"/>
                                          </p:val>
                                        </p:tav>
                                      </p:tavLst>
                                    </p:anim>
                                    <p:anim calcmode="lin" valueType="num">
                                      <p:cBhvr>
                                        <p:cTn id="44" dur="1000" fill="hold"/>
                                        <p:tgtEl>
                                          <p:spTgt spid="33"/>
                                        </p:tgtEl>
                                        <p:attrNameLst>
                                          <p:attrName>ppt_y</p:attrName>
                                        </p:attrNameLst>
                                      </p:cBhvr>
                                      <p:tavLst>
                                        <p:tav tm="0">
                                          <p:val>
                                            <p:fltVal val="0.5"/>
                                          </p:val>
                                        </p:tav>
                                        <p:tav tm="100000">
                                          <p:val>
                                            <p:strVal val="#ppt_y"/>
                                          </p:val>
                                        </p:tav>
                                      </p:tavLst>
                                    </p:anim>
                                  </p:childTnLst>
                                </p:cTn>
                              </p:par>
                            </p:childTnLst>
                          </p:cTn>
                        </p:par>
                        <p:par>
                          <p:cTn id="45" fill="hold">
                            <p:stCondLst>
                              <p:cond delay="5000"/>
                            </p:stCondLst>
                            <p:childTnLst>
                              <p:par>
                                <p:cTn id="46" presetID="22" presetClass="entr" presetSubtype="8" fill="hold" nodeType="afterEffect">
                                  <p:stCondLst>
                                    <p:cond delay="0"/>
                                  </p:stCondLst>
                                  <p:childTnLst>
                                    <p:set>
                                      <p:cBhvr>
                                        <p:cTn id="47" dur="1" fill="hold">
                                          <p:stCondLst>
                                            <p:cond delay="0"/>
                                          </p:stCondLst>
                                        </p:cTn>
                                        <p:tgtEl>
                                          <p:spTgt spid="2"/>
                                        </p:tgtEl>
                                        <p:attrNameLst>
                                          <p:attrName>style.visibility</p:attrName>
                                        </p:attrNameLst>
                                      </p:cBhvr>
                                      <p:to>
                                        <p:strVal val="visible"/>
                                      </p:to>
                                    </p:set>
                                    <p:animEffect transition="in" filter="wipe(left)">
                                      <p:cBhvr>
                                        <p:cTn id="48" dur="500"/>
                                        <p:tgtEl>
                                          <p:spTgt spid="2"/>
                                        </p:tgtEl>
                                      </p:cBhvr>
                                    </p:animEffect>
                                  </p:childTnLst>
                                </p:cTn>
                              </p:par>
                            </p:childTnLst>
                          </p:cTn>
                        </p:par>
                        <p:par>
                          <p:cTn id="49" fill="hold">
                            <p:stCondLst>
                              <p:cond delay="5500"/>
                            </p:stCondLst>
                            <p:childTnLst>
                              <p:par>
                                <p:cTn id="50" presetID="10" presetClass="entr" presetSubtype="0" fill="hold" grpId="0" nodeType="afterEffect">
                                  <p:stCondLst>
                                    <p:cond delay="0"/>
                                  </p:stCondLst>
                                  <p:childTnLst>
                                    <p:set>
                                      <p:cBhvr>
                                        <p:cTn id="51" dur="1" fill="hold">
                                          <p:stCondLst>
                                            <p:cond delay="0"/>
                                          </p:stCondLst>
                                        </p:cTn>
                                        <p:tgtEl>
                                          <p:spTgt spid="38"/>
                                        </p:tgtEl>
                                        <p:attrNameLst>
                                          <p:attrName>style.visibility</p:attrName>
                                        </p:attrNameLst>
                                      </p:cBhvr>
                                      <p:to>
                                        <p:strVal val="visible"/>
                                      </p:to>
                                    </p:set>
                                    <p:animEffect transition="in" filter="fade">
                                      <p:cBhvr>
                                        <p:cTn id="52" dur="500"/>
                                        <p:tgtEl>
                                          <p:spTgt spid="38"/>
                                        </p:tgtEl>
                                      </p:cBhvr>
                                    </p:animEffect>
                                  </p:childTnLst>
                                </p:cTn>
                              </p:par>
                            </p:childTnLst>
                          </p:cTn>
                        </p:par>
                        <p:par>
                          <p:cTn id="53" fill="hold">
                            <p:stCondLst>
                              <p:cond delay="6000"/>
                            </p:stCondLst>
                            <p:childTnLst>
                              <p:par>
                                <p:cTn id="54" presetID="16" presetClass="entr" presetSubtype="21" fill="hold" nodeType="afterEffect">
                                  <p:stCondLst>
                                    <p:cond delay="0"/>
                                  </p:stCondLst>
                                  <p:childTnLst>
                                    <p:set>
                                      <p:cBhvr>
                                        <p:cTn id="55" dur="1" fill="hold">
                                          <p:stCondLst>
                                            <p:cond delay="0"/>
                                          </p:stCondLst>
                                        </p:cTn>
                                        <p:tgtEl>
                                          <p:spTgt spid="3"/>
                                        </p:tgtEl>
                                        <p:attrNameLst>
                                          <p:attrName>style.visibility</p:attrName>
                                        </p:attrNameLst>
                                      </p:cBhvr>
                                      <p:to>
                                        <p:strVal val="visible"/>
                                      </p:to>
                                    </p:set>
                                    <p:animEffect transition="in" filter="barn(inVertical)">
                                      <p:cBhvr>
                                        <p:cTn id="56" dur="500"/>
                                        <p:tgtEl>
                                          <p:spTgt spid="3"/>
                                        </p:tgtEl>
                                      </p:cBhvr>
                                    </p:animEffect>
                                  </p:childTnLst>
                                </p:cTn>
                              </p:par>
                            </p:childTnLst>
                          </p:cTn>
                        </p:par>
                        <p:par>
                          <p:cTn id="57" fill="hold">
                            <p:stCondLst>
                              <p:cond delay="6500"/>
                            </p:stCondLst>
                            <p:childTnLst>
                              <p:par>
                                <p:cTn id="58" presetID="22" presetClass="entr" presetSubtype="8" fill="hold" grpId="0" nodeType="afterEffect">
                                  <p:stCondLst>
                                    <p:cond delay="0"/>
                                  </p:stCondLst>
                                  <p:childTnLst>
                                    <p:set>
                                      <p:cBhvr>
                                        <p:cTn id="59" dur="1" fill="hold">
                                          <p:stCondLst>
                                            <p:cond delay="0"/>
                                          </p:stCondLst>
                                        </p:cTn>
                                        <p:tgtEl>
                                          <p:spTgt spid="40"/>
                                        </p:tgtEl>
                                        <p:attrNameLst>
                                          <p:attrName>style.visibility</p:attrName>
                                        </p:attrNameLst>
                                      </p:cBhvr>
                                      <p:to>
                                        <p:strVal val="visible"/>
                                      </p:to>
                                    </p:set>
                                    <p:animEffect transition="in" filter="wipe(left)">
                                      <p:cBhvr>
                                        <p:cTn id="60" dur="500"/>
                                        <p:tgtEl>
                                          <p:spTgt spid="40"/>
                                        </p:tgtEl>
                                      </p:cBhvr>
                                    </p:animEffect>
                                  </p:childTnLst>
                                </p:cTn>
                              </p:par>
                            </p:childTnLst>
                          </p:cTn>
                        </p:par>
                        <p:par>
                          <p:cTn id="61" fill="hold">
                            <p:stCondLst>
                              <p:cond delay="7000"/>
                            </p:stCondLst>
                            <p:childTnLst>
                              <p:par>
                                <p:cTn id="62" presetID="22" presetClass="entr" presetSubtype="8" fill="hold" grpId="0" nodeType="afterEffect">
                                  <p:stCondLst>
                                    <p:cond delay="0"/>
                                  </p:stCondLst>
                                  <p:childTnLst>
                                    <p:set>
                                      <p:cBhvr>
                                        <p:cTn id="63" dur="1" fill="hold">
                                          <p:stCondLst>
                                            <p:cond delay="0"/>
                                          </p:stCondLst>
                                        </p:cTn>
                                        <p:tgtEl>
                                          <p:spTgt spid="41"/>
                                        </p:tgtEl>
                                        <p:attrNameLst>
                                          <p:attrName>style.visibility</p:attrName>
                                        </p:attrNameLst>
                                      </p:cBhvr>
                                      <p:to>
                                        <p:strVal val="visible"/>
                                      </p:to>
                                    </p:set>
                                    <p:animEffect transition="in" filter="wipe(left)">
                                      <p:cBhvr>
                                        <p:cTn id="64"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8" grpId="0" animBg="1"/>
      <p:bldP spid="40" grpId="0"/>
      <p:bldP spid="41" grpId="0"/>
    </p:bld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2" name="矩形 31"/>
          <p:cNvSpPr/>
          <p:nvPr/>
        </p:nvSpPr>
        <p:spPr>
          <a:xfrm>
            <a:off x="975360" y="-1341120"/>
            <a:ext cx="772160" cy="1056640"/>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a:grpSpLocks noChangeAspect="1"/>
          </p:cNvGrpSpPr>
          <p:nvPr/>
        </p:nvGrpSpPr>
        <p:grpSpPr>
          <a:xfrm>
            <a:off x="183057" y="301005"/>
            <a:ext cx="2339215" cy="1126744"/>
            <a:chOff x="1672035" y="1687395"/>
            <a:chExt cx="938928" cy="452259"/>
          </a:xfrm>
          <a:effectLst>
            <a:outerShdw blurRad="50800" dist="38100" dir="5400000" algn="t" rotWithShape="0">
              <a:prstClr val="black">
                <a:alpha val="40000"/>
              </a:prstClr>
            </a:outerShdw>
          </a:effectLst>
        </p:grpSpPr>
        <p:pic>
          <p:nvPicPr>
            <p:cNvPr id="7" name="Picture 2" descr="C:\Users\xb\Desktop\素材--党建\PNG--党（国）徽旗\党旗红旗\16sucai_201507091736.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flipH="1">
              <a:off x="1672035" y="1687395"/>
              <a:ext cx="845493" cy="44350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xb\Desktop\53bf653e36a06.png"/>
            <p:cNvPicPr>
              <a:picLocks noChangeAspect="1" noChangeArrowheads="1"/>
            </p:cNvPicPr>
            <p:nvPr userDrawn="1"/>
          </p:nvPicPr>
          <p:blipFill>
            <a:blip r:embed="rId5" cstate="print">
              <a:extLst>
                <a:ext uri="{28A0092B-C50C-407E-A947-70E740481C1C}">
                  <a14:useLocalDpi xmlns:a14="http://schemas.microsoft.com/office/drawing/2010/main"/>
                </a:ext>
              </a:extLst>
            </a:blip>
            <a:srcRect/>
            <a:stretch>
              <a:fillRect/>
            </a:stretch>
          </p:blipFill>
          <p:spPr bwMode="auto">
            <a:xfrm>
              <a:off x="2123728" y="1707654"/>
              <a:ext cx="487235" cy="432000"/>
            </a:xfrm>
            <a:prstGeom prst="rect">
              <a:avLst/>
            </a:prstGeom>
            <a:noFill/>
            <a:extLst>
              <a:ext uri="{909E8E84-426E-40DD-AFC4-6F175D3DCCD1}">
                <a14:hiddenFill xmlns:a14="http://schemas.microsoft.com/office/drawing/2010/main">
                  <a:solidFill>
                    <a:srgbClr val="FFFFFF"/>
                  </a:solidFill>
                </a14:hiddenFill>
              </a:ext>
            </a:extLst>
          </p:spPr>
        </p:pic>
      </p:grpSp>
      <p:sp>
        <p:nvSpPr>
          <p:cNvPr id="9" name="标题 1"/>
          <p:cNvSpPr txBox="1">
            <a:spLocks/>
          </p:cNvSpPr>
          <p:nvPr/>
        </p:nvSpPr>
        <p:spPr>
          <a:xfrm>
            <a:off x="2840651" y="351901"/>
            <a:ext cx="4838390" cy="1199420"/>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r>
              <a:rPr lang="zh-CN" altLang="en-US" sz="3600" dirty="0">
                <a:gradFill>
                  <a:gsLst>
                    <a:gs pos="0">
                      <a:srgbClr val="BE0000"/>
                    </a:gs>
                    <a:gs pos="100000">
                      <a:srgbClr val="930000"/>
                    </a:gs>
                  </a:gsLst>
                  <a:lin ang="16200000" scaled="1"/>
                </a:gradFill>
              </a:rPr>
              <a:t>做合格党员：坚定信念 加强学习</a:t>
            </a:r>
          </a:p>
        </p:txBody>
      </p:sp>
      <p:grpSp>
        <p:nvGrpSpPr>
          <p:cNvPr id="10" name="组合 9"/>
          <p:cNvGrpSpPr/>
          <p:nvPr/>
        </p:nvGrpSpPr>
        <p:grpSpPr>
          <a:xfrm>
            <a:off x="8778749" y="569365"/>
            <a:ext cx="693102" cy="707002"/>
            <a:chOff x="1398837" y="3496783"/>
            <a:chExt cx="1006035" cy="1006034"/>
          </a:xfrm>
          <a:effectLst>
            <a:outerShdw blurRad="50800" dist="38100" dir="2700000" algn="tl" rotWithShape="0">
              <a:prstClr val="black">
                <a:alpha val="40000"/>
              </a:prstClr>
            </a:outerShdw>
          </a:effectLst>
        </p:grpSpPr>
        <p:grpSp>
          <p:nvGrpSpPr>
            <p:cNvPr id="11" name="组合 10"/>
            <p:cNvGrpSpPr/>
            <p:nvPr/>
          </p:nvGrpSpPr>
          <p:grpSpPr>
            <a:xfrm>
              <a:off x="1398837" y="3496783"/>
              <a:ext cx="1006035" cy="1006034"/>
              <a:chOff x="2180022" y="2446667"/>
              <a:chExt cx="1008000" cy="1008000"/>
            </a:xfrm>
          </p:grpSpPr>
          <p:sp>
            <p:nvSpPr>
              <p:cNvPr id="13" name="矩形 12"/>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14" name="直接连接符 13"/>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2" name="TextBox 14"/>
            <p:cNvSpPr txBox="1"/>
            <p:nvPr/>
          </p:nvSpPr>
          <p:spPr>
            <a:xfrm>
              <a:off x="1426098" y="3564497"/>
              <a:ext cx="951512"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两</a:t>
              </a:r>
            </a:p>
          </p:txBody>
        </p:sp>
      </p:grpSp>
      <p:grpSp>
        <p:nvGrpSpPr>
          <p:cNvPr id="16" name="组合 15"/>
          <p:cNvGrpSpPr/>
          <p:nvPr/>
        </p:nvGrpSpPr>
        <p:grpSpPr>
          <a:xfrm>
            <a:off x="9614407" y="577011"/>
            <a:ext cx="693102" cy="693101"/>
            <a:chOff x="2536745" y="3496783"/>
            <a:chExt cx="1006035" cy="1006034"/>
          </a:xfrm>
          <a:effectLst>
            <a:outerShdw blurRad="50800" dist="38100" dir="2700000" algn="tl" rotWithShape="0">
              <a:prstClr val="black">
                <a:alpha val="40000"/>
              </a:prstClr>
            </a:outerShdw>
          </a:effectLst>
        </p:grpSpPr>
        <p:grpSp>
          <p:nvGrpSpPr>
            <p:cNvPr id="17" name="组合 16"/>
            <p:cNvGrpSpPr/>
            <p:nvPr/>
          </p:nvGrpSpPr>
          <p:grpSpPr>
            <a:xfrm>
              <a:off x="2536745" y="3496783"/>
              <a:ext cx="1006035" cy="1006034"/>
              <a:chOff x="2180022" y="2446667"/>
              <a:chExt cx="1008000" cy="1008000"/>
            </a:xfrm>
          </p:grpSpPr>
          <p:sp>
            <p:nvSpPr>
              <p:cNvPr id="19" name="矩形 18"/>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0" name="直接连接符 19"/>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8" name="TextBox 14"/>
            <p:cNvSpPr txBox="1"/>
            <p:nvPr/>
          </p:nvSpPr>
          <p:spPr>
            <a:xfrm>
              <a:off x="2577636" y="3592172"/>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学</a:t>
              </a:r>
            </a:p>
          </p:txBody>
        </p:sp>
      </p:grpSp>
      <p:grpSp>
        <p:nvGrpSpPr>
          <p:cNvPr id="22" name="组合 21"/>
          <p:cNvGrpSpPr/>
          <p:nvPr/>
        </p:nvGrpSpPr>
        <p:grpSpPr>
          <a:xfrm>
            <a:off x="10459838" y="573188"/>
            <a:ext cx="693101" cy="693100"/>
            <a:chOff x="3674653" y="3496783"/>
            <a:chExt cx="1006035" cy="1006034"/>
          </a:xfrm>
          <a:effectLst>
            <a:outerShdw blurRad="50800" dist="38100" dir="2700000" algn="tl" rotWithShape="0">
              <a:prstClr val="black">
                <a:alpha val="40000"/>
              </a:prstClr>
            </a:outerShdw>
          </a:effectLst>
        </p:grpSpPr>
        <p:grpSp>
          <p:nvGrpSpPr>
            <p:cNvPr id="23" name="组合 22"/>
            <p:cNvGrpSpPr/>
            <p:nvPr/>
          </p:nvGrpSpPr>
          <p:grpSpPr>
            <a:xfrm>
              <a:off x="3674653" y="3496783"/>
              <a:ext cx="1006035" cy="1006034"/>
              <a:chOff x="2655510" y="2582189"/>
              <a:chExt cx="831406" cy="831406"/>
            </a:xfrm>
          </p:grpSpPr>
          <p:sp>
            <p:nvSpPr>
              <p:cNvPr id="25" name="矩形 24"/>
              <p:cNvSpPr/>
              <p:nvPr/>
            </p:nvSpPr>
            <p:spPr>
              <a:xfrm>
                <a:off x="2655510" y="2582189"/>
                <a:ext cx="831406" cy="83140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6" name="直接连接符 25"/>
              <p:cNvCxnSpPr/>
              <p:nvPr/>
            </p:nvCxnSpPr>
            <p:spPr>
              <a:xfrm>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5400000">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24" name="TextBox 14"/>
            <p:cNvSpPr txBox="1"/>
            <p:nvPr/>
          </p:nvSpPr>
          <p:spPr>
            <a:xfrm>
              <a:off x="3708728" y="3601699"/>
              <a:ext cx="951515" cy="806800"/>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一</a:t>
              </a:r>
            </a:p>
          </p:txBody>
        </p:sp>
      </p:grpSp>
      <p:grpSp>
        <p:nvGrpSpPr>
          <p:cNvPr id="28" name="组合 27"/>
          <p:cNvGrpSpPr/>
          <p:nvPr/>
        </p:nvGrpSpPr>
        <p:grpSpPr>
          <a:xfrm>
            <a:off x="11286106" y="569364"/>
            <a:ext cx="693102" cy="693101"/>
            <a:chOff x="4812563" y="3496783"/>
            <a:chExt cx="1006035" cy="1006034"/>
          </a:xfrm>
          <a:effectLst>
            <a:outerShdw blurRad="50800" dist="38100" dir="2700000" algn="tl" rotWithShape="0">
              <a:prstClr val="black">
                <a:alpha val="40000"/>
              </a:prstClr>
            </a:outerShdw>
          </a:effectLst>
        </p:grpSpPr>
        <p:grpSp>
          <p:nvGrpSpPr>
            <p:cNvPr id="29" name="组合 28"/>
            <p:cNvGrpSpPr/>
            <p:nvPr/>
          </p:nvGrpSpPr>
          <p:grpSpPr>
            <a:xfrm>
              <a:off x="4812563" y="3496783"/>
              <a:ext cx="1006035" cy="1006034"/>
              <a:chOff x="2180022" y="2446667"/>
              <a:chExt cx="1008000" cy="1008000"/>
            </a:xfrm>
          </p:grpSpPr>
          <p:sp>
            <p:nvSpPr>
              <p:cNvPr id="31" name="矩形 30"/>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36" name="直接连接符 35"/>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30" name="TextBox 14"/>
            <p:cNvSpPr txBox="1"/>
            <p:nvPr/>
          </p:nvSpPr>
          <p:spPr>
            <a:xfrm>
              <a:off x="4839822" y="3619057"/>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做</a:t>
              </a:r>
            </a:p>
          </p:txBody>
        </p:sp>
      </p:grpSp>
      <p:pic>
        <p:nvPicPr>
          <p:cNvPr id="33" name="图片 32"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583321" y="1871425"/>
            <a:ext cx="960115" cy="91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组合 1"/>
          <p:cNvGrpSpPr/>
          <p:nvPr/>
        </p:nvGrpSpPr>
        <p:grpSpPr>
          <a:xfrm>
            <a:off x="4072992" y="3006639"/>
            <a:ext cx="4223048" cy="608356"/>
            <a:chOff x="4072992" y="3006639"/>
            <a:chExt cx="4223048" cy="608356"/>
          </a:xfrm>
        </p:grpSpPr>
        <p:sp>
          <p:nvSpPr>
            <p:cNvPr id="34" name="圆角矩形 33"/>
            <p:cNvSpPr/>
            <p:nvPr/>
          </p:nvSpPr>
          <p:spPr>
            <a:xfrm>
              <a:off x="4072992" y="3006639"/>
              <a:ext cx="4044066" cy="608356"/>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标题 1"/>
            <p:cNvSpPr txBox="1">
              <a:spLocks/>
            </p:cNvSpPr>
            <p:nvPr/>
          </p:nvSpPr>
          <p:spPr>
            <a:xfrm>
              <a:off x="4361776" y="3032083"/>
              <a:ext cx="3934264" cy="557468"/>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r>
                <a:rPr lang="zh-CN" altLang="en-US" dirty="0"/>
                <a:t>坚定信念      加强学习</a:t>
              </a:r>
            </a:p>
          </p:txBody>
        </p:sp>
      </p:grpSp>
      <p:sp>
        <p:nvSpPr>
          <p:cNvPr id="38" name="五角星 37"/>
          <p:cNvSpPr/>
          <p:nvPr/>
        </p:nvSpPr>
        <p:spPr>
          <a:xfrm>
            <a:off x="5873314" y="3900462"/>
            <a:ext cx="455594" cy="455594"/>
          </a:xfrm>
          <a:prstGeom prst="star5">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2102273" y="4292232"/>
            <a:ext cx="7997676" cy="1754326"/>
          </a:xfrm>
          <a:prstGeom prst="rect">
            <a:avLst/>
          </a:prstGeom>
        </p:spPr>
        <p:txBody>
          <a:bodyPr wrap="square">
            <a:spAutoFit/>
          </a:bodyPr>
          <a:lstStyle/>
          <a:p>
            <a:r>
              <a:rPr lang="zh-CN" altLang="en-US" dirty="0">
                <a:solidFill>
                  <a:srgbClr val="C00000"/>
                </a:solidFill>
                <a:latin typeface="微软雅黑" panose="020B0503020204020204" pitchFamily="34" charset="-122"/>
                <a:ea typeface="微软雅黑" panose="020B0503020204020204" pitchFamily="34" charset="-122"/>
              </a:rPr>
              <a:t>我们党在中国这样一个有着</a:t>
            </a:r>
            <a:r>
              <a:rPr lang="en-US" altLang="zh-CN" dirty="0">
                <a:solidFill>
                  <a:srgbClr val="C00000"/>
                </a:solidFill>
                <a:latin typeface="微软雅黑" panose="020B0503020204020204" pitchFamily="34" charset="-122"/>
                <a:ea typeface="微软雅黑" panose="020B0503020204020204" pitchFamily="34" charset="-122"/>
              </a:rPr>
              <a:t>13</a:t>
            </a:r>
            <a:r>
              <a:rPr lang="zh-CN" altLang="en-US" dirty="0">
                <a:solidFill>
                  <a:srgbClr val="C00000"/>
                </a:solidFill>
                <a:latin typeface="微软雅黑" panose="020B0503020204020204" pitchFamily="34" charset="-122"/>
                <a:ea typeface="微软雅黑" panose="020B0503020204020204" pitchFamily="34" charset="-122"/>
              </a:rPr>
              <a:t>亿人口的大国执政，面对着十分复杂的国内外环境，肩负着繁重的执政使命，如果缺乏理论思维的有力支撑，是难以战胜各种风险和困难的，也是难以不断前进的。党的各级领导干部特别是高级干部，要原原本本学习和研读经典著作，努力把马克思主义哲学作为自己的看家本领，坚定理想信念，坚持正确政治方向，提高战略思维能力、综合决策能力、驾驭全局能力，团结带领人民不断书写改革开放历史新篇章。</a:t>
            </a:r>
          </a:p>
        </p:txBody>
      </p:sp>
      <p:sp>
        <p:nvSpPr>
          <p:cNvPr id="41" name="矩形 40"/>
          <p:cNvSpPr/>
          <p:nvPr/>
        </p:nvSpPr>
        <p:spPr>
          <a:xfrm>
            <a:off x="4612621" y="6046558"/>
            <a:ext cx="5654237" cy="646331"/>
          </a:xfrm>
          <a:prstGeom prst="rect">
            <a:avLst/>
          </a:prstGeom>
        </p:spPr>
        <p:txBody>
          <a:bodyPr wrap="square">
            <a:spAutoFit/>
          </a:bodyPr>
          <a:lstStyle/>
          <a:p>
            <a:r>
              <a:rPr lang="en-US" altLang="zh-CN" dirty="0">
                <a:latin typeface="微软雅黑" panose="020B0503020204020204" pitchFamily="34" charset="-122"/>
                <a:ea typeface="微软雅黑" panose="020B0503020204020204" pitchFamily="34" charset="-122"/>
              </a:rPr>
              <a:t>——2013</a:t>
            </a:r>
            <a:r>
              <a:rPr lang="zh-CN" altLang="en-US" dirty="0">
                <a:latin typeface="微软雅黑" panose="020B0503020204020204" pitchFamily="34" charset="-122"/>
                <a:ea typeface="微软雅黑" panose="020B0503020204020204" pitchFamily="34" charset="-122"/>
              </a:rPr>
              <a:t>年</a:t>
            </a:r>
            <a:r>
              <a:rPr lang="en-US" altLang="zh-CN" dirty="0">
                <a:latin typeface="微软雅黑" panose="020B0503020204020204" pitchFamily="34" charset="-122"/>
                <a:ea typeface="微软雅黑" panose="020B0503020204020204" pitchFamily="34" charset="-122"/>
              </a:rPr>
              <a:t>12</a:t>
            </a:r>
            <a:r>
              <a:rPr lang="zh-CN" altLang="en-US" dirty="0">
                <a:latin typeface="微软雅黑" panose="020B0503020204020204" pitchFamily="34" charset="-122"/>
                <a:ea typeface="微软雅黑" panose="020B0503020204020204" pitchFamily="34" charset="-122"/>
              </a:rPr>
              <a:t>月</a:t>
            </a:r>
            <a:r>
              <a:rPr lang="en-US" altLang="zh-CN" dirty="0">
                <a:latin typeface="微软雅黑" panose="020B0503020204020204" pitchFamily="34" charset="-122"/>
                <a:ea typeface="微软雅黑" panose="020B0503020204020204" pitchFamily="34" charset="-122"/>
              </a:rPr>
              <a:t>3</a:t>
            </a:r>
            <a:r>
              <a:rPr lang="zh-CN" altLang="en-US" dirty="0">
                <a:latin typeface="微软雅黑" panose="020B0503020204020204" pitchFamily="34" charset="-122"/>
                <a:ea typeface="微软雅黑" panose="020B0503020204020204" pitchFamily="34" charset="-122"/>
              </a:rPr>
              <a:t>日在中央政治局第十一次集体学习时的讲话</a:t>
            </a:r>
          </a:p>
        </p:txBody>
      </p:sp>
      <p:grpSp>
        <p:nvGrpSpPr>
          <p:cNvPr id="3" name="组合 2"/>
          <p:cNvGrpSpPr/>
          <p:nvPr/>
        </p:nvGrpSpPr>
        <p:grpSpPr>
          <a:xfrm>
            <a:off x="1733314" y="4156395"/>
            <a:ext cx="8712000" cy="2520000"/>
            <a:chOff x="1733314" y="4156395"/>
            <a:chExt cx="8712000" cy="2520000"/>
          </a:xfrm>
        </p:grpSpPr>
        <p:cxnSp>
          <p:nvCxnSpPr>
            <p:cNvPr id="39" name="直接连接符 38"/>
            <p:cNvCxnSpPr/>
            <p:nvPr/>
          </p:nvCxnSpPr>
          <p:spPr>
            <a:xfrm>
              <a:off x="1747520" y="4156395"/>
              <a:ext cx="3720133" cy="0"/>
            </a:xfrm>
            <a:prstGeom prst="line">
              <a:avLst/>
            </a:prstGeom>
            <a:ln>
              <a:solidFill>
                <a:srgbClr val="B70000"/>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6711569" y="4156395"/>
              <a:ext cx="3720133" cy="0"/>
            </a:xfrm>
            <a:prstGeom prst="line">
              <a:avLst/>
            </a:prstGeom>
            <a:ln>
              <a:solidFill>
                <a:srgbClr val="B70000"/>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rot="5400000">
              <a:off x="9173768" y="5416395"/>
              <a:ext cx="2520000" cy="0"/>
            </a:xfrm>
            <a:prstGeom prst="line">
              <a:avLst/>
            </a:prstGeom>
            <a:ln>
              <a:solidFill>
                <a:srgbClr val="B70000"/>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rot="5400000">
              <a:off x="487520" y="5416395"/>
              <a:ext cx="2520000" cy="0"/>
            </a:xfrm>
            <a:prstGeom prst="line">
              <a:avLst/>
            </a:prstGeom>
            <a:ln>
              <a:solidFill>
                <a:srgbClr val="B70000"/>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1733314" y="6676395"/>
              <a:ext cx="8712000" cy="0"/>
            </a:xfrm>
            <a:prstGeom prst="line">
              <a:avLst/>
            </a:prstGeom>
            <a:ln>
              <a:solidFill>
                <a:srgbClr val="B7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14001336"/>
      </p:ext>
    </p:extLst>
  </p:cSld>
  <p:clrMapOvr>
    <a:masterClrMapping/>
  </p:clrMapOvr>
  <mc:AlternateContent xmlns:mc="http://schemas.openxmlformats.org/markup-compatibility/2006" xmlns:p14="http://schemas.microsoft.com/office/powerpoint/2010/main">
    <mc:Choice Requires="p14">
      <p:transition spd="slow" p14:dur="2500" advClick="0" advTm="0">
        <p:checker/>
      </p:transition>
    </mc:Choice>
    <mc:Fallback xmlns="">
      <p:transition spd="slow" advClick="0"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1000"/>
                                        <p:tgtEl>
                                          <p:spTgt spid="9"/>
                                        </p:tgtEl>
                                      </p:cBhvr>
                                    </p:animEffect>
                                  </p:childTnLst>
                                </p:cTn>
                              </p:par>
                            </p:childTnLst>
                          </p:cTn>
                        </p:par>
                        <p:par>
                          <p:cTn id="14" fill="hold">
                            <p:stCondLst>
                              <p:cond delay="2000"/>
                            </p:stCondLst>
                            <p:childTnLst>
                              <p:par>
                                <p:cTn id="15" presetID="53" presetClass="entr" presetSubtype="16"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par>
                          <p:cTn id="20" fill="hold">
                            <p:stCondLst>
                              <p:cond delay="2500"/>
                            </p:stCondLst>
                            <p:childTnLst>
                              <p:par>
                                <p:cTn id="21" presetID="53" presetClass="entr" presetSubtype="16"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childTnLst>
                          </p:cTn>
                        </p:par>
                        <p:par>
                          <p:cTn id="26" fill="hold">
                            <p:stCondLst>
                              <p:cond delay="3000"/>
                            </p:stCondLst>
                            <p:childTnLst>
                              <p:par>
                                <p:cTn id="27" presetID="53" presetClass="entr" presetSubtype="16"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Effect transition="in" filter="fade">
                                      <p:cBhvr>
                                        <p:cTn id="37" dur="500"/>
                                        <p:tgtEl>
                                          <p:spTgt spid="28"/>
                                        </p:tgtEl>
                                      </p:cBhvr>
                                    </p:animEffect>
                                  </p:childTnLst>
                                </p:cTn>
                              </p:par>
                            </p:childTnLst>
                          </p:cTn>
                        </p:par>
                        <p:par>
                          <p:cTn id="38" fill="hold">
                            <p:stCondLst>
                              <p:cond delay="4000"/>
                            </p:stCondLst>
                            <p:childTnLst>
                              <p:par>
                                <p:cTn id="39" presetID="23" presetClass="entr" presetSubtype="528" fill="hold" nodeType="afterEffect">
                                  <p:stCondLst>
                                    <p:cond delay="0"/>
                                  </p:stCondLst>
                                  <p:childTnLst>
                                    <p:set>
                                      <p:cBhvr>
                                        <p:cTn id="40" dur="1" fill="hold">
                                          <p:stCondLst>
                                            <p:cond delay="0"/>
                                          </p:stCondLst>
                                        </p:cTn>
                                        <p:tgtEl>
                                          <p:spTgt spid="33"/>
                                        </p:tgtEl>
                                        <p:attrNameLst>
                                          <p:attrName>style.visibility</p:attrName>
                                        </p:attrNameLst>
                                      </p:cBhvr>
                                      <p:to>
                                        <p:strVal val="visible"/>
                                      </p:to>
                                    </p:set>
                                    <p:anim calcmode="lin" valueType="num">
                                      <p:cBhvr>
                                        <p:cTn id="41" dur="1000" fill="hold"/>
                                        <p:tgtEl>
                                          <p:spTgt spid="33"/>
                                        </p:tgtEl>
                                        <p:attrNameLst>
                                          <p:attrName>ppt_w</p:attrName>
                                        </p:attrNameLst>
                                      </p:cBhvr>
                                      <p:tavLst>
                                        <p:tav tm="0">
                                          <p:val>
                                            <p:fltVal val="0"/>
                                          </p:val>
                                        </p:tav>
                                        <p:tav tm="100000">
                                          <p:val>
                                            <p:strVal val="#ppt_w"/>
                                          </p:val>
                                        </p:tav>
                                      </p:tavLst>
                                    </p:anim>
                                    <p:anim calcmode="lin" valueType="num">
                                      <p:cBhvr>
                                        <p:cTn id="42" dur="1000" fill="hold"/>
                                        <p:tgtEl>
                                          <p:spTgt spid="33"/>
                                        </p:tgtEl>
                                        <p:attrNameLst>
                                          <p:attrName>ppt_h</p:attrName>
                                        </p:attrNameLst>
                                      </p:cBhvr>
                                      <p:tavLst>
                                        <p:tav tm="0">
                                          <p:val>
                                            <p:fltVal val="0"/>
                                          </p:val>
                                        </p:tav>
                                        <p:tav tm="100000">
                                          <p:val>
                                            <p:strVal val="#ppt_h"/>
                                          </p:val>
                                        </p:tav>
                                      </p:tavLst>
                                    </p:anim>
                                    <p:anim calcmode="lin" valueType="num">
                                      <p:cBhvr>
                                        <p:cTn id="43" dur="1000" fill="hold"/>
                                        <p:tgtEl>
                                          <p:spTgt spid="33"/>
                                        </p:tgtEl>
                                        <p:attrNameLst>
                                          <p:attrName>ppt_x</p:attrName>
                                        </p:attrNameLst>
                                      </p:cBhvr>
                                      <p:tavLst>
                                        <p:tav tm="0">
                                          <p:val>
                                            <p:fltVal val="0.5"/>
                                          </p:val>
                                        </p:tav>
                                        <p:tav tm="100000">
                                          <p:val>
                                            <p:strVal val="#ppt_x"/>
                                          </p:val>
                                        </p:tav>
                                      </p:tavLst>
                                    </p:anim>
                                    <p:anim calcmode="lin" valueType="num">
                                      <p:cBhvr>
                                        <p:cTn id="44" dur="1000" fill="hold"/>
                                        <p:tgtEl>
                                          <p:spTgt spid="33"/>
                                        </p:tgtEl>
                                        <p:attrNameLst>
                                          <p:attrName>ppt_y</p:attrName>
                                        </p:attrNameLst>
                                      </p:cBhvr>
                                      <p:tavLst>
                                        <p:tav tm="0">
                                          <p:val>
                                            <p:fltVal val="0.5"/>
                                          </p:val>
                                        </p:tav>
                                        <p:tav tm="100000">
                                          <p:val>
                                            <p:strVal val="#ppt_y"/>
                                          </p:val>
                                        </p:tav>
                                      </p:tavLst>
                                    </p:anim>
                                  </p:childTnLst>
                                </p:cTn>
                              </p:par>
                            </p:childTnLst>
                          </p:cTn>
                        </p:par>
                        <p:par>
                          <p:cTn id="45" fill="hold">
                            <p:stCondLst>
                              <p:cond delay="5000"/>
                            </p:stCondLst>
                            <p:childTnLst>
                              <p:par>
                                <p:cTn id="46" presetID="22" presetClass="entr" presetSubtype="8" fill="hold" nodeType="afterEffect">
                                  <p:stCondLst>
                                    <p:cond delay="0"/>
                                  </p:stCondLst>
                                  <p:childTnLst>
                                    <p:set>
                                      <p:cBhvr>
                                        <p:cTn id="47" dur="1" fill="hold">
                                          <p:stCondLst>
                                            <p:cond delay="0"/>
                                          </p:stCondLst>
                                        </p:cTn>
                                        <p:tgtEl>
                                          <p:spTgt spid="2"/>
                                        </p:tgtEl>
                                        <p:attrNameLst>
                                          <p:attrName>style.visibility</p:attrName>
                                        </p:attrNameLst>
                                      </p:cBhvr>
                                      <p:to>
                                        <p:strVal val="visible"/>
                                      </p:to>
                                    </p:set>
                                    <p:animEffect transition="in" filter="wipe(left)">
                                      <p:cBhvr>
                                        <p:cTn id="48" dur="500"/>
                                        <p:tgtEl>
                                          <p:spTgt spid="2"/>
                                        </p:tgtEl>
                                      </p:cBhvr>
                                    </p:animEffect>
                                  </p:childTnLst>
                                </p:cTn>
                              </p:par>
                            </p:childTnLst>
                          </p:cTn>
                        </p:par>
                        <p:par>
                          <p:cTn id="49" fill="hold">
                            <p:stCondLst>
                              <p:cond delay="5500"/>
                            </p:stCondLst>
                            <p:childTnLst>
                              <p:par>
                                <p:cTn id="50" presetID="10" presetClass="entr" presetSubtype="0" fill="hold" grpId="0" nodeType="afterEffect">
                                  <p:stCondLst>
                                    <p:cond delay="0"/>
                                  </p:stCondLst>
                                  <p:childTnLst>
                                    <p:set>
                                      <p:cBhvr>
                                        <p:cTn id="51" dur="1" fill="hold">
                                          <p:stCondLst>
                                            <p:cond delay="0"/>
                                          </p:stCondLst>
                                        </p:cTn>
                                        <p:tgtEl>
                                          <p:spTgt spid="38"/>
                                        </p:tgtEl>
                                        <p:attrNameLst>
                                          <p:attrName>style.visibility</p:attrName>
                                        </p:attrNameLst>
                                      </p:cBhvr>
                                      <p:to>
                                        <p:strVal val="visible"/>
                                      </p:to>
                                    </p:set>
                                    <p:animEffect transition="in" filter="fade">
                                      <p:cBhvr>
                                        <p:cTn id="52" dur="500"/>
                                        <p:tgtEl>
                                          <p:spTgt spid="38"/>
                                        </p:tgtEl>
                                      </p:cBhvr>
                                    </p:animEffect>
                                  </p:childTnLst>
                                </p:cTn>
                              </p:par>
                            </p:childTnLst>
                          </p:cTn>
                        </p:par>
                        <p:par>
                          <p:cTn id="53" fill="hold">
                            <p:stCondLst>
                              <p:cond delay="6000"/>
                            </p:stCondLst>
                            <p:childTnLst>
                              <p:par>
                                <p:cTn id="54" presetID="16" presetClass="entr" presetSubtype="21" fill="hold" nodeType="afterEffect">
                                  <p:stCondLst>
                                    <p:cond delay="0"/>
                                  </p:stCondLst>
                                  <p:childTnLst>
                                    <p:set>
                                      <p:cBhvr>
                                        <p:cTn id="55" dur="1" fill="hold">
                                          <p:stCondLst>
                                            <p:cond delay="0"/>
                                          </p:stCondLst>
                                        </p:cTn>
                                        <p:tgtEl>
                                          <p:spTgt spid="3"/>
                                        </p:tgtEl>
                                        <p:attrNameLst>
                                          <p:attrName>style.visibility</p:attrName>
                                        </p:attrNameLst>
                                      </p:cBhvr>
                                      <p:to>
                                        <p:strVal val="visible"/>
                                      </p:to>
                                    </p:set>
                                    <p:animEffect transition="in" filter="barn(inVertical)">
                                      <p:cBhvr>
                                        <p:cTn id="56" dur="500"/>
                                        <p:tgtEl>
                                          <p:spTgt spid="3"/>
                                        </p:tgtEl>
                                      </p:cBhvr>
                                    </p:animEffect>
                                  </p:childTnLst>
                                </p:cTn>
                              </p:par>
                            </p:childTnLst>
                          </p:cTn>
                        </p:par>
                        <p:par>
                          <p:cTn id="57" fill="hold">
                            <p:stCondLst>
                              <p:cond delay="6500"/>
                            </p:stCondLst>
                            <p:childTnLst>
                              <p:par>
                                <p:cTn id="58" presetID="22" presetClass="entr" presetSubtype="8" fill="hold" grpId="0" nodeType="afterEffect">
                                  <p:stCondLst>
                                    <p:cond delay="0"/>
                                  </p:stCondLst>
                                  <p:childTnLst>
                                    <p:set>
                                      <p:cBhvr>
                                        <p:cTn id="59" dur="1" fill="hold">
                                          <p:stCondLst>
                                            <p:cond delay="0"/>
                                          </p:stCondLst>
                                        </p:cTn>
                                        <p:tgtEl>
                                          <p:spTgt spid="40"/>
                                        </p:tgtEl>
                                        <p:attrNameLst>
                                          <p:attrName>style.visibility</p:attrName>
                                        </p:attrNameLst>
                                      </p:cBhvr>
                                      <p:to>
                                        <p:strVal val="visible"/>
                                      </p:to>
                                    </p:set>
                                    <p:animEffect transition="in" filter="wipe(left)">
                                      <p:cBhvr>
                                        <p:cTn id="60" dur="500"/>
                                        <p:tgtEl>
                                          <p:spTgt spid="40"/>
                                        </p:tgtEl>
                                      </p:cBhvr>
                                    </p:animEffect>
                                  </p:childTnLst>
                                </p:cTn>
                              </p:par>
                            </p:childTnLst>
                          </p:cTn>
                        </p:par>
                        <p:par>
                          <p:cTn id="61" fill="hold">
                            <p:stCondLst>
                              <p:cond delay="7000"/>
                            </p:stCondLst>
                            <p:childTnLst>
                              <p:par>
                                <p:cTn id="62" presetID="22" presetClass="entr" presetSubtype="8" fill="hold" grpId="0" nodeType="afterEffect">
                                  <p:stCondLst>
                                    <p:cond delay="0"/>
                                  </p:stCondLst>
                                  <p:childTnLst>
                                    <p:set>
                                      <p:cBhvr>
                                        <p:cTn id="63" dur="1" fill="hold">
                                          <p:stCondLst>
                                            <p:cond delay="0"/>
                                          </p:stCondLst>
                                        </p:cTn>
                                        <p:tgtEl>
                                          <p:spTgt spid="41"/>
                                        </p:tgtEl>
                                        <p:attrNameLst>
                                          <p:attrName>style.visibility</p:attrName>
                                        </p:attrNameLst>
                                      </p:cBhvr>
                                      <p:to>
                                        <p:strVal val="visible"/>
                                      </p:to>
                                    </p:set>
                                    <p:animEffect transition="in" filter="wipe(left)">
                                      <p:cBhvr>
                                        <p:cTn id="64"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8" grpId="0" animBg="1"/>
      <p:bldP spid="40" grpId="0"/>
      <p:bldP spid="41" grpId="0"/>
    </p:bld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2" name="矩形 31"/>
          <p:cNvSpPr/>
          <p:nvPr/>
        </p:nvSpPr>
        <p:spPr>
          <a:xfrm>
            <a:off x="975360" y="-1341120"/>
            <a:ext cx="772160" cy="1056640"/>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a:grpSpLocks noChangeAspect="1"/>
          </p:cNvGrpSpPr>
          <p:nvPr/>
        </p:nvGrpSpPr>
        <p:grpSpPr>
          <a:xfrm>
            <a:off x="183057" y="301005"/>
            <a:ext cx="2339215" cy="1126744"/>
            <a:chOff x="1672035" y="1687395"/>
            <a:chExt cx="938928" cy="452259"/>
          </a:xfrm>
          <a:effectLst>
            <a:outerShdw blurRad="50800" dist="38100" dir="5400000" algn="t" rotWithShape="0">
              <a:prstClr val="black">
                <a:alpha val="40000"/>
              </a:prstClr>
            </a:outerShdw>
          </a:effectLst>
        </p:grpSpPr>
        <p:pic>
          <p:nvPicPr>
            <p:cNvPr id="7" name="Picture 2" descr="C:\Users\xb\Desktop\素材--党建\PNG--党（国）徽旗\党旗红旗\16sucai_201507091736.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flipH="1">
              <a:off x="1672035" y="1687395"/>
              <a:ext cx="845493" cy="44350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xb\Desktop\53bf653e36a06.png"/>
            <p:cNvPicPr>
              <a:picLocks noChangeAspect="1" noChangeArrowheads="1"/>
            </p:cNvPicPr>
            <p:nvPr userDrawn="1"/>
          </p:nvPicPr>
          <p:blipFill>
            <a:blip r:embed="rId5" cstate="print">
              <a:extLst>
                <a:ext uri="{28A0092B-C50C-407E-A947-70E740481C1C}">
                  <a14:useLocalDpi xmlns:a14="http://schemas.microsoft.com/office/drawing/2010/main"/>
                </a:ext>
              </a:extLst>
            </a:blip>
            <a:srcRect/>
            <a:stretch>
              <a:fillRect/>
            </a:stretch>
          </p:blipFill>
          <p:spPr bwMode="auto">
            <a:xfrm>
              <a:off x="2123728" y="1707654"/>
              <a:ext cx="487235" cy="432000"/>
            </a:xfrm>
            <a:prstGeom prst="rect">
              <a:avLst/>
            </a:prstGeom>
            <a:noFill/>
            <a:extLst>
              <a:ext uri="{909E8E84-426E-40DD-AFC4-6F175D3DCCD1}">
                <a14:hiddenFill xmlns:a14="http://schemas.microsoft.com/office/drawing/2010/main">
                  <a:solidFill>
                    <a:srgbClr val="FFFFFF"/>
                  </a:solidFill>
                </a14:hiddenFill>
              </a:ext>
            </a:extLst>
          </p:spPr>
        </p:pic>
      </p:grpSp>
      <p:sp>
        <p:nvSpPr>
          <p:cNvPr id="9" name="标题 1"/>
          <p:cNvSpPr txBox="1">
            <a:spLocks/>
          </p:cNvSpPr>
          <p:nvPr/>
        </p:nvSpPr>
        <p:spPr>
          <a:xfrm>
            <a:off x="2840651" y="351901"/>
            <a:ext cx="4838390" cy="1199420"/>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r>
              <a:rPr lang="zh-CN" altLang="en-US" sz="3600" dirty="0">
                <a:gradFill>
                  <a:gsLst>
                    <a:gs pos="0">
                      <a:srgbClr val="BE0000"/>
                    </a:gs>
                    <a:gs pos="100000">
                      <a:srgbClr val="930000"/>
                    </a:gs>
                  </a:gsLst>
                  <a:lin ang="16200000" scaled="1"/>
                </a:gradFill>
              </a:rPr>
              <a:t>做合格党员：坚定信念 加强学习</a:t>
            </a:r>
          </a:p>
        </p:txBody>
      </p:sp>
      <p:grpSp>
        <p:nvGrpSpPr>
          <p:cNvPr id="10" name="组合 9"/>
          <p:cNvGrpSpPr/>
          <p:nvPr/>
        </p:nvGrpSpPr>
        <p:grpSpPr>
          <a:xfrm>
            <a:off x="8778749" y="569365"/>
            <a:ext cx="693102" cy="707002"/>
            <a:chOff x="1398837" y="3496783"/>
            <a:chExt cx="1006035" cy="1006034"/>
          </a:xfrm>
          <a:effectLst>
            <a:outerShdw blurRad="50800" dist="38100" dir="2700000" algn="tl" rotWithShape="0">
              <a:prstClr val="black">
                <a:alpha val="40000"/>
              </a:prstClr>
            </a:outerShdw>
          </a:effectLst>
        </p:grpSpPr>
        <p:grpSp>
          <p:nvGrpSpPr>
            <p:cNvPr id="11" name="组合 10"/>
            <p:cNvGrpSpPr/>
            <p:nvPr/>
          </p:nvGrpSpPr>
          <p:grpSpPr>
            <a:xfrm>
              <a:off x="1398837" y="3496783"/>
              <a:ext cx="1006035" cy="1006034"/>
              <a:chOff x="2180022" y="2446667"/>
              <a:chExt cx="1008000" cy="1008000"/>
            </a:xfrm>
          </p:grpSpPr>
          <p:sp>
            <p:nvSpPr>
              <p:cNvPr id="13" name="矩形 12"/>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14" name="直接连接符 13"/>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2" name="TextBox 14"/>
            <p:cNvSpPr txBox="1"/>
            <p:nvPr/>
          </p:nvSpPr>
          <p:spPr>
            <a:xfrm>
              <a:off x="1426098" y="3564497"/>
              <a:ext cx="951512"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两</a:t>
              </a:r>
            </a:p>
          </p:txBody>
        </p:sp>
      </p:grpSp>
      <p:grpSp>
        <p:nvGrpSpPr>
          <p:cNvPr id="16" name="组合 15"/>
          <p:cNvGrpSpPr/>
          <p:nvPr/>
        </p:nvGrpSpPr>
        <p:grpSpPr>
          <a:xfrm>
            <a:off x="9614407" y="577011"/>
            <a:ext cx="693102" cy="693101"/>
            <a:chOff x="2536745" y="3496783"/>
            <a:chExt cx="1006035" cy="1006034"/>
          </a:xfrm>
          <a:effectLst>
            <a:outerShdw blurRad="50800" dist="38100" dir="2700000" algn="tl" rotWithShape="0">
              <a:prstClr val="black">
                <a:alpha val="40000"/>
              </a:prstClr>
            </a:outerShdw>
          </a:effectLst>
        </p:grpSpPr>
        <p:grpSp>
          <p:nvGrpSpPr>
            <p:cNvPr id="17" name="组合 16"/>
            <p:cNvGrpSpPr/>
            <p:nvPr/>
          </p:nvGrpSpPr>
          <p:grpSpPr>
            <a:xfrm>
              <a:off x="2536745" y="3496783"/>
              <a:ext cx="1006035" cy="1006034"/>
              <a:chOff x="2180022" y="2446667"/>
              <a:chExt cx="1008000" cy="1008000"/>
            </a:xfrm>
          </p:grpSpPr>
          <p:sp>
            <p:nvSpPr>
              <p:cNvPr id="19" name="矩形 18"/>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0" name="直接连接符 19"/>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8" name="TextBox 14"/>
            <p:cNvSpPr txBox="1"/>
            <p:nvPr/>
          </p:nvSpPr>
          <p:spPr>
            <a:xfrm>
              <a:off x="2577636" y="3592172"/>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学</a:t>
              </a:r>
            </a:p>
          </p:txBody>
        </p:sp>
      </p:grpSp>
      <p:grpSp>
        <p:nvGrpSpPr>
          <p:cNvPr id="22" name="组合 21"/>
          <p:cNvGrpSpPr/>
          <p:nvPr/>
        </p:nvGrpSpPr>
        <p:grpSpPr>
          <a:xfrm>
            <a:off x="10459838" y="573188"/>
            <a:ext cx="693101" cy="693100"/>
            <a:chOff x="3674653" y="3496783"/>
            <a:chExt cx="1006035" cy="1006034"/>
          </a:xfrm>
          <a:effectLst>
            <a:outerShdw blurRad="50800" dist="38100" dir="2700000" algn="tl" rotWithShape="0">
              <a:prstClr val="black">
                <a:alpha val="40000"/>
              </a:prstClr>
            </a:outerShdw>
          </a:effectLst>
        </p:grpSpPr>
        <p:grpSp>
          <p:nvGrpSpPr>
            <p:cNvPr id="23" name="组合 22"/>
            <p:cNvGrpSpPr/>
            <p:nvPr/>
          </p:nvGrpSpPr>
          <p:grpSpPr>
            <a:xfrm>
              <a:off x="3674653" y="3496783"/>
              <a:ext cx="1006035" cy="1006034"/>
              <a:chOff x="2655510" y="2582189"/>
              <a:chExt cx="831406" cy="831406"/>
            </a:xfrm>
          </p:grpSpPr>
          <p:sp>
            <p:nvSpPr>
              <p:cNvPr id="25" name="矩形 24"/>
              <p:cNvSpPr/>
              <p:nvPr/>
            </p:nvSpPr>
            <p:spPr>
              <a:xfrm>
                <a:off x="2655510" y="2582189"/>
                <a:ext cx="831406" cy="83140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6" name="直接连接符 25"/>
              <p:cNvCxnSpPr/>
              <p:nvPr/>
            </p:nvCxnSpPr>
            <p:spPr>
              <a:xfrm>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5400000">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24" name="TextBox 14"/>
            <p:cNvSpPr txBox="1"/>
            <p:nvPr/>
          </p:nvSpPr>
          <p:spPr>
            <a:xfrm>
              <a:off x="3708728" y="3601699"/>
              <a:ext cx="951515" cy="806800"/>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一</a:t>
              </a:r>
            </a:p>
          </p:txBody>
        </p:sp>
      </p:grpSp>
      <p:grpSp>
        <p:nvGrpSpPr>
          <p:cNvPr id="28" name="组合 27"/>
          <p:cNvGrpSpPr/>
          <p:nvPr/>
        </p:nvGrpSpPr>
        <p:grpSpPr>
          <a:xfrm>
            <a:off x="11286106" y="569364"/>
            <a:ext cx="693102" cy="693101"/>
            <a:chOff x="4812563" y="3496783"/>
            <a:chExt cx="1006035" cy="1006034"/>
          </a:xfrm>
          <a:effectLst>
            <a:outerShdw blurRad="50800" dist="38100" dir="2700000" algn="tl" rotWithShape="0">
              <a:prstClr val="black">
                <a:alpha val="40000"/>
              </a:prstClr>
            </a:outerShdw>
          </a:effectLst>
        </p:grpSpPr>
        <p:grpSp>
          <p:nvGrpSpPr>
            <p:cNvPr id="29" name="组合 28"/>
            <p:cNvGrpSpPr/>
            <p:nvPr/>
          </p:nvGrpSpPr>
          <p:grpSpPr>
            <a:xfrm>
              <a:off x="4812563" y="3496783"/>
              <a:ext cx="1006035" cy="1006034"/>
              <a:chOff x="2180022" y="2446667"/>
              <a:chExt cx="1008000" cy="1008000"/>
            </a:xfrm>
          </p:grpSpPr>
          <p:sp>
            <p:nvSpPr>
              <p:cNvPr id="31" name="矩形 30"/>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36" name="直接连接符 35"/>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30" name="TextBox 14"/>
            <p:cNvSpPr txBox="1"/>
            <p:nvPr/>
          </p:nvSpPr>
          <p:spPr>
            <a:xfrm>
              <a:off x="4839822" y="3619057"/>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做</a:t>
              </a:r>
            </a:p>
          </p:txBody>
        </p:sp>
      </p:grpSp>
      <p:pic>
        <p:nvPicPr>
          <p:cNvPr id="33" name="图片 32"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583321" y="1871425"/>
            <a:ext cx="960115" cy="91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组合 1"/>
          <p:cNvGrpSpPr/>
          <p:nvPr/>
        </p:nvGrpSpPr>
        <p:grpSpPr>
          <a:xfrm>
            <a:off x="4072992" y="3006639"/>
            <a:ext cx="4223048" cy="608356"/>
            <a:chOff x="4072992" y="3006639"/>
            <a:chExt cx="4223048" cy="608356"/>
          </a:xfrm>
        </p:grpSpPr>
        <p:sp>
          <p:nvSpPr>
            <p:cNvPr id="34" name="圆角矩形 33"/>
            <p:cNvSpPr/>
            <p:nvPr/>
          </p:nvSpPr>
          <p:spPr>
            <a:xfrm>
              <a:off x="4072992" y="3006639"/>
              <a:ext cx="4044066" cy="608356"/>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标题 1"/>
            <p:cNvSpPr txBox="1">
              <a:spLocks/>
            </p:cNvSpPr>
            <p:nvPr/>
          </p:nvSpPr>
          <p:spPr>
            <a:xfrm>
              <a:off x="4361776" y="3032083"/>
              <a:ext cx="3934264" cy="557468"/>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r>
                <a:rPr lang="zh-CN" altLang="en-US" dirty="0"/>
                <a:t>遵纪守法     廉洁正派</a:t>
              </a:r>
            </a:p>
          </p:txBody>
        </p:sp>
      </p:grpSp>
      <p:sp>
        <p:nvSpPr>
          <p:cNvPr id="38" name="五角星 37"/>
          <p:cNvSpPr/>
          <p:nvPr/>
        </p:nvSpPr>
        <p:spPr>
          <a:xfrm>
            <a:off x="5873314" y="3900462"/>
            <a:ext cx="455594" cy="455594"/>
          </a:xfrm>
          <a:prstGeom prst="star5">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2102273" y="4292232"/>
            <a:ext cx="7997676" cy="1754326"/>
          </a:xfrm>
          <a:prstGeom prst="rect">
            <a:avLst/>
          </a:prstGeom>
        </p:spPr>
        <p:txBody>
          <a:bodyPr wrap="square">
            <a:spAutoFit/>
          </a:bodyPr>
          <a:lstStyle/>
          <a:p>
            <a:pPr>
              <a:lnSpc>
                <a:spcPct val="150000"/>
              </a:lnSpc>
            </a:pPr>
            <a:r>
              <a:rPr lang="zh-CN" altLang="en-US" dirty="0">
                <a:solidFill>
                  <a:srgbClr val="C00000"/>
                </a:solidFill>
                <a:latin typeface="微软雅黑" panose="020B0503020204020204" pitchFamily="34" charset="-122"/>
                <a:ea typeface="微软雅黑" panose="020B0503020204020204" pitchFamily="34" charset="-122"/>
              </a:rPr>
              <a:t>廉洁自律是共产党人为官从政的底线。我经常讲，鱼和熊掌不可兼得，当官发财两条道，当官就不要发财，发财就不要当官。要始终严格要求自己，把好权力关、金钱关、美色关、做到清清白白做人、干干净净做事、坦坦荡荡为官。要加强对亲属和身边工作人员的教育和约束，要求他们守德、守纪、守法。</a:t>
            </a:r>
          </a:p>
        </p:txBody>
      </p:sp>
      <p:sp>
        <p:nvSpPr>
          <p:cNvPr id="41" name="矩形 40"/>
          <p:cNvSpPr/>
          <p:nvPr/>
        </p:nvSpPr>
        <p:spPr>
          <a:xfrm>
            <a:off x="4612621" y="6046558"/>
            <a:ext cx="5654237" cy="646331"/>
          </a:xfrm>
          <a:prstGeom prst="rect">
            <a:avLst/>
          </a:prstGeom>
        </p:spPr>
        <p:txBody>
          <a:bodyPr wrap="square">
            <a:spAutoFit/>
          </a:bodyPr>
          <a:lstStyle/>
          <a:p>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——2015</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年</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1</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月</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12</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日，同中央党校第一期县委书记</a:t>
            </a:r>
            <a:endParaRPr lang="en-US" altLang="zh-CN" dirty="0">
              <a:solidFill>
                <a:schemeClr val="tx1">
                  <a:lumMod val="95000"/>
                  <a:lumOff val="5000"/>
                </a:schemeClr>
              </a:solidFill>
              <a:latin typeface="微软雅黑" panose="020B0503020204020204" pitchFamily="34" charset="-122"/>
              <a:ea typeface="微软雅黑" panose="020B0503020204020204" pitchFamily="34" charset="-122"/>
            </a:endParaRPr>
          </a:p>
          <a:p>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                                           </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研修班学员座谈时的讲话</a:t>
            </a:r>
          </a:p>
        </p:txBody>
      </p:sp>
      <p:grpSp>
        <p:nvGrpSpPr>
          <p:cNvPr id="3" name="组合 2"/>
          <p:cNvGrpSpPr/>
          <p:nvPr/>
        </p:nvGrpSpPr>
        <p:grpSpPr>
          <a:xfrm>
            <a:off x="1733314" y="4156395"/>
            <a:ext cx="8712000" cy="2520000"/>
            <a:chOff x="1733314" y="4156395"/>
            <a:chExt cx="8712000" cy="2520000"/>
          </a:xfrm>
        </p:grpSpPr>
        <p:cxnSp>
          <p:nvCxnSpPr>
            <p:cNvPr id="39" name="直接连接符 38"/>
            <p:cNvCxnSpPr/>
            <p:nvPr/>
          </p:nvCxnSpPr>
          <p:spPr>
            <a:xfrm>
              <a:off x="1747520" y="4156395"/>
              <a:ext cx="3720133" cy="0"/>
            </a:xfrm>
            <a:prstGeom prst="line">
              <a:avLst/>
            </a:prstGeom>
            <a:ln>
              <a:solidFill>
                <a:srgbClr val="B70000"/>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6711569" y="4156395"/>
              <a:ext cx="3720133" cy="0"/>
            </a:xfrm>
            <a:prstGeom prst="line">
              <a:avLst/>
            </a:prstGeom>
            <a:ln>
              <a:solidFill>
                <a:srgbClr val="B70000"/>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rot="5400000">
              <a:off x="9173768" y="5416395"/>
              <a:ext cx="2520000" cy="0"/>
            </a:xfrm>
            <a:prstGeom prst="line">
              <a:avLst/>
            </a:prstGeom>
            <a:ln>
              <a:solidFill>
                <a:srgbClr val="B70000"/>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rot="5400000">
              <a:off x="487520" y="5416395"/>
              <a:ext cx="2520000" cy="0"/>
            </a:xfrm>
            <a:prstGeom prst="line">
              <a:avLst/>
            </a:prstGeom>
            <a:ln>
              <a:solidFill>
                <a:srgbClr val="B70000"/>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1733314" y="6676395"/>
              <a:ext cx="8712000" cy="0"/>
            </a:xfrm>
            <a:prstGeom prst="line">
              <a:avLst/>
            </a:prstGeom>
            <a:ln>
              <a:solidFill>
                <a:srgbClr val="B7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44354121"/>
      </p:ext>
    </p:extLst>
  </p:cSld>
  <p:clrMapOvr>
    <a:masterClrMapping/>
  </p:clrMapOvr>
  <mc:AlternateContent xmlns:mc="http://schemas.openxmlformats.org/markup-compatibility/2006" xmlns:p14="http://schemas.microsoft.com/office/powerpoint/2010/main">
    <mc:Choice Requires="p14">
      <p:transition spd="slow" p14:dur="2500" advClick="0" advTm="0">
        <p:checker/>
      </p:transition>
    </mc:Choice>
    <mc:Fallback xmlns="">
      <p:transition spd="slow" advClick="0"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1000"/>
                                        <p:tgtEl>
                                          <p:spTgt spid="9"/>
                                        </p:tgtEl>
                                      </p:cBhvr>
                                    </p:animEffect>
                                  </p:childTnLst>
                                </p:cTn>
                              </p:par>
                            </p:childTnLst>
                          </p:cTn>
                        </p:par>
                        <p:par>
                          <p:cTn id="14" fill="hold">
                            <p:stCondLst>
                              <p:cond delay="2000"/>
                            </p:stCondLst>
                            <p:childTnLst>
                              <p:par>
                                <p:cTn id="15" presetID="53" presetClass="entr" presetSubtype="16"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par>
                          <p:cTn id="20" fill="hold">
                            <p:stCondLst>
                              <p:cond delay="2500"/>
                            </p:stCondLst>
                            <p:childTnLst>
                              <p:par>
                                <p:cTn id="21" presetID="53" presetClass="entr" presetSubtype="16"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childTnLst>
                          </p:cTn>
                        </p:par>
                        <p:par>
                          <p:cTn id="26" fill="hold">
                            <p:stCondLst>
                              <p:cond delay="3000"/>
                            </p:stCondLst>
                            <p:childTnLst>
                              <p:par>
                                <p:cTn id="27" presetID="53" presetClass="entr" presetSubtype="16"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Effect transition="in" filter="fade">
                                      <p:cBhvr>
                                        <p:cTn id="37" dur="500"/>
                                        <p:tgtEl>
                                          <p:spTgt spid="28"/>
                                        </p:tgtEl>
                                      </p:cBhvr>
                                    </p:animEffect>
                                  </p:childTnLst>
                                </p:cTn>
                              </p:par>
                            </p:childTnLst>
                          </p:cTn>
                        </p:par>
                        <p:par>
                          <p:cTn id="38" fill="hold">
                            <p:stCondLst>
                              <p:cond delay="4000"/>
                            </p:stCondLst>
                            <p:childTnLst>
                              <p:par>
                                <p:cTn id="39" presetID="23" presetClass="entr" presetSubtype="528" fill="hold" nodeType="afterEffect">
                                  <p:stCondLst>
                                    <p:cond delay="0"/>
                                  </p:stCondLst>
                                  <p:childTnLst>
                                    <p:set>
                                      <p:cBhvr>
                                        <p:cTn id="40" dur="1" fill="hold">
                                          <p:stCondLst>
                                            <p:cond delay="0"/>
                                          </p:stCondLst>
                                        </p:cTn>
                                        <p:tgtEl>
                                          <p:spTgt spid="33"/>
                                        </p:tgtEl>
                                        <p:attrNameLst>
                                          <p:attrName>style.visibility</p:attrName>
                                        </p:attrNameLst>
                                      </p:cBhvr>
                                      <p:to>
                                        <p:strVal val="visible"/>
                                      </p:to>
                                    </p:set>
                                    <p:anim calcmode="lin" valueType="num">
                                      <p:cBhvr>
                                        <p:cTn id="41" dur="1000" fill="hold"/>
                                        <p:tgtEl>
                                          <p:spTgt spid="33"/>
                                        </p:tgtEl>
                                        <p:attrNameLst>
                                          <p:attrName>ppt_w</p:attrName>
                                        </p:attrNameLst>
                                      </p:cBhvr>
                                      <p:tavLst>
                                        <p:tav tm="0">
                                          <p:val>
                                            <p:fltVal val="0"/>
                                          </p:val>
                                        </p:tav>
                                        <p:tav tm="100000">
                                          <p:val>
                                            <p:strVal val="#ppt_w"/>
                                          </p:val>
                                        </p:tav>
                                      </p:tavLst>
                                    </p:anim>
                                    <p:anim calcmode="lin" valueType="num">
                                      <p:cBhvr>
                                        <p:cTn id="42" dur="1000" fill="hold"/>
                                        <p:tgtEl>
                                          <p:spTgt spid="33"/>
                                        </p:tgtEl>
                                        <p:attrNameLst>
                                          <p:attrName>ppt_h</p:attrName>
                                        </p:attrNameLst>
                                      </p:cBhvr>
                                      <p:tavLst>
                                        <p:tav tm="0">
                                          <p:val>
                                            <p:fltVal val="0"/>
                                          </p:val>
                                        </p:tav>
                                        <p:tav tm="100000">
                                          <p:val>
                                            <p:strVal val="#ppt_h"/>
                                          </p:val>
                                        </p:tav>
                                      </p:tavLst>
                                    </p:anim>
                                    <p:anim calcmode="lin" valueType="num">
                                      <p:cBhvr>
                                        <p:cTn id="43" dur="1000" fill="hold"/>
                                        <p:tgtEl>
                                          <p:spTgt spid="33"/>
                                        </p:tgtEl>
                                        <p:attrNameLst>
                                          <p:attrName>ppt_x</p:attrName>
                                        </p:attrNameLst>
                                      </p:cBhvr>
                                      <p:tavLst>
                                        <p:tav tm="0">
                                          <p:val>
                                            <p:fltVal val="0.5"/>
                                          </p:val>
                                        </p:tav>
                                        <p:tav tm="100000">
                                          <p:val>
                                            <p:strVal val="#ppt_x"/>
                                          </p:val>
                                        </p:tav>
                                      </p:tavLst>
                                    </p:anim>
                                    <p:anim calcmode="lin" valueType="num">
                                      <p:cBhvr>
                                        <p:cTn id="44" dur="1000" fill="hold"/>
                                        <p:tgtEl>
                                          <p:spTgt spid="33"/>
                                        </p:tgtEl>
                                        <p:attrNameLst>
                                          <p:attrName>ppt_y</p:attrName>
                                        </p:attrNameLst>
                                      </p:cBhvr>
                                      <p:tavLst>
                                        <p:tav tm="0">
                                          <p:val>
                                            <p:fltVal val="0.5"/>
                                          </p:val>
                                        </p:tav>
                                        <p:tav tm="100000">
                                          <p:val>
                                            <p:strVal val="#ppt_y"/>
                                          </p:val>
                                        </p:tav>
                                      </p:tavLst>
                                    </p:anim>
                                  </p:childTnLst>
                                </p:cTn>
                              </p:par>
                            </p:childTnLst>
                          </p:cTn>
                        </p:par>
                        <p:par>
                          <p:cTn id="45" fill="hold">
                            <p:stCondLst>
                              <p:cond delay="5000"/>
                            </p:stCondLst>
                            <p:childTnLst>
                              <p:par>
                                <p:cTn id="46" presetID="22" presetClass="entr" presetSubtype="8" fill="hold" nodeType="afterEffect">
                                  <p:stCondLst>
                                    <p:cond delay="0"/>
                                  </p:stCondLst>
                                  <p:childTnLst>
                                    <p:set>
                                      <p:cBhvr>
                                        <p:cTn id="47" dur="1" fill="hold">
                                          <p:stCondLst>
                                            <p:cond delay="0"/>
                                          </p:stCondLst>
                                        </p:cTn>
                                        <p:tgtEl>
                                          <p:spTgt spid="2"/>
                                        </p:tgtEl>
                                        <p:attrNameLst>
                                          <p:attrName>style.visibility</p:attrName>
                                        </p:attrNameLst>
                                      </p:cBhvr>
                                      <p:to>
                                        <p:strVal val="visible"/>
                                      </p:to>
                                    </p:set>
                                    <p:animEffect transition="in" filter="wipe(left)">
                                      <p:cBhvr>
                                        <p:cTn id="48" dur="500"/>
                                        <p:tgtEl>
                                          <p:spTgt spid="2"/>
                                        </p:tgtEl>
                                      </p:cBhvr>
                                    </p:animEffect>
                                  </p:childTnLst>
                                </p:cTn>
                              </p:par>
                            </p:childTnLst>
                          </p:cTn>
                        </p:par>
                        <p:par>
                          <p:cTn id="49" fill="hold">
                            <p:stCondLst>
                              <p:cond delay="5500"/>
                            </p:stCondLst>
                            <p:childTnLst>
                              <p:par>
                                <p:cTn id="50" presetID="10" presetClass="entr" presetSubtype="0" fill="hold" grpId="0" nodeType="afterEffect">
                                  <p:stCondLst>
                                    <p:cond delay="0"/>
                                  </p:stCondLst>
                                  <p:childTnLst>
                                    <p:set>
                                      <p:cBhvr>
                                        <p:cTn id="51" dur="1" fill="hold">
                                          <p:stCondLst>
                                            <p:cond delay="0"/>
                                          </p:stCondLst>
                                        </p:cTn>
                                        <p:tgtEl>
                                          <p:spTgt spid="38"/>
                                        </p:tgtEl>
                                        <p:attrNameLst>
                                          <p:attrName>style.visibility</p:attrName>
                                        </p:attrNameLst>
                                      </p:cBhvr>
                                      <p:to>
                                        <p:strVal val="visible"/>
                                      </p:to>
                                    </p:set>
                                    <p:animEffect transition="in" filter="fade">
                                      <p:cBhvr>
                                        <p:cTn id="52" dur="500"/>
                                        <p:tgtEl>
                                          <p:spTgt spid="38"/>
                                        </p:tgtEl>
                                      </p:cBhvr>
                                    </p:animEffect>
                                  </p:childTnLst>
                                </p:cTn>
                              </p:par>
                            </p:childTnLst>
                          </p:cTn>
                        </p:par>
                        <p:par>
                          <p:cTn id="53" fill="hold">
                            <p:stCondLst>
                              <p:cond delay="6000"/>
                            </p:stCondLst>
                            <p:childTnLst>
                              <p:par>
                                <p:cTn id="54" presetID="16" presetClass="entr" presetSubtype="21" fill="hold" nodeType="afterEffect">
                                  <p:stCondLst>
                                    <p:cond delay="0"/>
                                  </p:stCondLst>
                                  <p:childTnLst>
                                    <p:set>
                                      <p:cBhvr>
                                        <p:cTn id="55" dur="1" fill="hold">
                                          <p:stCondLst>
                                            <p:cond delay="0"/>
                                          </p:stCondLst>
                                        </p:cTn>
                                        <p:tgtEl>
                                          <p:spTgt spid="3"/>
                                        </p:tgtEl>
                                        <p:attrNameLst>
                                          <p:attrName>style.visibility</p:attrName>
                                        </p:attrNameLst>
                                      </p:cBhvr>
                                      <p:to>
                                        <p:strVal val="visible"/>
                                      </p:to>
                                    </p:set>
                                    <p:animEffect transition="in" filter="barn(inVertical)">
                                      <p:cBhvr>
                                        <p:cTn id="56" dur="500"/>
                                        <p:tgtEl>
                                          <p:spTgt spid="3"/>
                                        </p:tgtEl>
                                      </p:cBhvr>
                                    </p:animEffect>
                                  </p:childTnLst>
                                </p:cTn>
                              </p:par>
                            </p:childTnLst>
                          </p:cTn>
                        </p:par>
                        <p:par>
                          <p:cTn id="57" fill="hold">
                            <p:stCondLst>
                              <p:cond delay="6500"/>
                            </p:stCondLst>
                            <p:childTnLst>
                              <p:par>
                                <p:cTn id="58" presetID="22" presetClass="entr" presetSubtype="8" fill="hold" grpId="0" nodeType="afterEffect">
                                  <p:stCondLst>
                                    <p:cond delay="0"/>
                                  </p:stCondLst>
                                  <p:childTnLst>
                                    <p:set>
                                      <p:cBhvr>
                                        <p:cTn id="59" dur="1" fill="hold">
                                          <p:stCondLst>
                                            <p:cond delay="0"/>
                                          </p:stCondLst>
                                        </p:cTn>
                                        <p:tgtEl>
                                          <p:spTgt spid="40"/>
                                        </p:tgtEl>
                                        <p:attrNameLst>
                                          <p:attrName>style.visibility</p:attrName>
                                        </p:attrNameLst>
                                      </p:cBhvr>
                                      <p:to>
                                        <p:strVal val="visible"/>
                                      </p:to>
                                    </p:set>
                                    <p:animEffect transition="in" filter="wipe(left)">
                                      <p:cBhvr>
                                        <p:cTn id="60" dur="500"/>
                                        <p:tgtEl>
                                          <p:spTgt spid="40"/>
                                        </p:tgtEl>
                                      </p:cBhvr>
                                    </p:animEffect>
                                  </p:childTnLst>
                                </p:cTn>
                              </p:par>
                            </p:childTnLst>
                          </p:cTn>
                        </p:par>
                        <p:par>
                          <p:cTn id="61" fill="hold">
                            <p:stCondLst>
                              <p:cond delay="7000"/>
                            </p:stCondLst>
                            <p:childTnLst>
                              <p:par>
                                <p:cTn id="62" presetID="22" presetClass="entr" presetSubtype="8" fill="hold" grpId="0" nodeType="afterEffect">
                                  <p:stCondLst>
                                    <p:cond delay="0"/>
                                  </p:stCondLst>
                                  <p:childTnLst>
                                    <p:set>
                                      <p:cBhvr>
                                        <p:cTn id="63" dur="1" fill="hold">
                                          <p:stCondLst>
                                            <p:cond delay="0"/>
                                          </p:stCondLst>
                                        </p:cTn>
                                        <p:tgtEl>
                                          <p:spTgt spid="41"/>
                                        </p:tgtEl>
                                        <p:attrNameLst>
                                          <p:attrName>style.visibility</p:attrName>
                                        </p:attrNameLst>
                                      </p:cBhvr>
                                      <p:to>
                                        <p:strVal val="visible"/>
                                      </p:to>
                                    </p:set>
                                    <p:animEffect transition="in" filter="wipe(left)">
                                      <p:cBhvr>
                                        <p:cTn id="64"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8" grpId="0" animBg="1"/>
      <p:bldP spid="40" grpId="0"/>
      <p:bldP spid="41" grpId="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2" name="矩形 31"/>
          <p:cNvSpPr/>
          <p:nvPr/>
        </p:nvSpPr>
        <p:spPr>
          <a:xfrm>
            <a:off x="975360" y="-1341120"/>
            <a:ext cx="772160" cy="1056640"/>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a:grpSpLocks noChangeAspect="1"/>
          </p:cNvGrpSpPr>
          <p:nvPr/>
        </p:nvGrpSpPr>
        <p:grpSpPr>
          <a:xfrm>
            <a:off x="183057" y="301005"/>
            <a:ext cx="2339215" cy="1126744"/>
            <a:chOff x="1672035" y="1687395"/>
            <a:chExt cx="938928" cy="452259"/>
          </a:xfrm>
          <a:effectLst>
            <a:outerShdw blurRad="50800" dist="38100" dir="5400000" algn="t" rotWithShape="0">
              <a:prstClr val="black">
                <a:alpha val="40000"/>
              </a:prstClr>
            </a:outerShdw>
          </a:effectLst>
        </p:grpSpPr>
        <p:pic>
          <p:nvPicPr>
            <p:cNvPr id="7" name="Picture 2" descr="C:\Users\xb\Desktop\素材--党建\PNG--党（国）徽旗\党旗红旗\16sucai_201507091736.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flipH="1">
              <a:off x="1672035" y="1687395"/>
              <a:ext cx="845493" cy="44350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xb\Desktop\53bf653e36a06.png"/>
            <p:cNvPicPr>
              <a:picLocks noChangeAspect="1" noChangeArrowheads="1"/>
            </p:cNvPicPr>
            <p:nvPr userDrawn="1"/>
          </p:nvPicPr>
          <p:blipFill>
            <a:blip r:embed="rId5" cstate="print">
              <a:extLst>
                <a:ext uri="{28A0092B-C50C-407E-A947-70E740481C1C}">
                  <a14:useLocalDpi xmlns:a14="http://schemas.microsoft.com/office/drawing/2010/main"/>
                </a:ext>
              </a:extLst>
            </a:blip>
            <a:srcRect/>
            <a:stretch>
              <a:fillRect/>
            </a:stretch>
          </p:blipFill>
          <p:spPr bwMode="auto">
            <a:xfrm>
              <a:off x="2123728" y="1707654"/>
              <a:ext cx="487235" cy="432000"/>
            </a:xfrm>
            <a:prstGeom prst="rect">
              <a:avLst/>
            </a:prstGeom>
            <a:noFill/>
            <a:extLst>
              <a:ext uri="{909E8E84-426E-40DD-AFC4-6F175D3DCCD1}">
                <a14:hiddenFill xmlns:a14="http://schemas.microsoft.com/office/drawing/2010/main">
                  <a:solidFill>
                    <a:srgbClr val="FFFFFF"/>
                  </a:solidFill>
                </a14:hiddenFill>
              </a:ext>
            </a:extLst>
          </p:spPr>
        </p:pic>
      </p:grpSp>
      <p:sp>
        <p:nvSpPr>
          <p:cNvPr id="9" name="标题 1"/>
          <p:cNvSpPr txBox="1">
            <a:spLocks/>
          </p:cNvSpPr>
          <p:nvPr/>
        </p:nvSpPr>
        <p:spPr>
          <a:xfrm>
            <a:off x="2840651" y="351901"/>
            <a:ext cx="4838390" cy="1199420"/>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r>
              <a:rPr lang="zh-CN" altLang="en-US" sz="3600" dirty="0">
                <a:gradFill>
                  <a:gsLst>
                    <a:gs pos="0">
                      <a:srgbClr val="BE0000"/>
                    </a:gs>
                    <a:gs pos="100000">
                      <a:srgbClr val="930000"/>
                    </a:gs>
                  </a:gsLst>
                  <a:lin ang="16200000" scaled="1"/>
                </a:gradFill>
              </a:rPr>
              <a:t>合格党员：向榜样学习 向群众学习</a:t>
            </a:r>
          </a:p>
        </p:txBody>
      </p:sp>
      <p:grpSp>
        <p:nvGrpSpPr>
          <p:cNvPr id="10" name="组合 9"/>
          <p:cNvGrpSpPr/>
          <p:nvPr/>
        </p:nvGrpSpPr>
        <p:grpSpPr>
          <a:xfrm>
            <a:off x="8778749" y="569365"/>
            <a:ext cx="693102" cy="707002"/>
            <a:chOff x="1398837" y="3496783"/>
            <a:chExt cx="1006035" cy="1006034"/>
          </a:xfrm>
          <a:effectLst>
            <a:outerShdw blurRad="50800" dist="38100" dir="2700000" algn="tl" rotWithShape="0">
              <a:prstClr val="black">
                <a:alpha val="40000"/>
              </a:prstClr>
            </a:outerShdw>
          </a:effectLst>
        </p:grpSpPr>
        <p:grpSp>
          <p:nvGrpSpPr>
            <p:cNvPr id="11" name="组合 10"/>
            <p:cNvGrpSpPr/>
            <p:nvPr/>
          </p:nvGrpSpPr>
          <p:grpSpPr>
            <a:xfrm>
              <a:off x="1398837" y="3496783"/>
              <a:ext cx="1006035" cy="1006034"/>
              <a:chOff x="2180022" y="2446667"/>
              <a:chExt cx="1008000" cy="1008000"/>
            </a:xfrm>
          </p:grpSpPr>
          <p:sp>
            <p:nvSpPr>
              <p:cNvPr id="13" name="矩形 12"/>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14" name="直接连接符 13"/>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2" name="TextBox 14"/>
            <p:cNvSpPr txBox="1"/>
            <p:nvPr/>
          </p:nvSpPr>
          <p:spPr>
            <a:xfrm>
              <a:off x="1426098" y="3564497"/>
              <a:ext cx="951512"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两</a:t>
              </a:r>
            </a:p>
          </p:txBody>
        </p:sp>
      </p:grpSp>
      <p:grpSp>
        <p:nvGrpSpPr>
          <p:cNvPr id="16" name="组合 15"/>
          <p:cNvGrpSpPr/>
          <p:nvPr/>
        </p:nvGrpSpPr>
        <p:grpSpPr>
          <a:xfrm>
            <a:off x="9614407" y="577011"/>
            <a:ext cx="693102" cy="693101"/>
            <a:chOff x="2536745" y="3496783"/>
            <a:chExt cx="1006035" cy="1006034"/>
          </a:xfrm>
          <a:effectLst>
            <a:outerShdw blurRad="50800" dist="38100" dir="2700000" algn="tl" rotWithShape="0">
              <a:prstClr val="black">
                <a:alpha val="40000"/>
              </a:prstClr>
            </a:outerShdw>
          </a:effectLst>
        </p:grpSpPr>
        <p:grpSp>
          <p:nvGrpSpPr>
            <p:cNvPr id="17" name="组合 16"/>
            <p:cNvGrpSpPr/>
            <p:nvPr/>
          </p:nvGrpSpPr>
          <p:grpSpPr>
            <a:xfrm>
              <a:off x="2536745" y="3496783"/>
              <a:ext cx="1006035" cy="1006034"/>
              <a:chOff x="2180022" y="2446667"/>
              <a:chExt cx="1008000" cy="1008000"/>
            </a:xfrm>
          </p:grpSpPr>
          <p:sp>
            <p:nvSpPr>
              <p:cNvPr id="19" name="矩形 18"/>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0" name="直接连接符 19"/>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8" name="TextBox 14"/>
            <p:cNvSpPr txBox="1"/>
            <p:nvPr/>
          </p:nvSpPr>
          <p:spPr>
            <a:xfrm>
              <a:off x="2577636" y="3592172"/>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学</a:t>
              </a:r>
            </a:p>
          </p:txBody>
        </p:sp>
      </p:grpSp>
      <p:grpSp>
        <p:nvGrpSpPr>
          <p:cNvPr id="22" name="组合 21"/>
          <p:cNvGrpSpPr/>
          <p:nvPr/>
        </p:nvGrpSpPr>
        <p:grpSpPr>
          <a:xfrm>
            <a:off x="10459838" y="573188"/>
            <a:ext cx="693101" cy="693100"/>
            <a:chOff x="3674653" y="3496783"/>
            <a:chExt cx="1006035" cy="1006034"/>
          </a:xfrm>
          <a:effectLst>
            <a:outerShdw blurRad="50800" dist="38100" dir="2700000" algn="tl" rotWithShape="0">
              <a:prstClr val="black">
                <a:alpha val="40000"/>
              </a:prstClr>
            </a:outerShdw>
          </a:effectLst>
        </p:grpSpPr>
        <p:grpSp>
          <p:nvGrpSpPr>
            <p:cNvPr id="23" name="组合 22"/>
            <p:cNvGrpSpPr/>
            <p:nvPr/>
          </p:nvGrpSpPr>
          <p:grpSpPr>
            <a:xfrm>
              <a:off x="3674653" y="3496783"/>
              <a:ext cx="1006035" cy="1006034"/>
              <a:chOff x="2655510" y="2582189"/>
              <a:chExt cx="831406" cy="831406"/>
            </a:xfrm>
          </p:grpSpPr>
          <p:sp>
            <p:nvSpPr>
              <p:cNvPr id="25" name="矩形 24"/>
              <p:cNvSpPr/>
              <p:nvPr/>
            </p:nvSpPr>
            <p:spPr>
              <a:xfrm>
                <a:off x="2655510" y="2582189"/>
                <a:ext cx="831406" cy="83140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6" name="直接连接符 25"/>
              <p:cNvCxnSpPr/>
              <p:nvPr/>
            </p:nvCxnSpPr>
            <p:spPr>
              <a:xfrm>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5400000">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24" name="TextBox 14"/>
            <p:cNvSpPr txBox="1"/>
            <p:nvPr/>
          </p:nvSpPr>
          <p:spPr>
            <a:xfrm>
              <a:off x="3708728" y="3601699"/>
              <a:ext cx="951515" cy="806800"/>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一</a:t>
              </a:r>
            </a:p>
          </p:txBody>
        </p:sp>
      </p:grpSp>
      <p:grpSp>
        <p:nvGrpSpPr>
          <p:cNvPr id="28" name="组合 27"/>
          <p:cNvGrpSpPr/>
          <p:nvPr/>
        </p:nvGrpSpPr>
        <p:grpSpPr>
          <a:xfrm>
            <a:off x="11286106" y="569364"/>
            <a:ext cx="693102" cy="693101"/>
            <a:chOff x="4812563" y="3496783"/>
            <a:chExt cx="1006035" cy="1006034"/>
          </a:xfrm>
          <a:effectLst>
            <a:outerShdw blurRad="50800" dist="38100" dir="2700000" algn="tl" rotWithShape="0">
              <a:prstClr val="black">
                <a:alpha val="40000"/>
              </a:prstClr>
            </a:outerShdw>
          </a:effectLst>
        </p:grpSpPr>
        <p:grpSp>
          <p:nvGrpSpPr>
            <p:cNvPr id="29" name="组合 28"/>
            <p:cNvGrpSpPr/>
            <p:nvPr/>
          </p:nvGrpSpPr>
          <p:grpSpPr>
            <a:xfrm>
              <a:off x="4812563" y="3496783"/>
              <a:ext cx="1006035" cy="1006034"/>
              <a:chOff x="2180022" y="2446667"/>
              <a:chExt cx="1008000" cy="1008000"/>
            </a:xfrm>
          </p:grpSpPr>
          <p:sp>
            <p:nvSpPr>
              <p:cNvPr id="31" name="矩形 30"/>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36" name="直接连接符 35"/>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30" name="TextBox 14"/>
            <p:cNvSpPr txBox="1"/>
            <p:nvPr/>
          </p:nvSpPr>
          <p:spPr>
            <a:xfrm>
              <a:off x="4839822" y="3619057"/>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做</a:t>
              </a:r>
            </a:p>
          </p:txBody>
        </p:sp>
      </p:grpSp>
      <p:pic>
        <p:nvPicPr>
          <p:cNvPr id="33" name="图片 32"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583321" y="1871425"/>
            <a:ext cx="960115" cy="91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组合 1"/>
          <p:cNvGrpSpPr/>
          <p:nvPr/>
        </p:nvGrpSpPr>
        <p:grpSpPr>
          <a:xfrm>
            <a:off x="4072992" y="3006639"/>
            <a:ext cx="4044066" cy="608356"/>
            <a:chOff x="4072992" y="3006639"/>
            <a:chExt cx="4044066" cy="608356"/>
          </a:xfrm>
        </p:grpSpPr>
        <p:sp>
          <p:nvSpPr>
            <p:cNvPr id="34" name="圆角矩形 33"/>
            <p:cNvSpPr/>
            <p:nvPr/>
          </p:nvSpPr>
          <p:spPr>
            <a:xfrm>
              <a:off x="4072992" y="3006639"/>
              <a:ext cx="4044066" cy="608356"/>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标题 1"/>
            <p:cNvSpPr txBox="1">
              <a:spLocks/>
            </p:cNvSpPr>
            <p:nvPr/>
          </p:nvSpPr>
          <p:spPr>
            <a:xfrm>
              <a:off x="4182794" y="3028763"/>
              <a:ext cx="3934264" cy="557468"/>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r>
                <a:rPr lang="zh-CN" altLang="en-US" dirty="0">
                  <a:solidFill>
                    <a:srgbClr val="FDFDFD"/>
                  </a:solidFill>
                </a:rPr>
                <a:t>向榜样学习 向群众学习</a:t>
              </a:r>
            </a:p>
          </p:txBody>
        </p:sp>
      </p:grpSp>
      <p:sp>
        <p:nvSpPr>
          <p:cNvPr id="38" name="五角星 37"/>
          <p:cNvSpPr/>
          <p:nvPr/>
        </p:nvSpPr>
        <p:spPr>
          <a:xfrm>
            <a:off x="5873314" y="3900462"/>
            <a:ext cx="455594" cy="455594"/>
          </a:xfrm>
          <a:prstGeom prst="star5">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2151088" y="4602752"/>
            <a:ext cx="7997676" cy="1323439"/>
          </a:xfrm>
          <a:prstGeom prst="rect">
            <a:avLst/>
          </a:prstGeom>
        </p:spPr>
        <p:txBody>
          <a:bodyPr wrap="square">
            <a:spAutoFit/>
          </a:bodyPr>
          <a:lstStyle/>
          <a:p>
            <a:r>
              <a:rPr lang="zh-CN" altLang="en-US" sz="2000" dirty="0">
                <a:solidFill>
                  <a:srgbClr val="C00000"/>
                </a:solidFill>
                <a:latin typeface="微软雅黑" panose="020B0503020204020204" pitchFamily="34" charset="-122"/>
                <a:ea typeface="微软雅黑" panose="020B0503020204020204" pitchFamily="34" charset="-122"/>
              </a:rPr>
              <a:t>面对纷繁复杂的社会现实，党员干部特别是领导干部务必把加强道德修养作为十分重要的人生必修课，自觉从中华优秀传统文化中汲取营养，老老实实向人民群众学习，时时处处见贤思齐，以严格标准加强自律、接受他律，努力以道德的力量去赢得人心、赢得事业成就。</a:t>
            </a:r>
          </a:p>
        </p:txBody>
      </p:sp>
      <p:sp>
        <p:nvSpPr>
          <p:cNvPr id="41" name="矩形 40"/>
          <p:cNvSpPr/>
          <p:nvPr/>
        </p:nvSpPr>
        <p:spPr>
          <a:xfrm>
            <a:off x="4767985" y="6130093"/>
            <a:ext cx="5654237" cy="369332"/>
          </a:xfrm>
          <a:prstGeom prst="rect">
            <a:avLst/>
          </a:prstGeom>
        </p:spPr>
        <p:txBody>
          <a:bodyPr wrap="square">
            <a:spAutoFit/>
          </a:bodyPr>
          <a:lstStyle/>
          <a:p>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——2014</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年</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5</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月</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9</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日至</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10</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日在河南省考察调研时的讲话</a:t>
            </a:r>
          </a:p>
        </p:txBody>
      </p:sp>
      <p:grpSp>
        <p:nvGrpSpPr>
          <p:cNvPr id="3" name="组合 2"/>
          <p:cNvGrpSpPr/>
          <p:nvPr/>
        </p:nvGrpSpPr>
        <p:grpSpPr>
          <a:xfrm>
            <a:off x="1733314" y="4156395"/>
            <a:ext cx="8712000" cy="2520000"/>
            <a:chOff x="1733314" y="4156395"/>
            <a:chExt cx="8712000" cy="2520000"/>
          </a:xfrm>
        </p:grpSpPr>
        <p:cxnSp>
          <p:nvCxnSpPr>
            <p:cNvPr id="39" name="直接连接符 38"/>
            <p:cNvCxnSpPr/>
            <p:nvPr/>
          </p:nvCxnSpPr>
          <p:spPr>
            <a:xfrm>
              <a:off x="1747520" y="4156395"/>
              <a:ext cx="3720133" cy="0"/>
            </a:xfrm>
            <a:prstGeom prst="line">
              <a:avLst/>
            </a:prstGeom>
            <a:ln>
              <a:solidFill>
                <a:srgbClr val="B70000"/>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6711569" y="4156395"/>
              <a:ext cx="3720133" cy="0"/>
            </a:xfrm>
            <a:prstGeom prst="line">
              <a:avLst/>
            </a:prstGeom>
            <a:ln>
              <a:solidFill>
                <a:srgbClr val="B70000"/>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rot="5400000">
              <a:off x="9173768" y="5416395"/>
              <a:ext cx="2520000" cy="0"/>
            </a:xfrm>
            <a:prstGeom prst="line">
              <a:avLst/>
            </a:prstGeom>
            <a:ln>
              <a:solidFill>
                <a:srgbClr val="B70000"/>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rot="5400000">
              <a:off x="487520" y="5416395"/>
              <a:ext cx="2520000" cy="0"/>
            </a:xfrm>
            <a:prstGeom prst="line">
              <a:avLst/>
            </a:prstGeom>
            <a:ln>
              <a:solidFill>
                <a:srgbClr val="B70000"/>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1733314" y="6676395"/>
              <a:ext cx="8712000" cy="0"/>
            </a:xfrm>
            <a:prstGeom prst="line">
              <a:avLst/>
            </a:prstGeom>
            <a:ln>
              <a:solidFill>
                <a:srgbClr val="B7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384197853"/>
      </p:ext>
    </p:extLst>
  </p:cSld>
  <p:clrMapOvr>
    <a:masterClrMapping/>
  </p:clrMapOvr>
  <mc:AlternateContent xmlns:mc="http://schemas.openxmlformats.org/markup-compatibility/2006" xmlns:p14="http://schemas.microsoft.com/office/powerpoint/2010/main">
    <mc:Choice Requires="p14">
      <p:transition spd="slow" p14:dur="2500" advClick="0" advTm="0">
        <p:checker/>
      </p:transition>
    </mc:Choice>
    <mc:Fallback xmlns="">
      <p:transition spd="slow" advClick="0"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1000"/>
                                        <p:tgtEl>
                                          <p:spTgt spid="9"/>
                                        </p:tgtEl>
                                      </p:cBhvr>
                                    </p:animEffect>
                                  </p:childTnLst>
                                </p:cTn>
                              </p:par>
                            </p:childTnLst>
                          </p:cTn>
                        </p:par>
                        <p:par>
                          <p:cTn id="14" fill="hold">
                            <p:stCondLst>
                              <p:cond delay="2000"/>
                            </p:stCondLst>
                            <p:childTnLst>
                              <p:par>
                                <p:cTn id="15" presetID="53" presetClass="entr" presetSubtype="16"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par>
                          <p:cTn id="20" fill="hold">
                            <p:stCondLst>
                              <p:cond delay="2500"/>
                            </p:stCondLst>
                            <p:childTnLst>
                              <p:par>
                                <p:cTn id="21" presetID="53" presetClass="entr" presetSubtype="16"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childTnLst>
                          </p:cTn>
                        </p:par>
                        <p:par>
                          <p:cTn id="26" fill="hold">
                            <p:stCondLst>
                              <p:cond delay="3000"/>
                            </p:stCondLst>
                            <p:childTnLst>
                              <p:par>
                                <p:cTn id="27" presetID="53" presetClass="entr" presetSubtype="16"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Effect transition="in" filter="fade">
                                      <p:cBhvr>
                                        <p:cTn id="37" dur="500"/>
                                        <p:tgtEl>
                                          <p:spTgt spid="28"/>
                                        </p:tgtEl>
                                      </p:cBhvr>
                                    </p:animEffect>
                                  </p:childTnLst>
                                </p:cTn>
                              </p:par>
                            </p:childTnLst>
                          </p:cTn>
                        </p:par>
                        <p:par>
                          <p:cTn id="38" fill="hold">
                            <p:stCondLst>
                              <p:cond delay="4000"/>
                            </p:stCondLst>
                            <p:childTnLst>
                              <p:par>
                                <p:cTn id="39" presetID="23" presetClass="entr" presetSubtype="528" fill="hold" nodeType="afterEffect">
                                  <p:stCondLst>
                                    <p:cond delay="0"/>
                                  </p:stCondLst>
                                  <p:childTnLst>
                                    <p:set>
                                      <p:cBhvr>
                                        <p:cTn id="40" dur="1" fill="hold">
                                          <p:stCondLst>
                                            <p:cond delay="0"/>
                                          </p:stCondLst>
                                        </p:cTn>
                                        <p:tgtEl>
                                          <p:spTgt spid="33"/>
                                        </p:tgtEl>
                                        <p:attrNameLst>
                                          <p:attrName>style.visibility</p:attrName>
                                        </p:attrNameLst>
                                      </p:cBhvr>
                                      <p:to>
                                        <p:strVal val="visible"/>
                                      </p:to>
                                    </p:set>
                                    <p:anim calcmode="lin" valueType="num">
                                      <p:cBhvr>
                                        <p:cTn id="41" dur="1000" fill="hold"/>
                                        <p:tgtEl>
                                          <p:spTgt spid="33"/>
                                        </p:tgtEl>
                                        <p:attrNameLst>
                                          <p:attrName>ppt_w</p:attrName>
                                        </p:attrNameLst>
                                      </p:cBhvr>
                                      <p:tavLst>
                                        <p:tav tm="0">
                                          <p:val>
                                            <p:fltVal val="0"/>
                                          </p:val>
                                        </p:tav>
                                        <p:tav tm="100000">
                                          <p:val>
                                            <p:strVal val="#ppt_w"/>
                                          </p:val>
                                        </p:tav>
                                      </p:tavLst>
                                    </p:anim>
                                    <p:anim calcmode="lin" valueType="num">
                                      <p:cBhvr>
                                        <p:cTn id="42" dur="1000" fill="hold"/>
                                        <p:tgtEl>
                                          <p:spTgt spid="33"/>
                                        </p:tgtEl>
                                        <p:attrNameLst>
                                          <p:attrName>ppt_h</p:attrName>
                                        </p:attrNameLst>
                                      </p:cBhvr>
                                      <p:tavLst>
                                        <p:tav tm="0">
                                          <p:val>
                                            <p:fltVal val="0"/>
                                          </p:val>
                                        </p:tav>
                                        <p:tav tm="100000">
                                          <p:val>
                                            <p:strVal val="#ppt_h"/>
                                          </p:val>
                                        </p:tav>
                                      </p:tavLst>
                                    </p:anim>
                                    <p:anim calcmode="lin" valueType="num">
                                      <p:cBhvr>
                                        <p:cTn id="43" dur="1000" fill="hold"/>
                                        <p:tgtEl>
                                          <p:spTgt spid="33"/>
                                        </p:tgtEl>
                                        <p:attrNameLst>
                                          <p:attrName>ppt_x</p:attrName>
                                        </p:attrNameLst>
                                      </p:cBhvr>
                                      <p:tavLst>
                                        <p:tav tm="0">
                                          <p:val>
                                            <p:fltVal val="0.5"/>
                                          </p:val>
                                        </p:tav>
                                        <p:tav tm="100000">
                                          <p:val>
                                            <p:strVal val="#ppt_x"/>
                                          </p:val>
                                        </p:tav>
                                      </p:tavLst>
                                    </p:anim>
                                    <p:anim calcmode="lin" valueType="num">
                                      <p:cBhvr>
                                        <p:cTn id="44" dur="1000" fill="hold"/>
                                        <p:tgtEl>
                                          <p:spTgt spid="33"/>
                                        </p:tgtEl>
                                        <p:attrNameLst>
                                          <p:attrName>ppt_y</p:attrName>
                                        </p:attrNameLst>
                                      </p:cBhvr>
                                      <p:tavLst>
                                        <p:tav tm="0">
                                          <p:val>
                                            <p:fltVal val="0.5"/>
                                          </p:val>
                                        </p:tav>
                                        <p:tav tm="100000">
                                          <p:val>
                                            <p:strVal val="#ppt_y"/>
                                          </p:val>
                                        </p:tav>
                                      </p:tavLst>
                                    </p:anim>
                                  </p:childTnLst>
                                </p:cTn>
                              </p:par>
                            </p:childTnLst>
                          </p:cTn>
                        </p:par>
                        <p:par>
                          <p:cTn id="45" fill="hold">
                            <p:stCondLst>
                              <p:cond delay="5000"/>
                            </p:stCondLst>
                            <p:childTnLst>
                              <p:par>
                                <p:cTn id="46" presetID="22" presetClass="entr" presetSubtype="8" fill="hold" nodeType="afterEffect">
                                  <p:stCondLst>
                                    <p:cond delay="0"/>
                                  </p:stCondLst>
                                  <p:childTnLst>
                                    <p:set>
                                      <p:cBhvr>
                                        <p:cTn id="47" dur="1" fill="hold">
                                          <p:stCondLst>
                                            <p:cond delay="0"/>
                                          </p:stCondLst>
                                        </p:cTn>
                                        <p:tgtEl>
                                          <p:spTgt spid="2"/>
                                        </p:tgtEl>
                                        <p:attrNameLst>
                                          <p:attrName>style.visibility</p:attrName>
                                        </p:attrNameLst>
                                      </p:cBhvr>
                                      <p:to>
                                        <p:strVal val="visible"/>
                                      </p:to>
                                    </p:set>
                                    <p:animEffect transition="in" filter="wipe(left)">
                                      <p:cBhvr>
                                        <p:cTn id="48" dur="500"/>
                                        <p:tgtEl>
                                          <p:spTgt spid="2"/>
                                        </p:tgtEl>
                                      </p:cBhvr>
                                    </p:animEffect>
                                  </p:childTnLst>
                                </p:cTn>
                              </p:par>
                            </p:childTnLst>
                          </p:cTn>
                        </p:par>
                        <p:par>
                          <p:cTn id="49" fill="hold">
                            <p:stCondLst>
                              <p:cond delay="5500"/>
                            </p:stCondLst>
                            <p:childTnLst>
                              <p:par>
                                <p:cTn id="50" presetID="10" presetClass="entr" presetSubtype="0" fill="hold" grpId="0" nodeType="afterEffect">
                                  <p:stCondLst>
                                    <p:cond delay="0"/>
                                  </p:stCondLst>
                                  <p:childTnLst>
                                    <p:set>
                                      <p:cBhvr>
                                        <p:cTn id="51" dur="1" fill="hold">
                                          <p:stCondLst>
                                            <p:cond delay="0"/>
                                          </p:stCondLst>
                                        </p:cTn>
                                        <p:tgtEl>
                                          <p:spTgt spid="38"/>
                                        </p:tgtEl>
                                        <p:attrNameLst>
                                          <p:attrName>style.visibility</p:attrName>
                                        </p:attrNameLst>
                                      </p:cBhvr>
                                      <p:to>
                                        <p:strVal val="visible"/>
                                      </p:to>
                                    </p:set>
                                    <p:animEffect transition="in" filter="fade">
                                      <p:cBhvr>
                                        <p:cTn id="52" dur="500"/>
                                        <p:tgtEl>
                                          <p:spTgt spid="38"/>
                                        </p:tgtEl>
                                      </p:cBhvr>
                                    </p:animEffect>
                                  </p:childTnLst>
                                </p:cTn>
                              </p:par>
                            </p:childTnLst>
                          </p:cTn>
                        </p:par>
                        <p:par>
                          <p:cTn id="53" fill="hold">
                            <p:stCondLst>
                              <p:cond delay="6000"/>
                            </p:stCondLst>
                            <p:childTnLst>
                              <p:par>
                                <p:cTn id="54" presetID="16" presetClass="entr" presetSubtype="21" fill="hold" nodeType="afterEffect">
                                  <p:stCondLst>
                                    <p:cond delay="0"/>
                                  </p:stCondLst>
                                  <p:childTnLst>
                                    <p:set>
                                      <p:cBhvr>
                                        <p:cTn id="55" dur="1" fill="hold">
                                          <p:stCondLst>
                                            <p:cond delay="0"/>
                                          </p:stCondLst>
                                        </p:cTn>
                                        <p:tgtEl>
                                          <p:spTgt spid="3"/>
                                        </p:tgtEl>
                                        <p:attrNameLst>
                                          <p:attrName>style.visibility</p:attrName>
                                        </p:attrNameLst>
                                      </p:cBhvr>
                                      <p:to>
                                        <p:strVal val="visible"/>
                                      </p:to>
                                    </p:set>
                                    <p:animEffect transition="in" filter="barn(inVertical)">
                                      <p:cBhvr>
                                        <p:cTn id="56" dur="500"/>
                                        <p:tgtEl>
                                          <p:spTgt spid="3"/>
                                        </p:tgtEl>
                                      </p:cBhvr>
                                    </p:animEffect>
                                  </p:childTnLst>
                                </p:cTn>
                              </p:par>
                            </p:childTnLst>
                          </p:cTn>
                        </p:par>
                        <p:par>
                          <p:cTn id="57" fill="hold">
                            <p:stCondLst>
                              <p:cond delay="6500"/>
                            </p:stCondLst>
                            <p:childTnLst>
                              <p:par>
                                <p:cTn id="58" presetID="22" presetClass="entr" presetSubtype="8" fill="hold" grpId="0" nodeType="afterEffect">
                                  <p:stCondLst>
                                    <p:cond delay="0"/>
                                  </p:stCondLst>
                                  <p:childTnLst>
                                    <p:set>
                                      <p:cBhvr>
                                        <p:cTn id="59" dur="1" fill="hold">
                                          <p:stCondLst>
                                            <p:cond delay="0"/>
                                          </p:stCondLst>
                                        </p:cTn>
                                        <p:tgtEl>
                                          <p:spTgt spid="40"/>
                                        </p:tgtEl>
                                        <p:attrNameLst>
                                          <p:attrName>style.visibility</p:attrName>
                                        </p:attrNameLst>
                                      </p:cBhvr>
                                      <p:to>
                                        <p:strVal val="visible"/>
                                      </p:to>
                                    </p:set>
                                    <p:animEffect transition="in" filter="wipe(left)">
                                      <p:cBhvr>
                                        <p:cTn id="60" dur="500"/>
                                        <p:tgtEl>
                                          <p:spTgt spid="40"/>
                                        </p:tgtEl>
                                      </p:cBhvr>
                                    </p:animEffect>
                                  </p:childTnLst>
                                </p:cTn>
                              </p:par>
                            </p:childTnLst>
                          </p:cTn>
                        </p:par>
                        <p:par>
                          <p:cTn id="61" fill="hold">
                            <p:stCondLst>
                              <p:cond delay="7000"/>
                            </p:stCondLst>
                            <p:childTnLst>
                              <p:par>
                                <p:cTn id="62" presetID="22" presetClass="entr" presetSubtype="8" fill="hold" grpId="0" nodeType="afterEffect">
                                  <p:stCondLst>
                                    <p:cond delay="0"/>
                                  </p:stCondLst>
                                  <p:childTnLst>
                                    <p:set>
                                      <p:cBhvr>
                                        <p:cTn id="63" dur="1" fill="hold">
                                          <p:stCondLst>
                                            <p:cond delay="0"/>
                                          </p:stCondLst>
                                        </p:cTn>
                                        <p:tgtEl>
                                          <p:spTgt spid="41"/>
                                        </p:tgtEl>
                                        <p:attrNameLst>
                                          <p:attrName>style.visibility</p:attrName>
                                        </p:attrNameLst>
                                      </p:cBhvr>
                                      <p:to>
                                        <p:strVal val="visible"/>
                                      </p:to>
                                    </p:set>
                                    <p:animEffect transition="in" filter="wipe(left)">
                                      <p:cBhvr>
                                        <p:cTn id="64"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8" grpId="0" animBg="1"/>
      <p:bldP spid="40" grpId="0"/>
      <p:bldP spid="41" grpId="0"/>
    </p:bld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5" name="Picture 6" descr="G:\2016我图\两会\ooopic_10194892_b0c64675b11c678cafbc\004.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1"/>
            <a:ext cx="3719189" cy="229191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xb\Desktop\53bf653e36a06.png"/>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2186616" y="1034773"/>
            <a:ext cx="1893160" cy="1678544"/>
          </a:xfrm>
          <a:prstGeom prst="rect">
            <a:avLst/>
          </a:prstGeom>
          <a:noFill/>
          <a:extLst>
            <a:ext uri="{909E8E84-426E-40DD-AFC4-6F175D3DCCD1}">
              <a14:hiddenFill xmlns:a14="http://schemas.microsoft.com/office/drawing/2010/main">
                <a:solidFill>
                  <a:srgbClr val="FFFFFF"/>
                </a:solidFill>
              </a14:hiddenFill>
            </a:ext>
          </a:extLst>
        </p:spPr>
      </p:pic>
      <p:sp>
        <p:nvSpPr>
          <p:cNvPr id="11" name="文本框 10"/>
          <p:cNvSpPr txBox="1"/>
          <p:nvPr/>
        </p:nvSpPr>
        <p:spPr>
          <a:xfrm>
            <a:off x="9264353" y="18256"/>
            <a:ext cx="2769713" cy="1446550"/>
          </a:xfrm>
          <a:prstGeom prst="rect">
            <a:avLst/>
          </a:prstGeom>
          <a:noFill/>
          <a:effectLst>
            <a:outerShdw blurRad="50800" dist="38100" dir="2700000" algn="tl" rotWithShape="0">
              <a:prstClr val="black">
                <a:alpha val="40000"/>
              </a:prstClr>
            </a:outerShdw>
          </a:effectLst>
        </p:spPr>
        <p:txBody>
          <a:bodyPr wrap="square" rtlCol="0">
            <a:spAutoFit/>
          </a:bodyPr>
          <a:lstStyle/>
          <a:p>
            <a:r>
              <a:rPr lang="zh-CN" altLang="en-US" sz="3200" dirty="0"/>
              <a:t>学</a:t>
            </a:r>
            <a:r>
              <a:rPr lang="zh-CN" altLang="en-US" sz="8800" dirty="0">
                <a:solidFill>
                  <a:srgbClr val="C00000"/>
                </a:solidFill>
                <a:latin typeface="华文行楷" panose="02010800040101010101" pitchFamily="2" charset="-122"/>
                <a:ea typeface="华文行楷" panose="02010800040101010101" pitchFamily="2" charset="-122"/>
              </a:rPr>
              <a:t>习</a:t>
            </a:r>
            <a:r>
              <a:rPr lang="zh-CN" altLang="en-US" sz="3200" dirty="0"/>
              <a:t>路上</a:t>
            </a:r>
          </a:p>
        </p:txBody>
      </p:sp>
      <p:pic>
        <p:nvPicPr>
          <p:cNvPr id="12" name="图片 11"/>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0" y="5842000"/>
            <a:ext cx="12192000" cy="1016000"/>
          </a:xfrm>
          <a:prstGeom prst="rect">
            <a:avLst/>
          </a:prstGeom>
        </p:spPr>
      </p:pic>
      <p:sp>
        <p:nvSpPr>
          <p:cNvPr id="13" name="TextBox 19"/>
          <p:cNvSpPr txBox="1"/>
          <p:nvPr/>
        </p:nvSpPr>
        <p:spPr>
          <a:xfrm>
            <a:off x="5171071" y="2747833"/>
            <a:ext cx="4253665" cy="461665"/>
          </a:xfrm>
          <a:prstGeom prst="rect">
            <a:avLst/>
          </a:prstGeom>
          <a:noFill/>
          <a:effectLst/>
        </p:spPr>
        <p:txBody>
          <a:bodyPr wrap="none" rtlCol="0">
            <a:spAutoFit/>
          </a:bodyPr>
          <a:lstStyle/>
          <a:p>
            <a:r>
              <a:rPr lang="en-US" altLang="zh-CN" sz="2400" b="1" dirty="0">
                <a:solidFill>
                  <a:srgbClr val="C00000"/>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Communist Party of China</a:t>
            </a:r>
            <a:endParaRPr lang="zh-CN" altLang="en-US" sz="2400" b="1" dirty="0">
              <a:solidFill>
                <a:srgbClr val="C00000"/>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endParaRPr>
          </a:p>
        </p:txBody>
      </p:sp>
      <p:sp>
        <p:nvSpPr>
          <p:cNvPr id="14" name="TextBox 20"/>
          <p:cNvSpPr txBox="1"/>
          <p:nvPr/>
        </p:nvSpPr>
        <p:spPr>
          <a:xfrm>
            <a:off x="5131883" y="1806042"/>
            <a:ext cx="4292853" cy="1015663"/>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zh-CN" altLang="en-US" sz="6000" b="1" dirty="0">
                <a:solidFill>
                  <a:srgbClr val="C00000"/>
                </a:solidFill>
                <a:latin typeface="微软雅黑" panose="020B0503020204020204" pitchFamily="34" charset="-122"/>
                <a:ea typeface="微软雅黑" panose="020B0503020204020204" pitchFamily="34" charset="-122"/>
              </a:rPr>
              <a:t>中国共产党</a:t>
            </a:r>
            <a:endParaRPr lang="en-US" altLang="zh-CN" sz="6000" b="1" dirty="0">
              <a:solidFill>
                <a:srgbClr val="C00000"/>
              </a:solidFill>
              <a:latin typeface="微软雅黑" panose="020B0503020204020204" pitchFamily="34" charset="-122"/>
              <a:ea typeface="微软雅黑" panose="020B0503020204020204" pitchFamily="34" charset="-122"/>
            </a:endParaRPr>
          </a:p>
        </p:txBody>
      </p:sp>
      <p:grpSp>
        <p:nvGrpSpPr>
          <p:cNvPr id="53" name="组合 52"/>
          <p:cNvGrpSpPr/>
          <p:nvPr/>
        </p:nvGrpSpPr>
        <p:grpSpPr>
          <a:xfrm>
            <a:off x="3991794" y="3621188"/>
            <a:ext cx="1368781" cy="1368780"/>
            <a:chOff x="1398837" y="3496783"/>
            <a:chExt cx="1006035" cy="1006034"/>
          </a:xfrm>
          <a:effectLst>
            <a:outerShdw blurRad="50800" dist="38100" dir="2700000" algn="tl" rotWithShape="0">
              <a:prstClr val="black">
                <a:alpha val="40000"/>
              </a:prstClr>
            </a:outerShdw>
          </a:effectLst>
        </p:grpSpPr>
        <p:grpSp>
          <p:nvGrpSpPr>
            <p:cNvPr id="54" name="组合 53"/>
            <p:cNvGrpSpPr/>
            <p:nvPr/>
          </p:nvGrpSpPr>
          <p:grpSpPr>
            <a:xfrm>
              <a:off x="1398837" y="3496783"/>
              <a:ext cx="1006035" cy="1006034"/>
              <a:chOff x="2180022" y="2446667"/>
              <a:chExt cx="1008000" cy="1008000"/>
            </a:xfrm>
          </p:grpSpPr>
          <p:sp>
            <p:nvSpPr>
              <p:cNvPr id="56" name="矩形 55"/>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57" name="直接连接符 56"/>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55" name="TextBox 14"/>
            <p:cNvSpPr txBox="1"/>
            <p:nvPr/>
          </p:nvSpPr>
          <p:spPr>
            <a:xfrm>
              <a:off x="1426098" y="3587325"/>
              <a:ext cx="951512" cy="814361"/>
            </a:xfrm>
            <a:prstGeom prst="rect">
              <a:avLst/>
            </a:prstGeom>
            <a:noFill/>
          </p:spPr>
          <p:txBody>
            <a:bodyPr wrap="square" rtlCol="0">
              <a:spAutoFit/>
            </a:bodyPr>
            <a:lstStyle/>
            <a:p>
              <a:pPr algn="ctr"/>
              <a:r>
                <a:rPr lang="zh-CN" altLang="en-US" sz="6600" b="1" dirty="0" smtClean="0">
                  <a:latin typeface="微软雅黑" panose="020B0503020204020204" pitchFamily="34" charset="-122"/>
                  <a:ea typeface="微软雅黑" panose="020B0503020204020204" pitchFamily="34" charset="-122"/>
                </a:rPr>
                <a:t>感</a:t>
              </a:r>
              <a:endParaRPr lang="zh-CN" altLang="en-US" sz="6600" b="1" dirty="0">
                <a:latin typeface="微软雅黑" panose="020B0503020204020204" pitchFamily="34" charset="-122"/>
                <a:ea typeface="微软雅黑" panose="020B0503020204020204" pitchFamily="34" charset="-122"/>
              </a:endParaRPr>
            </a:p>
          </p:txBody>
        </p:sp>
      </p:grpSp>
      <p:grpSp>
        <p:nvGrpSpPr>
          <p:cNvPr id="59" name="组合 58"/>
          <p:cNvGrpSpPr/>
          <p:nvPr/>
        </p:nvGrpSpPr>
        <p:grpSpPr>
          <a:xfrm>
            <a:off x="5648239" y="3635547"/>
            <a:ext cx="1368781" cy="1368780"/>
            <a:chOff x="2536745" y="3496783"/>
            <a:chExt cx="1006035" cy="1006034"/>
          </a:xfrm>
          <a:effectLst>
            <a:outerShdw blurRad="50800" dist="38100" dir="2700000" algn="tl" rotWithShape="0">
              <a:prstClr val="black">
                <a:alpha val="40000"/>
              </a:prstClr>
            </a:outerShdw>
          </a:effectLst>
        </p:grpSpPr>
        <p:grpSp>
          <p:nvGrpSpPr>
            <p:cNvPr id="60" name="组合 59"/>
            <p:cNvGrpSpPr/>
            <p:nvPr/>
          </p:nvGrpSpPr>
          <p:grpSpPr>
            <a:xfrm>
              <a:off x="2536745" y="3496783"/>
              <a:ext cx="1006035" cy="1006034"/>
              <a:chOff x="2180022" y="2446667"/>
              <a:chExt cx="1008000" cy="1008000"/>
            </a:xfrm>
          </p:grpSpPr>
          <p:sp>
            <p:nvSpPr>
              <p:cNvPr id="62" name="矩形 61"/>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63" name="直接连接符 62"/>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61" name="TextBox 14"/>
            <p:cNvSpPr txBox="1"/>
            <p:nvPr/>
          </p:nvSpPr>
          <p:spPr>
            <a:xfrm>
              <a:off x="2577636" y="3592173"/>
              <a:ext cx="951515" cy="814361"/>
            </a:xfrm>
            <a:prstGeom prst="rect">
              <a:avLst/>
            </a:prstGeom>
            <a:noFill/>
          </p:spPr>
          <p:txBody>
            <a:bodyPr wrap="square" rtlCol="0">
              <a:spAutoFit/>
            </a:bodyPr>
            <a:lstStyle/>
            <a:p>
              <a:pPr algn="ctr"/>
              <a:r>
                <a:rPr lang="zh-CN" altLang="en-US" sz="6600" b="1" dirty="0" smtClean="0">
                  <a:latin typeface="微软雅黑" panose="020B0503020204020204" pitchFamily="34" charset="-122"/>
                  <a:ea typeface="微软雅黑" panose="020B0503020204020204" pitchFamily="34" charset="-122"/>
                </a:rPr>
                <a:t>谢</a:t>
              </a:r>
              <a:endParaRPr lang="zh-CN" altLang="en-US" sz="6600" b="1" dirty="0">
                <a:latin typeface="微软雅黑" panose="020B0503020204020204" pitchFamily="34" charset="-122"/>
                <a:ea typeface="微软雅黑" panose="020B0503020204020204" pitchFamily="34" charset="-122"/>
              </a:endParaRPr>
            </a:p>
          </p:txBody>
        </p:sp>
      </p:grpSp>
      <p:grpSp>
        <p:nvGrpSpPr>
          <p:cNvPr id="65" name="组合 64"/>
          <p:cNvGrpSpPr/>
          <p:nvPr/>
        </p:nvGrpSpPr>
        <p:grpSpPr>
          <a:xfrm>
            <a:off x="7304684" y="3621597"/>
            <a:ext cx="1368781" cy="1368779"/>
            <a:chOff x="3674653" y="3496783"/>
            <a:chExt cx="1006035" cy="1006034"/>
          </a:xfrm>
          <a:effectLst>
            <a:outerShdw blurRad="50800" dist="38100" dir="2700000" algn="tl" rotWithShape="0">
              <a:prstClr val="black">
                <a:alpha val="40000"/>
              </a:prstClr>
            </a:outerShdw>
          </a:effectLst>
        </p:grpSpPr>
        <p:grpSp>
          <p:nvGrpSpPr>
            <p:cNvPr id="66" name="组合 65"/>
            <p:cNvGrpSpPr/>
            <p:nvPr/>
          </p:nvGrpSpPr>
          <p:grpSpPr>
            <a:xfrm>
              <a:off x="3674653" y="3496783"/>
              <a:ext cx="1006035" cy="1006034"/>
              <a:chOff x="2655510" y="2582189"/>
              <a:chExt cx="831406" cy="831406"/>
            </a:xfrm>
          </p:grpSpPr>
          <p:sp>
            <p:nvSpPr>
              <p:cNvPr id="68" name="矩形 67"/>
              <p:cNvSpPr/>
              <p:nvPr/>
            </p:nvSpPr>
            <p:spPr>
              <a:xfrm>
                <a:off x="2655510" y="2582189"/>
                <a:ext cx="831406" cy="83140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69" name="直接连接符 68"/>
              <p:cNvCxnSpPr/>
              <p:nvPr/>
            </p:nvCxnSpPr>
            <p:spPr>
              <a:xfrm>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rot="5400000">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67" name="TextBox 14"/>
            <p:cNvSpPr txBox="1"/>
            <p:nvPr/>
          </p:nvSpPr>
          <p:spPr>
            <a:xfrm>
              <a:off x="3708728" y="3601699"/>
              <a:ext cx="951515" cy="814362"/>
            </a:xfrm>
            <a:prstGeom prst="rect">
              <a:avLst/>
            </a:prstGeom>
            <a:noFill/>
          </p:spPr>
          <p:txBody>
            <a:bodyPr wrap="square" rtlCol="0">
              <a:spAutoFit/>
            </a:bodyPr>
            <a:lstStyle/>
            <a:p>
              <a:pPr algn="ctr"/>
              <a:r>
                <a:rPr lang="zh-CN" altLang="en-US" sz="6600" b="1" dirty="0" smtClean="0">
                  <a:latin typeface="微软雅黑" panose="020B0503020204020204" pitchFamily="34" charset="-122"/>
                  <a:ea typeface="微软雅黑" panose="020B0503020204020204" pitchFamily="34" charset="-122"/>
                </a:rPr>
                <a:t>聆</a:t>
              </a:r>
              <a:endParaRPr lang="zh-CN" altLang="en-US" sz="6600" b="1" dirty="0">
                <a:latin typeface="微软雅黑" panose="020B0503020204020204" pitchFamily="34" charset="-122"/>
                <a:ea typeface="微软雅黑" panose="020B0503020204020204" pitchFamily="34" charset="-122"/>
              </a:endParaRPr>
            </a:p>
          </p:txBody>
        </p:sp>
      </p:grpSp>
      <p:grpSp>
        <p:nvGrpSpPr>
          <p:cNvPr id="71" name="组合 70"/>
          <p:cNvGrpSpPr/>
          <p:nvPr/>
        </p:nvGrpSpPr>
        <p:grpSpPr>
          <a:xfrm>
            <a:off x="8961129" y="3633950"/>
            <a:ext cx="1368781" cy="1368780"/>
            <a:chOff x="4812563" y="3496783"/>
            <a:chExt cx="1006035" cy="1006034"/>
          </a:xfrm>
          <a:effectLst>
            <a:outerShdw blurRad="50800" dist="38100" dir="2700000" algn="tl" rotWithShape="0">
              <a:prstClr val="black">
                <a:alpha val="40000"/>
              </a:prstClr>
            </a:outerShdw>
          </a:effectLst>
        </p:grpSpPr>
        <p:grpSp>
          <p:nvGrpSpPr>
            <p:cNvPr id="72" name="组合 71"/>
            <p:cNvGrpSpPr/>
            <p:nvPr/>
          </p:nvGrpSpPr>
          <p:grpSpPr>
            <a:xfrm>
              <a:off x="4812563" y="3496783"/>
              <a:ext cx="1006035" cy="1006034"/>
              <a:chOff x="2180022" y="2446667"/>
              <a:chExt cx="1008000" cy="1008000"/>
            </a:xfrm>
          </p:grpSpPr>
          <p:sp>
            <p:nvSpPr>
              <p:cNvPr id="74" name="矩形 73"/>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75" name="直接连接符 74"/>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73" name="TextBox 14"/>
            <p:cNvSpPr txBox="1"/>
            <p:nvPr/>
          </p:nvSpPr>
          <p:spPr>
            <a:xfrm>
              <a:off x="4839822" y="3619056"/>
              <a:ext cx="951515" cy="814361"/>
            </a:xfrm>
            <a:prstGeom prst="rect">
              <a:avLst/>
            </a:prstGeom>
            <a:noFill/>
          </p:spPr>
          <p:txBody>
            <a:bodyPr wrap="square" rtlCol="0">
              <a:spAutoFit/>
            </a:bodyPr>
            <a:lstStyle/>
            <a:p>
              <a:pPr algn="ctr"/>
              <a:r>
                <a:rPr lang="zh-CN" altLang="en-US" sz="6600" b="1" dirty="0" smtClean="0">
                  <a:latin typeface="微软雅黑" panose="020B0503020204020204" pitchFamily="34" charset="-122"/>
                  <a:ea typeface="微软雅黑" panose="020B0503020204020204" pitchFamily="34" charset="-122"/>
                </a:rPr>
                <a:t>听</a:t>
              </a:r>
              <a:endParaRPr lang="zh-CN" altLang="en-US" sz="6600" b="1" dirty="0">
                <a:latin typeface="微软雅黑" panose="020B0503020204020204" pitchFamily="34" charset="-122"/>
                <a:ea typeface="微软雅黑" panose="020B0503020204020204" pitchFamily="34" charset="-122"/>
              </a:endParaRPr>
            </a:p>
          </p:txBody>
        </p:sp>
      </p:grpSp>
      <p:pic>
        <p:nvPicPr>
          <p:cNvPr id="90" name="图片 89"/>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18153" y="2606608"/>
            <a:ext cx="1992371" cy="2209115"/>
          </a:xfrm>
          <a:prstGeom prst="rect">
            <a:avLst/>
          </a:prstGeom>
        </p:spPr>
      </p:pic>
    </p:spTree>
    <p:extLst>
      <p:ext uri="{BB962C8B-B14F-4D97-AF65-F5344CB8AC3E}">
        <p14:creationId xmlns:p14="http://schemas.microsoft.com/office/powerpoint/2010/main" val="924041338"/>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0"/>
                                            <p:tgtEl>
                                              <p:spTgt spid="5"/>
                                            </p:tgtEl>
                                          </p:cBhvr>
                                        </p:animEffect>
                                      </p:childTnLst>
                                    </p:cTn>
                                  </p:par>
                                  <p:par>
                                    <p:cTn id="8" presetID="10" presetClass="entr" presetSubtype="0" fill="hold" nodeType="withEffect">
                                      <p:stCondLst>
                                        <p:cond delay="25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3000"/>
                                            <p:tgtEl>
                                              <p:spTgt spid="10"/>
                                            </p:tgtEl>
                                          </p:cBhvr>
                                        </p:animEffect>
                                      </p:childTnLst>
                                    </p:cTn>
                                  </p:par>
                                  <p:par>
                                    <p:cTn id="11" presetID="53" presetClass="entr" presetSubtype="16" fill="hold" nodeType="withEffect">
                                      <p:stCondLst>
                                        <p:cond delay="250"/>
                                      </p:stCondLst>
                                      <p:childTnLst>
                                        <p:set>
                                          <p:cBhvr>
                                            <p:cTn id="12" dur="1" fill="hold">
                                              <p:stCondLst>
                                                <p:cond delay="0"/>
                                              </p:stCondLst>
                                            </p:cTn>
                                            <p:tgtEl>
                                              <p:spTgt spid="10"/>
                                            </p:tgtEl>
                                            <p:attrNameLst>
                                              <p:attrName>style.visibility</p:attrName>
                                            </p:attrNameLst>
                                          </p:cBhvr>
                                          <p:to>
                                            <p:strVal val="visible"/>
                                          </p:to>
                                        </p:set>
                                        <p:anim calcmode="lin" valueType="num">
                                          <p:cBhvr>
                                            <p:cTn id="13" dur="3000" fill="hold"/>
                                            <p:tgtEl>
                                              <p:spTgt spid="10"/>
                                            </p:tgtEl>
                                            <p:attrNameLst>
                                              <p:attrName>ppt_w</p:attrName>
                                            </p:attrNameLst>
                                          </p:cBhvr>
                                          <p:tavLst>
                                            <p:tav tm="0">
                                              <p:val>
                                                <p:fltVal val="0"/>
                                              </p:val>
                                            </p:tav>
                                            <p:tav tm="100000">
                                              <p:val>
                                                <p:strVal val="#ppt_w"/>
                                              </p:val>
                                            </p:tav>
                                          </p:tavLst>
                                        </p:anim>
                                        <p:anim calcmode="lin" valueType="num">
                                          <p:cBhvr>
                                            <p:cTn id="14" dur="3000" fill="hold"/>
                                            <p:tgtEl>
                                              <p:spTgt spid="10"/>
                                            </p:tgtEl>
                                            <p:attrNameLst>
                                              <p:attrName>ppt_h</p:attrName>
                                            </p:attrNameLst>
                                          </p:cBhvr>
                                          <p:tavLst>
                                            <p:tav tm="0">
                                              <p:val>
                                                <p:fltVal val="0"/>
                                              </p:val>
                                            </p:tav>
                                            <p:tav tm="100000">
                                              <p:val>
                                                <p:strVal val="#ppt_h"/>
                                              </p:val>
                                            </p:tav>
                                          </p:tavLst>
                                        </p:anim>
                                        <p:animEffect transition="in" filter="fade">
                                          <p:cBhvr>
                                            <p:cTn id="15" dur="3000"/>
                                            <p:tgtEl>
                                              <p:spTgt spid="10"/>
                                            </p:tgtEl>
                                          </p:cBhvr>
                                        </p:animEffect>
                                      </p:childTnLst>
                                    </p:cTn>
                                  </p:par>
                                  <p:par>
                                    <p:cTn id="16" presetID="42" presetClass="path" presetSubtype="0" accel="26000" decel="74000" fill="hold" nodeType="withEffect">
                                      <p:stCondLst>
                                        <p:cond delay="250"/>
                                      </p:stCondLst>
                                      <p:childTnLst>
                                        <p:animMotion origin="layout" path="M -4.44444E-6 1.85185E-6 L -0.11128 0.00278 " pathEditMode="relative" rAng="0" ptsTypes="AA">
                                          <p:cBhvr>
                                            <p:cTn id="17" dur="3000" spd="-100000" fill="hold"/>
                                            <p:tgtEl>
                                              <p:spTgt spid="10"/>
                                            </p:tgtEl>
                                            <p:attrNameLst>
                                              <p:attrName>ppt_x</p:attrName>
                                              <p:attrName>ppt_y</p:attrName>
                                            </p:attrNameLst>
                                          </p:cBhvr>
                                          <p:rCtr x="-5573" y="123"/>
                                        </p:animMotion>
                                      </p:childTnLst>
                                    </p:cTn>
                                  </p:par>
                                </p:childTnLst>
                              </p:cTn>
                            </p:par>
                            <p:par>
                              <p:cTn id="18" fill="hold">
                                <p:stCondLst>
                                  <p:cond delay="5000"/>
                                </p:stCondLst>
                                <p:childTnLst>
                                  <p:par>
                                    <p:cTn id="19" presetID="14" presetClass="entr" presetSubtype="10"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randombar(horizontal)">
                                          <p:cBhvr>
                                            <p:cTn id="21" dur="1500"/>
                                            <p:tgtEl>
                                              <p:spTgt spid="11"/>
                                            </p:tgtEl>
                                          </p:cBhvr>
                                        </p:animEffect>
                                      </p:childTnLst>
                                    </p:cTn>
                                  </p:par>
                                </p:childTnLst>
                              </p:cTn>
                            </p:par>
                            <p:par>
                              <p:cTn id="22" fill="hold">
                                <p:stCondLst>
                                  <p:cond delay="6500"/>
                                </p:stCondLst>
                                <p:childTnLst>
                                  <p:par>
                                    <p:cTn id="23" presetID="22" presetClass="entr" presetSubtype="8"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1000"/>
                                            <p:tgtEl>
                                              <p:spTgt spid="12"/>
                                            </p:tgtEl>
                                          </p:cBhvr>
                                        </p:animEffect>
                                      </p:childTnLst>
                                    </p:cTn>
                                  </p:par>
                                  <p:par>
                                    <p:cTn id="26" presetID="10" presetClass="entr" presetSubtype="0" fill="hold" grpId="0" nodeType="withEffect">
                                      <p:stCondLst>
                                        <p:cond delay="175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4000"/>
                                            <p:tgtEl>
                                              <p:spTgt spid="14"/>
                                            </p:tgtEl>
                                          </p:cBhvr>
                                        </p:animEffect>
                                      </p:childTnLst>
                                    </p:cTn>
                                  </p:par>
                                  <p:par>
                                    <p:cTn id="29" presetID="64" presetClass="path" presetSubtype="0" decel="51000" fill="hold" grpId="1" nodeType="withEffect">
                                      <p:stCondLst>
                                        <p:cond delay="1750"/>
                                      </p:stCondLst>
                                      <p:childTnLst>
                                        <p:animMotion origin="layout" path="M -1.04167E-6 4.81481E-6 L -1.04167E-6 -0.12686 " pathEditMode="relative" rAng="0" ptsTypes="AA">
                                          <p:cBhvr>
                                            <p:cTn id="30" dur="4000" spd="-100000" fill="hold"/>
                                            <p:tgtEl>
                                              <p:spTgt spid="14"/>
                                            </p:tgtEl>
                                            <p:attrNameLst>
                                              <p:attrName>ppt_x</p:attrName>
                                              <p:attrName>ppt_y</p:attrName>
                                            </p:attrNameLst>
                                          </p:cBhvr>
                                          <p:rCtr x="0" y="-6343"/>
                                        </p:animMotion>
                                      </p:childTnLst>
                                    </p:cTn>
                                  </p:par>
                                  <p:par>
                                    <p:cTn id="31" presetID="2" presetClass="entr" presetSubtype="2" decel="59000" fill="hold" grpId="0" nodeType="withEffect">
                                      <p:stCondLst>
                                        <p:cond delay="2750"/>
                                      </p:stCondLst>
                                      <p:iterate type="lt">
                                        <p:tmPct val="10000"/>
                                      </p:iterate>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1250" fill="hold"/>
                                            <p:tgtEl>
                                              <p:spTgt spid="13"/>
                                            </p:tgtEl>
                                            <p:attrNameLst>
                                              <p:attrName>ppt_x</p:attrName>
                                            </p:attrNameLst>
                                          </p:cBhvr>
                                          <p:tavLst>
                                            <p:tav tm="0">
                                              <p:val>
                                                <p:strVal val="1+#ppt_w/2"/>
                                              </p:val>
                                            </p:tav>
                                            <p:tav tm="100000">
                                              <p:val>
                                                <p:strVal val="#ppt_x"/>
                                              </p:val>
                                            </p:tav>
                                          </p:tavLst>
                                        </p:anim>
                                        <p:anim calcmode="lin" valueType="num">
                                          <p:cBhvr additive="base">
                                            <p:cTn id="34" dur="1250" fill="hold"/>
                                            <p:tgtEl>
                                              <p:spTgt spid="13"/>
                                            </p:tgtEl>
                                            <p:attrNameLst>
                                              <p:attrName>ppt_y</p:attrName>
                                            </p:attrNameLst>
                                          </p:cBhvr>
                                          <p:tavLst>
                                            <p:tav tm="0">
                                              <p:val>
                                                <p:strVal val="#ppt_y"/>
                                              </p:val>
                                            </p:tav>
                                            <p:tav tm="100000">
                                              <p:val>
                                                <p:strVal val="#ppt_y"/>
                                              </p:val>
                                            </p:tav>
                                          </p:tavLst>
                                        </p:anim>
                                      </p:childTnLst>
                                    </p:cTn>
                                  </p:par>
                                </p:childTnLst>
                              </p:cTn>
                            </p:par>
                            <p:par>
                              <p:cTn id="35" fill="hold">
                                <p:stCondLst>
                                  <p:cond delay="13000"/>
                                </p:stCondLst>
                                <p:childTnLst>
                                  <p:par>
                                    <p:cTn id="36" presetID="53" presetClass="entr" presetSubtype="16" fill="hold" nodeType="afterEffect">
                                      <p:stCondLst>
                                        <p:cond delay="0"/>
                                      </p:stCondLst>
                                      <p:childTnLst>
                                        <p:set>
                                          <p:cBhvr>
                                            <p:cTn id="37" dur="1" fill="hold">
                                              <p:stCondLst>
                                                <p:cond delay="0"/>
                                              </p:stCondLst>
                                            </p:cTn>
                                            <p:tgtEl>
                                              <p:spTgt spid="53"/>
                                            </p:tgtEl>
                                            <p:attrNameLst>
                                              <p:attrName>style.visibility</p:attrName>
                                            </p:attrNameLst>
                                          </p:cBhvr>
                                          <p:to>
                                            <p:strVal val="visible"/>
                                          </p:to>
                                        </p:set>
                                        <p:anim calcmode="lin" valueType="num">
                                          <p:cBhvr>
                                            <p:cTn id="38" dur="500" fill="hold"/>
                                            <p:tgtEl>
                                              <p:spTgt spid="53"/>
                                            </p:tgtEl>
                                            <p:attrNameLst>
                                              <p:attrName>ppt_w</p:attrName>
                                            </p:attrNameLst>
                                          </p:cBhvr>
                                          <p:tavLst>
                                            <p:tav tm="0">
                                              <p:val>
                                                <p:fltVal val="0"/>
                                              </p:val>
                                            </p:tav>
                                            <p:tav tm="100000">
                                              <p:val>
                                                <p:strVal val="#ppt_w"/>
                                              </p:val>
                                            </p:tav>
                                          </p:tavLst>
                                        </p:anim>
                                        <p:anim calcmode="lin" valueType="num">
                                          <p:cBhvr>
                                            <p:cTn id="39" dur="500" fill="hold"/>
                                            <p:tgtEl>
                                              <p:spTgt spid="53"/>
                                            </p:tgtEl>
                                            <p:attrNameLst>
                                              <p:attrName>ppt_h</p:attrName>
                                            </p:attrNameLst>
                                          </p:cBhvr>
                                          <p:tavLst>
                                            <p:tav tm="0">
                                              <p:val>
                                                <p:fltVal val="0"/>
                                              </p:val>
                                            </p:tav>
                                            <p:tav tm="100000">
                                              <p:val>
                                                <p:strVal val="#ppt_h"/>
                                              </p:val>
                                            </p:tav>
                                          </p:tavLst>
                                        </p:anim>
                                        <p:animEffect transition="in" filter="fade">
                                          <p:cBhvr>
                                            <p:cTn id="40" dur="500"/>
                                            <p:tgtEl>
                                              <p:spTgt spid="53"/>
                                            </p:tgtEl>
                                          </p:cBhvr>
                                        </p:animEffect>
                                      </p:childTnLst>
                                    </p:cTn>
                                  </p:par>
                                </p:childTnLst>
                              </p:cTn>
                            </p:par>
                            <p:par>
                              <p:cTn id="41" fill="hold">
                                <p:stCondLst>
                                  <p:cond delay="13500"/>
                                </p:stCondLst>
                                <p:childTnLst>
                                  <p:par>
                                    <p:cTn id="42" presetID="53" presetClass="entr" presetSubtype="16" fill="hold" nodeType="afterEffect">
                                      <p:stCondLst>
                                        <p:cond delay="0"/>
                                      </p:stCondLst>
                                      <p:childTnLst>
                                        <p:set>
                                          <p:cBhvr>
                                            <p:cTn id="43" dur="1" fill="hold">
                                              <p:stCondLst>
                                                <p:cond delay="0"/>
                                              </p:stCondLst>
                                            </p:cTn>
                                            <p:tgtEl>
                                              <p:spTgt spid="59"/>
                                            </p:tgtEl>
                                            <p:attrNameLst>
                                              <p:attrName>style.visibility</p:attrName>
                                            </p:attrNameLst>
                                          </p:cBhvr>
                                          <p:to>
                                            <p:strVal val="visible"/>
                                          </p:to>
                                        </p:set>
                                        <p:anim calcmode="lin" valueType="num">
                                          <p:cBhvr>
                                            <p:cTn id="44" dur="500" fill="hold"/>
                                            <p:tgtEl>
                                              <p:spTgt spid="59"/>
                                            </p:tgtEl>
                                            <p:attrNameLst>
                                              <p:attrName>ppt_w</p:attrName>
                                            </p:attrNameLst>
                                          </p:cBhvr>
                                          <p:tavLst>
                                            <p:tav tm="0">
                                              <p:val>
                                                <p:fltVal val="0"/>
                                              </p:val>
                                            </p:tav>
                                            <p:tav tm="100000">
                                              <p:val>
                                                <p:strVal val="#ppt_w"/>
                                              </p:val>
                                            </p:tav>
                                          </p:tavLst>
                                        </p:anim>
                                        <p:anim calcmode="lin" valueType="num">
                                          <p:cBhvr>
                                            <p:cTn id="45" dur="500" fill="hold"/>
                                            <p:tgtEl>
                                              <p:spTgt spid="59"/>
                                            </p:tgtEl>
                                            <p:attrNameLst>
                                              <p:attrName>ppt_h</p:attrName>
                                            </p:attrNameLst>
                                          </p:cBhvr>
                                          <p:tavLst>
                                            <p:tav tm="0">
                                              <p:val>
                                                <p:fltVal val="0"/>
                                              </p:val>
                                            </p:tav>
                                            <p:tav tm="100000">
                                              <p:val>
                                                <p:strVal val="#ppt_h"/>
                                              </p:val>
                                            </p:tav>
                                          </p:tavLst>
                                        </p:anim>
                                        <p:animEffect transition="in" filter="fade">
                                          <p:cBhvr>
                                            <p:cTn id="46" dur="500"/>
                                            <p:tgtEl>
                                              <p:spTgt spid="59"/>
                                            </p:tgtEl>
                                          </p:cBhvr>
                                        </p:animEffect>
                                      </p:childTnLst>
                                    </p:cTn>
                                  </p:par>
                                </p:childTnLst>
                              </p:cTn>
                            </p:par>
                            <p:par>
                              <p:cTn id="47" fill="hold">
                                <p:stCondLst>
                                  <p:cond delay="14000"/>
                                </p:stCondLst>
                                <p:childTnLst>
                                  <p:par>
                                    <p:cTn id="48" presetID="53" presetClass="entr" presetSubtype="16" fill="hold" nodeType="afterEffect">
                                      <p:stCondLst>
                                        <p:cond delay="0"/>
                                      </p:stCondLst>
                                      <p:childTnLst>
                                        <p:set>
                                          <p:cBhvr>
                                            <p:cTn id="49" dur="1" fill="hold">
                                              <p:stCondLst>
                                                <p:cond delay="0"/>
                                              </p:stCondLst>
                                            </p:cTn>
                                            <p:tgtEl>
                                              <p:spTgt spid="65"/>
                                            </p:tgtEl>
                                            <p:attrNameLst>
                                              <p:attrName>style.visibility</p:attrName>
                                            </p:attrNameLst>
                                          </p:cBhvr>
                                          <p:to>
                                            <p:strVal val="visible"/>
                                          </p:to>
                                        </p:set>
                                        <p:anim calcmode="lin" valueType="num">
                                          <p:cBhvr>
                                            <p:cTn id="50" dur="500" fill="hold"/>
                                            <p:tgtEl>
                                              <p:spTgt spid="65"/>
                                            </p:tgtEl>
                                            <p:attrNameLst>
                                              <p:attrName>ppt_w</p:attrName>
                                            </p:attrNameLst>
                                          </p:cBhvr>
                                          <p:tavLst>
                                            <p:tav tm="0">
                                              <p:val>
                                                <p:fltVal val="0"/>
                                              </p:val>
                                            </p:tav>
                                            <p:tav tm="100000">
                                              <p:val>
                                                <p:strVal val="#ppt_w"/>
                                              </p:val>
                                            </p:tav>
                                          </p:tavLst>
                                        </p:anim>
                                        <p:anim calcmode="lin" valueType="num">
                                          <p:cBhvr>
                                            <p:cTn id="51" dur="500" fill="hold"/>
                                            <p:tgtEl>
                                              <p:spTgt spid="65"/>
                                            </p:tgtEl>
                                            <p:attrNameLst>
                                              <p:attrName>ppt_h</p:attrName>
                                            </p:attrNameLst>
                                          </p:cBhvr>
                                          <p:tavLst>
                                            <p:tav tm="0">
                                              <p:val>
                                                <p:fltVal val="0"/>
                                              </p:val>
                                            </p:tav>
                                            <p:tav tm="100000">
                                              <p:val>
                                                <p:strVal val="#ppt_h"/>
                                              </p:val>
                                            </p:tav>
                                          </p:tavLst>
                                        </p:anim>
                                        <p:animEffect transition="in" filter="fade">
                                          <p:cBhvr>
                                            <p:cTn id="52" dur="500"/>
                                            <p:tgtEl>
                                              <p:spTgt spid="65"/>
                                            </p:tgtEl>
                                          </p:cBhvr>
                                        </p:animEffect>
                                      </p:childTnLst>
                                    </p:cTn>
                                  </p:par>
                                </p:childTnLst>
                              </p:cTn>
                            </p:par>
                            <p:par>
                              <p:cTn id="53" fill="hold">
                                <p:stCondLst>
                                  <p:cond delay="14500"/>
                                </p:stCondLst>
                                <p:childTnLst>
                                  <p:par>
                                    <p:cTn id="54" presetID="53" presetClass="entr" presetSubtype="16" fill="hold" nodeType="afterEffect">
                                      <p:stCondLst>
                                        <p:cond delay="0"/>
                                      </p:stCondLst>
                                      <p:childTnLst>
                                        <p:set>
                                          <p:cBhvr>
                                            <p:cTn id="55" dur="1" fill="hold">
                                              <p:stCondLst>
                                                <p:cond delay="0"/>
                                              </p:stCondLst>
                                            </p:cTn>
                                            <p:tgtEl>
                                              <p:spTgt spid="71"/>
                                            </p:tgtEl>
                                            <p:attrNameLst>
                                              <p:attrName>style.visibility</p:attrName>
                                            </p:attrNameLst>
                                          </p:cBhvr>
                                          <p:to>
                                            <p:strVal val="visible"/>
                                          </p:to>
                                        </p:set>
                                        <p:anim calcmode="lin" valueType="num">
                                          <p:cBhvr>
                                            <p:cTn id="56" dur="500" fill="hold"/>
                                            <p:tgtEl>
                                              <p:spTgt spid="71"/>
                                            </p:tgtEl>
                                            <p:attrNameLst>
                                              <p:attrName>ppt_w</p:attrName>
                                            </p:attrNameLst>
                                          </p:cBhvr>
                                          <p:tavLst>
                                            <p:tav tm="0">
                                              <p:val>
                                                <p:fltVal val="0"/>
                                              </p:val>
                                            </p:tav>
                                            <p:tav tm="100000">
                                              <p:val>
                                                <p:strVal val="#ppt_w"/>
                                              </p:val>
                                            </p:tav>
                                          </p:tavLst>
                                        </p:anim>
                                        <p:anim calcmode="lin" valueType="num">
                                          <p:cBhvr>
                                            <p:cTn id="57" dur="500" fill="hold"/>
                                            <p:tgtEl>
                                              <p:spTgt spid="71"/>
                                            </p:tgtEl>
                                            <p:attrNameLst>
                                              <p:attrName>ppt_h</p:attrName>
                                            </p:attrNameLst>
                                          </p:cBhvr>
                                          <p:tavLst>
                                            <p:tav tm="0">
                                              <p:val>
                                                <p:fltVal val="0"/>
                                              </p:val>
                                            </p:tav>
                                            <p:tav tm="100000">
                                              <p:val>
                                                <p:strVal val="#ppt_h"/>
                                              </p:val>
                                            </p:tav>
                                          </p:tavLst>
                                        </p:anim>
                                        <p:animEffect transition="in" filter="fade">
                                          <p:cBhvr>
                                            <p:cTn id="58" dur="500"/>
                                            <p:tgtEl>
                                              <p:spTgt spid="71"/>
                                            </p:tgtEl>
                                          </p:cBhvr>
                                        </p:animEffect>
                                      </p:childTnLst>
                                    </p:cTn>
                                  </p:par>
                                </p:childTnLst>
                              </p:cTn>
                            </p:par>
                            <p:par>
                              <p:cTn id="59" fill="hold">
                                <p:stCondLst>
                                  <p:cond delay="15000"/>
                                </p:stCondLst>
                                <p:childTnLst>
                                  <p:par>
                                    <p:cTn id="60" presetID="2" presetClass="entr" presetSubtype="6" accel="32000" fill="hold" nodeType="afterEffect" p14:presetBounceEnd="32000">
                                      <p:stCondLst>
                                        <p:cond delay="0"/>
                                      </p:stCondLst>
                                      <p:childTnLst>
                                        <p:set>
                                          <p:cBhvr>
                                            <p:cTn id="61" dur="1" fill="hold">
                                              <p:stCondLst>
                                                <p:cond delay="0"/>
                                              </p:stCondLst>
                                            </p:cTn>
                                            <p:tgtEl>
                                              <p:spTgt spid="90"/>
                                            </p:tgtEl>
                                            <p:attrNameLst>
                                              <p:attrName>style.visibility</p:attrName>
                                            </p:attrNameLst>
                                          </p:cBhvr>
                                          <p:to>
                                            <p:strVal val="visible"/>
                                          </p:to>
                                        </p:set>
                                        <p:anim calcmode="lin" valueType="num" p14:bounceEnd="32000">
                                          <p:cBhvr additive="base">
                                            <p:cTn id="62" dur="1200" fill="hold"/>
                                            <p:tgtEl>
                                              <p:spTgt spid="90"/>
                                            </p:tgtEl>
                                            <p:attrNameLst>
                                              <p:attrName>ppt_x</p:attrName>
                                            </p:attrNameLst>
                                          </p:cBhvr>
                                          <p:tavLst>
                                            <p:tav tm="0">
                                              <p:val>
                                                <p:strVal val="1+#ppt_w/2"/>
                                              </p:val>
                                            </p:tav>
                                            <p:tav tm="100000">
                                              <p:val>
                                                <p:strVal val="#ppt_x"/>
                                              </p:val>
                                            </p:tav>
                                          </p:tavLst>
                                        </p:anim>
                                        <p:anim calcmode="lin" valueType="num" p14:bounceEnd="32000">
                                          <p:cBhvr additive="base">
                                            <p:cTn id="63" dur="1200" fill="hold"/>
                                            <p:tgtEl>
                                              <p:spTgt spid="9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4" grpId="0"/>
          <p:bldP spid="14"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0"/>
                                            <p:tgtEl>
                                              <p:spTgt spid="5"/>
                                            </p:tgtEl>
                                          </p:cBhvr>
                                        </p:animEffect>
                                      </p:childTnLst>
                                    </p:cTn>
                                  </p:par>
                                  <p:par>
                                    <p:cTn id="8" presetID="10" presetClass="entr" presetSubtype="0" fill="hold" nodeType="withEffect">
                                      <p:stCondLst>
                                        <p:cond delay="25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3000"/>
                                            <p:tgtEl>
                                              <p:spTgt spid="10"/>
                                            </p:tgtEl>
                                          </p:cBhvr>
                                        </p:animEffect>
                                      </p:childTnLst>
                                    </p:cTn>
                                  </p:par>
                                  <p:par>
                                    <p:cTn id="11" presetID="53" presetClass="entr" presetSubtype="16" fill="hold" nodeType="withEffect">
                                      <p:stCondLst>
                                        <p:cond delay="250"/>
                                      </p:stCondLst>
                                      <p:childTnLst>
                                        <p:set>
                                          <p:cBhvr>
                                            <p:cTn id="12" dur="1" fill="hold">
                                              <p:stCondLst>
                                                <p:cond delay="0"/>
                                              </p:stCondLst>
                                            </p:cTn>
                                            <p:tgtEl>
                                              <p:spTgt spid="10"/>
                                            </p:tgtEl>
                                            <p:attrNameLst>
                                              <p:attrName>style.visibility</p:attrName>
                                            </p:attrNameLst>
                                          </p:cBhvr>
                                          <p:to>
                                            <p:strVal val="visible"/>
                                          </p:to>
                                        </p:set>
                                        <p:anim calcmode="lin" valueType="num">
                                          <p:cBhvr>
                                            <p:cTn id="13" dur="3000" fill="hold"/>
                                            <p:tgtEl>
                                              <p:spTgt spid="10"/>
                                            </p:tgtEl>
                                            <p:attrNameLst>
                                              <p:attrName>ppt_w</p:attrName>
                                            </p:attrNameLst>
                                          </p:cBhvr>
                                          <p:tavLst>
                                            <p:tav tm="0">
                                              <p:val>
                                                <p:fltVal val="0"/>
                                              </p:val>
                                            </p:tav>
                                            <p:tav tm="100000">
                                              <p:val>
                                                <p:strVal val="#ppt_w"/>
                                              </p:val>
                                            </p:tav>
                                          </p:tavLst>
                                        </p:anim>
                                        <p:anim calcmode="lin" valueType="num">
                                          <p:cBhvr>
                                            <p:cTn id="14" dur="3000" fill="hold"/>
                                            <p:tgtEl>
                                              <p:spTgt spid="10"/>
                                            </p:tgtEl>
                                            <p:attrNameLst>
                                              <p:attrName>ppt_h</p:attrName>
                                            </p:attrNameLst>
                                          </p:cBhvr>
                                          <p:tavLst>
                                            <p:tav tm="0">
                                              <p:val>
                                                <p:fltVal val="0"/>
                                              </p:val>
                                            </p:tav>
                                            <p:tav tm="100000">
                                              <p:val>
                                                <p:strVal val="#ppt_h"/>
                                              </p:val>
                                            </p:tav>
                                          </p:tavLst>
                                        </p:anim>
                                        <p:animEffect transition="in" filter="fade">
                                          <p:cBhvr>
                                            <p:cTn id="15" dur="3000"/>
                                            <p:tgtEl>
                                              <p:spTgt spid="10"/>
                                            </p:tgtEl>
                                          </p:cBhvr>
                                        </p:animEffect>
                                      </p:childTnLst>
                                    </p:cTn>
                                  </p:par>
                                  <p:par>
                                    <p:cTn id="16" presetID="42" presetClass="path" presetSubtype="0" accel="26000" decel="74000" fill="hold" nodeType="withEffect">
                                      <p:stCondLst>
                                        <p:cond delay="250"/>
                                      </p:stCondLst>
                                      <p:childTnLst>
                                        <p:animMotion origin="layout" path="M -4.44444E-6 1.85185E-6 L -0.11128 0.00278 " pathEditMode="relative" rAng="0" ptsTypes="AA">
                                          <p:cBhvr>
                                            <p:cTn id="17" dur="3000" spd="-100000" fill="hold"/>
                                            <p:tgtEl>
                                              <p:spTgt spid="10"/>
                                            </p:tgtEl>
                                            <p:attrNameLst>
                                              <p:attrName>ppt_x</p:attrName>
                                              <p:attrName>ppt_y</p:attrName>
                                            </p:attrNameLst>
                                          </p:cBhvr>
                                          <p:rCtr x="-5573" y="123"/>
                                        </p:animMotion>
                                      </p:childTnLst>
                                    </p:cTn>
                                  </p:par>
                                </p:childTnLst>
                              </p:cTn>
                            </p:par>
                            <p:par>
                              <p:cTn id="18" fill="hold">
                                <p:stCondLst>
                                  <p:cond delay="5000"/>
                                </p:stCondLst>
                                <p:childTnLst>
                                  <p:par>
                                    <p:cTn id="19" presetID="14" presetClass="entr" presetSubtype="10"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randombar(horizontal)">
                                          <p:cBhvr>
                                            <p:cTn id="21" dur="1500"/>
                                            <p:tgtEl>
                                              <p:spTgt spid="11"/>
                                            </p:tgtEl>
                                          </p:cBhvr>
                                        </p:animEffect>
                                      </p:childTnLst>
                                    </p:cTn>
                                  </p:par>
                                </p:childTnLst>
                              </p:cTn>
                            </p:par>
                            <p:par>
                              <p:cTn id="22" fill="hold">
                                <p:stCondLst>
                                  <p:cond delay="6500"/>
                                </p:stCondLst>
                                <p:childTnLst>
                                  <p:par>
                                    <p:cTn id="23" presetID="22" presetClass="entr" presetSubtype="8"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1000"/>
                                            <p:tgtEl>
                                              <p:spTgt spid="12"/>
                                            </p:tgtEl>
                                          </p:cBhvr>
                                        </p:animEffect>
                                      </p:childTnLst>
                                    </p:cTn>
                                  </p:par>
                                  <p:par>
                                    <p:cTn id="26" presetID="10" presetClass="entr" presetSubtype="0" fill="hold" grpId="0" nodeType="withEffect">
                                      <p:stCondLst>
                                        <p:cond delay="175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4000"/>
                                            <p:tgtEl>
                                              <p:spTgt spid="14"/>
                                            </p:tgtEl>
                                          </p:cBhvr>
                                        </p:animEffect>
                                      </p:childTnLst>
                                    </p:cTn>
                                  </p:par>
                                  <p:par>
                                    <p:cTn id="29" presetID="64" presetClass="path" presetSubtype="0" decel="51000" fill="hold" grpId="1" nodeType="withEffect">
                                      <p:stCondLst>
                                        <p:cond delay="1750"/>
                                      </p:stCondLst>
                                      <p:childTnLst>
                                        <p:animMotion origin="layout" path="M -1.04167E-6 4.81481E-6 L -1.04167E-6 -0.12686 " pathEditMode="relative" rAng="0" ptsTypes="AA">
                                          <p:cBhvr>
                                            <p:cTn id="30" dur="4000" spd="-100000" fill="hold"/>
                                            <p:tgtEl>
                                              <p:spTgt spid="14"/>
                                            </p:tgtEl>
                                            <p:attrNameLst>
                                              <p:attrName>ppt_x</p:attrName>
                                              <p:attrName>ppt_y</p:attrName>
                                            </p:attrNameLst>
                                          </p:cBhvr>
                                          <p:rCtr x="0" y="-6343"/>
                                        </p:animMotion>
                                      </p:childTnLst>
                                    </p:cTn>
                                  </p:par>
                                  <p:par>
                                    <p:cTn id="31" presetID="2" presetClass="entr" presetSubtype="2" decel="59000" fill="hold" grpId="0" nodeType="withEffect">
                                      <p:stCondLst>
                                        <p:cond delay="2750"/>
                                      </p:stCondLst>
                                      <p:iterate type="lt">
                                        <p:tmPct val="10000"/>
                                      </p:iterate>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1250" fill="hold"/>
                                            <p:tgtEl>
                                              <p:spTgt spid="13"/>
                                            </p:tgtEl>
                                            <p:attrNameLst>
                                              <p:attrName>ppt_x</p:attrName>
                                            </p:attrNameLst>
                                          </p:cBhvr>
                                          <p:tavLst>
                                            <p:tav tm="0">
                                              <p:val>
                                                <p:strVal val="1+#ppt_w/2"/>
                                              </p:val>
                                            </p:tav>
                                            <p:tav tm="100000">
                                              <p:val>
                                                <p:strVal val="#ppt_x"/>
                                              </p:val>
                                            </p:tav>
                                          </p:tavLst>
                                        </p:anim>
                                        <p:anim calcmode="lin" valueType="num">
                                          <p:cBhvr additive="base">
                                            <p:cTn id="34" dur="1250" fill="hold"/>
                                            <p:tgtEl>
                                              <p:spTgt spid="13"/>
                                            </p:tgtEl>
                                            <p:attrNameLst>
                                              <p:attrName>ppt_y</p:attrName>
                                            </p:attrNameLst>
                                          </p:cBhvr>
                                          <p:tavLst>
                                            <p:tav tm="0">
                                              <p:val>
                                                <p:strVal val="#ppt_y"/>
                                              </p:val>
                                            </p:tav>
                                            <p:tav tm="100000">
                                              <p:val>
                                                <p:strVal val="#ppt_y"/>
                                              </p:val>
                                            </p:tav>
                                          </p:tavLst>
                                        </p:anim>
                                      </p:childTnLst>
                                    </p:cTn>
                                  </p:par>
                                </p:childTnLst>
                              </p:cTn>
                            </p:par>
                            <p:par>
                              <p:cTn id="35" fill="hold">
                                <p:stCondLst>
                                  <p:cond delay="13000"/>
                                </p:stCondLst>
                                <p:childTnLst>
                                  <p:par>
                                    <p:cTn id="36" presetID="53" presetClass="entr" presetSubtype="16" fill="hold" nodeType="afterEffect">
                                      <p:stCondLst>
                                        <p:cond delay="0"/>
                                      </p:stCondLst>
                                      <p:childTnLst>
                                        <p:set>
                                          <p:cBhvr>
                                            <p:cTn id="37" dur="1" fill="hold">
                                              <p:stCondLst>
                                                <p:cond delay="0"/>
                                              </p:stCondLst>
                                            </p:cTn>
                                            <p:tgtEl>
                                              <p:spTgt spid="53"/>
                                            </p:tgtEl>
                                            <p:attrNameLst>
                                              <p:attrName>style.visibility</p:attrName>
                                            </p:attrNameLst>
                                          </p:cBhvr>
                                          <p:to>
                                            <p:strVal val="visible"/>
                                          </p:to>
                                        </p:set>
                                        <p:anim calcmode="lin" valueType="num">
                                          <p:cBhvr>
                                            <p:cTn id="38" dur="500" fill="hold"/>
                                            <p:tgtEl>
                                              <p:spTgt spid="53"/>
                                            </p:tgtEl>
                                            <p:attrNameLst>
                                              <p:attrName>ppt_w</p:attrName>
                                            </p:attrNameLst>
                                          </p:cBhvr>
                                          <p:tavLst>
                                            <p:tav tm="0">
                                              <p:val>
                                                <p:fltVal val="0"/>
                                              </p:val>
                                            </p:tav>
                                            <p:tav tm="100000">
                                              <p:val>
                                                <p:strVal val="#ppt_w"/>
                                              </p:val>
                                            </p:tav>
                                          </p:tavLst>
                                        </p:anim>
                                        <p:anim calcmode="lin" valueType="num">
                                          <p:cBhvr>
                                            <p:cTn id="39" dur="500" fill="hold"/>
                                            <p:tgtEl>
                                              <p:spTgt spid="53"/>
                                            </p:tgtEl>
                                            <p:attrNameLst>
                                              <p:attrName>ppt_h</p:attrName>
                                            </p:attrNameLst>
                                          </p:cBhvr>
                                          <p:tavLst>
                                            <p:tav tm="0">
                                              <p:val>
                                                <p:fltVal val="0"/>
                                              </p:val>
                                            </p:tav>
                                            <p:tav tm="100000">
                                              <p:val>
                                                <p:strVal val="#ppt_h"/>
                                              </p:val>
                                            </p:tav>
                                          </p:tavLst>
                                        </p:anim>
                                        <p:animEffect transition="in" filter="fade">
                                          <p:cBhvr>
                                            <p:cTn id="40" dur="500"/>
                                            <p:tgtEl>
                                              <p:spTgt spid="53"/>
                                            </p:tgtEl>
                                          </p:cBhvr>
                                        </p:animEffect>
                                      </p:childTnLst>
                                    </p:cTn>
                                  </p:par>
                                </p:childTnLst>
                              </p:cTn>
                            </p:par>
                            <p:par>
                              <p:cTn id="41" fill="hold">
                                <p:stCondLst>
                                  <p:cond delay="13500"/>
                                </p:stCondLst>
                                <p:childTnLst>
                                  <p:par>
                                    <p:cTn id="42" presetID="53" presetClass="entr" presetSubtype="16" fill="hold" nodeType="afterEffect">
                                      <p:stCondLst>
                                        <p:cond delay="0"/>
                                      </p:stCondLst>
                                      <p:childTnLst>
                                        <p:set>
                                          <p:cBhvr>
                                            <p:cTn id="43" dur="1" fill="hold">
                                              <p:stCondLst>
                                                <p:cond delay="0"/>
                                              </p:stCondLst>
                                            </p:cTn>
                                            <p:tgtEl>
                                              <p:spTgt spid="59"/>
                                            </p:tgtEl>
                                            <p:attrNameLst>
                                              <p:attrName>style.visibility</p:attrName>
                                            </p:attrNameLst>
                                          </p:cBhvr>
                                          <p:to>
                                            <p:strVal val="visible"/>
                                          </p:to>
                                        </p:set>
                                        <p:anim calcmode="lin" valueType="num">
                                          <p:cBhvr>
                                            <p:cTn id="44" dur="500" fill="hold"/>
                                            <p:tgtEl>
                                              <p:spTgt spid="59"/>
                                            </p:tgtEl>
                                            <p:attrNameLst>
                                              <p:attrName>ppt_w</p:attrName>
                                            </p:attrNameLst>
                                          </p:cBhvr>
                                          <p:tavLst>
                                            <p:tav tm="0">
                                              <p:val>
                                                <p:fltVal val="0"/>
                                              </p:val>
                                            </p:tav>
                                            <p:tav tm="100000">
                                              <p:val>
                                                <p:strVal val="#ppt_w"/>
                                              </p:val>
                                            </p:tav>
                                          </p:tavLst>
                                        </p:anim>
                                        <p:anim calcmode="lin" valueType="num">
                                          <p:cBhvr>
                                            <p:cTn id="45" dur="500" fill="hold"/>
                                            <p:tgtEl>
                                              <p:spTgt spid="59"/>
                                            </p:tgtEl>
                                            <p:attrNameLst>
                                              <p:attrName>ppt_h</p:attrName>
                                            </p:attrNameLst>
                                          </p:cBhvr>
                                          <p:tavLst>
                                            <p:tav tm="0">
                                              <p:val>
                                                <p:fltVal val="0"/>
                                              </p:val>
                                            </p:tav>
                                            <p:tav tm="100000">
                                              <p:val>
                                                <p:strVal val="#ppt_h"/>
                                              </p:val>
                                            </p:tav>
                                          </p:tavLst>
                                        </p:anim>
                                        <p:animEffect transition="in" filter="fade">
                                          <p:cBhvr>
                                            <p:cTn id="46" dur="500"/>
                                            <p:tgtEl>
                                              <p:spTgt spid="59"/>
                                            </p:tgtEl>
                                          </p:cBhvr>
                                        </p:animEffect>
                                      </p:childTnLst>
                                    </p:cTn>
                                  </p:par>
                                </p:childTnLst>
                              </p:cTn>
                            </p:par>
                            <p:par>
                              <p:cTn id="47" fill="hold">
                                <p:stCondLst>
                                  <p:cond delay="14000"/>
                                </p:stCondLst>
                                <p:childTnLst>
                                  <p:par>
                                    <p:cTn id="48" presetID="53" presetClass="entr" presetSubtype="16" fill="hold" nodeType="afterEffect">
                                      <p:stCondLst>
                                        <p:cond delay="0"/>
                                      </p:stCondLst>
                                      <p:childTnLst>
                                        <p:set>
                                          <p:cBhvr>
                                            <p:cTn id="49" dur="1" fill="hold">
                                              <p:stCondLst>
                                                <p:cond delay="0"/>
                                              </p:stCondLst>
                                            </p:cTn>
                                            <p:tgtEl>
                                              <p:spTgt spid="65"/>
                                            </p:tgtEl>
                                            <p:attrNameLst>
                                              <p:attrName>style.visibility</p:attrName>
                                            </p:attrNameLst>
                                          </p:cBhvr>
                                          <p:to>
                                            <p:strVal val="visible"/>
                                          </p:to>
                                        </p:set>
                                        <p:anim calcmode="lin" valueType="num">
                                          <p:cBhvr>
                                            <p:cTn id="50" dur="500" fill="hold"/>
                                            <p:tgtEl>
                                              <p:spTgt spid="65"/>
                                            </p:tgtEl>
                                            <p:attrNameLst>
                                              <p:attrName>ppt_w</p:attrName>
                                            </p:attrNameLst>
                                          </p:cBhvr>
                                          <p:tavLst>
                                            <p:tav tm="0">
                                              <p:val>
                                                <p:fltVal val="0"/>
                                              </p:val>
                                            </p:tav>
                                            <p:tav tm="100000">
                                              <p:val>
                                                <p:strVal val="#ppt_w"/>
                                              </p:val>
                                            </p:tav>
                                          </p:tavLst>
                                        </p:anim>
                                        <p:anim calcmode="lin" valueType="num">
                                          <p:cBhvr>
                                            <p:cTn id="51" dur="500" fill="hold"/>
                                            <p:tgtEl>
                                              <p:spTgt spid="65"/>
                                            </p:tgtEl>
                                            <p:attrNameLst>
                                              <p:attrName>ppt_h</p:attrName>
                                            </p:attrNameLst>
                                          </p:cBhvr>
                                          <p:tavLst>
                                            <p:tav tm="0">
                                              <p:val>
                                                <p:fltVal val="0"/>
                                              </p:val>
                                            </p:tav>
                                            <p:tav tm="100000">
                                              <p:val>
                                                <p:strVal val="#ppt_h"/>
                                              </p:val>
                                            </p:tav>
                                          </p:tavLst>
                                        </p:anim>
                                        <p:animEffect transition="in" filter="fade">
                                          <p:cBhvr>
                                            <p:cTn id="52" dur="500"/>
                                            <p:tgtEl>
                                              <p:spTgt spid="65"/>
                                            </p:tgtEl>
                                          </p:cBhvr>
                                        </p:animEffect>
                                      </p:childTnLst>
                                    </p:cTn>
                                  </p:par>
                                </p:childTnLst>
                              </p:cTn>
                            </p:par>
                            <p:par>
                              <p:cTn id="53" fill="hold">
                                <p:stCondLst>
                                  <p:cond delay="14500"/>
                                </p:stCondLst>
                                <p:childTnLst>
                                  <p:par>
                                    <p:cTn id="54" presetID="53" presetClass="entr" presetSubtype="16" fill="hold" nodeType="afterEffect">
                                      <p:stCondLst>
                                        <p:cond delay="0"/>
                                      </p:stCondLst>
                                      <p:childTnLst>
                                        <p:set>
                                          <p:cBhvr>
                                            <p:cTn id="55" dur="1" fill="hold">
                                              <p:stCondLst>
                                                <p:cond delay="0"/>
                                              </p:stCondLst>
                                            </p:cTn>
                                            <p:tgtEl>
                                              <p:spTgt spid="71"/>
                                            </p:tgtEl>
                                            <p:attrNameLst>
                                              <p:attrName>style.visibility</p:attrName>
                                            </p:attrNameLst>
                                          </p:cBhvr>
                                          <p:to>
                                            <p:strVal val="visible"/>
                                          </p:to>
                                        </p:set>
                                        <p:anim calcmode="lin" valueType="num">
                                          <p:cBhvr>
                                            <p:cTn id="56" dur="500" fill="hold"/>
                                            <p:tgtEl>
                                              <p:spTgt spid="71"/>
                                            </p:tgtEl>
                                            <p:attrNameLst>
                                              <p:attrName>ppt_w</p:attrName>
                                            </p:attrNameLst>
                                          </p:cBhvr>
                                          <p:tavLst>
                                            <p:tav tm="0">
                                              <p:val>
                                                <p:fltVal val="0"/>
                                              </p:val>
                                            </p:tav>
                                            <p:tav tm="100000">
                                              <p:val>
                                                <p:strVal val="#ppt_w"/>
                                              </p:val>
                                            </p:tav>
                                          </p:tavLst>
                                        </p:anim>
                                        <p:anim calcmode="lin" valueType="num">
                                          <p:cBhvr>
                                            <p:cTn id="57" dur="500" fill="hold"/>
                                            <p:tgtEl>
                                              <p:spTgt spid="71"/>
                                            </p:tgtEl>
                                            <p:attrNameLst>
                                              <p:attrName>ppt_h</p:attrName>
                                            </p:attrNameLst>
                                          </p:cBhvr>
                                          <p:tavLst>
                                            <p:tav tm="0">
                                              <p:val>
                                                <p:fltVal val="0"/>
                                              </p:val>
                                            </p:tav>
                                            <p:tav tm="100000">
                                              <p:val>
                                                <p:strVal val="#ppt_h"/>
                                              </p:val>
                                            </p:tav>
                                          </p:tavLst>
                                        </p:anim>
                                        <p:animEffect transition="in" filter="fade">
                                          <p:cBhvr>
                                            <p:cTn id="58" dur="500"/>
                                            <p:tgtEl>
                                              <p:spTgt spid="71"/>
                                            </p:tgtEl>
                                          </p:cBhvr>
                                        </p:animEffect>
                                      </p:childTnLst>
                                    </p:cTn>
                                  </p:par>
                                </p:childTnLst>
                              </p:cTn>
                            </p:par>
                            <p:par>
                              <p:cTn id="59" fill="hold">
                                <p:stCondLst>
                                  <p:cond delay="15000"/>
                                </p:stCondLst>
                                <p:childTnLst>
                                  <p:par>
                                    <p:cTn id="60" presetID="2" presetClass="entr" presetSubtype="6" accel="32000" fill="hold" nodeType="afterEffect">
                                      <p:stCondLst>
                                        <p:cond delay="0"/>
                                      </p:stCondLst>
                                      <p:childTnLst>
                                        <p:set>
                                          <p:cBhvr>
                                            <p:cTn id="61" dur="1" fill="hold">
                                              <p:stCondLst>
                                                <p:cond delay="0"/>
                                              </p:stCondLst>
                                            </p:cTn>
                                            <p:tgtEl>
                                              <p:spTgt spid="90"/>
                                            </p:tgtEl>
                                            <p:attrNameLst>
                                              <p:attrName>style.visibility</p:attrName>
                                            </p:attrNameLst>
                                          </p:cBhvr>
                                          <p:to>
                                            <p:strVal val="visible"/>
                                          </p:to>
                                        </p:set>
                                        <p:anim calcmode="lin" valueType="num">
                                          <p:cBhvr additive="base">
                                            <p:cTn id="62" dur="1200" fill="hold"/>
                                            <p:tgtEl>
                                              <p:spTgt spid="90"/>
                                            </p:tgtEl>
                                            <p:attrNameLst>
                                              <p:attrName>ppt_x</p:attrName>
                                            </p:attrNameLst>
                                          </p:cBhvr>
                                          <p:tavLst>
                                            <p:tav tm="0">
                                              <p:val>
                                                <p:strVal val="1+#ppt_w/2"/>
                                              </p:val>
                                            </p:tav>
                                            <p:tav tm="100000">
                                              <p:val>
                                                <p:strVal val="#ppt_x"/>
                                              </p:val>
                                            </p:tav>
                                          </p:tavLst>
                                        </p:anim>
                                        <p:anim calcmode="lin" valueType="num">
                                          <p:cBhvr additive="base">
                                            <p:cTn id="63" dur="1200" fill="hold"/>
                                            <p:tgtEl>
                                              <p:spTgt spid="9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4" grpId="0"/>
          <p:bldP spid="14" grpId="1"/>
        </p:bldLst>
      </p:timing>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464412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8" name="矩形 27"/>
          <p:cNvSpPr/>
          <p:nvPr/>
        </p:nvSpPr>
        <p:spPr>
          <a:xfrm>
            <a:off x="975360" y="-1341120"/>
            <a:ext cx="772160" cy="1056640"/>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0" name="Picture 268" descr="华表54654"/>
          <p:cNvPicPr>
            <a:picLocks noChangeAspect="1" noChangeArrowheads="1"/>
          </p:cNvPicPr>
          <p:nvPr/>
        </p:nvPicPr>
        <p:blipFill>
          <a:blip r:embed="rId4" cstate="screen">
            <a:extLst>
              <a:ext uri="{28A0092B-C50C-407E-A947-70E740481C1C}">
                <a14:useLocalDpi xmlns:a14="http://schemas.microsoft.com/office/drawing/2010/main"/>
              </a:ext>
            </a:extLst>
          </a:blip>
          <a:srcRect t="1273"/>
          <a:stretch>
            <a:fillRect/>
          </a:stretch>
        </p:blipFill>
        <p:spPr bwMode="auto">
          <a:xfrm>
            <a:off x="1" y="0"/>
            <a:ext cx="3433009" cy="7956330"/>
          </a:xfrm>
          <a:prstGeom prst="rect">
            <a:avLst/>
          </a:prstGeom>
          <a:noFill/>
          <a:extLst>
            <a:ext uri="{909E8E84-426E-40DD-AFC4-6F175D3DCCD1}">
              <a14:hiddenFill xmlns:a14="http://schemas.microsoft.com/office/drawing/2010/main">
                <a:solidFill>
                  <a:srgbClr val="FFFFFF"/>
                </a:solidFill>
              </a14:hiddenFill>
            </a:ext>
          </a:extLst>
        </p:spPr>
      </p:pic>
      <p:pic>
        <p:nvPicPr>
          <p:cNvPr id="42" name="图片 41"/>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0" y="5842000"/>
            <a:ext cx="12192000" cy="1016000"/>
          </a:xfrm>
          <a:prstGeom prst="rect">
            <a:avLst/>
          </a:prstGeom>
        </p:spPr>
      </p:pic>
      <p:sp>
        <p:nvSpPr>
          <p:cNvPr id="2" name="矩形 1"/>
          <p:cNvSpPr/>
          <p:nvPr/>
        </p:nvSpPr>
        <p:spPr>
          <a:xfrm>
            <a:off x="3276984" y="2132161"/>
            <a:ext cx="7802136" cy="1107996"/>
          </a:xfrm>
          <a:prstGeom prst="rect">
            <a:avLst/>
          </a:prstGeom>
        </p:spPr>
        <p:txBody>
          <a:bodyPr wrap="none">
            <a:spAutoFit/>
          </a:bodyPr>
          <a:lstStyle/>
          <a:p>
            <a:r>
              <a:rPr lang="zh-CN" altLang="en-US" sz="6600" b="1" dirty="0" smtClean="0">
                <a:gradFill>
                  <a:gsLst>
                    <a:gs pos="0">
                      <a:srgbClr val="BE0000"/>
                    </a:gs>
                    <a:gs pos="100000">
                      <a:srgbClr val="930000"/>
                    </a:gs>
                  </a:gsLst>
                  <a:lin ang="16200000" scaled="1"/>
                </a:gradFill>
                <a:effectLst>
                  <a:outerShdw blurRad="50800" dist="38100" dir="2700000" algn="tl" rotWithShape="0">
                    <a:prstClr val="black">
                      <a:alpha val="40000"/>
                    </a:prstClr>
                  </a:outerShdw>
                </a:effectLst>
                <a:latin typeface="Verdana" panose="020B0604030504040204" pitchFamily="34" charset="0"/>
                <a:ea typeface="微软雅黑" panose="020B0503020204020204" pitchFamily="34" charset="-122"/>
              </a:rPr>
              <a:t>学习教育的背景介绍</a:t>
            </a:r>
            <a:endParaRPr lang="zh-CN" altLang="en-US" sz="6600" b="1" dirty="0">
              <a:gradFill>
                <a:gsLst>
                  <a:gs pos="0">
                    <a:srgbClr val="BE0000"/>
                  </a:gs>
                  <a:gs pos="100000">
                    <a:srgbClr val="930000"/>
                  </a:gs>
                </a:gsLst>
                <a:lin ang="16200000" scaled="1"/>
              </a:gradFill>
              <a:effectLst>
                <a:outerShdw blurRad="50800" dist="38100" dir="2700000" algn="tl" rotWithShape="0">
                  <a:prstClr val="black">
                    <a:alpha val="40000"/>
                  </a:prstClr>
                </a:outerShdw>
              </a:effectLst>
              <a:latin typeface="Verdana" panose="020B0604030504040204" pitchFamily="34" charset="0"/>
              <a:ea typeface="微软雅黑" panose="020B0503020204020204" pitchFamily="34" charset="-122"/>
            </a:endParaRPr>
          </a:p>
        </p:txBody>
      </p:sp>
      <p:grpSp>
        <p:nvGrpSpPr>
          <p:cNvPr id="3" name="组合 2"/>
          <p:cNvGrpSpPr/>
          <p:nvPr/>
        </p:nvGrpSpPr>
        <p:grpSpPr>
          <a:xfrm>
            <a:off x="4074215" y="3759219"/>
            <a:ext cx="2812466" cy="484059"/>
            <a:chOff x="4074215" y="3759219"/>
            <a:chExt cx="2812466" cy="484059"/>
          </a:xfrm>
        </p:grpSpPr>
        <p:sp>
          <p:nvSpPr>
            <p:cNvPr id="12" name="圆角矩形 11"/>
            <p:cNvSpPr/>
            <p:nvPr/>
          </p:nvSpPr>
          <p:spPr>
            <a:xfrm>
              <a:off x="4074215" y="3759219"/>
              <a:ext cx="2812466" cy="484059"/>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TextBox 14"/>
            <p:cNvSpPr txBox="1"/>
            <p:nvPr/>
          </p:nvSpPr>
          <p:spPr bwMode="auto">
            <a:xfrm>
              <a:off x="4238598" y="3801913"/>
              <a:ext cx="2339102" cy="400110"/>
            </a:xfrm>
            <a:prstGeom prst="rect">
              <a:avLst/>
            </a:prstGeom>
            <a:noFill/>
          </p:spPr>
          <p:txBody>
            <a:bodyPr wrap="none">
              <a:spAutoFit/>
            </a:bodyPr>
            <a:lstStyle/>
            <a:p>
              <a:pPr defTabSz="1219170">
                <a:defRPr/>
              </a:pPr>
              <a:r>
                <a:rPr lang="zh-CN" altLang="en-US" sz="2000" b="1" kern="0" spc="400" dirty="0">
                  <a:solidFill>
                    <a:schemeClr val="bg1"/>
                  </a:solidFill>
                  <a:latin typeface="微软雅黑" pitchFamily="34" charset="-122"/>
                  <a:ea typeface="微软雅黑" pitchFamily="34" charset="-122"/>
                </a:rPr>
                <a:t>两学一做的由来</a:t>
              </a:r>
            </a:p>
          </p:txBody>
        </p:sp>
      </p:grpSp>
      <p:grpSp>
        <p:nvGrpSpPr>
          <p:cNvPr id="4" name="组合 3"/>
          <p:cNvGrpSpPr/>
          <p:nvPr/>
        </p:nvGrpSpPr>
        <p:grpSpPr>
          <a:xfrm>
            <a:off x="7908411" y="3757042"/>
            <a:ext cx="2689295" cy="484059"/>
            <a:chOff x="7908411" y="3757042"/>
            <a:chExt cx="2689295" cy="484059"/>
          </a:xfrm>
        </p:grpSpPr>
        <p:sp>
          <p:nvSpPr>
            <p:cNvPr id="16" name="圆角矩形 15"/>
            <p:cNvSpPr/>
            <p:nvPr/>
          </p:nvSpPr>
          <p:spPr>
            <a:xfrm>
              <a:off x="7908411" y="3757042"/>
              <a:ext cx="2689295" cy="484059"/>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TextBox 34"/>
            <p:cNvSpPr txBox="1"/>
            <p:nvPr/>
          </p:nvSpPr>
          <p:spPr bwMode="auto">
            <a:xfrm>
              <a:off x="8067465" y="3801913"/>
              <a:ext cx="2339102" cy="400110"/>
            </a:xfrm>
            <a:prstGeom prst="rect">
              <a:avLst/>
            </a:prstGeom>
            <a:noFill/>
          </p:spPr>
          <p:txBody>
            <a:bodyPr wrap="none">
              <a:spAutoFit/>
            </a:bodyPr>
            <a:lstStyle/>
            <a:p>
              <a:pPr defTabSz="1219170">
                <a:defRPr/>
              </a:pPr>
              <a:r>
                <a:rPr lang="zh-CN" altLang="en-US" sz="2000" b="1" kern="0" spc="400" dirty="0">
                  <a:solidFill>
                    <a:schemeClr val="bg1"/>
                  </a:solidFill>
                  <a:latin typeface="微软雅黑" pitchFamily="34" charset="-122"/>
                  <a:ea typeface="微软雅黑" pitchFamily="34" charset="-122"/>
                </a:rPr>
                <a:t>什么是两学一做</a:t>
              </a:r>
            </a:p>
          </p:txBody>
        </p:sp>
      </p:grpSp>
      <p:grpSp>
        <p:nvGrpSpPr>
          <p:cNvPr id="6" name="组合 5"/>
          <p:cNvGrpSpPr/>
          <p:nvPr/>
        </p:nvGrpSpPr>
        <p:grpSpPr>
          <a:xfrm>
            <a:off x="4063502" y="4534467"/>
            <a:ext cx="2812466" cy="484059"/>
            <a:chOff x="4063502" y="4534467"/>
            <a:chExt cx="2812466" cy="484059"/>
          </a:xfrm>
        </p:grpSpPr>
        <p:sp>
          <p:nvSpPr>
            <p:cNvPr id="15" name="圆角矩形 14"/>
            <p:cNvSpPr/>
            <p:nvPr/>
          </p:nvSpPr>
          <p:spPr>
            <a:xfrm>
              <a:off x="4063502" y="4534467"/>
              <a:ext cx="2812466" cy="484059"/>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TextBox 37"/>
            <p:cNvSpPr txBox="1"/>
            <p:nvPr/>
          </p:nvSpPr>
          <p:spPr bwMode="auto">
            <a:xfrm>
              <a:off x="4229090" y="4595748"/>
              <a:ext cx="2646878" cy="400110"/>
            </a:xfrm>
            <a:prstGeom prst="rect">
              <a:avLst/>
            </a:prstGeom>
            <a:noFill/>
          </p:spPr>
          <p:txBody>
            <a:bodyPr wrap="none">
              <a:spAutoFit/>
            </a:bodyPr>
            <a:lstStyle/>
            <a:p>
              <a:pPr defTabSz="1219170">
                <a:defRPr/>
              </a:pPr>
              <a:r>
                <a:rPr lang="zh-CN" altLang="en-US" sz="2000" b="1" kern="0" spc="400" dirty="0">
                  <a:solidFill>
                    <a:schemeClr val="bg1"/>
                  </a:solidFill>
                  <a:latin typeface="微软雅黑" pitchFamily="34" charset="-122"/>
                  <a:ea typeface="微软雅黑" pitchFamily="34" charset="-122"/>
                </a:rPr>
                <a:t>两学一做教育对象</a:t>
              </a:r>
            </a:p>
          </p:txBody>
        </p:sp>
      </p:grpSp>
      <p:grpSp>
        <p:nvGrpSpPr>
          <p:cNvPr id="5" name="组合 4"/>
          <p:cNvGrpSpPr/>
          <p:nvPr/>
        </p:nvGrpSpPr>
        <p:grpSpPr>
          <a:xfrm>
            <a:off x="7918059" y="4534467"/>
            <a:ext cx="2801589" cy="484059"/>
            <a:chOff x="7918059" y="4534467"/>
            <a:chExt cx="2801589" cy="484059"/>
          </a:xfrm>
        </p:grpSpPr>
        <p:sp>
          <p:nvSpPr>
            <p:cNvPr id="17" name="圆角矩形 16"/>
            <p:cNvSpPr/>
            <p:nvPr/>
          </p:nvSpPr>
          <p:spPr>
            <a:xfrm>
              <a:off x="7918059" y="4534467"/>
              <a:ext cx="2689295" cy="484059"/>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TextBox 40"/>
            <p:cNvSpPr txBox="1"/>
            <p:nvPr/>
          </p:nvSpPr>
          <p:spPr bwMode="auto">
            <a:xfrm>
              <a:off x="8072770" y="4576441"/>
              <a:ext cx="2646878" cy="400110"/>
            </a:xfrm>
            <a:prstGeom prst="rect">
              <a:avLst/>
            </a:prstGeom>
            <a:noFill/>
          </p:spPr>
          <p:txBody>
            <a:bodyPr wrap="none">
              <a:spAutoFit/>
            </a:bodyPr>
            <a:lstStyle/>
            <a:p>
              <a:pPr defTabSz="1219170">
                <a:defRPr/>
              </a:pPr>
              <a:r>
                <a:rPr lang="zh-CN" altLang="en-US" sz="2000" b="1" kern="0" spc="400" dirty="0">
                  <a:solidFill>
                    <a:schemeClr val="bg1"/>
                  </a:solidFill>
                  <a:latin typeface="微软雅黑" pitchFamily="34" charset="-122"/>
                  <a:ea typeface="微软雅黑" pitchFamily="34" charset="-122"/>
                </a:rPr>
                <a:t>两学一做目的意义</a:t>
              </a:r>
            </a:p>
          </p:txBody>
        </p:sp>
      </p:grpSp>
      <p:pic>
        <p:nvPicPr>
          <p:cNvPr id="18" name="图片 17"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678405" y="3688640"/>
            <a:ext cx="612000" cy="583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图片 18"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683254" y="4459387"/>
            <a:ext cx="612000" cy="583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图片 19"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481987" y="3685986"/>
            <a:ext cx="612000" cy="583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图片 20"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486836" y="4456733"/>
            <a:ext cx="612000" cy="583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9" name="组合 28"/>
          <p:cNvGrpSpPr/>
          <p:nvPr/>
        </p:nvGrpSpPr>
        <p:grpSpPr>
          <a:xfrm>
            <a:off x="6409419" y="572333"/>
            <a:ext cx="1387044" cy="1387043"/>
            <a:chOff x="2536745" y="3496783"/>
            <a:chExt cx="1006035" cy="1006034"/>
          </a:xfrm>
          <a:effectLst>
            <a:outerShdw blurRad="50800" dist="38100" dir="2700000" algn="tl" rotWithShape="0">
              <a:prstClr val="black">
                <a:alpha val="40000"/>
              </a:prstClr>
            </a:outerShdw>
          </a:effectLst>
        </p:grpSpPr>
        <p:grpSp>
          <p:nvGrpSpPr>
            <p:cNvPr id="30" name="组合 29"/>
            <p:cNvGrpSpPr/>
            <p:nvPr/>
          </p:nvGrpSpPr>
          <p:grpSpPr>
            <a:xfrm>
              <a:off x="2536745" y="3496783"/>
              <a:ext cx="1006035" cy="1006034"/>
              <a:chOff x="2180022" y="2446667"/>
              <a:chExt cx="1008000" cy="1008000"/>
            </a:xfrm>
          </p:grpSpPr>
          <p:sp>
            <p:nvSpPr>
              <p:cNvPr id="32" name="矩形 31"/>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33" name="直接连接符 32"/>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31" name="TextBox 14"/>
            <p:cNvSpPr txBox="1"/>
            <p:nvPr/>
          </p:nvSpPr>
          <p:spPr>
            <a:xfrm>
              <a:off x="2577636" y="3592173"/>
              <a:ext cx="951515" cy="803639"/>
            </a:xfrm>
            <a:prstGeom prst="rect">
              <a:avLst/>
            </a:prstGeom>
            <a:noFill/>
          </p:spPr>
          <p:txBody>
            <a:bodyPr wrap="square" rtlCol="0">
              <a:spAutoFit/>
            </a:bodyPr>
            <a:lstStyle/>
            <a:p>
              <a:pPr algn="ctr"/>
              <a:r>
                <a:rPr lang="zh-CN" altLang="en-US" sz="6600" b="1" dirty="0" smtClean="0">
                  <a:latin typeface="微软雅黑" panose="020B0503020204020204" pitchFamily="34" charset="-122"/>
                  <a:ea typeface="微软雅黑" panose="020B0503020204020204" pitchFamily="34" charset="-122"/>
                </a:rPr>
                <a:t>壹</a:t>
              </a:r>
              <a:endParaRPr lang="zh-CN" altLang="en-US" sz="6600" b="1"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92739546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4000" advClick="0" advTm="0">
        <p15:prstTrans prst="curtains"/>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up)">
                                      <p:cBhvr>
                                        <p:cTn id="7" dur="1000"/>
                                        <p:tgtEl>
                                          <p:spTgt spid="40"/>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wipe(left)">
                                      <p:cBhvr>
                                        <p:cTn id="11" dur="1000"/>
                                        <p:tgtEl>
                                          <p:spTgt spid="42"/>
                                        </p:tgtEl>
                                      </p:cBhvr>
                                    </p:animEffect>
                                  </p:childTnLst>
                                </p:cTn>
                              </p:par>
                            </p:childTnLst>
                          </p:cTn>
                        </p:par>
                        <p:par>
                          <p:cTn id="12" fill="hold">
                            <p:stCondLst>
                              <p:cond delay="2000"/>
                            </p:stCondLst>
                            <p:childTnLst>
                              <p:par>
                                <p:cTn id="13" presetID="53" presetClass="entr" presetSubtype="16" fill="hold" nodeType="after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p:cTn id="15" dur="1000" fill="hold"/>
                                        <p:tgtEl>
                                          <p:spTgt spid="29"/>
                                        </p:tgtEl>
                                        <p:attrNameLst>
                                          <p:attrName>ppt_w</p:attrName>
                                        </p:attrNameLst>
                                      </p:cBhvr>
                                      <p:tavLst>
                                        <p:tav tm="0">
                                          <p:val>
                                            <p:fltVal val="0"/>
                                          </p:val>
                                        </p:tav>
                                        <p:tav tm="100000">
                                          <p:val>
                                            <p:strVal val="#ppt_w"/>
                                          </p:val>
                                        </p:tav>
                                      </p:tavLst>
                                    </p:anim>
                                    <p:anim calcmode="lin" valueType="num">
                                      <p:cBhvr>
                                        <p:cTn id="16" dur="1000" fill="hold"/>
                                        <p:tgtEl>
                                          <p:spTgt spid="29"/>
                                        </p:tgtEl>
                                        <p:attrNameLst>
                                          <p:attrName>ppt_h</p:attrName>
                                        </p:attrNameLst>
                                      </p:cBhvr>
                                      <p:tavLst>
                                        <p:tav tm="0">
                                          <p:val>
                                            <p:fltVal val="0"/>
                                          </p:val>
                                        </p:tav>
                                        <p:tav tm="100000">
                                          <p:val>
                                            <p:strVal val="#ppt_h"/>
                                          </p:val>
                                        </p:tav>
                                      </p:tavLst>
                                    </p:anim>
                                    <p:animEffect transition="in" filter="fade">
                                      <p:cBhvr>
                                        <p:cTn id="17" dur="1000"/>
                                        <p:tgtEl>
                                          <p:spTgt spid="29"/>
                                        </p:tgtEl>
                                      </p:cBhvr>
                                    </p:animEffect>
                                  </p:childTnLst>
                                </p:cTn>
                              </p:par>
                            </p:childTnLst>
                          </p:cTn>
                        </p:par>
                        <p:par>
                          <p:cTn id="18" fill="hold">
                            <p:stCondLst>
                              <p:cond delay="3000"/>
                            </p:stCondLst>
                            <p:childTnLst>
                              <p:par>
                                <p:cTn id="19" presetID="22" presetClass="entr" presetSubtype="8"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left)">
                                      <p:cBhvr>
                                        <p:cTn id="21" dur="1000"/>
                                        <p:tgtEl>
                                          <p:spTgt spid="2"/>
                                        </p:tgtEl>
                                      </p:cBhvr>
                                    </p:animEffect>
                                  </p:childTnLst>
                                </p:cTn>
                              </p:par>
                            </p:childTnLst>
                          </p:cTn>
                        </p:par>
                        <p:par>
                          <p:cTn id="22" fill="hold">
                            <p:stCondLst>
                              <p:cond delay="4000"/>
                            </p:stCondLst>
                            <p:childTnLst>
                              <p:par>
                                <p:cTn id="23" presetID="23" presetClass="entr" presetSubtype="528" fill="hold"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1000" fill="hold"/>
                                        <p:tgtEl>
                                          <p:spTgt spid="18"/>
                                        </p:tgtEl>
                                        <p:attrNameLst>
                                          <p:attrName>ppt_w</p:attrName>
                                        </p:attrNameLst>
                                      </p:cBhvr>
                                      <p:tavLst>
                                        <p:tav tm="0">
                                          <p:val>
                                            <p:fltVal val="0"/>
                                          </p:val>
                                        </p:tav>
                                        <p:tav tm="100000">
                                          <p:val>
                                            <p:strVal val="#ppt_w"/>
                                          </p:val>
                                        </p:tav>
                                      </p:tavLst>
                                    </p:anim>
                                    <p:anim calcmode="lin" valueType="num">
                                      <p:cBhvr>
                                        <p:cTn id="26" dur="1000" fill="hold"/>
                                        <p:tgtEl>
                                          <p:spTgt spid="18"/>
                                        </p:tgtEl>
                                        <p:attrNameLst>
                                          <p:attrName>ppt_h</p:attrName>
                                        </p:attrNameLst>
                                      </p:cBhvr>
                                      <p:tavLst>
                                        <p:tav tm="0">
                                          <p:val>
                                            <p:fltVal val="0"/>
                                          </p:val>
                                        </p:tav>
                                        <p:tav tm="100000">
                                          <p:val>
                                            <p:strVal val="#ppt_h"/>
                                          </p:val>
                                        </p:tav>
                                      </p:tavLst>
                                    </p:anim>
                                    <p:anim calcmode="lin" valueType="num">
                                      <p:cBhvr>
                                        <p:cTn id="27" dur="1000" fill="hold"/>
                                        <p:tgtEl>
                                          <p:spTgt spid="18"/>
                                        </p:tgtEl>
                                        <p:attrNameLst>
                                          <p:attrName>ppt_x</p:attrName>
                                        </p:attrNameLst>
                                      </p:cBhvr>
                                      <p:tavLst>
                                        <p:tav tm="0">
                                          <p:val>
                                            <p:fltVal val="0.5"/>
                                          </p:val>
                                        </p:tav>
                                        <p:tav tm="100000">
                                          <p:val>
                                            <p:strVal val="#ppt_x"/>
                                          </p:val>
                                        </p:tav>
                                      </p:tavLst>
                                    </p:anim>
                                    <p:anim calcmode="lin" valueType="num">
                                      <p:cBhvr>
                                        <p:cTn id="28" dur="1000" fill="hold"/>
                                        <p:tgtEl>
                                          <p:spTgt spid="18"/>
                                        </p:tgtEl>
                                        <p:attrNameLst>
                                          <p:attrName>ppt_y</p:attrName>
                                        </p:attrNameLst>
                                      </p:cBhvr>
                                      <p:tavLst>
                                        <p:tav tm="0">
                                          <p:val>
                                            <p:fltVal val="0.5"/>
                                          </p:val>
                                        </p:tav>
                                        <p:tav tm="100000">
                                          <p:val>
                                            <p:strVal val="#ppt_y"/>
                                          </p:val>
                                        </p:tav>
                                      </p:tavLst>
                                    </p:anim>
                                  </p:childTnLst>
                                </p:cTn>
                              </p:par>
                            </p:childTnLst>
                          </p:cTn>
                        </p:par>
                        <p:par>
                          <p:cTn id="29" fill="hold">
                            <p:stCondLst>
                              <p:cond delay="5000"/>
                            </p:stCondLst>
                            <p:childTnLst>
                              <p:par>
                                <p:cTn id="30" presetID="22" presetClass="entr" presetSubtype="8" fill="hold" nodeType="after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wipe(left)">
                                      <p:cBhvr>
                                        <p:cTn id="32" dur="1000"/>
                                        <p:tgtEl>
                                          <p:spTgt spid="3"/>
                                        </p:tgtEl>
                                      </p:cBhvr>
                                    </p:animEffect>
                                  </p:childTnLst>
                                </p:cTn>
                              </p:par>
                            </p:childTnLst>
                          </p:cTn>
                        </p:par>
                        <p:par>
                          <p:cTn id="33" fill="hold">
                            <p:stCondLst>
                              <p:cond delay="6000"/>
                            </p:stCondLst>
                            <p:childTnLst>
                              <p:par>
                                <p:cTn id="34" presetID="23" presetClass="entr" presetSubtype="528" fill="hold" nodeType="afterEffect">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cBhvr>
                                        <p:cTn id="36" dur="1000" fill="hold"/>
                                        <p:tgtEl>
                                          <p:spTgt spid="20"/>
                                        </p:tgtEl>
                                        <p:attrNameLst>
                                          <p:attrName>ppt_w</p:attrName>
                                        </p:attrNameLst>
                                      </p:cBhvr>
                                      <p:tavLst>
                                        <p:tav tm="0">
                                          <p:val>
                                            <p:fltVal val="0"/>
                                          </p:val>
                                        </p:tav>
                                        <p:tav tm="100000">
                                          <p:val>
                                            <p:strVal val="#ppt_w"/>
                                          </p:val>
                                        </p:tav>
                                      </p:tavLst>
                                    </p:anim>
                                    <p:anim calcmode="lin" valueType="num">
                                      <p:cBhvr>
                                        <p:cTn id="37" dur="1000" fill="hold"/>
                                        <p:tgtEl>
                                          <p:spTgt spid="20"/>
                                        </p:tgtEl>
                                        <p:attrNameLst>
                                          <p:attrName>ppt_h</p:attrName>
                                        </p:attrNameLst>
                                      </p:cBhvr>
                                      <p:tavLst>
                                        <p:tav tm="0">
                                          <p:val>
                                            <p:fltVal val="0"/>
                                          </p:val>
                                        </p:tav>
                                        <p:tav tm="100000">
                                          <p:val>
                                            <p:strVal val="#ppt_h"/>
                                          </p:val>
                                        </p:tav>
                                      </p:tavLst>
                                    </p:anim>
                                    <p:anim calcmode="lin" valueType="num">
                                      <p:cBhvr>
                                        <p:cTn id="38" dur="1000" fill="hold"/>
                                        <p:tgtEl>
                                          <p:spTgt spid="20"/>
                                        </p:tgtEl>
                                        <p:attrNameLst>
                                          <p:attrName>ppt_x</p:attrName>
                                        </p:attrNameLst>
                                      </p:cBhvr>
                                      <p:tavLst>
                                        <p:tav tm="0">
                                          <p:val>
                                            <p:fltVal val="0.5"/>
                                          </p:val>
                                        </p:tav>
                                        <p:tav tm="100000">
                                          <p:val>
                                            <p:strVal val="#ppt_x"/>
                                          </p:val>
                                        </p:tav>
                                      </p:tavLst>
                                    </p:anim>
                                    <p:anim calcmode="lin" valueType="num">
                                      <p:cBhvr>
                                        <p:cTn id="39" dur="1000" fill="hold"/>
                                        <p:tgtEl>
                                          <p:spTgt spid="20"/>
                                        </p:tgtEl>
                                        <p:attrNameLst>
                                          <p:attrName>ppt_y</p:attrName>
                                        </p:attrNameLst>
                                      </p:cBhvr>
                                      <p:tavLst>
                                        <p:tav tm="0">
                                          <p:val>
                                            <p:fltVal val="0.5"/>
                                          </p:val>
                                        </p:tav>
                                        <p:tav tm="100000">
                                          <p:val>
                                            <p:strVal val="#ppt_y"/>
                                          </p:val>
                                        </p:tav>
                                      </p:tavLst>
                                    </p:anim>
                                  </p:childTnLst>
                                </p:cTn>
                              </p:par>
                            </p:childTnLst>
                          </p:cTn>
                        </p:par>
                        <p:par>
                          <p:cTn id="40" fill="hold">
                            <p:stCondLst>
                              <p:cond delay="7000"/>
                            </p:stCondLst>
                            <p:childTnLst>
                              <p:par>
                                <p:cTn id="41" presetID="22" presetClass="entr" presetSubtype="8" fill="hold"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wipe(left)">
                                      <p:cBhvr>
                                        <p:cTn id="43" dur="1000"/>
                                        <p:tgtEl>
                                          <p:spTgt spid="4"/>
                                        </p:tgtEl>
                                      </p:cBhvr>
                                    </p:animEffect>
                                  </p:childTnLst>
                                </p:cTn>
                              </p:par>
                            </p:childTnLst>
                          </p:cTn>
                        </p:par>
                        <p:par>
                          <p:cTn id="44" fill="hold">
                            <p:stCondLst>
                              <p:cond delay="8000"/>
                            </p:stCondLst>
                            <p:childTnLst>
                              <p:par>
                                <p:cTn id="45" presetID="23" presetClass="entr" presetSubtype="528" fill="hold" nodeType="afterEffect">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cBhvr>
                                        <p:cTn id="47" dur="1000" fill="hold"/>
                                        <p:tgtEl>
                                          <p:spTgt spid="19"/>
                                        </p:tgtEl>
                                        <p:attrNameLst>
                                          <p:attrName>ppt_w</p:attrName>
                                        </p:attrNameLst>
                                      </p:cBhvr>
                                      <p:tavLst>
                                        <p:tav tm="0">
                                          <p:val>
                                            <p:fltVal val="0"/>
                                          </p:val>
                                        </p:tav>
                                        <p:tav tm="100000">
                                          <p:val>
                                            <p:strVal val="#ppt_w"/>
                                          </p:val>
                                        </p:tav>
                                      </p:tavLst>
                                    </p:anim>
                                    <p:anim calcmode="lin" valueType="num">
                                      <p:cBhvr>
                                        <p:cTn id="48" dur="1000" fill="hold"/>
                                        <p:tgtEl>
                                          <p:spTgt spid="19"/>
                                        </p:tgtEl>
                                        <p:attrNameLst>
                                          <p:attrName>ppt_h</p:attrName>
                                        </p:attrNameLst>
                                      </p:cBhvr>
                                      <p:tavLst>
                                        <p:tav tm="0">
                                          <p:val>
                                            <p:fltVal val="0"/>
                                          </p:val>
                                        </p:tav>
                                        <p:tav tm="100000">
                                          <p:val>
                                            <p:strVal val="#ppt_h"/>
                                          </p:val>
                                        </p:tav>
                                      </p:tavLst>
                                    </p:anim>
                                    <p:anim calcmode="lin" valueType="num">
                                      <p:cBhvr>
                                        <p:cTn id="49" dur="1000" fill="hold"/>
                                        <p:tgtEl>
                                          <p:spTgt spid="19"/>
                                        </p:tgtEl>
                                        <p:attrNameLst>
                                          <p:attrName>ppt_x</p:attrName>
                                        </p:attrNameLst>
                                      </p:cBhvr>
                                      <p:tavLst>
                                        <p:tav tm="0">
                                          <p:val>
                                            <p:fltVal val="0.5"/>
                                          </p:val>
                                        </p:tav>
                                        <p:tav tm="100000">
                                          <p:val>
                                            <p:strVal val="#ppt_x"/>
                                          </p:val>
                                        </p:tav>
                                      </p:tavLst>
                                    </p:anim>
                                    <p:anim calcmode="lin" valueType="num">
                                      <p:cBhvr>
                                        <p:cTn id="50" dur="1000" fill="hold"/>
                                        <p:tgtEl>
                                          <p:spTgt spid="19"/>
                                        </p:tgtEl>
                                        <p:attrNameLst>
                                          <p:attrName>ppt_y</p:attrName>
                                        </p:attrNameLst>
                                      </p:cBhvr>
                                      <p:tavLst>
                                        <p:tav tm="0">
                                          <p:val>
                                            <p:fltVal val="0.5"/>
                                          </p:val>
                                        </p:tav>
                                        <p:tav tm="100000">
                                          <p:val>
                                            <p:strVal val="#ppt_y"/>
                                          </p:val>
                                        </p:tav>
                                      </p:tavLst>
                                    </p:anim>
                                  </p:childTnLst>
                                </p:cTn>
                              </p:par>
                            </p:childTnLst>
                          </p:cTn>
                        </p:par>
                        <p:par>
                          <p:cTn id="51" fill="hold">
                            <p:stCondLst>
                              <p:cond delay="9000"/>
                            </p:stCondLst>
                            <p:childTnLst>
                              <p:par>
                                <p:cTn id="52" presetID="22" presetClass="entr" presetSubtype="8" fill="hold" nodeType="afterEffect">
                                  <p:stCondLst>
                                    <p:cond delay="0"/>
                                  </p:stCondLst>
                                  <p:childTnLst>
                                    <p:set>
                                      <p:cBhvr>
                                        <p:cTn id="53" dur="1" fill="hold">
                                          <p:stCondLst>
                                            <p:cond delay="0"/>
                                          </p:stCondLst>
                                        </p:cTn>
                                        <p:tgtEl>
                                          <p:spTgt spid="6"/>
                                        </p:tgtEl>
                                        <p:attrNameLst>
                                          <p:attrName>style.visibility</p:attrName>
                                        </p:attrNameLst>
                                      </p:cBhvr>
                                      <p:to>
                                        <p:strVal val="visible"/>
                                      </p:to>
                                    </p:set>
                                    <p:animEffect transition="in" filter="wipe(left)">
                                      <p:cBhvr>
                                        <p:cTn id="54" dur="1000"/>
                                        <p:tgtEl>
                                          <p:spTgt spid="6"/>
                                        </p:tgtEl>
                                      </p:cBhvr>
                                    </p:animEffect>
                                  </p:childTnLst>
                                </p:cTn>
                              </p:par>
                            </p:childTnLst>
                          </p:cTn>
                        </p:par>
                        <p:par>
                          <p:cTn id="55" fill="hold">
                            <p:stCondLst>
                              <p:cond delay="10000"/>
                            </p:stCondLst>
                            <p:childTnLst>
                              <p:par>
                                <p:cTn id="56" presetID="23" presetClass="entr" presetSubtype="528" fill="hold" nodeType="afterEffect">
                                  <p:stCondLst>
                                    <p:cond delay="0"/>
                                  </p:stCondLst>
                                  <p:childTnLst>
                                    <p:set>
                                      <p:cBhvr>
                                        <p:cTn id="57" dur="1" fill="hold">
                                          <p:stCondLst>
                                            <p:cond delay="0"/>
                                          </p:stCondLst>
                                        </p:cTn>
                                        <p:tgtEl>
                                          <p:spTgt spid="21"/>
                                        </p:tgtEl>
                                        <p:attrNameLst>
                                          <p:attrName>style.visibility</p:attrName>
                                        </p:attrNameLst>
                                      </p:cBhvr>
                                      <p:to>
                                        <p:strVal val="visible"/>
                                      </p:to>
                                    </p:set>
                                    <p:anim calcmode="lin" valueType="num">
                                      <p:cBhvr>
                                        <p:cTn id="58" dur="1000" fill="hold"/>
                                        <p:tgtEl>
                                          <p:spTgt spid="21"/>
                                        </p:tgtEl>
                                        <p:attrNameLst>
                                          <p:attrName>ppt_w</p:attrName>
                                        </p:attrNameLst>
                                      </p:cBhvr>
                                      <p:tavLst>
                                        <p:tav tm="0">
                                          <p:val>
                                            <p:fltVal val="0"/>
                                          </p:val>
                                        </p:tav>
                                        <p:tav tm="100000">
                                          <p:val>
                                            <p:strVal val="#ppt_w"/>
                                          </p:val>
                                        </p:tav>
                                      </p:tavLst>
                                    </p:anim>
                                    <p:anim calcmode="lin" valueType="num">
                                      <p:cBhvr>
                                        <p:cTn id="59" dur="1000" fill="hold"/>
                                        <p:tgtEl>
                                          <p:spTgt spid="21"/>
                                        </p:tgtEl>
                                        <p:attrNameLst>
                                          <p:attrName>ppt_h</p:attrName>
                                        </p:attrNameLst>
                                      </p:cBhvr>
                                      <p:tavLst>
                                        <p:tav tm="0">
                                          <p:val>
                                            <p:fltVal val="0"/>
                                          </p:val>
                                        </p:tav>
                                        <p:tav tm="100000">
                                          <p:val>
                                            <p:strVal val="#ppt_h"/>
                                          </p:val>
                                        </p:tav>
                                      </p:tavLst>
                                    </p:anim>
                                    <p:anim calcmode="lin" valueType="num">
                                      <p:cBhvr>
                                        <p:cTn id="60" dur="1000" fill="hold"/>
                                        <p:tgtEl>
                                          <p:spTgt spid="21"/>
                                        </p:tgtEl>
                                        <p:attrNameLst>
                                          <p:attrName>ppt_x</p:attrName>
                                        </p:attrNameLst>
                                      </p:cBhvr>
                                      <p:tavLst>
                                        <p:tav tm="0">
                                          <p:val>
                                            <p:fltVal val="0.5"/>
                                          </p:val>
                                        </p:tav>
                                        <p:tav tm="100000">
                                          <p:val>
                                            <p:strVal val="#ppt_x"/>
                                          </p:val>
                                        </p:tav>
                                      </p:tavLst>
                                    </p:anim>
                                    <p:anim calcmode="lin" valueType="num">
                                      <p:cBhvr>
                                        <p:cTn id="61" dur="1000" fill="hold"/>
                                        <p:tgtEl>
                                          <p:spTgt spid="21"/>
                                        </p:tgtEl>
                                        <p:attrNameLst>
                                          <p:attrName>ppt_y</p:attrName>
                                        </p:attrNameLst>
                                      </p:cBhvr>
                                      <p:tavLst>
                                        <p:tav tm="0">
                                          <p:val>
                                            <p:fltVal val="0.5"/>
                                          </p:val>
                                        </p:tav>
                                        <p:tav tm="100000">
                                          <p:val>
                                            <p:strVal val="#ppt_y"/>
                                          </p:val>
                                        </p:tav>
                                      </p:tavLst>
                                    </p:anim>
                                  </p:childTnLst>
                                </p:cTn>
                              </p:par>
                            </p:childTnLst>
                          </p:cTn>
                        </p:par>
                        <p:par>
                          <p:cTn id="62" fill="hold">
                            <p:stCondLst>
                              <p:cond delay="11000"/>
                            </p:stCondLst>
                            <p:childTnLst>
                              <p:par>
                                <p:cTn id="63" presetID="22" presetClass="entr" presetSubtype="8" fill="hold" nodeType="afterEffect">
                                  <p:stCondLst>
                                    <p:cond delay="0"/>
                                  </p:stCondLst>
                                  <p:childTnLst>
                                    <p:set>
                                      <p:cBhvr>
                                        <p:cTn id="64" dur="1" fill="hold">
                                          <p:stCondLst>
                                            <p:cond delay="0"/>
                                          </p:stCondLst>
                                        </p:cTn>
                                        <p:tgtEl>
                                          <p:spTgt spid="5"/>
                                        </p:tgtEl>
                                        <p:attrNameLst>
                                          <p:attrName>style.visibility</p:attrName>
                                        </p:attrNameLst>
                                      </p:cBhvr>
                                      <p:to>
                                        <p:strVal val="visible"/>
                                      </p:to>
                                    </p:set>
                                    <p:animEffect transition="in" filter="wipe(left)">
                                      <p:cBhvr>
                                        <p:cTn id="65"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0" name="矩形 49"/>
          <p:cNvSpPr/>
          <p:nvPr/>
        </p:nvSpPr>
        <p:spPr>
          <a:xfrm>
            <a:off x="379219" y="2669776"/>
            <a:ext cx="4906653" cy="3390314"/>
          </a:xfrm>
          <a:prstGeom prst="rect">
            <a:avLst/>
          </a:prstGeom>
          <a:noFill/>
          <a:ln w="63500">
            <a:solidFill>
              <a:srgbClr val="B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9" name="图片 48"/>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513504" y="2821436"/>
            <a:ext cx="4646145" cy="3086995"/>
          </a:xfrm>
          <a:custGeom>
            <a:avLst/>
            <a:gdLst>
              <a:gd name="connsiteX0" fmla="*/ 7823 w 4071634"/>
              <a:gd name="connsiteY0" fmla="*/ 0 h 2091320"/>
              <a:gd name="connsiteX1" fmla="*/ 4058152 w 4071634"/>
              <a:gd name="connsiteY1" fmla="*/ 0 h 2091320"/>
              <a:gd name="connsiteX2" fmla="*/ 4071634 w 4071634"/>
              <a:gd name="connsiteY2" fmla="*/ 66779 h 2091320"/>
              <a:gd name="connsiteX3" fmla="*/ 4071634 w 4071634"/>
              <a:gd name="connsiteY3" fmla="*/ 2037968 h 2091320"/>
              <a:gd name="connsiteX4" fmla="*/ 4060863 w 4071634"/>
              <a:gd name="connsiteY4" fmla="*/ 2091320 h 2091320"/>
              <a:gd name="connsiteX5" fmla="*/ 5112 w 4071634"/>
              <a:gd name="connsiteY5" fmla="*/ 2091320 h 2091320"/>
              <a:gd name="connsiteX6" fmla="*/ 0 w 4071634"/>
              <a:gd name="connsiteY6" fmla="*/ 2065998 h 2091320"/>
              <a:gd name="connsiteX7" fmla="*/ 0 w 4071634"/>
              <a:gd name="connsiteY7" fmla="*/ 38749 h 2091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71634" h="2091320">
                <a:moveTo>
                  <a:pt x="7823" y="0"/>
                </a:moveTo>
                <a:lnTo>
                  <a:pt x="4058152" y="0"/>
                </a:lnTo>
                <a:lnTo>
                  <a:pt x="4071634" y="66779"/>
                </a:lnTo>
                <a:lnTo>
                  <a:pt x="4071634" y="2037968"/>
                </a:lnTo>
                <a:lnTo>
                  <a:pt x="4060863" y="2091320"/>
                </a:lnTo>
                <a:lnTo>
                  <a:pt x="5112" y="2091320"/>
                </a:lnTo>
                <a:lnTo>
                  <a:pt x="0" y="2065998"/>
                </a:lnTo>
                <a:lnTo>
                  <a:pt x="0" y="38749"/>
                </a:lnTo>
                <a:close/>
              </a:path>
            </a:pathLst>
          </a:custGeom>
          <a:solidFill>
            <a:srgbClr val="FFFFFF">
              <a:shade val="85000"/>
            </a:srgbClr>
          </a:solidFill>
          <a:ln w="19050">
            <a:solidFill>
              <a:srgbClr val="B00000"/>
            </a:solidFill>
          </a:ln>
          <a:effectLst/>
        </p:spPr>
      </p:pic>
      <p:sp>
        <p:nvSpPr>
          <p:cNvPr id="32" name="矩形 31"/>
          <p:cNvSpPr/>
          <p:nvPr/>
        </p:nvSpPr>
        <p:spPr>
          <a:xfrm>
            <a:off x="975360" y="-1341120"/>
            <a:ext cx="772160" cy="1056640"/>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a:grpSpLocks noChangeAspect="1"/>
          </p:cNvGrpSpPr>
          <p:nvPr/>
        </p:nvGrpSpPr>
        <p:grpSpPr>
          <a:xfrm>
            <a:off x="183057" y="301005"/>
            <a:ext cx="2339215" cy="1126744"/>
            <a:chOff x="1672035" y="1687395"/>
            <a:chExt cx="938928" cy="452259"/>
          </a:xfrm>
          <a:effectLst>
            <a:outerShdw blurRad="50800" dist="38100" dir="5400000" algn="t" rotWithShape="0">
              <a:prstClr val="black">
                <a:alpha val="40000"/>
              </a:prstClr>
            </a:outerShdw>
          </a:effectLst>
        </p:grpSpPr>
        <p:pic>
          <p:nvPicPr>
            <p:cNvPr id="7" name="Picture 2" descr="C:\Users\xb\Desktop\素材--党建\PNG--党（国）徽旗\党旗红旗\16sucai_201507091736.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flipH="1">
              <a:off x="1672035" y="1687395"/>
              <a:ext cx="845493" cy="44350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xb\Desktop\53bf653e36a06.png"/>
            <p:cNvPicPr>
              <a:picLocks noChangeAspect="1" noChangeArrowheads="1"/>
            </p:cNvPicPr>
            <p:nvPr userDrawn="1"/>
          </p:nvPicPr>
          <p:blipFill>
            <a:blip r:embed="rId6" cstate="print">
              <a:extLst>
                <a:ext uri="{28A0092B-C50C-407E-A947-70E740481C1C}">
                  <a14:useLocalDpi xmlns:a14="http://schemas.microsoft.com/office/drawing/2010/main"/>
                </a:ext>
              </a:extLst>
            </a:blip>
            <a:srcRect/>
            <a:stretch>
              <a:fillRect/>
            </a:stretch>
          </p:blipFill>
          <p:spPr bwMode="auto">
            <a:xfrm>
              <a:off x="2123728" y="1707654"/>
              <a:ext cx="487235" cy="432000"/>
            </a:xfrm>
            <a:prstGeom prst="rect">
              <a:avLst/>
            </a:prstGeom>
            <a:noFill/>
            <a:extLst>
              <a:ext uri="{909E8E84-426E-40DD-AFC4-6F175D3DCCD1}">
                <a14:hiddenFill xmlns:a14="http://schemas.microsoft.com/office/drawing/2010/main">
                  <a:solidFill>
                    <a:srgbClr val="FFFFFF"/>
                  </a:solidFill>
                </a14:hiddenFill>
              </a:ext>
            </a:extLst>
          </p:spPr>
        </p:pic>
      </p:grpSp>
      <p:sp>
        <p:nvSpPr>
          <p:cNvPr id="9" name="标题 1"/>
          <p:cNvSpPr txBox="1">
            <a:spLocks/>
          </p:cNvSpPr>
          <p:nvPr/>
        </p:nvSpPr>
        <p:spPr>
          <a:xfrm>
            <a:off x="2980543" y="633533"/>
            <a:ext cx="3925040" cy="504056"/>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pPr algn="ctr"/>
            <a:r>
              <a:rPr lang="zh-CN" altLang="en-US" sz="3600" dirty="0" smtClean="0">
                <a:gradFill>
                  <a:gsLst>
                    <a:gs pos="0">
                      <a:srgbClr val="BE0000"/>
                    </a:gs>
                    <a:gs pos="100000">
                      <a:srgbClr val="930000"/>
                    </a:gs>
                  </a:gsLst>
                  <a:lin ang="16200000" scaled="1"/>
                </a:gradFill>
              </a:rPr>
              <a:t>什么是“两学一做”</a:t>
            </a:r>
            <a:endParaRPr lang="zh-CN" altLang="en-US" sz="3600" dirty="0">
              <a:gradFill>
                <a:gsLst>
                  <a:gs pos="0">
                    <a:srgbClr val="BE0000"/>
                  </a:gs>
                  <a:gs pos="100000">
                    <a:srgbClr val="930000"/>
                  </a:gs>
                </a:gsLst>
                <a:lin ang="16200000" scaled="1"/>
              </a:gradFill>
            </a:endParaRPr>
          </a:p>
        </p:txBody>
      </p:sp>
      <p:grpSp>
        <p:nvGrpSpPr>
          <p:cNvPr id="10" name="组合 9"/>
          <p:cNvGrpSpPr/>
          <p:nvPr/>
        </p:nvGrpSpPr>
        <p:grpSpPr>
          <a:xfrm>
            <a:off x="8778749" y="569365"/>
            <a:ext cx="693102" cy="707002"/>
            <a:chOff x="1398837" y="3496783"/>
            <a:chExt cx="1006035" cy="1006034"/>
          </a:xfrm>
          <a:effectLst>
            <a:outerShdw blurRad="50800" dist="38100" dir="2700000" algn="tl" rotWithShape="0">
              <a:prstClr val="black">
                <a:alpha val="40000"/>
              </a:prstClr>
            </a:outerShdw>
          </a:effectLst>
        </p:grpSpPr>
        <p:grpSp>
          <p:nvGrpSpPr>
            <p:cNvPr id="11" name="组合 10"/>
            <p:cNvGrpSpPr/>
            <p:nvPr/>
          </p:nvGrpSpPr>
          <p:grpSpPr>
            <a:xfrm>
              <a:off x="1398837" y="3496783"/>
              <a:ext cx="1006035" cy="1006034"/>
              <a:chOff x="2180022" y="2446667"/>
              <a:chExt cx="1008000" cy="1008000"/>
            </a:xfrm>
          </p:grpSpPr>
          <p:sp>
            <p:nvSpPr>
              <p:cNvPr id="13" name="矩形 12"/>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14" name="直接连接符 13"/>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2" name="TextBox 14"/>
            <p:cNvSpPr txBox="1"/>
            <p:nvPr/>
          </p:nvSpPr>
          <p:spPr>
            <a:xfrm>
              <a:off x="1426098" y="3564497"/>
              <a:ext cx="951512"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两</a:t>
              </a:r>
            </a:p>
          </p:txBody>
        </p:sp>
      </p:grpSp>
      <p:grpSp>
        <p:nvGrpSpPr>
          <p:cNvPr id="16" name="组合 15"/>
          <p:cNvGrpSpPr/>
          <p:nvPr/>
        </p:nvGrpSpPr>
        <p:grpSpPr>
          <a:xfrm>
            <a:off x="9614407" y="577011"/>
            <a:ext cx="693102" cy="693101"/>
            <a:chOff x="2536745" y="3496783"/>
            <a:chExt cx="1006035" cy="1006034"/>
          </a:xfrm>
          <a:effectLst>
            <a:outerShdw blurRad="50800" dist="38100" dir="2700000" algn="tl" rotWithShape="0">
              <a:prstClr val="black">
                <a:alpha val="40000"/>
              </a:prstClr>
            </a:outerShdw>
          </a:effectLst>
        </p:grpSpPr>
        <p:grpSp>
          <p:nvGrpSpPr>
            <p:cNvPr id="17" name="组合 16"/>
            <p:cNvGrpSpPr/>
            <p:nvPr/>
          </p:nvGrpSpPr>
          <p:grpSpPr>
            <a:xfrm>
              <a:off x="2536745" y="3496783"/>
              <a:ext cx="1006035" cy="1006034"/>
              <a:chOff x="2180022" y="2446667"/>
              <a:chExt cx="1008000" cy="1008000"/>
            </a:xfrm>
          </p:grpSpPr>
          <p:sp>
            <p:nvSpPr>
              <p:cNvPr id="19" name="矩形 18"/>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0" name="直接连接符 19"/>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8" name="TextBox 14"/>
            <p:cNvSpPr txBox="1"/>
            <p:nvPr/>
          </p:nvSpPr>
          <p:spPr>
            <a:xfrm>
              <a:off x="2577636" y="3592172"/>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学</a:t>
              </a:r>
            </a:p>
          </p:txBody>
        </p:sp>
      </p:grpSp>
      <p:grpSp>
        <p:nvGrpSpPr>
          <p:cNvPr id="22" name="组合 21"/>
          <p:cNvGrpSpPr/>
          <p:nvPr/>
        </p:nvGrpSpPr>
        <p:grpSpPr>
          <a:xfrm>
            <a:off x="10459838" y="573188"/>
            <a:ext cx="693101" cy="693100"/>
            <a:chOff x="3674653" y="3496783"/>
            <a:chExt cx="1006035" cy="1006034"/>
          </a:xfrm>
          <a:effectLst>
            <a:outerShdw blurRad="50800" dist="38100" dir="2700000" algn="tl" rotWithShape="0">
              <a:prstClr val="black">
                <a:alpha val="40000"/>
              </a:prstClr>
            </a:outerShdw>
          </a:effectLst>
        </p:grpSpPr>
        <p:grpSp>
          <p:nvGrpSpPr>
            <p:cNvPr id="23" name="组合 22"/>
            <p:cNvGrpSpPr/>
            <p:nvPr/>
          </p:nvGrpSpPr>
          <p:grpSpPr>
            <a:xfrm>
              <a:off x="3674653" y="3496783"/>
              <a:ext cx="1006035" cy="1006034"/>
              <a:chOff x="2655510" y="2582189"/>
              <a:chExt cx="831406" cy="831406"/>
            </a:xfrm>
          </p:grpSpPr>
          <p:sp>
            <p:nvSpPr>
              <p:cNvPr id="25" name="矩形 24"/>
              <p:cNvSpPr/>
              <p:nvPr/>
            </p:nvSpPr>
            <p:spPr>
              <a:xfrm>
                <a:off x="2655510" y="2582189"/>
                <a:ext cx="831406" cy="83140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6" name="直接连接符 25"/>
              <p:cNvCxnSpPr/>
              <p:nvPr/>
            </p:nvCxnSpPr>
            <p:spPr>
              <a:xfrm>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5400000">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24" name="TextBox 14"/>
            <p:cNvSpPr txBox="1"/>
            <p:nvPr/>
          </p:nvSpPr>
          <p:spPr>
            <a:xfrm>
              <a:off x="3708728" y="3601699"/>
              <a:ext cx="951515" cy="806800"/>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一</a:t>
              </a:r>
            </a:p>
          </p:txBody>
        </p:sp>
      </p:grpSp>
      <p:grpSp>
        <p:nvGrpSpPr>
          <p:cNvPr id="28" name="组合 27"/>
          <p:cNvGrpSpPr/>
          <p:nvPr/>
        </p:nvGrpSpPr>
        <p:grpSpPr>
          <a:xfrm>
            <a:off x="11286106" y="569364"/>
            <a:ext cx="693102" cy="693101"/>
            <a:chOff x="4812563" y="3496783"/>
            <a:chExt cx="1006035" cy="1006034"/>
          </a:xfrm>
          <a:effectLst>
            <a:outerShdw blurRad="50800" dist="38100" dir="2700000" algn="tl" rotWithShape="0">
              <a:prstClr val="black">
                <a:alpha val="40000"/>
              </a:prstClr>
            </a:outerShdw>
          </a:effectLst>
        </p:grpSpPr>
        <p:grpSp>
          <p:nvGrpSpPr>
            <p:cNvPr id="29" name="组合 28"/>
            <p:cNvGrpSpPr/>
            <p:nvPr/>
          </p:nvGrpSpPr>
          <p:grpSpPr>
            <a:xfrm>
              <a:off x="4812563" y="3496783"/>
              <a:ext cx="1006035" cy="1006034"/>
              <a:chOff x="2180022" y="2446667"/>
              <a:chExt cx="1008000" cy="1008000"/>
            </a:xfrm>
          </p:grpSpPr>
          <p:sp>
            <p:nvSpPr>
              <p:cNvPr id="31" name="矩形 30"/>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36" name="直接连接符 35"/>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30" name="TextBox 14"/>
            <p:cNvSpPr txBox="1"/>
            <p:nvPr/>
          </p:nvSpPr>
          <p:spPr>
            <a:xfrm>
              <a:off x="4839822" y="3619057"/>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做</a:t>
              </a:r>
            </a:p>
          </p:txBody>
        </p:sp>
      </p:grpSp>
      <p:grpSp>
        <p:nvGrpSpPr>
          <p:cNvPr id="33" name="组合 32"/>
          <p:cNvGrpSpPr/>
          <p:nvPr/>
        </p:nvGrpSpPr>
        <p:grpSpPr>
          <a:xfrm>
            <a:off x="6137880" y="2608498"/>
            <a:ext cx="1686761" cy="1686760"/>
            <a:chOff x="2536745" y="3496783"/>
            <a:chExt cx="1006035" cy="1006034"/>
          </a:xfrm>
          <a:effectLst>
            <a:outerShdw blurRad="50800" dist="38100" dir="2700000" algn="tl" rotWithShape="0">
              <a:prstClr val="black">
                <a:alpha val="40000"/>
              </a:prstClr>
            </a:outerShdw>
          </a:effectLst>
        </p:grpSpPr>
        <p:grpSp>
          <p:nvGrpSpPr>
            <p:cNvPr id="34" name="组合 33"/>
            <p:cNvGrpSpPr/>
            <p:nvPr/>
          </p:nvGrpSpPr>
          <p:grpSpPr>
            <a:xfrm>
              <a:off x="2536745" y="3496783"/>
              <a:ext cx="1006035" cy="1006034"/>
              <a:chOff x="2180022" y="2446667"/>
              <a:chExt cx="1008000" cy="1008000"/>
            </a:xfrm>
          </p:grpSpPr>
          <p:sp>
            <p:nvSpPr>
              <p:cNvPr id="38" name="矩形 37"/>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39" name="直接连接符 38"/>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35" name="TextBox 14"/>
            <p:cNvSpPr txBox="1"/>
            <p:nvPr/>
          </p:nvSpPr>
          <p:spPr>
            <a:xfrm>
              <a:off x="2577636" y="3592173"/>
              <a:ext cx="951515" cy="814361"/>
            </a:xfrm>
            <a:prstGeom prst="rect">
              <a:avLst/>
            </a:prstGeom>
            <a:noFill/>
          </p:spPr>
          <p:txBody>
            <a:bodyPr wrap="square" rtlCol="0">
              <a:spAutoFit/>
            </a:bodyPr>
            <a:lstStyle/>
            <a:p>
              <a:pPr algn="ctr"/>
              <a:r>
                <a:rPr lang="zh-CN" altLang="en-US" sz="8000"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学</a:t>
              </a:r>
            </a:p>
          </p:txBody>
        </p:sp>
      </p:grpSp>
      <p:grpSp>
        <p:nvGrpSpPr>
          <p:cNvPr id="41" name="组合 40"/>
          <p:cNvGrpSpPr/>
          <p:nvPr/>
        </p:nvGrpSpPr>
        <p:grpSpPr>
          <a:xfrm>
            <a:off x="9945896" y="2607816"/>
            <a:ext cx="1686761" cy="1686760"/>
            <a:chOff x="4812563" y="3496783"/>
            <a:chExt cx="1006035" cy="1006034"/>
          </a:xfrm>
          <a:effectLst>
            <a:outerShdw blurRad="50800" dist="38100" dir="2700000" algn="tl" rotWithShape="0">
              <a:prstClr val="black">
                <a:alpha val="40000"/>
              </a:prstClr>
            </a:outerShdw>
          </a:effectLst>
        </p:grpSpPr>
        <p:grpSp>
          <p:nvGrpSpPr>
            <p:cNvPr id="42" name="组合 41"/>
            <p:cNvGrpSpPr/>
            <p:nvPr/>
          </p:nvGrpSpPr>
          <p:grpSpPr>
            <a:xfrm>
              <a:off x="4812563" y="3496783"/>
              <a:ext cx="1006035" cy="1006034"/>
              <a:chOff x="2180022" y="2446667"/>
              <a:chExt cx="1008000" cy="1008000"/>
            </a:xfrm>
          </p:grpSpPr>
          <p:sp>
            <p:nvSpPr>
              <p:cNvPr id="44" name="矩形 43"/>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45" name="直接连接符 44"/>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43" name="TextBox 14"/>
            <p:cNvSpPr txBox="1"/>
            <p:nvPr/>
          </p:nvSpPr>
          <p:spPr>
            <a:xfrm>
              <a:off x="4839822" y="3619056"/>
              <a:ext cx="951515" cy="814361"/>
            </a:xfrm>
            <a:prstGeom prst="rect">
              <a:avLst/>
            </a:prstGeom>
            <a:noFill/>
          </p:spPr>
          <p:txBody>
            <a:bodyPr wrap="square" rtlCol="0">
              <a:spAutoFit/>
            </a:bodyPr>
            <a:lstStyle/>
            <a:p>
              <a:pPr algn="ctr"/>
              <a:r>
                <a:rPr lang="zh-CN" altLang="en-US" sz="8000"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做</a:t>
              </a:r>
            </a:p>
          </p:txBody>
        </p:sp>
      </p:grpSp>
      <p:grpSp>
        <p:nvGrpSpPr>
          <p:cNvPr id="51" name="组合 50"/>
          <p:cNvGrpSpPr/>
          <p:nvPr/>
        </p:nvGrpSpPr>
        <p:grpSpPr>
          <a:xfrm>
            <a:off x="8041888" y="2608498"/>
            <a:ext cx="1686761" cy="1686760"/>
            <a:chOff x="2536745" y="3496783"/>
            <a:chExt cx="1006035" cy="1006034"/>
          </a:xfrm>
          <a:effectLst>
            <a:outerShdw blurRad="50800" dist="38100" dir="2700000" algn="tl" rotWithShape="0">
              <a:prstClr val="black">
                <a:alpha val="40000"/>
              </a:prstClr>
            </a:outerShdw>
          </a:effectLst>
        </p:grpSpPr>
        <p:grpSp>
          <p:nvGrpSpPr>
            <p:cNvPr id="52" name="组合 51"/>
            <p:cNvGrpSpPr/>
            <p:nvPr/>
          </p:nvGrpSpPr>
          <p:grpSpPr>
            <a:xfrm>
              <a:off x="2536745" y="3496783"/>
              <a:ext cx="1006035" cy="1006034"/>
              <a:chOff x="2180022" y="2446667"/>
              <a:chExt cx="1008000" cy="1008000"/>
            </a:xfrm>
          </p:grpSpPr>
          <p:sp>
            <p:nvSpPr>
              <p:cNvPr id="54" name="矩形 53"/>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55" name="直接连接符 54"/>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53" name="TextBox 14"/>
            <p:cNvSpPr txBox="1"/>
            <p:nvPr/>
          </p:nvSpPr>
          <p:spPr>
            <a:xfrm>
              <a:off x="2577636" y="3592173"/>
              <a:ext cx="951515" cy="814361"/>
            </a:xfrm>
            <a:prstGeom prst="rect">
              <a:avLst/>
            </a:prstGeom>
            <a:noFill/>
          </p:spPr>
          <p:txBody>
            <a:bodyPr wrap="square" rtlCol="0">
              <a:spAutoFit/>
            </a:bodyPr>
            <a:lstStyle/>
            <a:p>
              <a:pPr algn="ctr"/>
              <a:r>
                <a:rPr lang="zh-CN" altLang="en-US" sz="8000"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学</a:t>
              </a:r>
            </a:p>
          </p:txBody>
        </p:sp>
      </p:grpSp>
      <p:grpSp>
        <p:nvGrpSpPr>
          <p:cNvPr id="3" name="组合 2"/>
          <p:cNvGrpSpPr/>
          <p:nvPr/>
        </p:nvGrpSpPr>
        <p:grpSpPr>
          <a:xfrm>
            <a:off x="6133423" y="5434465"/>
            <a:ext cx="1731986" cy="656847"/>
            <a:chOff x="6133423" y="5434465"/>
            <a:chExt cx="1731986" cy="656847"/>
          </a:xfrm>
        </p:grpSpPr>
        <p:sp>
          <p:nvSpPr>
            <p:cNvPr id="60" name="矩形 59"/>
            <p:cNvSpPr/>
            <p:nvPr/>
          </p:nvSpPr>
          <p:spPr>
            <a:xfrm>
              <a:off x="6133423" y="5434465"/>
              <a:ext cx="1691218" cy="656847"/>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标题 1"/>
            <p:cNvSpPr txBox="1">
              <a:spLocks/>
            </p:cNvSpPr>
            <p:nvPr/>
          </p:nvSpPr>
          <p:spPr>
            <a:xfrm>
              <a:off x="6142821" y="5471956"/>
              <a:ext cx="1722588" cy="504056"/>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pPr algn="ctr">
                <a:lnSpc>
                  <a:spcPct val="120000"/>
                </a:lnSpc>
                <a:defRPr/>
              </a:pPr>
              <a:r>
                <a:rPr lang="zh-CN" altLang="en-US" kern="0" spc="50" dirty="0">
                  <a:ln w="11430">
                    <a:noFill/>
                  </a:ln>
                </a:rPr>
                <a:t>党章党规</a:t>
              </a:r>
            </a:p>
          </p:txBody>
        </p:sp>
      </p:grpSp>
      <p:grpSp>
        <p:nvGrpSpPr>
          <p:cNvPr id="4" name="组合 3"/>
          <p:cNvGrpSpPr/>
          <p:nvPr/>
        </p:nvGrpSpPr>
        <p:grpSpPr>
          <a:xfrm>
            <a:off x="8041888" y="5434465"/>
            <a:ext cx="1731986" cy="656847"/>
            <a:chOff x="8041888" y="5434465"/>
            <a:chExt cx="1731986" cy="656847"/>
          </a:xfrm>
        </p:grpSpPr>
        <p:sp>
          <p:nvSpPr>
            <p:cNvPr id="62" name="矩形 61"/>
            <p:cNvSpPr/>
            <p:nvPr/>
          </p:nvSpPr>
          <p:spPr>
            <a:xfrm>
              <a:off x="8041888" y="5434465"/>
              <a:ext cx="1691218" cy="656847"/>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标题 1"/>
            <p:cNvSpPr txBox="1">
              <a:spLocks/>
            </p:cNvSpPr>
            <p:nvPr/>
          </p:nvSpPr>
          <p:spPr>
            <a:xfrm>
              <a:off x="8051286" y="5471956"/>
              <a:ext cx="1722588" cy="504056"/>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pPr algn="ctr">
                <a:lnSpc>
                  <a:spcPct val="120000"/>
                </a:lnSpc>
                <a:defRPr/>
              </a:pPr>
              <a:r>
                <a:rPr lang="zh-CN" altLang="en-US" kern="0" spc="50" dirty="0">
                  <a:ln w="11430">
                    <a:noFill/>
                  </a:ln>
                </a:rPr>
                <a:t>系列讲话</a:t>
              </a:r>
            </a:p>
          </p:txBody>
        </p:sp>
      </p:grpSp>
      <p:grpSp>
        <p:nvGrpSpPr>
          <p:cNvPr id="5" name="组合 4"/>
          <p:cNvGrpSpPr/>
          <p:nvPr/>
        </p:nvGrpSpPr>
        <p:grpSpPr>
          <a:xfrm>
            <a:off x="9945896" y="5431489"/>
            <a:ext cx="1731986" cy="656847"/>
            <a:chOff x="9945896" y="5431489"/>
            <a:chExt cx="1731986" cy="656847"/>
          </a:xfrm>
        </p:grpSpPr>
        <p:sp>
          <p:nvSpPr>
            <p:cNvPr id="64" name="矩形 63"/>
            <p:cNvSpPr/>
            <p:nvPr/>
          </p:nvSpPr>
          <p:spPr>
            <a:xfrm>
              <a:off x="9945896" y="5431489"/>
              <a:ext cx="1691218" cy="656847"/>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标题 1"/>
            <p:cNvSpPr txBox="1">
              <a:spLocks/>
            </p:cNvSpPr>
            <p:nvPr/>
          </p:nvSpPr>
          <p:spPr>
            <a:xfrm>
              <a:off x="9955294" y="5468980"/>
              <a:ext cx="1722588" cy="504056"/>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pPr algn="ctr">
                <a:lnSpc>
                  <a:spcPct val="120000"/>
                </a:lnSpc>
                <a:defRPr/>
              </a:pPr>
              <a:r>
                <a:rPr lang="zh-CN" altLang="en-US" kern="0" spc="50" dirty="0">
                  <a:ln w="11430">
                    <a:noFill/>
                  </a:ln>
                </a:rPr>
                <a:t>合格党员</a:t>
              </a:r>
            </a:p>
          </p:txBody>
        </p:sp>
      </p:grpSp>
      <p:sp>
        <p:nvSpPr>
          <p:cNvPr id="2" name="等腰三角形 1"/>
          <p:cNvSpPr/>
          <p:nvPr/>
        </p:nvSpPr>
        <p:spPr>
          <a:xfrm flipV="1">
            <a:off x="6750941" y="4663834"/>
            <a:ext cx="478211" cy="412251"/>
          </a:xfrm>
          <a:prstGeom prst="triangle">
            <a:avLst/>
          </a:prstGeom>
          <a:solidFill>
            <a:srgbClr val="F2BF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等腰三角形 65"/>
          <p:cNvSpPr/>
          <p:nvPr/>
        </p:nvSpPr>
        <p:spPr>
          <a:xfrm flipV="1">
            <a:off x="8660230" y="4662652"/>
            <a:ext cx="478211" cy="412251"/>
          </a:xfrm>
          <a:prstGeom prst="triangle">
            <a:avLst/>
          </a:prstGeom>
          <a:solidFill>
            <a:srgbClr val="F2BF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等腰三角形 66"/>
          <p:cNvSpPr/>
          <p:nvPr/>
        </p:nvSpPr>
        <p:spPr>
          <a:xfrm flipV="1">
            <a:off x="10564237" y="4673909"/>
            <a:ext cx="478211" cy="412251"/>
          </a:xfrm>
          <a:prstGeom prst="triangle">
            <a:avLst/>
          </a:prstGeom>
          <a:solidFill>
            <a:srgbClr val="F2BF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50881173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1000"/>
                                        <p:tgtEl>
                                          <p:spTgt spid="9"/>
                                        </p:tgtEl>
                                      </p:cBhvr>
                                    </p:animEffect>
                                  </p:childTnLst>
                                </p:cTn>
                              </p:par>
                            </p:childTnLst>
                          </p:cTn>
                        </p:par>
                        <p:par>
                          <p:cTn id="14" fill="hold">
                            <p:stCondLst>
                              <p:cond delay="2000"/>
                            </p:stCondLst>
                            <p:childTnLst>
                              <p:par>
                                <p:cTn id="15" presetID="53" presetClass="entr" presetSubtype="16"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par>
                          <p:cTn id="20" fill="hold">
                            <p:stCondLst>
                              <p:cond delay="2500"/>
                            </p:stCondLst>
                            <p:childTnLst>
                              <p:par>
                                <p:cTn id="21" presetID="53" presetClass="entr" presetSubtype="16"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childTnLst>
                          </p:cTn>
                        </p:par>
                        <p:par>
                          <p:cTn id="26" fill="hold">
                            <p:stCondLst>
                              <p:cond delay="3000"/>
                            </p:stCondLst>
                            <p:childTnLst>
                              <p:par>
                                <p:cTn id="27" presetID="53" presetClass="entr" presetSubtype="16"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Effect transition="in" filter="fade">
                                      <p:cBhvr>
                                        <p:cTn id="37" dur="500"/>
                                        <p:tgtEl>
                                          <p:spTgt spid="28"/>
                                        </p:tgtEl>
                                      </p:cBhvr>
                                    </p:animEffect>
                                  </p:childTnLst>
                                </p:cTn>
                              </p:par>
                            </p:childTnLst>
                          </p:cTn>
                        </p:par>
                        <p:par>
                          <p:cTn id="38" fill="hold">
                            <p:stCondLst>
                              <p:cond delay="4500"/>
                            </p:stCondLst>
                            <p:childTnLst>
                              <p:par>
                                <p:cTn id="39" presetID="16" presetClass="entr" presetSubtype="21" fill="hold" grpId="0" nodeType="afterEffect">
                                  <p:stCondLst>
                                    <p:cond delay="0"/>
                                  </p:stCondLst>
                                  <p:childTnLst>
                                    <p:set>
                                      <p:cBhvr>
                                        <p:cTn id="40" dur="1" fill="hold">
                                          <p:stCondLst>
                                            <p:cond delay="0"/>
                                          </p:stCondLst>
                                        </p:cTn>
                                        <p:tgtEl>
                                          <p:spTgt spid="50"/>
                                        </p:tgtEl>
                                        <p:attrNameLst>
                                          <p:attrName>style.visibility</p:attrName>
                                        </p:attrNameLst>
                                      </p:cBhvr>
                                      <p:to>
                                        <p:strVal val="visible"/>
                                      </p:to>
                                    </p:set>
                                    <p:animEffect transition="in" filter="barn(inVertical)">
                                      <p:cBhvr>
                                        <p:cTn id="41" dur="500"/>
                                        <p:tgtEl>
                                          <p:spTgt spid="50"/>
                                        </p:tgtEl>
                                      </p:cBhvr>
                                    </p:animEffect>
                                  </p:childTnLst>
                                </p:cTn>
                              </p:par>
                            </p:childTnLst>
                          </p:cTn>
                        </p:par>
                        <p:par>
                          <p:cTn id="42" fill="hold">
                            <p:stCondLst>
                              <p:cond delay="5000"/>
                            </p:stCondLst>
                            <p:childTnLst>
                              <p:par>
                                <p:cTn id="43" presetID="9" presetClass="entr" presetSubtype="0" fill="hold" nodeType="afterEffect">
                                  <p:stCondLst>
                                    <p:cond delay="0"/>
                                  </p:stCondLst>
                                  <p:childTnLst>
                                    <p:set>
                                      <p:cBhvr>
                                        <p:cTn id="44" dur="1" fill="hold">
                                          <p:stCondLst>
                                            <p:cond delay="0"/>
                                          </p:stCondLst>
                                        </p:cTn>
                                        <p:tgtEl>
                                          <p:spTgt spid="49"/>
                                        </p:tgtEl>
                                        <p:attrNameLst>
                                          <p:attrName>style.visibility</p:attrName>
                                        </p:attrNameLst>
                                      </p:cBhvr>
                                      <p:to>
                                        <p:strVal val="visible"/>
                                      </p:to>
                                    </p:set>
                                    <p:animEffect transition="in" filter="dissolve">
                                      <p:cBhvr>
                                        <p:cTn id="45" dur="500"/>
                                        <p:tgtEl>
                                          <p:spTgt spid="49"/>
                                        </p:tgtEl>
                                      </p:cBhvr>
                                    </p:animEffect>
                                  </p:childTnLst>
                                </p:cTn>
                              </p:par>
                            </p:childTnLst>
                          </p:cTn>
                        </p:par>
                        <p:par>
                          <p:cTn id="46" fill="hold">
                            <p:stCondLst>
                              <p:cond delay="5500"/>
                            </p:stCondLst>
                            <p:childTnLst>
                              <p:par>
                                <p:cTn id="47" presetID="53" presetClass="entr" presetSubtype="16" fill="hold" nodeType="afterEffect">
                                  <p:stCondLst>
                                    <p:cond delay="0"/>
                                  </p:stCondLst>
                                  <p:childTnLst>
                                    <p:set>
                                      <p:cBhvr>
                                        <p:cTn id="48" dur="1" fill="hold">
                                          <p:stCondLst>
                                            <p:cond delay="0"/>
                                          </p:stCondLst>
                                        </p:cTn>
                                        <p:tgtEl>
                                          <p:spTgt spid="33"/>
                                        </p:tgtEl>
                                        <p:attrNameLst>
                                          <p:attrName>style.visibility</p:attrName>
                                        </p:attrNameLst>
                                      </p:cBhvr>
                                      <p:to>
                                        <p:strVal val="visible"/>
                                      </p:to>
                                    </p:set>
                                    <p:anim calcmode="lin" valueType="num">
                                      <p:cBhvr>
                                        <p:cTn id="49" dur="500" fill="hold"/>
                                        <p:tgtEl>
                                          <p:spTgt spid="33"/>
                                        </p:tgtEl>
                                        <p:attrNameLst>
                                          <p:attrName>ppt_w</p:attrName>
                                        </p:attrNameLst>
                                      </p:cBhvr>
                                      <p:tavLst>
                                        <p:tav tm="0">
                                          <p:val>
                                            <p:fltVal val="0"/>
                                          </p:val>
                                        </p:tav>
                                        <p:tav tm="100000">
                                          <p:val>
                                            <p:strVal val="#ppt_w"/>
                                          </p:val>
                                        </p:tav>
                                      </p:tavLst>
                                    </p:anim>
                                    <p:anim calcmode="lin" valueType="num">
                                      <p:cBhvr>
                                        <p:cTn id="50" dur="500" fill="hold"/>
                                        <p:tgtEl>
                                          <p:spTgt spid="33"/>
                                        </p:tgtEl>
                                        <p:attrNameLst>
                                          <p:attrName>ppt_h</p:attrName>
                                        </p:attrNameLst>
                                      </p:cBhvr>
                                      <p:tavLst>
                                        <p:tav tm="0">
                                          <p:val>
                                            <p:fltVal val="0"/>
                                          </p:val>
                                        </p:tav>
                                        <p:tav tm="100000">
                                          <p:val>
                                            <p:strVal val="#ppt_h"/>
                                          </p:val>
                                        </p:tav>
                                      </p:tavLst>
                                    </p:anim>
                                    <p:animEffect transition="in" filter="fade">
                                      <p:cBhvr>
                                        <p:cTn id="51" dur="500"/>
                                        <p:tgtEl>
                                          <p:spTgt spid="33"/>
                                        </p:tgtEl>
                                      </p:cBhvr>
                                    </p:animEffect>
                                  </p:childTnLst>
                                </p:cTn>
                              </p:par>
                            </p:childTnLst>
                          </p:cTn>
                        </p:par>
                        <p:par>
                          <p:cTn id="52" fill="hold">
                            <p:stCondLst>
                              <p:cond delay="6000"/>
                            </p:stCondLst>
                            <p:childTnLst>
                              <p:par>
                                <p:cTn id="53" presetID="47" presetClass="entr" presetSubtype="0" fill="hold" grpId="0" nodeType="afterEffect">
                                  <p:stCondLst>
                                    <p:cond delay="0"/>
                                  </p:stCondLst>
                                  <p:childTnLst>
                                    <p:set>
                                      <p:cBhvr>
                                        <p:cTn id="54" dur="1" fill="hold">
                                          <p:stCondLst>
                                            <p:cond delay="0"/>
                                          </p:stCondLst>
                                        </p:cTn>
                                        <p:tgtEl>
                                          <p:spTgt spid="2"/>
                                        </p:tgtEl>
                                        <p:attrNameLst>
                                          <p:attrName>style.visibility</p:attrName>
                                        </p:attrNameLst>
                                      </p:cBhvr>
                                      <p:to>
                                        <p:strVal val="visible"/>
                                      </p:to>
                                    </p:set>
                                    <p:animEffect transition="in" filter="fade">
                                      <p:cBhvr>
                                        <p:cTn id="55" dur="750"/>
                                        <p:tgtEl>
                                          <p:spTgt spid="2"/>
                                        </p:tgtEl>
                                      </p:cBhvr>
                                    </p:animEffect>
                                    <p:anim calcmode="lin" valueType="num">
                                      <p:cBhvr>
                                        <p:cTn id="56" dur="750" fill="hold"/>
                                        <p:tgtEl>
                                          <p:spTgt spid="2"/>
                                        </p:tgtEl>
                                        <p:attrNameLst>
                                          <p:attrName>ppt_x</p:attrName>
                                        </p:attrNameLst>
                                      </p:cBhvr>
                                      <p:tavLst>
                                        <p:tav tm="0">
                                          <p:val>
                                            <p:strVal val="#ppt_x"/>
                                          </p:val>
                                        </p:tav>
                                        <p:tav tm="100000">
                                          <p:val>
                                            <p:strVal val="#ppt_x"/>
                                          </p:val>
                                        </p:tav>
                                      </p:tavLst>
                                    </p:anim>
                                    <p:anim calcmode="lin" valueType="num">
                                      <p:cBhvr>
                                        <p:cTn id="57" dur="750" fill="hold"/>
                                        <p:tgtEl>
                                          <p:spTgt spid="2"/>
                                        </p:tgtEl>
                                        <p:attrNameLst>
                                          <p:attrName>ppt_y</p:attrName>
                                        </p:attrNameLst>
                                      </p:cBhvr>
                                      <p:tavLst>
                                        <p:tav tm="0">
                                          <p:val>
                                            <p:strVal val="#ppt_y-.1"/>
                                          </p:val>
                                        </p:tav>
                                        <p:tav tm="100000">
                                          <p:val>
                                            <p:strVal val="#ppt_y"/>
                                          </p:val>
                                        </p:tav>
                                      </p:tavLst>
                                    </p:anim>
                                  </p:childTnLst>
                                </p:cTn>
                              </p:par>
                            </p:childTnLst>
                          </p:cTn>
                        </p:par>
                        <p:par>
                          <p:cTn id="58" fill="hold">
                            <p:stCondLst>
                              <p:cond delay="6750"/>
                            </p:stCondLst>
                            <p:childTnLst>
                              <p:par>
                                <p:cTn id="59" presetID="16" presetClass="entr" presetSubtype="37" fill="hold" nodeType="afterEffect">
                                  <p:stCondLst>
                                    <p:cond delay="0"/>
                                  </p:stCondLst>
                                  <p:childTnLst>
                                    <p:set>
                                      <p:cBhvr>
                                        <p:cTn id="60" dur="1" fill="hold">
                                          <p:stCondLst>
                                            <p:cond delay="0"/>
                                          </p:stCondLst>
                                        </p:cTn>
                                        <p:tgtEl>
                                          <p:spTgt spid="3"/>
                                        </p:tgtEl>
                                        <p:attrNameLst>
                                          <p:attrName>style.visibility</p:attrName>
                                        </p:attrNameLst>
                                      </p:cBhvr>
                                      <p:to>
                                        <p:strVal val="visible"/>
                                      </p:to>
                                    </p:set>
                                    <p:animEffect transition="in" filter="barn(outVertical)">
                                      <p:cBhvr>
                                        <p:cTn id="61" dur="500"/>
                                        <p:tgtEl>
                                          <p:spTgt spid="3"/>
                                        </p:tgtEl>
                                      </p:cBhvr>
                                    </p:animEffect>
                                  </p:childTnLst>
                                </p:cTn>
                              </p:par>
                            </p:childTnLst>
                          </p:cTn>
                        </p:par>
                        <p:par>
                          <p:cTn id="62" fill="hold">
                            <p:stCondLst>
                              <p:cond delay="7250"/>
                            </p:stCondLst>
                            <p:childTnLst>
                              <p:par>
                                <p:cTn id="63" presetID="53" presetClass="entr" presetSubtype="16" fill="hold" nodeType="afterEffect">
                                  <p:stCondLst>
                                    <p:cond delay="0"/>
                                  </p:stCondLst>
                                  <p:childTnLst>
                                    <p:set>
                                      <p:cBhvr>
                                        <p:cTn id="64" dur="1" fill="hold">
                                          <p:stCondLst>
                                            <p:cond delay="0"/>
                                          </p:stCondLst>
                                        </p:cTn>
                                        <p:tgtEl>
                                          <p:spTgt spid="51"/>
                                        </p:tgtEl>
                                        <p:attrNameLst>
                                          <p:attrName>style.visibility</p:attrName>
                                        </p:attrNameLst>
                                      </p:cBhvr>
                                      <p:to>
                                        <p:strVal val="visible"/>
                                      </p:to>
                                    </p:set>
                                    <p:anim calcmode="lin" valueType="num">
                                      <p:cBhvr>
                                        <p:cTn id="65" dur="500" fill="hold"/>
                                        <p:tgtEl>
                                          <p:spTgt spid="51"/>
                                        </p:tgtEl>
                                        <p:attrNameLst>
                                          <p:attrName>ppt_w</p:attrName>
                                        </p:attrNameLst>
                                      </p:cBhvr>
                                      <p:tavLst>
                                        <p:tav tm="0">
                                          <p:val>
                                            <p:fltVal val="0"/>
                                          </p:val>
                                        </p:tav>
                                        <p:tav tm="100000">
                                          <p:val>
                                            <p:strVal val="#ppt_w"/>
                                          </p:val>
                                        </p:tav>
                                      </p:tavLst>
                                    </p:anim>
                                    <p:anim calcmode="lin" valueType="num">
                                      <p:cBhvr>
                                        <p:cTn id="66" dur="500" fill="hold"/>
                                        <p:tgtEl>
                                          <p:spTgt spid="51"/>
                                        </p:tgtEl>
                                        <p:attrNameLst>
                                          <p:attrName>ppt_h</p:attrName>
                                        </p:attrNameLst>
                                      </p:cBhvr>
                                      <p:tavLst>
                                        <p:tav tm="0">
                                          <p:val>
                                            <p:fltVal val="0"/>
                                          </p:val>
                                        </p:tav>
                                        <p:tav tm="100000">
                                          <p:val>
                                            <p:strVal val="#ppt_h"/>
                                          </p:val>
                                        </p:tav>
                                      </p:tavLst>
                                    </p:anim>
                                    <p:animEffect transition="in" filter="fade">
                                      <p:cBhvr>
                                        <p:cTn id="67" dur="500"/>
                                        <p:tgtEl>
                                          <p:spTgt spid="51"/>
                                        </p:tgtEl>
                                      </p:cBhvr>
                                    </p:animEffect>
                                  </p:childTnLst>
                                </p:cTn>
                              </p:par>
                            </p:childTnLst>
                          </p:cTn>
                        </p:par>
                        <p:par>
                          <p:cTn id="68" fill="hold">
                            <p:stCondLst>
                              <p:cond delay="7750"/>
                            </p:stCondLst>
                            <p:childTnLst>
                              <p:par>
                                <p:cTn id="69" presetID="47" presetClass="entr" presetSubtype="0" fill="hold" grpId="0" nodeType="afterEffect">
                                  <p:stCondLst>
                                    <p:cond delay="0"/>
                                  </p:stCondLst>
                                  <p:childTnLst>
                                    <p:set>
                                      <p:cBhvr>
                                        <p:cTn id="70" dur="1" fill="hold">
                                          <p:stCondLst>
                                            <p:cond delay="0"/>
                                          </p:stCondLst>
                                        </p:cTn>
                                        <p:tgtEl>
                                          <p:spTgt spid="66"/>
                                        </p:tgtEl>
                                        <p:attrNameLst>
                                          <p:attrName>style.visibility</p:attrName>
                                        </p:attrNameLst>
                                      </p:cBhvr>
                                      <p:to>
                                        <p:strVal val="visible"/>
                                      </p:to>
                                    </p:set>
                                    <p:animEffect transition="in" filter="fade">
                                      <p:cBhvr>
                                        <p:cTn id="71" dur="750"/>
                                        <p:tgtEl>
                                          <p:spTgt spid="66"/>
                                        </p:tgtEl>
                                      </p:cBhvr>
                                    </p:animEffect>
                                    <p:anim calcmode="lin" valueType="num">
                                      <p:cBhvr>
                                        <p:cTn id="72" dur="750" fill="hold"/>
                                        <p:tgtEl>
                                          <p:spTgt spid="66"/>
                                        </p:tgtEl>
                                        <p:attrNameLst>
                                          <p:attrName>ppt_x</p:attrName>
                                        </p:attrNameLst>
                                      </p:cBhvr>
                                      <p:tavLst>
                                        <p:tav tm="0">
                                          <p:val>
                                            <p:strVal val="#ppt_x"/>
                                          </p:val>
                                        </p:tav>
                                        <p:tav tm="100000">
                                          <p:val>
                                            <p:strVal val="#ppt_x"/>
                                          </p:val>
                                        </p:tav>
                                      </p:tavLst>
                                    </p:anim>
                                    <p:anim calcmode="lin" valueType="num">
                                      <p:cBhvr>
                                        <p:cTn id="73" dur="750" fill="hold"/>
                                        <p:tgtEl>
                                          <p:spTgt spid="66"/>
                                        </p:tgtEl>
                                        <p:attrNameLst>
                                          <p:attrName>ppt_y</p:attrName>
                                        </p:attrNameLst>
                                      </p:cBhvr>
                                      <p:tavLst>
                                        <p:tav tm="0">
                                          <p:val>
                                            <p:strVal val="#ppt_y-.1"/>
                                          </p:val>
                                        </p:tav>
                                        <p:tav tm="100000">
                                          <p:val>
                                            <p:strVal val="#ppt_y"/>
                                          </p:val>
                                        </p:tav>
                                      </p:tavLst>
                                    </p:anim>
                                  </p:childTnLst>
                                </p:cTn>
                              </p:par>
                            </p:childTnLst>
                          </p:cTn>
                        </p:par>
                        <p:par>
                          <p:cTn id="74" fill="hold">
                            <p:stCondLst>
                              <p:cond delay="8500"/>
                            </p:stCondLst>
                            <p:childTnLst>
                              <p:par>
                                <p:cTn id="75" presetID="16" presetClass="entr" presetSubtype="37" fill="hold" nodeType="afterEffect">
                                  <p:stCondLst>
                                    <p:cond delay="0"/>
                                  </p:stCondLst>
                                  <p:childTnLst>
                                    <p:set>
                                      <p:cBhvr>
                                        <p:cTn id="76" dur="1" fill="hold">
                                          <p:stCondLst>
                                            <p:cond delay="0"/>
                                          </p:stCondLst>
                                        </p:cTn>
                                        <p:tgtEl>
                                          <p:spTgt spid="4"/>
                                        </p:tgtEl>
                                        <p:attrNameLst>
                                          <p:attrName>style.visibility</p:attrName>
                                        </p:attrNameLst>
                                      </p:cBhvr>
                                      <p:to>
                                        <p:strVal val="visible"/>
                                      </p:to>
                                    </p:set>
                                    <p:animEffect transition="in" filter="barn(outVertical)">
                                      <p:cBhvr>
                                        <p:cTn id="77" dur="500"/>
                                        <p:tgtEl>
                                          <p:spTgt spid="4"/>
                                        </p:tgtEl>
                                      </p:cBhvr>
                                    </p:animEffect>
                                  </p:childTnLst>
                                </p:cTn>
                              </p:par>
                            </p:childTnLst>
                          </p:cTn>
                        </p:par>
                        <p:par>
                          <p:cTn id="78" fill="hold">
                            <p:stCondLst>
                              <p:cond delay="9000"/>
                            </p:stCondLst>
                            <p:childTnLst>
                              <p:par>
                                <p:cTn id="79" presetID="53" presetClass="entr" presetSubtype="16" fill="hold" nodeType="afterEffect">
                                  <p:stCondLst>
                                    <p:cond delay="0"/>
                                  </p:stCondLst>
                                  <p:childTnLst>
                                    <p:set>
                                      <p:cBhvr>
                                        <p:cTn id="80" dur="1" fill="hold">
                                          <p:stCondLst>
                                            <p:cond delay="0"/>
                                          </p:stCondLst>
                                        </p:cTn>
                                        <p:tgtEl>
                                          <p:spTgt spid="41"/>
                                        </p:tgtEl>
                                        <p:attrNameLst>
                                          <p:attrName>style.visibility</p:attrName>
                                        </p:attrNameLst>
                                      </p:cBhvr>
                                      <p:to>
                                        <p:strVal val="visible"/>
                                      </p:to>
                                    </p:set>
                                    <p:anim calcmode="lin" valueType="num">
                                      <p:cBhvr>
                                        <p:cTn id="81" dur="500" fill="hold"/>
                                        <p:tgtEl>
                                          <p:spTgt spid="41"/>
                                        </p:tgtEl>
                                        <p:attrNameLst>
                                          <p:attrName>ppt_w</p:attrName>
                                        </p:attrNameLst>
                                      </p:cBhvr>
                                      <p:tavLst>
                                        <p:tav tm="0">
                                          <p:val>
                                            <p:fltVal val="0"/>
                                          </p:val>
                                        </p:tav>
                                        <p:tav tm="100000">
                                          <p:val>
                                            <p:strVal val="#ppt_w"/>
                                          </p:val>
                                        </p:tav>
                                      </p:tavLst>
                                    </p:anim>
                                    <p:anim calcmode="lin" valueType="num">
                                      <p:cBhvr>
                                        <p:cTn id="82" dur="500" fill="hold"/>
                                        <p:tgtEl>
                                          <p:spTgt spid="41"/>
                                        </p:tgtEl>
                                        <p:attrNameLst>
                                          <p:attrName>ppt_h</p:attrName>
                                        </p:attrNameLst>
                                      </p:cBhvr>
                                      <p:tavLst>
                                        <p:tav tm="0">
                                          <p:val>
                                            <p:fltVal val="0"/>
                                          </p:val>
                                        </p:tav>
                                        <p:tav tm="100000">
                                          <p:val>
                                            <p:strVal val="#ppt_h"/>
                                          </p:val>
                                        </p:tav>
                                      </p:tavLst>
                                    </p:anim>
                                    <p:animEffect transition="in" filter="fade">
                                      <p:cBhvr>
                                        <p:cTn id="83" dur="500"/>
                                        <p:tgtEl>
                                          <p:spTgt spid="41"/>
                                        </p:tgtEl>
                                      </p:cBhvr>
                                    </p:animEffect>
                                  </p:childTnLst>
                                </p:cTn>
                              </p:par>
                            </p:childTnLst>
                          </p:cTn>
                        </p:par>
                        <p:par>
                          <p:cTn id="84" fill="hold">
                            <p:stCondLst>
                              <p:cond delay="9500"/>
                            </p:stCondLst>
                            <p:childTnLst>
                              <p:par>
                                <p:cTn id="85" presetID="47" presetClass="entr" presetSubtype="0" fill="hold" grpId="0" nodeType="afterEffect">
                                  <p:stCondLst>
                                    <p:cond delay="0"/>
                                  </p:stCondLst>
                                  <p:childTnLst>
                                    <p:set>
                                      <p:cBhvr>
                                        <p:cTn id="86" dur="1" fill="hold">
                                          <p:stCondLst>
                                            <p:cond delay="0"/>
                                          </p:stCondLst>
                                        </p:cTn>
                                        <p:tgtEl>
                                          <p:spTgt spid="67"/>
                                        </p:tgtEl>
                                        <p:attrNameLst>
                                          <p:attrName>style.visibility</p:attrName>
                                        </p:attrNameLst>
                                      </p:cBhvr>
                                      <p:to>
                                        <p:strVal val="visible"/>
                                      </p:to>
                                    </p:set>
                                    <p:animEffect transition="in" filter="fade">
                                      <p:cBhvr>
                                        <p:cTn id="87" dur="750"/>
                                        <p:tgtEl>
                                          <p:spTgt spid="67"/>
                                        </p:tgtEl>
                                      </p:cBhvr>
                                    </p:animEffect>
                                    <p:anim calcmode="lin" valueType="num">
                                      <p:cBhvr>
                                        <p:cTn id="88" dur="750" fill="hold"/>
                                        <p:tgtEl>
                                          <p:spTgt spid="67"/>
                                        </p:tgtEl>
                                        <p:attrNameLst>
                                          <p:attrName>ppt_x</p:attrName>
                                        </p:attrNameLst>
                                      </p:cBhvr>
                                      <p:tavLst>
                                        <p:tav tm="0">
                                          <p:val>
                                            <p:strVal val="#ppt_x"/>
                                          </p:val>
                                        </p:tav>
                                        <p:tav tm="100000">
                                          <p:val>
                                            <p:strVal val="#ppt_x"/>
                                          </p:val>
                                        </p:tav>
                                      </p:tavLst>
                                    </p:anim>
                                    <p:anim calcmode="lin" valueType="num">
                                      <p:cBhvr>
                                        <p:cTn id="89" dur="750" fill="hold"/>
                                        <p:tgtEl>
                                          <p:spTgt spid="67"/>
                                        </p:tgtEl>
                                        <p:attrNameLst>
                                          <p:attrName>ppt_y</p:attrName>
                                        </p:attrNameLst>
                                      </p:cBhvr>
                                      <p:tavLst>
                                        <p:tav tm="0">
                                          <p:val>
                                            <p:strVal val="#ppt_y-.1"/>
                                          </p:val>
                                        </p:tav>
                                        <p:tav tm="100000">
                                          <p:val>
                                            <p:strVal val="#ppt_y"/>
                                          </p:val>
                                        </p:tav>
                                      </p:tavLst>
                                    </p:anim>
                                  </p:childTnLst>
                                </p:cTn>
                              </p:par>
                            </p:childTnLst>
                          </p:cTn>
                        </p:par>
                        <p:par>
                          <p:cTn id="90" fill="hold">
                            <p:stCondLst>
                              <p:cond delay="10250"/>
                            </p:stCondLst>
                            <p:childTnLst>
                              <p:par>
                                <p:cTn id="91" presetID="16" presetClass="entr" presetSubtype="37" fill="hold" nodeType="afterEffect">
                                  <p:stCondLst>
                                    <p:cond delay="0"/>
                                  </p:stCondLst>
                                  <p:childTnLst>
                                    <p:set>
                                      <p:cBhvr>
                                        <p:cTn id="92" dur="1" fill="hold">
                                          <p:stCondLst>
                                            <p:cond delay="0"/>
                                          </p:stCondLst>
                                        </p:cTn>
                                        <p:tgtEl>
                                          <p:spTgt spid="5"/>
                                        </p:tgtEl>
                                        <p:attrNameLst>
                                          <p:attrName>style.visibility</p:attrName>
                                        </p:attrNameLst>
                                      </p:cBhvr>
                                      <p:to>
                                        <p:strVal val="visible"/>
                                      </p:to>
                                    </p:set>
                                    <p:animEffect transition="in" filter="barn(outVertical)">
                                      <p:cBhvr>
                                        <p:cTn id="9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9" grpId="0"/>
      <p:bldP spid="2" grpId="0" animBg="1"/>
      <p:bldP spid="66" grpId="0" animBg="1"/>
      <p:bldP spid="6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2" name="矩形 31"/>
          <p:cNvSpPr/>
          <p:nvPr/>
        </p:nvSpPr>
        <p:spPr>
          <a:xfrm>
            <a:off x="975360" y="-1341120"/>
            <a:ext cx="772160" cy="1056640"/>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a:grpSpLocks noChangeAspect="1"/>
          </p:cNvGrpSpPr>
          <p:nvPr/>
        </p:nvGrpSpPr>
        <p:grpSpPr>
          <a:xfrm>
            <a:off x="183057" y="301005"/>
            <a:ext cx="2339215" cy="1126744"/>
            <a:chOff x="1672035" y="1687395"/>
            <a:chExt cx="938928" cy="452259"/>
          </a:xfrm>
          <a:effectLst>
            <a:outerShdw blurRad="50800" dist="38100" dir="5400000" algn="t" rotWithShape="0">
              <a:prstClr val="black">
                <a:alpha val="40000"/>
              </a:prstClr>
            </a:outerShdw>
          </a:effectLst>
        </p:grpSpPr>
        <p:pic>
          <p:nvPicPr>
            <p:cNvPr id="7" name="Picture 2" descr="C:\Users\xb\Desktop\素材--党建\PNG--党（国）徽旗\党旗红旗\16sucai_201507091736.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flipH="1">
              <a:off x="1672035" y="1687395"/>
              <a:ext cx="845493" cy="44350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xb\Desktop\53bf653e36a06.png"/>
            <p:cNvPicPr>
              <a:picLocks noChangeAspect="1" noChangeArrowheads="1"/>
            </p:cNvPicPr>
            <p:nvPr userDrawn="1"/>
          </p:nvPicPr>
          <p:blipFill>
            <a:blip r:embed="rId5" cstate="print">
              <a:extLst>
                <a:ext uri="{28A0092B-C50C-407E-A947-70E740481C1C}">
                  <a14:useLocalDpi xmlns:a14="http://schemas.microsoft.com/office/drawing/2010/main"/>
                </a:ext>
              </a:extLst>
            </a:blip>
            <a:srcRect/>
            <a:stretch>
              <a:fillRect/>
            </a:stretch>
          </p:blipFill>
          <p:spPr bwMode="auto">
            <a:xfrm>
              <a:off x="2123728" y="1707654"/>
              <a:ext cx="487235" cy="432000"/>
            </a:xfrm>
            <a:prstGeom prst="rect">
              <a:avLst/>
            </a:prstGeom>
            <a:noFill/>
            <a:extLst>
              <a:ext uri="{909E8E84-426E-40DD-AFC4-6F175D3DCCD1}">
                <a14:hiddenFill xmlns:a14="http://schemas.microsoft.com/office/drawing/2010/main">
                  <a:solidFill>
                    <a:srgbClr val="FFFFFF"/>
                  </a:solidFill>
                </a14:hiddenFill>
              </a:ext>
            </a:extLst>
          </p:spPr>
        </p:pic>
      </p:grpSp>
      <p:sp>
        <p:nvSpPr>
          <p:cNvPr id="9" name="标题 1"/>
          <p:cNvSpPr txBox="1">
            <a:spLocks/>
          </p:cNvSpPr>
          <p:nvPr/>
        </p:nvSpPr>
        <p:spPr>
          <a:xfrm>
            <a:off x="2532044" y="520146"/>
            <a:ext cx="4432450" cy="760598"/>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pPr algn="ctr"/>
            <a:r>
              <a:rPr lang="zh-CN" altLang="en-US" sz="3600" dirty="0" smtClean="0">
                <a:gradFill>
                  <a:gsLst>
                    <a:gs pos="0">
                      <a:srgbClr val="BE0000"/>
                    </a:gs>
                    <a:gs pos="100000">
                      <a:srgbClr val="930000"/>
                    </a:gs>
                  </a:gsLst>
                  <a:lin ang="16200000" scaled="1"/>
                </a:gradFill>
              </a:rPr>
              <a:t>“两学一做”的由来</a:t>
            </a:r>
            <a:endParaRPr lang="zh-CN" altLang="en-US" sz="3600" dirty="0">
              <a:gradFill>
                <a:gsLst>
                  <a:gs pos="0">
                    <a:srgbClr val="BE0000"/>
                  </a:gs>
                  <a:gs pos="100000">
                    <a:srgbClr val="930000"/>
                  </a:gs>
                </a:gsLst>
                <a:lin ang="16200000" scaled="1"/>
              </a:gradFill>
            </a:endParaRPr>
          </a:p>
        </p:txBody>
      </p:sp>
      <p:grpSp>
        <p:nvGrpSpPr>
          <p:cNvPr id="10" name="组合 9"/>
          <p:cNvGrpSpPr/>
          <p:nvPr/>
        </p:nvGrpSpPr>
        <p:grpSpPr>
          <a:xfrm>
            <a:off x="8778749" y="569365"/>
            <a:ext cx="693102" cy="707002"/>
            <a:chOff x="1398837" y="3496783"/>
            <a:chExt cx="1006035" cy="1006034"/>
          </a:xfrm>
          <a:effectLst>
            <a:outerShdw blurRad="50800" dist="38100" dir="2700000" algn="tl" rotWithShape="0">
              <a:prstClr val="black">
                <a:alpha val="40000"/>
              </a:prstClr>
            </a:outerShdw>
          </a:effectLst>
        </p:grpSpPr>
        <p:grpSp>
          <p:nvGrpSpPr>
            <p:cNvPr id="11" name="组合 10"/>
            <p:cNvGrpSpPr/>
            <p:nvPr/>
          </p:nvGrpSpPr>
          <p:grpSpPr>
            <a:xfrm>
              <a:off x="1398837" y="3496783"/>
              <a:ext cx="1006035" cy="1006034"/>
              <a:chOff x="2180022" y="2446667"/>
              <a:chExt cx="1008000" cy="1008000"/>
            </a:xfrm>
          </p:grpSpPr>
          <p:sp>
            <p:nvSpPr>
              <p:cNvPr id="13" name="矩形 12"/>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14" name="直接连接符 13"/>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2" name="TextBox 14"/>
            <p:cNvSpPr txBox="1"/>
            <p:nvPr/>
          </p:nvSpPr>
          <p:spPr>
            <a:xfrm>
              <a:off x="1426098" y="3564497"/>
              <a:ext cx="951512"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两</a:t>
              </a:r>
            </a:p>
          </p:txBody>
        </p:sp>
      </p:grpSp>
      <p:grpSp>
        <p:nvGrpSpPr>
          <p:cNvPr id="16" name="组合 15"/>
          <p:cNvGrpSpPr/>
          <p:nvPr/>
        </p:nvGrpSpPr>
        <p:grpSpPr>
          <a:xfrm>
            <a:off x="9614407" y="577011"/>
            <a:ext cx="693102" cy="693101"/>
            <a:chOff x="2536745" y="3496783"/>
            <a:chExt cx="1006035" cy="1006034"/>
          </a:xfrm>
          <a:effectLst>
            <a:outerShdw blurRad="50800" dist="38100" dir="2700000" algn="tl" rotWithShape="0">
              <a:prstClr val="black">
                <a:alpha val="40000"/>
              </a:prstClr>
            </a:outerShdw>
          </a:effectLst>
        </p:grpSpPr>
        <p:grpSp>
          <p:nvGrpSpPr>
            <p:cNvPr id="17" name="组合 16"/>
            <p:cNvGrpSpPr/>
            <p:nvPr/>
          </p:nvGrpSpPr>
          <p:grpSpPr>
            <a:xfrm>
              <a:off x="2536745" y="3496783"/>
              <a:ext cx="1006035" cy="1006034"/>
              <a:chOff x="2180022" y="2446667"/>
              <a:chExt cx="1008000" cy="1008000"/>
            </a:xfrm>
          </p:grpSpPr>
          <p:sp>
            <p:nvSpPr>
              <p:cNvPr id="19" name="矩形 18"/>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0" name="直接连接符 19"/>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8" name="TextBox 14"/>
            <p:cNvSpPr txBox="1"/>
            <p:nvPr/>
          </p:nvSpPr>
          <p:spPr>
            <a:xfrm>
              <a:off x="2577636" y="3592172"/>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学</a:t>
              </a:r>
            </a:p>
          </p:txBody>
        </p:sp>
      </p:grpSp>
      <p:grpSp>
        <p:nvGrpSpPr>
          <p:cNvPr id="22" name="组合 21"/>
          <p:cNvGrpSpPr/>
          <p:nvPr/>
        </p:nvGrpSpPr>
        <p:grpSpPr>
          <a:xfrm>
            <a:off x="10459838" y="573188"/>
            <a:ext cx="693101" cy="693100"/>
            <a:chOff x="3674653" y="3496783"/>
            <a:chExt cx="1006035" cy="1006034"/>
          </a:xfrm>
          <a:effectLst>
            <a:outerShdw blurRad="50800" dist="38100" dir="2700000" algn="tl" rotWithShape="0">
              <a:prstClr val="black">
                <a:alpha val="40000"/>
              </a:prstClr>
            </a:outerShdw>
          </a:effectLst>
        </p:grpSpPr>
        <p:grpSp>
          <p:nvGrpSpPr>
            <p:cNvPr id="23" name="组合 22"/>
            <p:cNvGrpSpPr/>
            <p:nvPr/>
          </p:nvGrpSpPr>
          <p:grpSpPr>
            <a:xfrm>
              <a:off x="3674653" y="3496783"/>
              <a:ext cx="1006035" cy="1006034"/>
              <a:chOff x="2655510" y="2582189"/>
              <a:chExt cx="831406" cy="831406"/>
            </a:xfrm>
          </p:grpSpPr>
          <p:sp>
            <p:nvSpPr>
              <p:cNvPr id="25" name="矩形 24"/>
              <p:cNvSpPr/>
              <p:nvPr/>
            </p:nvSpPr>
            <p:spPr>
              <a:xfrm>
                <a:off x="2655510" y="2582189"/>
                <a:ext cx="831406" cy="83140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6" name="直接连接符 25"/>
              <p:cNvCxnSpPr/>
              <p:nvPr/>
            </p:nvCxnSpPr>
            <p:spPr>
              <a:xfrm>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5400000">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24" name="TextBox 14"/>
            <p:cNvSpPr txBox="1"/>
            <p:nvPr/>
          </p:nvSpPr>
          <p:spPr>
            <a:xfrm>
              <a:off x="3708728" y="3601699"/>
              <a:ext cx="951515" cy="806800"/>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一</a:t>
              </a:r>
            </a:p>
          </p:txBody>
        </p:sp>
      </p:grpSp>
      <p:grpSp>
        <p:nvGrpSpPr>
          <p:cNvPr id="28" name="组合 27"/>
          <p:cNvGrpSpPr/>
          <p:nvPr/>
        </p:nvGrpSpPr>
        <p:grpSpPr>
          <a:xfrm>
            <a:off x="11286106" y="569364"/>
            <a:ext cx="693102" cy="693101"/>
            <a:chOff x="4812563" y="3496783"/>
            <a:chExt cx="1006035" cy="1006034"/>
          </a:xfrm>
          <a:effectLst>
            <a:outerShdw blurRad="50800" dist="38100" dir="2700000" algn="tl" rotWithShape="0">
              <a:prstClr val="black">
                <a:alpha val="40000"/>
              </a:prstClr>
            </a:outerShdw>
          </a:effectLst>
        </p:grpSpPr>
        <p:grpSp>
          <p:nvGrpSpPr>
            <p:cNvPr id="29" name="组合 28"/>
            <p:cNvGrpSpPr/>
            <p:nvPr/>
          </p:nvGrpSpPr>
          <p:grpSpPr>
            <a:xfrm>
              <a:off x="4812563" y="3496783"/>
              <a:ext cx="1006035" cy="1006034"/>
              <a:chOff x="2180022" y="2446667"/>
              <a:chExt cx="1008000" cy="1008000"/>
            </a:xfrm>
          </p:grpSpPr>
          <p:sp>
            <p:nvSpPr>
              <p:cNvPr id="31" name="矩形 30"/>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36" name="直接连接符 35"/>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30" name="TextBox 14"/>
            <p:cNvSpPr txBox="1"/>
            <p:nvPr/>
          </p:nvSpPr>
          <p:spPr>
            <a:xfrm>
              <a:off x="4839822" y="3619057"/>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做</a:t>
              </a:r>
            </a:p>
          </p:txBody>
        </p:sp>
      </p:grpSp>
      <p:pic>
        <p:nvPicPr>
          <p:cNvPr id="38" name="Picture 3" descr="E:\0000000我图PPT\00001PNG素材\01党委政府\习近平2.png"/>
          <p:cNvPicPr>
            <a:picLocks noChangeAspect="1" noChangeArrowheads="1"/>
          </p:cNvPicPr>
          <p:nvPr/>
        </p:nvPicPr>
        <p:blipFill>
          <a:blip r:embed="rId6" cstate="screen">
            <a:extLst>
              <a:ext uri="{BEBA8EAE-BF5A-486C-A8C5-ECC9F3942E4B}">
                <a14:imgProps xmlns:a14="http://schemas.microsoft.com/office/drawing/2010/main">
                  <a14:imgLayer r:embed="rId7">
                    <a14:imgEffect>
                      <a14:brightnessContrast contrast="6000"/>
                    </a14:imgEffect>
                  </a14:imgLayer>
                </a14:imgProps>
              </a:ext>
              <a:ext uri="{28A0092B-C50C-407E-A947-70E740481C1C}">
                <a14:useLocalDpi xmlns:a14="http://schemas.microsoft.com/office/drawing/2010/main"/>
              </a:ext>
            </a:extLst>
          </a:blip>
          <a:srcRect/>
          <a:stretch>
            <a:fillRect/>
          </a:stretch>
        </p:blipFill>
        <p:spPr bwMode="auto">
          <a:xfrm>
            <a:off x="100220" y="1897128"/>
            <a:ext cx="4404747" cy="4402057"/>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4" descr="E:\0000000我图PPT\00001PNG素材\01党委政府\红色丝带.png"/>
          <p:cNvPicPr>
            <a:picLocks noChangeAspect="1" noChangeArrowheads="1"/>
          </p:cNvPicPr>
          <p:nvPr/>
        </p:nvPicPr>
        <p:blipFill>
          <a:blip r:embed="rId8" cstate="screen">
            <a:extLst>
              <a:ext uri="{BEBA8EAE-BF5A-486C-A8C5-ECC9F3942E4B}">
                <a14:imgProps xmlns:a14="http://schemas.microsoft.com/office/drawing/2010/main">
                  <a14:imgLayer r:embed="rId9">
                    <a14:imgEffect>
                      <a14:brightnessContrast bright="2000" contrast="9000"/>
                    </a14:imgEffect>
                  </a14:imgLayer>
                </a14:imgProps>
              </a:ext>
              <a:ext uri="{28A0092B-C50C-407E-A947-70E740481C1C}">
                <a14:useLocalDpi xmlns:a14="http://schemas.microsoft.com/office/drawing/2010/main"/>
              </a:ext>
            </a:extLst>
          </a:blip>
          <a:srcRect/>
          <a:stretch>
            <a:fillRect/>
          </a:stretch>
        </p:blipFill>
        <p:spPr bwMode="auto">
          <a:xfrm>
            <a:off x="-334251" y="5003910"/>
            <a:ext cx="5945298" cy="1888281"/>
          </a:xfrm>
          <a:prstGeom prst="rect">
            <a:avLst/>
          </a:prstGeom>
          <a:noFill/>
          <a:extLst>
            <a:ext uri="{909E8E84-426E-40DD-AFC4-6F175D3DCCD1}">
              <a14:hiddenFill xmlns:a14="http://schemas.microsoft.com/office/drawing/2010/main">
                <a:solidFill>
                  <a:srgbClr val="FFFFFF"/>
                </a:solidFill>
              </a14:hiddenFill>
            </a:ext>
          </a:extLst>
        </p:spPr>
      </p:pic>
      <p:sp>
        <p:nvSpPr>
          <p:cNvPr id="40" name="矩形 39"/>
          <p:cNvSpPr/>
          <p:nvPr/>
        </p:nvSpPr>
        <p:spPr>
          <a:xfrm>
            <a:off x="7002682" y="2288126"/>
            <a:ext cx="1056000" cy="1056000"/>
          </a:xfrm>
          <a:prstGeom prst="rect">
            <a:avLst/>
          </a:prstGeom>
          <a:gradFill>
            <a:gsLst>
              <a:gs pos="0">
                <a:srgbClr val="BE0000"/>
              </a:gs>
              <a:gs pos="100000">
                <a:srgbClr val="930000"/>
              </a:gs>
            </a:gsLst>
            <a:lin ang="16200000" scaled="1"/>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chemeClr val="bg1"/>
                </a:solidFill>
                <a:latin typeface="微软雅黑" panose="020B0503020204020204" pitchFamily="34" charset="-122"/>
                <a:ea typeface="微软雅黑" panose="020B0503020204020204" pitchFamily="34" charset="-122"/>
              </a:rPr>
              <a:t>2016</a:t>
            </a:r>
          </a:p>
          <a:p>
            <a:pPr algn="ctr"/>
            <a:r>
              <a:rPr lang="en-US" altLang="zh-CN" sz="1600" dirty="0">
                <a:solidFill>
                  <a:schemeClr val="bg1"/>
                </a:solidFill>
                <a:latin typeface="微软雅黑" panose="020B0503020204020204" pitchFamily="34" charset="-122"/>
                <a:ea typeface="微软雅黑" panose="020B0503020204020204" pitchFamily="34" charset="-122"/>
              </a:rPr>
              <a:t>1</a:t>
            </a:r>
            <a:r>
              <a:rPr lang="zh-CN" altLang="en-US" sz="1600" dirty="0">
                <a:solidFill>
                  <a:schemeClr val="bg1"/>
                </a:solidFill>
                <a:latin typeface="微软雅黑" panose="020B0503020204020204" pitchFamily="34" charset="-122"/>
                <a:ea typeface="微软雅黑" panose="020B0503020204020204" pitchFamily="34" charset="-122"/>
              </a:rPr>
              <a:t>月</a:t>
            </a:r>
            <a:r>
              <a:rPr lang="en-US" altLang="zh-CN" sz="1600" dirty="0">
                <a:solidFill>
                  <a:schemeClr val="bg1"/>
                </a:solidFill>
                <a:latin typeface="微软雅黑" panose="020B0503020204020204" pitchFamily="34" charset="-122"/>
                <a:ea typeface="微软雅黑" panose="020B0503020204020204" pitchFamily="34" charset="-122"/>
              </a:rPr>
              <a:t>15</a:t>
            </a:r>
            <a:r>
              <a:rPr lang="zh-CN" altLang="en-US" sz="1600" dirty="0">
                <a:solidFill>
                  <a:schemeClr val="bg1"/>
                </a:solidFill>
                <a:latin typeface="微软雅黑" panose="020B0503020204020204" pitchFamily="34" charset="-122"/>
                <a:ea typeface="微软雅黑" panose="020B0503020204020204" pitchFamily="34" charset="-122"/>
              </a:rPr>
              <a:t>日</a:t>
            </a:r>
          </a:p>
        </p:txBody>
      </p:sp>
      <p:sp>
        <p:nvSpPr>
          <p:cNvPr id="41" name="矩形 40"/>
          <p:cNvSpPr/>
          <p:nvPr/>
        </p:nvSpPr>
        <p:spPr>
          <a:xfrm>
            <a:off x="5753490" y="4798738"/>
            <a:ext cx="5953715" cy="1672509"/>
          </a:xfrm>
          <a:prstGeom prst="rect">
            <a:avLst/>
          </a:prstGeom>
          <a:effectLst/>
        </p:spPr>
        <p:txBody>
          <a:bodyPr wrap="square">
            <a:spAutoFit/>
          </a:bodyPr>
          <a:lstStyle/>
          <a:p>
            <a:r>
              <a:rPr lang="en-US" altLang="zh-CN" sz="2800"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a:t>
            </a:r>
            <a:r>
              <a:rPr lang="zh-CN" altLang="en-US" sz="2800"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通知</a:t>
            </a:r>
            <a:r>
              <a:rPr lang="en-US" altLang="zh-CN" sz="2800"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a:t>
            </a:r>
            <a:r>
              <a:rPr lang="zh-CN" altLang="en-US" sz="2800"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要求：</a:t>
            </a:r>
            <a:r>
              <a:rPr lang="zh-CN" altLang="en-US" sz="1867" dirty="0">
                <a:latin typeface="微软雅黑" panose="020B0503020204020204" pitchFamily="34" charset="-122"/>
                <a:ea typeface="微软雅黑" panose="020B0503020204020204" pitchFamily="34" charset="-122"/>
              </a:rPr>
              <a:t>各地区各部门各单位党委（党组）要充分认识开展“两学一做”学习教育对于推动全面从严治党向基层延伸、保持发展党的先进性和纯洁性的重大意义，作为一项重大政治任务，尽好责、抓到位、见实效。</a:t>
            </a:r>
          </a:p>
        </p:txBody>
      </p:sp>
      <p:sp>
        <p:nvSpPr>
          <p:cNvPr id="42" name="矩形 41"/>
          <p:cNvSpPr/>
          <p:nvPr/>
        </p:nvSpPr>
        <p:spPr>
          <a:xfrm>
            <a:off x="5850421" y="2279554"/>
            <a:ext cx="1056000" cy="1056000"/>
          </a:xfrm>
          <a:prstGeom prst="rect">
            <a:avLst/>
          </a:prstGeom>
          <a:solidFill>
            <a:srgbClr val="F2BC2D"/>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bg1"/>
                </a:solidFill>
                <a:latin typeface="微软雅黑" panose="020B0503020204020204" pitchFamily="34" charset="-122"/>
                <a:ea typeface="微软雅黑" panose="020B0503020204020204" pitchFamily="34" charset="-122"/>
              </a:rPr>
              <a:t>活动</a:t>
            </a:r>
            <a:endParaRPr lang="en-US" altLang="zh-CN" sz="2400" dirty="0" smtClean="0">
              <a:solidFill>
                <a:schemeClr val="bg1"/>
              </a:solidFill>
              <a:latin typeface="微软雅黑" panose="020B0503020204020204" pitchFamily="34" charset="-122"/>
              <a:ea typeface="微软雅黑" panose="020B0503020204020204" pitchFamily="34" charset="-122"/>
            </a:endParaRPr>
          </a:p>
          <a:p>
            <a:pPr algn="ctr"/>
            <a:r>
              <a:rPr lang="zh-CN" altLang="en-US" sz="2400" dirty="0" smtClean="0">
                <a:solidFill>
                  <a:schemeClr val="bg1"/>
                </a:solidFill>
                <a:latin typeface="微软雅黑" panose="020B0503020204020204" pitchFamily="34" charset="-122"/>
                <a:ea typeface="微软雅黑" panose="020B0503020204020204" pitchFamily="34" charset="-122"/>
              </a:rPr>
              <a:t>提出</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43" name="矩形 42"/>
          <p:cNvSpPr/>
          <p:nvPr/>
        </p:nvSpPr>
        <p:spPr>
          <a:xfrm>
            <a:off x="8154944" y="2279554"/>
            <a:ext cx="3360000" cy="1056000"/>
          </a:xfrm>
          <a:prstGeom prst="rect">
            <a:avLst/>
          </a:prstGeom>
          <a:noFill/>
          <a:ln w="12700">
            <a:solidFill>
              <a:srgbClr val="B8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全国组织部长会议提出</a:t>
            </a:r>
          </a:p>
        </p:txBody>
      </p:sp>
      <p:sp>
        <p:nvSpPr>
          <p:cNvPr id="44" name="矩形 43"/>
          <p:cNvSpPr/>
          <p:nvPr/>
        </p:nvSpPr>
        <p:spPr>
          <a:xfrm>
            <a:off x="8154944" y="3408128"/>
            <a:ext cx="3360000" cy="1056000"/>
          </a:xfrm>
          <a:prstGeom prst="rect">
            <a:avLst/>
          </a:prstGeom>
          <a:noFill/>
          <a:ln w="12700">
            <a:solidFill>
              <a:srgbClr val="B8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中央办公厅印发通知</a:t>
            </a:r>
          </a:p>
        </p:txBody>
      </p:sp>
      <p:sp>
        <p:nvSpPr>
          <p:cNvPr id="45" name="矩形 44"/>
          <p:cNvSpPr/>
          <p:nvPr/>
        </p:nvSpPr>
        <p:spPr>
          <a:xfrm>
            <a:off x="7002682" y="3421693"/>
            <a:ext cx="1056000" cy="1056000"/>
          </a:xfrm>
          <a:prstGeom prst="rect">
            <a:avLst/>
          </a:prstGeom>
          <a:gradFill>
            <a:gsLst>
              <a:gs pos="0">
                <a:srgbClr val="BE0000"/>
              </a:gs>
              <a:gs pos="100000">
                <a:srgbClr val="930000"/>
              </a:gs>
            </a:gsLst>
            <a:lin ang="16200000" scaled="1"/>
          </a:gradFill>
          <a:ln w="12700">
            <a:gradFill>
              <a:gsLst>
                <a:gs pos="100000">
                  <a:schemeClr val="bg1">
                    <a:lumMod val="75000"/>
                  </a:schemeClr>
                </a:gs>
                <a:gs pos="50000">
                  <a:schemeClr val="bg1">
                    <a:lumMod val="95000"/>
                  </a:schemeClr>
                </a:gs>
                <a:gs pos="0">
                  <a:schemeClr val="bg1"/>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chemeClr val="bg1"/>
                </a:solidFill>
                <a:latin typeface="微软雅黑" panose="020B0503020204020204" pitchFamily="34" charset="-122"/>
                <a:ea typeface="微软雅黑" panose="020B0503020204020204" pitchFamily="34" charset="-122"/>
              </a:rPr>
              <a:t>2016</a:t>
            </a:r>
          </a:p>
          <a:p>
            <a:pPr algn="ctr"/>
            <a:r>
              <a:rPr lang="en-US" altLang="zh-CN" sz="1600" dirty="0">
                <a:solidFill>
                  <a:schemeClr val="bg1"/>
                </a:solidFill>
                <a:latin typeface="微软雅黑" panose="020B0503020204020204" pitchFamily="34" charset="-122"/>
                <a:ea typeface="微软雅黑" panose="020B0503020204020204" pitchFamily="34" charset="-122"/>
              </a:rPr>
              <a:t>2</a:t>
            </a:r>
            <a:r>
              <a:rPr lang="zh-CN" altLang="en-US" sz="1600" dirty="0">
                <a:solidFill>
                  <a:schemeClr val="bg1"/>
                </a:solidFill>
                <a:latin typeface="微软雅黑" panose="020B0503020204020204" pitchFamily="34" charset="-122"/>
                <a:ea typeface="微软雅黑" panose="020B0503020204020204" pitchFamily="34" charset="-122"/>
              </a:rPr>
              <a:t>月</a:t>
            </a:r>
            <a:r>
              <a:rPr lang="en-US" altLang="zh-CN" sz="1600" dirty="0">
                <a:solidFill>
                  <a:schemeClr val="bg1"/>
                </a:solidFill>
                <a:latin typeface="微软雅黑" panose="020B0503020204020204" pitchFamily="34" charset="-122"/>
                <a:ea typeface="微软雅黑" panose="020B0503020204020204" pitchFamily="34" charset="-122"/>
              </a:rPr>
              <a:t>29</a:t>
            </a:r>
            <a:r>
              <a:rPr lang="zh-CN" altLang="en-US" sz="1600" dirty="0">
                <a:solidFill>
                  <a:schemeClr val="bg1"/>
                </a:solidFill>
                <a:latin typeface="微软雅黑" panose="020B0503020204020204" pitchFamily="34" charset="-122"/>
                <a:ea typeface="微软雅黑" panose="020B0503020204020204" pitchFamily="34" charset="-122"/>
              </a:rPr>
              <a:t>日</a:t>
            </a:r>
          </a:p>
        </p:txBody>
      </p:sp>
      <p:sp>
        <p:nvSpPr>
          <p:cNvPr id="46" name="矩形 45"/>
          <p:cNvSpPr/>
          <p:nvPr/>
        </p:nvSpPr>
        <p:spPr>
          <a:xfrm>
            <a:off x="5850421" y="3413121"/>
            <a:ext cx="1056000" cy="1056000"/>
          </a:xfrm>
          <a:prstGeom prst="rect">
            <a:avLst/>
          </a:prstGeom>
          <a:solidFill>
            <a:srgbClr val="F2BC2D"/>
          </a:solidFill>
          <a:ln w="12700">
            <a:gradFill>
              <a:gsLst>
                <a:gs pos="100000">
                  <a:schemeClr val="bg1">
                    <a:lumMod val="75000"/>
                  </a:schemeClr>
                </a:gs>
                <a:gs pos="50000">
                  <a:schemeClr val="bg1">
                    <a:lumMod val="95000"/>
                  </a:schemeClr>
                </a:gs>
                <a:gs pos="0">
                  <a:schemeClr val="bg1"/>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bg1"/>
                </a:solidFill>
                <a:latin typeface="微软雅黑" panose="020B0503020204020204" pitchFamily="34" charset="-122"/>
                <a:ea typeface="微软雅黑" panose="020B0503020204020204" pitchFamily="34" charset="-122"/>
              </a:rPr>
              <a:t>安排</a:t>
            </a:r>
            <a:endParaRPr lang="en-US" altLang="zh-CN" sz="2400" dirty="0" smtClean="0">
              <a:solidFill>
                <a:schemeClr val="bg1"/>
              </a:solidFill>
              <a:latin typeface="微软雅黑" panose="020B0503020204020204" pitchFamily="34" charset="-122"/>
              <a:ea typeface="微软雅黑" panose="020B0503020204020204" pitchFamily="34" charset="-122"/>
            </a:endParaRPr>
          </a:p>
          <a:p>
            <a:pPr algn="ctr"/>
            <a:r>
              <a:rPr lang="zh-CN" altLang="en-US" sz="2400" dirty="0" smtClean="0">
                <a:solidFill>
                  <a:schemeClr val="bg1"/>
                </a:solidFill>
                <a:latin typeface="微软雅黑" panose="020B0503020204020204" pitchFamily="34" charset="-122"/>
                <a:ea typeface="微软雅黑" panose="020B0503020204020204" pitchFamily="34" charset="-122"/>
              </a:rPr>
              <a:t>部署</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5558472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1000"/>
                                        <p:tgtEl>
                                          <p:spTgt spid="9"/>
                                        </p:tgtEl>
                                      </p:cBhvr>
                                    </p:animEffect>
                                  </p:childTnLst>
                                </p:cTn>
                              </p:par>
                            </p:childTnLst>
                          </p:cTn>
                        </p:par>
                        <p:par>
                          <p:cTn id="14" fill="hold">
                            <p:stCondLst>
                              <p:cond delay="2000"/>
                            </p:stCondLst>
                            <p:childTnLst>
                              <p:par>
                                <p:cTn id="15" presetID="53" presetClass="entr" presetSubtype="16"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par>
                          <p:cTn id="20" fill="hold">
                            <p:stCondLst>
                              <p:cond delay="2500"/>
                            </p:stCondLst>
                            <p:childTnLst>
                              <p:par>
                                <p:cTn id="21" presetID="53" presetClass="entr" presetSubtype="16"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childTnLst>
                          </p:cTn>
                        </p:par>
                        <p:par>
                          <p:cTn id="26" fill="hold">
                            <p:stCondLst>
                              <p:cond delay="3000"/>
                            </p:stCondLst>
                            <p:childTnLst>
                              <p:par>
                                <p:cTn id="27" presetID="53" presetClass="entr" presetSubtype="16"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Effect transition="in" filter="fade">
                                      <p:cBhvr>
                                        <p:cTn id="37" dur="500"/>
                                        <p:tgtEl>
                                          <p:spTgt spid="28"/>
                                        </p:tgtEl>
                                      </p:cBhvr>
                                    </p:animEffect>
                                  </p:childTnLst>
                                </p:cTn>
                              </p:par>
                            </p:childTnLst>
                          </p:cTn>
                        </p:par>
                        <p:par>
                          <p:cTn id="38" fill="hold">
                            <p:stCondLst>
                              <p:cond delay="4000"/>
                            </p:stCondLst>
                            <p:childTnLst>
                              <p:par>
                                <p:cTn id="39" presetID="22" presetClass="entr" presetSubtype="8" fill="hold" nodeType="after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wipe(left)">
                                      <p:cBhvr>
                                        <p:cTn id="41" dur="500"/>
                                        <p:tgtEl>
                                          <p:spTgt spid="39"/>
                                        </p:tgtEl>
                                      </p:cBhvr>
                                    </p:animEffect>
                                  </p:childTnLst>
                                </p:cTn>
                              </p:par>
                            </p:childTnLst>
                          </p:cTn>
                        </p:par>
                        <p:par>
                          <p:cTn id="42" fill="hold">
                            <p:stCondLst>
                              <p:cond delay="4500"/>
                            </p:stCondLst>
                            <p:childTnLst>
                              <p:par>
                                <p:cTn id="43" presetID="22" presetClass="entr" presetSubtype="4" fill="hold" nodeType="after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wipe(down)">
                                      <p:cBhvr>
                                        <p:cTn id="45" dur="500"/>
                                        <p:tgtEl>
                                          <p:spTgt spid="38"/>
                                        </p:tgtEl>
                                      </p:cBhvr>
                                    </p:animEffect>
                                  </p:childTnLst>
                                </p:cTn>
                              </p:par>
                            </p:childTnLst>
                          </p:cTn>
                        </p:par>
                        <p:par>
                          <p:cTn id="46" fill="hold">
                            <p:stCondLst>
                              <p:cond delay="5000"/>
                            </p:stCondLst>
                            <p:childTnLst>
                              <p:par>
                                <p:cTn id="47" presetID="42" presetClass="entr" presetSubtype="0" fill="hold" grpId="0" nodeType="after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fade">
                                      <p:cBhvr>
                                        <p:cTn id="49" dur="1500"/>
                                        <p:tgtEl>
                                          <p:spTgt spid="40"/>
                                        </p:tgtEl>
                                      </p:cBhvr>
                                    </p:animEffect>
                                    <p:anim calcmode="lin" valueType="num">
                                      <p:cBhvr>
                                        <p:cTn id="50" dur="1500" fill="hold"/>
                                        <p:tgtEl>
                                          <p:spTgt spid="40"/>
                                        </p:tgtEl>
                                        <p:attrNameLst>
                                          <p:attrName>ppt_x</p:attrName>
                                        </p:attrNameLst>
                                      </p:cBhvr>
                                      <p:tavLst>
                                        <p:tav tm="0">
                                          <p:val>
                                            <p:strVal val="#ppt_x"/>
                                          </p:val>
                                        </p:tav>
                                        <p:tav tm="100000">
                                          <p:val>
                                            <p:strVal val="#ppt_x"/>
                                          </p:val>
                                        </p:tav>
                                      </p:tavLst>
                                    </p:anim>
                                    <p:anim calcmode="lin" valueType="num">
                                      <p:cBhvr>
                                        <p:cTn id="51" dur="1500" fill="hold"/>
                                        <p:tgtEl>
                                          <p:spTgt spid="40"/>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42"/>
                                        </p:tgtEl>
                                        <p:attrNameLst>
                                          <p:attrName>style.visibility</p:attrName>
                                        </p:attrNameLst>
                                      </p:cBhvr>
                                      <p:to>
                                        <p:strVal val="visible"/>
                                      </p:to>
                                    </p:set>
                                    <p:animEffect transition="in" filter="fade">
                                      <p:cBhvr>
                                        <p:cTn id="54" dur="1500"/>
                                        <p:tgtEl>
                                          <p:spTgt spid="42"/>
                                        </p:tgtEl>
                                      </p:cBhvr>
                                    </p:animEffect>
                                    <p:anim calcmode="lin" valueType="num">
                                      <p:cBhvr>
                                        <p:cTn id="55" dur="1500" fill="hold"/>
                                        <p:tgtEl>
                                          <p:spTgt spid="42"/>
                                        </p:tgtEl>
                                        <p:attrNameLst>
                                          <p:attrName>ppt_x</p:attrName>
                                        </p:attrNameLst>
                                      </p:cBhvr>
                                      <p:tavLst>
                                        <p:tav tm="0">
                                          <p:val>
                                            <p:strVal val="#ppt_x"/>
                                          </p:val>
                                        </p:tav>
                                        <p:tav tm="100000">
                                          <p:val>
                                            <p:strVal val="#ppt_x"/>
                                          </p:val>
                                        </p:tav>
                                      </p:tavLst>
                                    </p:anim>
                                    <p:anim calcmode="lin" valueType="num">
                                      <p:cBhvr>
                                        <p:cTn id="56" dur="1500" fill="hold"/>
                                        <p:tgtEl>
                                          <p:spTgt spid="42"/>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43"/>
                                        </p:tgtEl>
                                        <p:attrNameLst>
                                          <p:attrName>style.visibility</p:attrName>
                                        </p:attrNameLst>
                                      </p:cBhvr>
                                      <p:to>
                                        <p:strVal val="visible"/>
                                      </p:to>
                                    </p:set>
                                    <p:animEffect transition="in" filter="fade">
                                      <p:cBhvr>
                                        <p:cTn id="59" dur="1500"/>
                                        <p:tgtEl>
                                          <p:spTgt spid="43"/>
                                        </p:tgtEl>
                                      </p:cBhvr>
                                    </p:animEffect>
                                    <p:anim calcmode="lin" valueType="num">
                                      <p:cBhvr>
                                        <p:cTn id="60" dur="1500" fill="hold"/>
                                        <p:tgtEl>
                                          <p:spTgt spid="43"/>
                                        </p:tgtEl>
                                        <p:attrNameLst>
                                          <p:attrName>ppt_x</p:attrName>
                                        </p:attrNameLst>
                                      </p:cBhvr>
                                      <p:tavLst>
                                        <p:tav tm="0">
                                          <p:val>
                                            <p:strVal val="#ppt_x"/>
                                          </p:val>
                                        </p:tav>
                                        <p:tav tm="100000">
                                          <p:val>
                                            <p:strVal val="#ppt_x"/>
                                          </p:val>
                                        </p:tav>
                                      </p:tavLst>
                                    </p:anim>
                                    <p:anim calcmode="lin" valueType="num">
                                      <p:cBhvr>
                                        <p:cTn id="61" dur="1500" fill="hold"/>
                                        <p:tgtEl>
                                          <p:spTgt spid="43"/>
                                        </p:tgtEl>
                                        <p:attrNameLst>
                                          <p:attrName>ppt_y</p:attrName>
                                        </p:attrNameLst>
                                      </p:cBhvr>
                                      <p:tavLst>
                                        <p:tav tm="0">
                                          <p:val>
                                            <p:strVal val="#ppt_y+.1"/>
                                          </p:val>
                                        </p:tav>
                                        <p:tav tm="100000">
                                          <p:val>
                                            <p:strVal val="#ppt_y"/>
                                          </p:val>
                                        </p:tav>
                                      </p:tavLst>
                                    </p:anim>
                                  </p:childTnLst>
                                </p:cTn>
                              </p:par>
                            </p:childTnLst>
                          </p:cTn>
                        </p:par>
                        <p:par>
                          <p:cTn id="62" fill="hold">
                            <p:stCondLst>
                              <p:cond delay="6500"/>
                            </p:stCondLst>
                            <p:childTnLst>
                              <p:par>
                                <p:cTn id="63" presetID="42" presetClass="entr" presetSubtype="0" fill="hold" grpId="0" nodeType="afterEffect">
                                  <p:stCondLst>
                                    <p:cond delay="0"/>
                                  </p:stCondLst>
                                  <p:childTnLst>
                                    <p:set>
                                      <p:cBhvr>
                                        <p:cTn id="64" dur="1" fill="hold">
                                          <p:stCondLst>
                                            <p:cond delay="0"/>
                                          </p:stCondLst>
                                        </p:cTn>
                                        <p:tgtEl>
                                          <p:spTgt spid="44"/>
                                        </p:tgtEl>
                                        <p:attrNameLst>
                                          <p:attrName>style.visibility</p:attrName>
                                        </p:attrNameLst>
                                      </p:cBhvr>
                                      <p:to>
                                        <p:strVal val="visible"/>
                                      </p:to>
                                    </p:set>
                                    <p:animEffect transition="in" filter="fade">
                                      <p:cBhvr>
                                        <p:cTn id="65" dur="1500"/>
                                        <p:tgtEl>
                                          <p:spTgt spid="44"/>
                                        </p:tgtEl>
                                      </p:cBhvr>
                                    </p:animEffect>
                                    <p:anim calcmode="lin" valueType="num">
                                      <p:cBhvr>
                                        <p:cTn id="66" dur="1500" fill="hold"/>
                                        <p:tgtEl>
                                          <p:spTgt spid="44"/>
                                        </p:tgtEl>
                                        <p:attrNameLst>
                                          <p:attrName>ppt_x</p:attrName>
                                        </p:attrNameLst>
                                      </p:cBhvr>
                                      <p:tavLst>
                                        <p:tav tm="0">
                                          <p:val>
                                            <p:strVal val="#ppt_x"/>
                                          </p:val>
                                        </p:tav>
                                        <p:tav tm="100000">
                                          <p:val>
                                            <p:strVal val="#ppt_x"/>
                                          </p:val>
                                        </p:tav>
                                      </p:tavLst>
                                    </p:anim>
                                    <p:anim calcmode="lin" valueType="num">
                                      <p:cBhvr>
                                        <p:cTn id="67" dur="1500" fill="hold"/>
                                        <p:tgtEl>
                                          <p:spTgt spid="44"/>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45"/>
                                        </p:tgtEl>
                                        <p:attrNameLst>
                                          <p:attrName>style.visibility</p:attrName>
                                        </p:attrNameLst>
                                      </p:cBhvr>
                                      <p:to>
                                        <p:strVal val="visible"/>
                                      </p:to>
                                    </p:set>
                                    <p:animEffect transition="in" filter="fade">
                                      <p:cBhvr>
                                        <p:cTn id="70" dur="1500"/>
                                        <p:tgtEl>
                                          <p:spTgt spid="45"/>
                                        </p:tgtEl>
                                      </p:cBhvr>
                                    </p:animEffect>
                                    <p:anim calcmode="lin" valueType="num">
                                      <p:cBhvr>
                                        <p:cTn id="71" dur="1500" fill="hold"/>
                                        <p:tgtEl>
                                          <p:spTgt spid="45"/>
                                        </p:tgtEl>
                                        <p:attrNameLst>
                                          <p:attrName>ppt_x</p:attrName>
                                        </p:attrNameLst>
                                      </p:cBhvr>
                                      <p:tavLst>
                                        <p:tav tm="0">
                                          <p:val>
                                            <p:strVal val="#ppt_x"/>
                                          </p:val>
                                        </p:tav>
                                        <p:tav tm="100000">
                                          <p:val>
                                            <p:strVal val="#ppt_x"/>
                                          </p:val>
                                        </p:tav>
                                      </p:tavLst>
                                    </p:anim>
                                    <p:anim calcmode="lin" valueType="num">
                                      <p:cBhvr>
                                        <p:cTn id="72" dur="1500" fill="hold"/>
                                        <p:tgtEl>
                                          <p:spTgt spid="45"/>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46"/>
                                        </p:tgtEl>
                                        <p:attrNameLst>
                                          <p:attrName>style.visibility</p:attrName>
                                        </p:attrNameLst>
                                      </p:cBhvr>
                                      <p:to>
                                        <p:strVal val="visible"/>
                                      </p:to>
                                    </p:set>
                                    <p:animEffect transition="in" filter="fade">
                                      <p:cBhvr>
                                        <p:cTn id="75" dur="1500"/>
                                        <p:tgtEl>
                                          <p:spTgt spid="46"/>
                                        </p:tgtEl>
                                      </p:cBhvr>
                                    </p:animEffect>
                                    <p:anim calcmode="lin" valueType="num">
                                      <p:cBhvr>
                                        <p:cTn id="76" dur="1500" fill="hold"/>
                                        <p:tgtEl>
                                          <p:spTgt spid="46"/>
                                        </p:tgtEl>
                                        <p:attrNameLst>
                                          <p:attrName>ppt_x</p:attrName>
                                        </p:attrNameLst>
                                      </p:cBhvr>
                                      <p:tavLst>
                                        <p:tav tm="0">
                                          <p:val>
                                            <p:strVal val="#ppt_x"/>
                                          </p:val>
                                        </p:tav>
                                        <p:tav tm="100000">
                                          <p:val>
                                            <p:strVal val="#ppt_x"/>
                                          </p:val>
                                        </p:tav>
                                      </p:tavLst>
                                    </p:anim>
                                    <p:anim calcmode="lin" valueType="num">
                                      <p:cBhvr>
                                        <p:cTn id="77" dur="1500" fill="hold"/>
                                        <p:tgtEl>
                                          <p:spTgt spid="46"/>
                                        </p:tgtEl>
                                        <p:attrNameLst>
                                          <p:attrName>ppt_y</p:attrName>
                                        </p:attrNameLst>
                                      </p:cBhvr>
                                      <p:tavLst>
                                        <p:tav tm="0">
                                          <p:val>
                                            <p:strVal val="#ppt_y+.1"/>
                                          </p:val>
                                        </p:tav>
                                        <p:tav tm="100000">
                                          <p:val>
                                            <p:strVal val="#ppt_y"/>
                                          </p:val>
                                        </p:tav>
                                      </p:tavLst>
                                    </p:anim>
                                  </p:childTnLst>
                                </p:cTn>
                              </p:par>
                            </p:childTnLst>
                          </p:cTn>
                        </p:par>
                        <p:par>
                          <p:cTn id="78" fill="hold">
                            <p:stCondLst>
                              <p:cond delay="8000"/>
                            </p:stCondLst>
                            <p:childTnLst>
                              <p:par>
                                <p:cTn id="79" presetID="42" presetClass="entr" presetSubtype="0" fill="hold" grpId="0" nodeType="afterEffect">
                                  <p:stCondLst>
                                    <p:cond delay="0"/>
                                  </p:stCondLst>
                                  <p:childTnLst>
                                    <p:set>
                                      <p:cBhvr>
                                        <p:cTn id="80" dur="1" fill="hold">
                                          <p:stCondLst>
                                            <p:cond delay="0"/>
                                          </p:stCondLst>
                                        </p:cTn>
                                        <p:tgtEl>
                                          <p:spTgt spid="41"/>
                                        </p:tgtEl>
                                        <p:attrNameLst>
                                          <p:attrName>style.visibility</p:attrName>
                                        </p:attrNameLst>
                                      </p:cBhvr>
                                      <p:to>
                                        <p:strVal val="visible"/>
                                      </p:to>
                                    </p:set>
                                    <p:animEffect transition="in" filter="fade">
                                      <p:cBhvr>
                                        <p:cTn id="81" dur="1000"/>
                                        <p:tgtEl>
                                          <p:spTgt spid="41"/>
                                        </p:tgtEl>
                                      </p:cBhvr>
                                    </p:animEffect>
                                    <p:anim calcmode="lin" valueType="num">
                                      <p:cBhvr>
                                        <p:cTn id="82" dur="1000" fill="hold"/>
                                        <p:tgtEl>
                                          <p:spTgt spid="41"/>
                                        </p:tgtEl>
                                        <p:attrNameLst>
                                          <p:attrName>ppt_x</p:attrName>
                                        </p:attrNameLst>
                                      </p:cBhvr>
                                      <p:tavLst>
                                        <p:tav tm="0">
                                          <p:val>
                                            <p:strVal val="#ppt_x"/>
                                          </p:val>
                                        </p:tav>
                                        <p:tav tm="100000">
                                          <p:val>
                                            <p:strVal val="#ppt_x"/>
                                          </p:val>
                                        </p:tav>
                                      </p:tavLst>
                                    </p:anim>
                                    <p:anim calcmode="lin" valueType="num">
                                      <p:cBhvr>
                                        <p:cTn id="83"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40" grpId="0" animBg="1"/>
      <p:bldP spid="41" grpId="0"/>
      <p:bldP spid="42" grpId="0" animBg="1"/>
      <p:bldP spid="43" grpId="0" animBg="1"/>
      <p:bldP spid="44" grpId="0" animBg="1"/>
      <p:bldP spid="45" grpId="0" animBg="1"/>
      <p:bldP spid="4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4494721" y="2206495"/>
            <a:ext cx="3562348" cy="818840"/>
            <a:chOff x="4494721" y="2206495"/>
            <a:chExt cx="3562348" cy="818840"/>
          </a:xfrm>
        </p:grpSpPr>
        <p:sp>
          <p:nvSpPr>
            <p:cNvPr id="53" name="圆角矩形 52"/>
            <p:cNvSpPr/>
            <p:nvPr/>
          </p:nvSpPr>
          <p:spPr>
            <a:xfrm>
              <a:off x="4494721" y="2206495"/>
              <a:ext cx="3562348" cy="818840"/>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标题 1"/>
            <p:cNvSpPr txBox="1">
              <a:spLocks/>
            </p:cNvSpPr>
            <p:nvPr/>
          </p:nvSpPr>
          <p:spPr>
            <a:xfrm>
              <a:off x="5254573" y="2239386"/>
              <a:ext cx="2050653" cy="640814"/>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pPr algn="ctr"/>
              <a:r>
                <a:rPr lang="zh-CN" altLang="en-US" sz="4000" dirty="0" smtClean="0"/>
                <a:t>面     向</a:t>
              </a:r>
              <a:endParaRPr lang="zh-CN" altLang="en-US" sz="4000" dirty="0"/>
            </a:p>
          </p:txBody>
        </p:sp>
      </p:grpSp>
      <p:sp>
        <p:nvSpPr>
          <p:cNvPr id="32" name="矩形 31"/>
          <p:cNvSpPr/>
          <p:nvPr/>
        </p:nvSpPr>
        <p:spPr>
          <a:xfrm>
            <a:off x="975360" y="-1341120"/>
            <a:ext cx="772160" cy="1056640"/>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a:grpSpLocks noChangeAspect="1"/>
          </p:cNvGrpSpPr>
          <p:nvPr/>
        </p:nvGrpSpPr>
        <p:grpSpPr>
          <a:xfrm>
            <a:off x="183057" y="301005"/>
            <a:ext cx="2339215" cy="1126744"/>
            <a:chOff x="1672035" y="1687395"/>
            <a:chExt cx="938928" cy="452259"/>
          </a:xfrm>
          <a:effectLst>
            <a:outerShdw blurRad="50800" dist="38100" dir="5400000" algn="t" rotWithShape="0">
              <a:prstClr val="black">
                <a:alpha val="40000"/>
              </a:prstClr>
            </a:outerShdw>
          </a:effectLst>
        </p:grpSpPr>
        <p:pic>
          <p:nvPicPr>
            <p:cNvPr id="7" name="Picture 2" descr="C:\Users\xb\Desktop\素材--党建\PNG--党（国）徽旗\党旗红旗\16sucai_201507091736.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flipH="1">
              <a:off x="1672035" y="1687395"/>
              <a:ext cx="845493" cy="44350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xb\Desktop\53bf653e36a06.png"/>
            <p:cNvPicPr>
              <a:picLocks noChangeAspect="1" noChangeArrowheads="1"/>
            </p:cNvPicPr>
            <p:nvPr userDrawn="1"/>
          </p:nvPicPr>
          <p:blipFill>
            <a:blip r:embed="rId5" cstate="print">
              <a:extLst>
                <a:ext uri="{28A0092B-C50C-407E-A947-70E740481C1C}">
                  <a14:useLocalDpi xmlns:a14="http://schemas.microsoft.com/office/drawing/2010/main"/>
                </a:ext>
              </a:extLst>
            </a:blip>
            <a:srcRect/>
            <a:stretch>
              <a:fillRect/>
            </a:stretch>
          </p:blipFill>
          <p:spPr bwMode="auto">
            <a:xfrm>
              <a:off x="2123728" y="1707654"/>
              <a:ext cx="487235" cy="432000"/>
            </a:xfrm>
            <a:prstGeom prst="rect">
              <a:avLst/>
            </a:prstGeom>
            <a:noFill/>
            <a:extLst>
              <a:ext uri="{909E8E84-426E-40DD-AFC4-6F175D3DCCD1}">
                <a14:hiddenFill xmlns:a14="http://schemas.microsoft.com/office/drawing/2010/main">
                  <a:solidFill>
                    <a:srgbClr val="FFFFFF"/>
                  </a:solidFill>
                </a14:hiddenFill>
              </a:ext>
            </a:extLst>
          </p:spPr>
        </p:pic>
      </p:grpSp>
      <p:sp>
        <p:nvSpPr>
          <p:cNvPr id="9" name="标题 1"/>
          <p:cNvSpPr txBox="1">
            <a:spLocks/>
          </p:cNvSpPr>
          <p:nvPr/>
        </p:nvSpPr>
        <p:spPr>
          <a:xfrm>
            <a:off x="2387543" y="534415"/>
            <a:ext cx="5318107" cy="794216"/>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pPr algn="ctr"/>
            <a:r>
              <a:rPr lang="zh-CN" altLang="en-US" sz="3600" dirty="0" smtClean="0">
                <a:gradFill>
                  <a:gsLst>
                    <a:gs pos="0">
                      <a:srgbClr val="BE0000"/>
                    </a:gs>
                    <a:gs pos="100000">
                      <a:srgbClr val="930000"/>
                    </a:gs>
                  </a:gsLst>
                  <a:lin ang="16200000" scaled="1"/>
                </a:gradFill>
              </a:rPr>
              <a:t>“两学一做”的教育对象</a:t>
            </a:r>
            <a:endParaRPr lang="zh-CN" altLang="en-US" sz="3600" dirty="0">
              <a:gradFill>
                <a:gsLst>
                  <a:gs pos="0">
                    <a:srgbClr val="BE0000"/>
                  </a:gs>
                  <a:gs pos="100000">
                    <a:srgbClr val="930000"/>
                  </a:gs>
                </a:gsLst>
                <a:lin ang="16200000" scaled="1"/>
              </a:gradFill>
            </a:endParaRPr>
          </a:p>
        </p:txBody>
      </p:sp>
      <p:grpSp>
        <p:nvGrpSpPr>
          <p:cNvPr id="10" name="组合 9"/>
          <p:cNvGrpSpPr/>
          <p:nvPr/>
        </p:nvGrpSpPr>
        <p:grpSpPr>
          <a:xfrm>
            <a:off x="8778749" y="569365"/>
            <a:ext cx="693102" cy="707002"/>
            <a:chOff x="1398837" y="3496783"/>
            <a:chExt cx="1006035" cy="1006034"/>
          </a:xfrm>
          <a:effectLst>
            <a:outerShdw blurRad="50800" dist="38100" dir="2700000" algn="tl" rotWithShape="0">
              <a:prstClr val="black">
                <a:alpha val="40000"/>
              </a:prstClr>
            </a:outerShdw>
          </a:effectLst>
        </p:grpSpPr>
        <p:grpSp>
          <p:nvGrpSpPr>
            <p:cNvPr id="11" name="组合 10"/>
            <p:cNvGrpSpPr/>
            <p:nvPr/>
          </p:nvGrpSpPr>
          <p:grpSpPr>
            <a:xfrm>
              <a:off x="1398837" y="3496783"/>
              <a:ext cx="1006035" cy="1006034"/>
              <a:chOff x="2180022" y="2446667"/>
              <a:chExt cx="1008000" cy="1008000"/>
            </a:xfrm>
          </p:grpSpPr>
          <p:sp>
            <p:nvSpPr>
              <p:cNvPr id="13" name="矩形 12"/>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14" name="直接连接符 13"/>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2" name="TextBox 14"/>
            <p:cNvSpPr txBox="1"/>
            <p:nvPr/>
          </p:nvSpPr>
          <p:spPr>
            <a:xfrm>
              <a:off x="1426098" y="3564497"/>
              <a:ext cx="951512"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两</a:t>
              </a:r>
            </a:p>
          </p:txBody>
        </p:sp>
      </p:grpSp>
      <p:grpSp>
        <p:nvGrpSpPr>
          <p:cNvPr id="16" name="组合 15"/>
          <p:cNvGrpSpPr/>
          <p:nvPr/>
        </p:nvGrpSpPr>
        <p:grpSpPr>
          <a:xfrm>
            <a:off x="9614407" y="577011"/>
            <a:ext cx="693102" cy="693101"/>
            <a:chOff x="2536745" y="3496783"/>
            <a:chExt cx="1006035" cy="1006034"/>
          </a:xfrm>
          <a:effectLst>
            <a:outerShdw blurRad="50800" dist="38100" dir="2700000" algn="tl" rotWithShape="0">
              <a:prstClr val="black">
                <a:alpha val="40000"/>
              </a:prstClr>
            </a:outerShdw>
          </a:effectLst>
        </p:grpSpPr>
        <p:grpSp>
          <p:nvGrpSpPr>
            <p:cNvPr id="17" name="组合 16"/>
            <p:cNvGrpSpPr/>
            <p:nvPr/>
          </p:nvGrpSpPr>
          <p:grpSpPr>
            <a:xfrm>
              <a:off x="2536745" y="3496783"/>
              <a:ext cx="1006035" cy="1006034"/>
              <a:chOff x="2180022" y="2446667"/>
              <a:chExt cx="1008000" cy="1008000"/>
            </a:xfrm>
          </p:grpSpPr>
          <p:sp>
            <p:nvSpPr>
              <p:cNvPr id="19" name="矩形 18"/>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0" name="直接连接符 19"/>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8" name="TextBox 14"/>
            <p:cNvSpPr txBox="1"/>
            <p:nvPr/>
          </p:nvSpPr>
          <p:spPr>
            <a:xfrm>
              <a:off x="2577636" y="3592172"/>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学</a:t>
              </a:r>
            </a:p>
          </p:txBody>
        </p:sp>
      </p:grpSp>
      <p:grpSp>
        <p:nvGrpSpPr>
          <p:cNvPr id="22" name="组合 21"/>
          <p:cNvGrpSpPr/>
          <p:nvPr/>
        </p:nvGrpSpPr>
        <p:grpSpPr>
          <a:xfrm>
            <a:off x="10459838" y="573188"/>
            <a:ext cx="693101" cy="693100"/>
            <a:chOff x="3674653" y="3496783"/>
            <a:chExt cx="1006035" cy="1006034"/>
          </a:xfrm>
          <a:effectLst>
            <a:outerShdw blurRad="50800" dist="38100" dir="2700000" algn="tl" rotWithShape="0">
              <a:prstClr val="black">
                <a:alpha val="40000"/>
              </a:prstClr>
            </a:outerShdw>
          </a:effectLst>
        </p:grpSpPr>
        <p:grpSp>
          <p:nvGrpSpPr>
            <p:cNvPr id="23" name="组合 22"/>
            <p:cNvGrpSpPr/>
            <p:nvPr/>
          </p:nvGrpSpPr>
          <p:grpSpPr>
            <a:xfrm>
              <a:off x="3674653" y="3496783"/>
              <a:ext cx="1006035" cy="1006034"/>
              <a:chOff x="2655510" y="2582189"/>
              <a:chExt cx="831406" cy="831406"/>
            </a:xfrm>
          </p:grpSpPr>
          <p:sp>
            <p:nvSpPr>
              <p:cNvPr id="25" name="矩形 24"/>
              <p:cNvSpPr/>
              <p:nvPr/>
            </p:nvSpPr>
            <p:spPr>
              <a:xfrm>
                <a:off x="2655510" y="2582189"/>
                <a:ext cx="831406" cy="83140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6" name="直接连接符 25"/>
              <p:cNvCxnSpPr/>
              <p:nvPr/>
            </p:nvCxnSpPr>
            <p:spPr>
              <a:xfrm>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5400000">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24" name="TextBox 14"/>
            <p:cNvSpPr txBox="1"/>
            <p:nvPr/>
          </p:nvSpPr>
          <p:spPr>
            <a:xfrm>
              <a:off x="3708728" y="3601699"/>
              <a:ext cx="951515" cy="806800"/>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一</a:t>
              </a:r>
            </a:p>
          </p:txBody>
        </p:sp>
      </p:grpSp>
      <p:grpSp>
        <p:nvGrpSpPr>
          <p:cNvPr id="28" name="组合 27"/>
          <p:cNvGrpSpPr/>
          <p:nvPr/>
        </p:nvGrpSpPr>
        <p:grpSpPr>
          <a:xfrm>
            <a:off x="11286106" y="569364"/>
            <a:ext cx="693102" cy="693101"/>
            <a:chOff x="4812563" y="3496783"/>
            <a:chExt cx="1006035" cy="1006034"/>
          </a:xfrm>
          <a:effectLst>
            <a:outerShdw blurRad="50800" dist="38100" dir="2700000" algn="tl" rotWithShape="0">
              <a:prstClr val="black">
                <a:alpha val="40000"/>
              </a:prstClr>
            </a:outerShdw>
          </a:effectLst>
        </p:grpSpPr>
        <p:grpSp>
          <p:nvGrpSpPr>
            <p:cNvPr id="29" name="组合 28"/>
            <p:cNvGrpSpPr/>
            <p:nvPr/>
          </p:nvGrpSpPr>
          <p:grpSpPr>
            <a:xfrm>
              <a:off x="4812563" y="3496783"/>
              <a:ext cx="1006035" cy="1006034"/>
              <a:chOff x="2180022" y="2446667"/>
              <a:chExt cx="1008000" cy="1008000"/>
            </a:xfrm>
          </p:grpSpPr>
          <p:sp>
            <p:nvSpPr>
              <p:cNvPr id="31" name="矩形 30"/>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36" name="直接连接符 35"/>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30" name="TextBox 14"/>
            <p:cNvSpPr txBox="1"/>
            <p:nvPr/>
          </p:nvSpPr>
          <p:spPr>
            <a:xfrm>
              <a:off x="4839822" y="3619057"/>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做</a:t>
              </a:r>
            </a:p>
          </p:txBody>
        </p:sp>
      </p:grpSp>
      <p:grpSp>
        <p:nvGrpSpPr>
          <p:cNvPr id="33" name="组合 32"/>
          <p:cNvGrpSpPr/>
          <p:nvPr/>
        </p:nvGrpSpPr>
        <p:grpSpPr>
          <a:xfrm>
            <a:off x="3073144" y="3536225"/>
            <a:ext cx="1247474" cy="1247473"/>
            <a:chOff x="2536745" y="3496783"/>
            <a:chExt cx="1006035" cy="1006034"/>
          </a:xfrm>
          <a:effectLst>
            <a:outerShdw blurRad="50800" dist="38100" dir="2700000" algn="tl" rotWithShape="0">
              <a:prstClr val="black">
                <a:alpha val="40000"/>
              </a:prstClr>
            </a:outerShdw>
          </a:effectLst>
        </p:grpSpPr>
        <p:grpSp>
          <p:nvGrpSpPr>
            <p:cNvPr id="34" name="组合 33"/>
            <p:cNvGrpSpPr/>
            <p:nvPr/>
          </p:nvGrpSpPr>
          <p:grpSpPr>
            <a:xfrm>
              <a:off x="2536745" y="3496783"/>
              <a:ext cx="1006035" cy="1006034"/>
              <a:chOff x="2180022" y="2446667"/>
              <a:chExt cx="1008000" cy="1008000"/>
            </a:xfrm>
          </p:grpSpPr>
          <p:sp>
            <p:nvSpPr>
              <p:cNvPr id="38" name="矩形 37"/>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39" name="直接连接符 38"/>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35" name="TextBox 14"/>
            <p:cNvSpPr txBox="1"/>
            <p:nvPr/>
          </p:nvSpPr>
          <p:spPr>
            <a:xfrm>
              <a:off x="2577636" y="3592173"/>
              <a:ext cx="951515" cy="819089"/>
            </a:xfrm>
            <a:prstGeom prst="rect">
              <a:avLst/>
            </a:prstGeom>
            <a:noFill/>
          </p:spPr>
          <p:txBody>
            <a:bodyPr wrap="square" rtlCol="0">
              <a:spAutoFit/>
            </a:bodyPr>
            <a:lstStyle/>
            <a:p>
              <a:pPr algn="ctr"/>
              <a:r>
                <a:rPr lang="zh-CN" altLang="en-US" sz="6000" b="1" dirty="0" smtClean="0">
                  <a:solidFill>
                    <a:schemeClr val="tx1">
                      <a:lumMod val="95000"/>
                      <a:lumOff val="5000"/>
                    </a:schemeClr>
                  </a:solidFill>
                  <a:latin typeface="微软雅黑" panose="020B0503020204020204" pitchFamily="34" charset="-122"/>
                  <a:ea typeface="微软雅黑" panose="020B0503020204020204" pitchFamily="34" charset="-122"/>
                </a:rPr>
                <a:t>全</a:t>
              </a:r>
              <a:endParaRPr lang="zh-CN" altLang="en-US" sz="60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6057752" y="3535540"/>
            <a:ext cx="1247474" cy="1247473"/>
            <a:chOff x="4812563" y="3496783"/>
            <a:chExt cx="1006035" cy="1006034"/>
          </a:xfrm>
          <a:effectLst>
            <a:outerShdw blurRad="50800" dist="38100" dir="2700000" algn="tl" rotWithShape="0">
              <a:prstClr val="black">
                <a:alpha val="40000"/>
              </a:prstClr>
            </a:outerShdw>
          </a:effectLst>
        </p:grpSpPr>
        <p:grpSp>
          <p:nvGrpSpPr>
            <p:cNvPr id="42" name="组合 41"/>
            <p:cNvGrpSpPr/>
            <p:nvPr/>
          </p:nvGrpSpPr>
          <p:grpSpPr>
            <a:xfrm>
              <a:off x="4812563" y="3496783"/>
              <a:ext cx="1006035" cy="1006034"/>
              <a:chOff x="2180022" y="2446667"/>
              <a:chExt cx="1008000" cy="1008000"/>
            </a:xfrm>
          </p:grpSpPr>
          <p:sp>
            <p:nvSpPr>
              <p:cNvPr id="44" name="矩形 43"/>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45" name="直接连接符 44"/>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43" name="TextBox 14"/>
            <p:cNvSpPr txBox="1"/>
            <p:nvPr/>
          </p:nvSpPr>
          <p:spPr>
            <a:xfrm>
              <a:off x="4839822" y="3619056"/>
              <a:ext cx="951515" cy="819089"/>
            </a:xfrm>
            <a:prstGeom prst="rect">
              <a:avLst/>
            </a:prstGeom>
            <a:noFill/>
          </p:spPr>
          <p:txBody>
            <a:bodyPr wrap="square" rtlCol="0">
              <a:spAutoFit/>
            </a:bodyPr>
            <a:lstStyle/>
            <a:p>
              <a:pPr algn="ctr"/>
              <a:r>
                <a:rPr lang="zh-CN" altLang="en-US" sz="6000" b="1" dirty="0" smtClean="0">
                  <a:solidFill>
                    <a:schemeClr val="tx1">
                      <a:lumMod val="95000"/>
                      <a:lumOff val="5000"/>
                    </a:schemeClr>
                  </a:solidFill>
                  <a:latin typeface="微软雅黑" panose="020B0503020204020204" pitchFamily="34" charset="-122"/>
                  <a:ea typeface="微软雅黑" panose="020B0503020204020204" pitchFamily="34" charset="-122"/>
                </a:rPr>
                <a:t>党</a:t>
              </a:r>
              <a:endParaRPr lang="zh-CN" altLang="en-US" sz="60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grpSp>
      <p:grpSp>
        <p:nvGrpSpPr>
          <p:cNvPr id="47" name="组合 46"/>
          <p:cNvGrpSpPr/>
          <p:nvPr/>
        </p:nvGrpSpPr>
        <p:grpSpPr>
          <a:xfrm>
            <a:off x="4565448" y="3535541"/>
            <a:ext cx="1247474" cy="1247473"/>
            <a:chOff x="2536745" y="3496783"/>
            <a:chExt cx="1006035" cy="1006034"/>
          </a:xfrm>
          <a:effectLst>
            <a:outerShdw blurRad="50800" dist="38100" dir="2700000" algn="tl" rotWithShape="0">
              <a:prstClr val="black">
                <a:alpha val="40000"/>
              </a:prstClr>
            </a:outerShdw>
          </a:effectLst>
        </p:grpSpPr>
        <p:grpSp>
          <p:nvGrpSpPr>
            <p:cNvPr id="48" name="组合 47"/>
            <p:cNvGrpSpPr/>
            <p:nvPr/>
          </p:nvGrpSpPr>
          <p:grpSpPr>
            <a:xfrm>
              <a:off x="2536745" y="3496783"/>
              <a:ext cx="1006035" cy="1006034"/>
              <a:chOff x="2180022" y="2446667"/>
              <a:chExt cx="1008000" cy="1008000"/>
            </a:xfrm>
          </p:grpSpPr>
          <p:sp>
            <p:nvSpPr>
              <p:cNvPr id="50" name="矩形 49"/>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51" name="直接连接符 50"/>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49" name="TextBox 14"/>
            <p:cNvSpPr txBox="1"/>
            <p:nvPr/>
          </p:nvSpPr>
          <p:spPr>
            <a:xfrm>
              <a:off x="2577636" y="3592173"/>
              <a:ext cx="951515" cy="819089"/>
            </a:xfrm>
            <a:prstGeom prst="rect">
              <a:avLst/>
            </a:prstGeom>
            <a:noFill/>
          </p:spPr>
          <p:txBody>
            <a:bodyPr wrap="square" rtlCol="0">
              <a:spAutoFit/>
            </a:bodyPr>
            <a:lstStyle/>
            <a:p>
              <a:pPr algn="ctr"/>
              <a:r>
                <a:rPr lang="zh-CN" altLang="en-US" sz="6000" b="1" dirty="0" smtClean="0">
                  <a:solidFill>
                    <a:schemeClr val="tx1">
                      <a:lumMod val="95000"/>
                      <a:lumOff val="5000"/>
                    </a:schemeClr>
                  </a:solidFill>
                  <a:latin typeface="微软雅黑" panose="020B0503020204020204" pitchFamily="34" charset="-122"/>
                  <a:ea typeface="微软雅黑" panose="020B0503020204020204" pitchFamily="34" charset="-122"/>
                </a:rPr>
                <a:t>体</a:t>
              </a:r>
              <a:endParaRPr lang="zh-CN" altLang="en-US" sz="60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grpSp>
      <p:pic>
        <p:nvPicPr>
          <p:cNvPr id="54" name="图片 53"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760734" y="2042006"/>
            <a:ext cx="1085967" cy="1035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5" name="组合 54"/>
          <p:cNvGrpSpPr/>
          <p:nvPr/>
        </p:nvGrpSpPr>
        <p:grpSpPr>
          <a:xfrm>
            <a:off x="7550056" y="3535540"/>
            <a:ext cx="1247474" cy="1247473"/>
            <a:chOff x="4812563" y="3496783"/>
            <a:chExt cx="1006035" cy="1006034"/>
          </a:xfrm>
          <a:effectLst>
            <a:outerShdw blurRad="50800" dist="38100" dir="2700000" algn="tl" rotWithShape="0">
              <a:prstClr val="black">
                <a:alpha val="40000"/>
              </a:prstClr>
            </a:outerShdw>
          </a:effectLst>
        </p:grpSpPr>
        <p:grpSp>
          <p:nvGrpSpPr>
            <p:cNvPr id="56" name="组合 55"/>
            <p:cNvGrpSpPr/>
            <p:nvPr/>
          </p:nvGrpSpPr>
          <p:grpSpPr>
            <a:xfrm>
              <a:off x="4812563" y="3496783"/>
              <a:ext cx="1006035" cy="1006034"/>
              <a:chOff x="2180022" y="2446667"/>
              <a:chExt cx="1008000" cy="1008000"/>
            </a:xfrm>
          </p:grpSpPr>
          <p:sp>
            <p:nvSpPr>
              <p:cNvPr id="58" name="矩形 57"/>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59" name="直接连接符 58"/>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57" name="TextBox 14"/>
            <p:cNvSpPr txBox="1"/>
            <p:nvPr/>
          </p:nvSpPr>
          <p:spPr>
            <a:xfrm>
              <a:off x="4839822" y="3619056"/>
              <a:ext cx="951515" cy="819089"/>
            </a:xfrm>
            <a:prstGeom prst="rect">
              <a:avLst/>
            </a:prstGeom>
            <a:noFill/>
          </p:spPr>
          <p:txBody>
            <a:bodyPr wrap="square" rtlCol="0">
              <a:spAutoFit/>
            </a:bodyPr>
            <a:lstStyle/>
            <a:p>
              <a:pPr algn="ctr"/>
              <a:r>
                <a:rPr lang="zh-CN" altLang="en-US" sz="6000" b="1" dirty="0" smtClean="0">
                  <a:solidFill>
                    <a:schemeClr val="tx1">
                      <a:lumMod val="95000"/>
                      <a:lumOff val="5000"/>
                    </a:schemeClr>
                  </a:solidFill>
                  <a:latin typeface="微软雅黑" panose="020B0503020204020204" pitchFamily="34" charset="-122"/>
                  <a:ea typeface="微软雅黑" panose="020B0503020204020204" pitchFamily="34" charset="-122"/>
                </a:rPr>
                <a:t>员</a:t>
              </a:r>
              <a:endParaRPr lang="zh-CN" altLang="en-US" sz="60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grpSp>
      <p:grpSp>
        <p:nvGrpSpPr>
          <p:cNvPr id="62" name="组合 61"/>
          <p:cNvGrpSpPr/>
          <p:nvPr/>
        </p:nvGrpSpPr>
        <p:grpSpPr>
          <a:xfrm>
            <a:off x="3473896" y="5406750"/>
            <a:ext cx="4944548" cy="480054"/>
            <a:chOff x="4608004" y="2427734"/>
            <a:chExt cx="3708411" cy="360040"/>
          </a:xfrm>
        </p:grpSpPr>
        <p:sp>
          <p:nvSpPr>
            <p:cNvPr id="63" name="矩形 62"/>
            <p:cNvSpPr/>
            <p:nvPr/>
          </p:nvSpPr>
          <p:spPr>
            <a:xfrm>
              <a:off x="4608004" y="2427734"/>
              <a:ext cx="756084" cy="360040"/>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微软雅黑" pitchFamily="34" charset="-122"/>
                  <a:ea typeface="微软雅黑" pitchFamily="34" charset="-122"/>
                </a:rPr>
                <a:t>拓展</a:t>
              </a:r>
            </a:p>
          </p:txBody>
        </p:sp>
        <p:sp>
          <p:nvSpPr>
            <p:cNvPr id="64" name="矩形 63"/>
            <p:cNvSpPr/>
            <p:nvPr/>
          </p:nvSpPr>
          <p:spPr>
            <a:xfrm>
              <a:off x="5406658" y="2427734"/>
              <a:ext cx="2909757" cy="360040"/>
            </a:xfrm>
            <a:prstGeom prst="rect">
              <a:avLst/>
            </a:prstGeom>
            <a:noFill/>
            <a:ln>
              <a:solidFill>
                <a:srgbClr val="AB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65" name="矩形 64"/>
            <p:cNvSpPr/>
            <p:nvPr/>
          </p:nvSpPr>
          <p:spPr>
            <a:xfrm>
              <a:off x="5406658" y="2479997"/>
              <a:ext cx="2592288" cy="284742"/>
            </a:xfrm>
            <a:prstGeom prst="rect">
              <a:avLst/>
            </a:prstGeom>
          </p:spPr>
          <p:txBody>
            <a:bodyPr wrap="square">
              <a:spAutoFit/>
            </a:bodyPr>
            <a:lstStyle/>
            <a:p>
              <a:r>
                <a:rPr lang="zh-CN" altLang="en-US" sz="1867" dirty="0">
                  <a:gradFill>
                    <a:gsLst>
                      <a:gs pos="0">
                        <a:srgbClr val="BE0000"/>
                      </a:gs>
                      <a:gs pos="100000">
                        <a:srgbClr val="930000"/>
                      </a:gs>
                    </a:gsLst>
                    <a:lin ang="16200000" scaled="1"/>
                  </a:gradFill>
                  <a:latin typeface="微软雅黑" pitchFamily="34" charset="-122"/>
                  <a:ea typeface="微软雅黑" pitchFamily="34" charset="-122"/>
                </a:rPr>
                <a:t>“关键少数”向广大党员拓展</a:t>
              </a:r>
            </a:p>
          </p:txBody>
        </p:sp>
      </p:grpSp>
      <p:grpSp>
        <p:nvGrpSpPr>
          <p:cNvPr id="66" name="组合 65"/>
          <p:cNvGrpSpPr/>
          <p:nvPr/>
        </p:nvGrpSpPr>
        <p:grpSpPr>
          <a:xfrm>
            <a:off x="3473896" y="6060641"/>
            <a:ext cx="4944548" cy="480053"/>
            <a:chOff x="4608004" y="3003798"/>
            <a:chExt cx="3708411" cy="360040"/>
          </a:xfrm>
        </p:grpSpPr>
        <p:sp>
          <p:nvSpPr>
            <p:cNvPr id="67" name="矩形 66"/>
            <p:cNvSpPr/>
            <p:nvPr/>
          </p:nvSpPr>
          <p:spPr>
            <a:xfrm>
              <a:off x="4608004" y="3003798"/>
              <a:ext cx="756084" cy="36004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微软雅黑" pitchFamily="34" charset="-122"/>
                  <a:ea typeface="微软雅黑" pitchFamily="34" charset="-122"/>
                </a:rPr>
                <a:t>延伸</a:t>
              </a:r>
            </a:p>
          </p:txBody>
        </p:sp>
        <p:sp>
          <p:nvSpPr>
            <p:cNvPr id="68" name="矩形 67"/>
            <p:cNvSpPr/>
            <p:nvPr/>
          </p:nvSpPr>
          <p:spPr>
            <a:xfrm>
              <a:off x="5406658" y="3003798"/>
              <a:ext cx="2909757" cy="360040"/>
            </a:xfrm>
            <a:prstGeom prst="rect">
              <a:avLst/>
            </a:prstGeom>
            <a:noFill/>
            <a:ln>
              <a:solidFill>
                <a:srgbClr val="B3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69" name="矩形 68"/>
            <p:cNvSpPr/>
            <p:nvPr/>
          </p:nvSpPr>
          <p:spPr>
            <a:xfrm>
              <a:off x="5508104" y="3029929"/>
              <a:ext cx="2592288" cy="284742"/>
            </a:xfrm>
            <a:prstGeom prst="rect">
              <a:avLst/>
            </a:prstGeom>
          </p:spPr>
          <p:txBody>
            <a:bodyPr wrap="square">
              <a:spAutoFit/>
            </a:bodyPr>
            <a:lstStyle/>
            <a:p>
              <a:r>
                <a:rPr lang="zh-CN" altLang="en-US" sz="1867" dirty="0">
                  <a:gradFill>
                    <a:gsLst>
                      <a:gs pos="0">
                        <a:srgbClr val="BE0000"/>
                      </a:gs>
                      <a:gs pos="100000">
                        <a:srgbClr val="930000"/>
                      </a:gs>
                    </a:gsLst>
                    <a:lin ang="16200000" scaled="1"/>
                  </a:gradFill>
                  <a:latin typeface="微软雅黑" pitchFamily="34" charset="-122"/>
                  <a:ea typeface="微软雅黑" pitchFamily="34" charset="-122"/>
                </a:rPr>
                <a:t>集中性教育向经常性教育延伸</a:t>
              </a:r>
            </a:p>
          </p:txBody>
        </p:sp>
      </p:grpSp>
    </p:spTree>
    <p:extLst>
      <p:ext uri="{BB962C8B-B14F-4D97-AF65-F5344CB8AC3E}">
        <p14:creationId xmlns:p14="http://schemas.microsoft.com/office/powerpoint/2010/main" val="159177934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1000"/>
                                        <p:tgtEl>
                                          <p:spTgt spid="9"/>
                                        </p:tgtEl>
                                      </p:cBhvr>
                                    </p:animEffect>
                                  </p:childTnLst>
                                </p:cTn>
                              </p:par>
                            </p:childTnLst>
                          </p:cTn>
                        </p:par>
                        <p:par>
                          <p:cTn id="14" fill="hold">
                            <p:stCondLst>
                              <p:cond delay="2000"/>
                            </p:stCondLst>
                            <p:childTnLst>
                              <p:par>
                                <p:cTn id="15" presetID="53" presetClass="entr" presetSubtype="16"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par>
                          <p:cTn id="20" fill="hold">
                            <p:stCondLst>
                              <p:cond delay="2500"/>
                            </p:stCondLst>
                            <p:childTnLst>
                              <p:par>
                                <p:cTn id="21" presetID="53" presetClass="entr" presetSubtype="16"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childTnLst>
                          </p:cTn>
                        </p:par>
                        <p:par>
                          <p:cTn id="26" fill="hold">
                            <p:stCondLst>
                              <p:cond delay="3000"/>
                            </p:stCondLst>
                            <p:childTnLst>
                              <p:par>
                                <p:cTn id="27" presetID="53" presetClass="entr" presetSubtype="16"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Effect transition="in" filter="fade">
                                      <p:cBhvr>
                                        <p:cTn id="37" dur="500"/>
                                        <p:tgtEl>
                                          <p:spTgt spid="28"/>
                                        </p:tgtEl>
                                      </p:cBhvr>
                                    </p:animEffect>
                                  </p:childTnLst>
                                </p:cTn>
                              </p:par>
                            </p:childTnLst>
                          </p:cTn>
                        </p:par>
                        <p:par>
                          <p:cTn id="38" fill="hold">
                            <p:stCondLst>
                              <p:cond delay="4000"/>
                            </p:stCondLst>
                            <p:childTnLst>
                              <p:par>
                                <p:cTn id="39" presetID="23" presetClass="entr" presetSubtype="528" fill="hold" nodeType="afterEffect">
                                  <p:stCondLst>
                                    <p:cond delay="0"/>
                                  </p:stCondLst>
                                  <p:childTnLst>
                                    <p:set>
                                      <p:cBhvr>
                                        <p:cTn id="40" dur="1" fill="hold">
                                          <p:stCondLst>
                                            <p:cond delay="0"/>
                                          </p:stCondLst>
                                        </p:cTn>
                                        <p:tgtEl>
                                          <p:spTgt spid="54"/>
                                        </p:tgtEl>
                                        <p:attrNameLst>
                                          <p:attrName>style.visibility</p:attrName>
                                        </p:attrNameLst>
                                      </p:cBhvr>
                                      <p:to>
                                        <p:strVal val="visible"/>
                                      </p:to>
                                    </p:set>
                                    <p:anim calcmode="lin" valueType="num">
                                      <p:cBhvr>
                                        <p:cTn id="41" dur="1000" fill="hold"/>
                                        <p:tgtEl>
                                          <p:spTgt spid="54"/>
                                        </p:tgtEl>
                                        <p:attrNameLst>
                                          <p:attrName>ppt_w</p:attrName>
                                        </p:attrNameLst>
                                      </p:cBhvr>
                                      <p:tavLst>
                                        <p:tav tm="0">
                                          <p:val>
                                            <p:fltVal val="0"/>
                                          </p:val>
                                        </p:tav>
                                        <p:tav tm="100000">
                                          <p:val>
                                            <p:strVal val="#ppt_w"/>
                                          </p:val>
                                        </p:tav>
                                      </p:tavLst>
                                    </p:anim>
                                    <p:anim calcmode="lin" valueType="num">
                                      <p:cBhvr>
                                        <p:cTn id="42" dur="1000" fill="hold"/>
                                        <p:tgtEl>
                                          <p:spTgt spid="54"/>
                                        </p:tgtEl>
                                        <p:attrNameLst>
                                          <p:attrName>ppt_h</p:attrName>
                                        </p:attrNameLst>
                                      </p:cBhvr>
                                      <p:tavLst>
                                        <p:tav tm="0">
                                          <p:val>
                                            <p:fltVal val="0"/>
                                          </p:val>
                                        </p:tav>
                                        <p:tav tm="100000">
                                          <p:val>
                                            <p:strVal val="#ppt_h"/>
                                          </p:val>
                                        </p:tav>
                                      </p:tavLst>
                                    </p:anim>
                                    <p:anim calcmode="lin" valueType="num">
                                      <p:cBhvr>
                                        <p:cTn id="43" dur="1000" fill="hold"/>
                                        <p:tgtEl>
                                          <p:spTgt spid="54"/>
                                        </p:tgtEl>
                                        <p:attrNameLst>
                                          <p:attrName>ppt_x</p:attrName>
                                        </p:attrNameLst>
                                      </p:cBhvr>
                                      <p:tavLst>
                                        <p:tav tm="0">
                                          <p:val>
                                            <p:fltVal val="0.5"/>
                                          </p:val>
                                        </p:tav>
                                        <p:tav tm="100000">
                                          <p:val>
                                            <p:strVal val="#ppt_x"/>
                                          </p:val>
                                        </p:tav>
                                      </p:tavLst>
                                    </p:anim>
                                    <p:anim calcmode="lin" valueType="num">
                                      <p:cBhvr>
                                        <p:cTn id="44" dur="1000" fill="hold"/>
                                        <p:tgtEl>
                                          <p:spTgt spid="54"/>
                                        </p:tgtEl>
                                        <p:attrNameLst>
                                          <p:attrName>ppt_y</p:attrName>
                                        </p:attrNameLst>
                                      </p:cBhvr>
                                      <p:tavLst>
                                        <p:tav tm="0">
                                          <p:val>
                                            <p:fltVal val="0.5"/>
                                          </p:val>
                                        </p:tav>
                                        <p:tav tm="100000">
                                          <p:val>
                                            <p:strVal val="#ppt_y"/>
                                          </p:val>
                                        </p:tav>
                                      </p:tavLst>
                                    </p:anim>
                                  </p:childTnLst>
                                </p:cTn>
                              </p:par>
                            </p:childTnLst>
                          </p:cTn>
                        </p:par>
                        <p:par>
                          <p:cTn id="45" fill="hold">
                            <p:stCondLst>
                              <p:cond delay="5000"/>
                            </p:stCondLst>
                            <p:childTnLst>
                              <p:par>
                                <p:cTn id="46" presetID="22" presetClass="entr" presetSubtype="8" fill="hold" nodeType="afterEffect">
                                  <p:stCondLst>
                                    <p:cond delay="0"/>
                                  </p:stCondLst>
                                  <p:childTnLst>
                                    <p:set>
                                      <p:cBhvr>
                                        <p:cTn id="47" dur="1" fill="hold">
                                          <p:stCondLst>
                                            <p:cond delay="0"/>
                                          </p:stCondLst>
                                        </p:cTn>
                                        <p:tgtEl>
                                          <p:spTgt spid="2"/>
                                        </p:tgtEl>
                                        <p:attrNameLst>
                                          <p:attrName>style.visibility</p:attrName>
                                        </p:attrNameLst>
                                      </p:cBhvr>
                                      <p:to>
                                        <p:strVal val="visible"/>
                                      </p:to>
                                    </p:set>
                                    <p:animEffect transition="in" filter="wipe(left)">
                                      <p:cBhvr>
                                        <p:cTn id="48" dur="1000"/>
                                        <p:tgtEl>
                                          <p:spTgt spid="2"/>
                                        </p:tgtEl>
                                      </p:cBhvr>
                                    </p:animEffect>
                                  </p:childTnLst>
                                </p:cTn>
                              </p:par>
                            </p:childTnLst>
                          </p:cTn>
                        </p:par>
                        <p:par>
                          <p:cTn id="49" fill="hold">
                            <p:stCondLst>
                              <p:cond delay="6000"/>
                            </p:stCondLst>
                            <p:childTnLst>
                              <p:par>
                                <p:cTn id="50" presetID="53" presetClass="entr" presetSubtype="16" fill="hold" nodeType="afterEffect">
                                  <p:stCondLst>
                                    <p:cond delay="0"/>
                                  </p:stCondLst>
                                  <p:childTnLst>
                                    <p:set>
                                      <p:cBhvr>
                                        <p:cTn id="51" dur="1" fill="hold">
                                          <p:stCondLst>
                                            <p:cond delay="0"/>
                                          </p:stCondLst>
                                        </p:cTn>
                                        <p:tgtEl>
                                          <p:spTgt spid="33"/>
                                        </p:tgtEl>
                                        <p:attrNameLst>
                                          <p:attrName>style.visibility</p:attrName>
                                        </p:attrNameLst>
                                      </p:cBhvr>
                                      <p:to>
                                        <p:strVal val="visible"/>
                                      </p:to>
                                    </p:set>
                                    <p:anim calcmode="lin" valueType="num">
                                      <p:cBhvr>
                                        <p:cTn id="52" dur="500" fill="hold"/>
                                        <p:tgtEl>
                                          <p:spTgt spid="33"/>
                                        </p:tgtEl>
                                        <p:attrNameLst>
                                          <p:attrName>ppt_w</p:attrName>
                                        </p:attrNameLst>
                                      </p:cBhvr>
                                      <p:tavLst>
                                        <p:tav tm="0">
                                          <p:val>
                                            <p:fltVal val="0"/>
                                          </p:val>
                                        </p:tav>
                                        <p:tav tm="100000">
                                          <p:val>
                                            <p:strVal val="#ppt_w"/>
                                          </p:val>
                                        </p:tav>
                                      </p:tavLst>
                                    </p:anim>
                                    <p:anim calcmode="lin" valueType="num">
                                      <p:cBhvr>
                                        <p:cTn id="53" dur="500" fill="hold"/>
                                        <p:tgtEl>
                                          <p:spTgt spid="33"/>
                                        </p:tgtEl>
                                        <p:attrNameLst>
                                          <p:attrName>ppt_h</p:attrName>
                                        </p:attrNameLst>
                                      </p:cBhvr>
                                      <p:tavLst>
                                        <p:tav tm="0">
                                          <p:val>
                                            <p:fltVal val="0"/>
                                          </p:val>
                                        </p:tav>
                                        <p:tav tm="100000">
                                          <p:val>
                                            <p:strVal val="#ppt_h"/>
                                          </p:val>
                                        </p:tav>
                                      </p:tavLst>
                                    </p:anim>
                                    <p:animEffect transition="in" filter="fade">
                                      <p:cBhvr>
                                        <p:cTn id="54" dur="500"/>
                                        <p:tgtEl>
                                          <p:spTgt spid="33"/>
                                        </p:tgtEl>
                                      </p:cBhvr>
                                    </p:animEffect>
                                  </p:childTnLst>
                                </p:cTn>
                              </p:par>
                            </p:childTnLst>
                          </p:cTn>
                        </p:par>
                        <p:par>
                          <p:cTn id="55" fill="hold">
                            <p:stCondLst>
                              <p:cond delay="6500"/>
                            </p:stCondLst>
                            <p:childTnLst>
                              <p:par>
                                <p:cTn id="56" presetID="53" presetClass="entr" presetSubtype="16" fill="hold" nodeType="afterEffect">
                                  <p:stCondLst>
                                    <p:cond delay="0"/>
                                  </p:stCondLst>
                                  <p:childTnLst>
                                    <p:set>
                                      <p:cBhvr>
                                        <p:cTn id="57" dur="1" fill="hold">
                                          <p:stCondLst>
                                            <p:cond delay="0"/>
                                          </p:stCondLst>
                                        </p:cTn>
                                        <p:tgtEl>
                                          <p:spTgt spid="47"/>
                                        </p:tgtEl>
                                        <p:attrNameLst>
                                          <p:attrName>style.visibility</p:attrName>
                                        </p:attrNameLst>
                                      </p:cBhvr>
                                      <p:to>
                                        <p:strVal val="visible"/>
                                      </p:to>
                                    </p:set>
                                    <p:anim calcmode="lin" valueType="num">
                                      <p:cBhvr>
                                        <p:cTn id="58" dur="500" fill="hold"/>
                                        <p:tgtEl>
                                          <p:spTgt spid="47"/>
                                        </p:tgtEl>
                                        <p:attrNameLst>
                                          <p:attrName>ppt_w</p:attrName>
                                        </p:attrNameLst>
                                      </p:cBhvr>
                                      <p:tavLst>
                                        <p:tav tm="0">
                                          <p:val>
                                            <p:fltVal val="0"/>
                                          </p:val>
                                        </p:tav>
                                        <p:tav tm="100000">
                                          <p:val>
                                            <p:strVal val="#ppt_w"/>
                                          </p:val>
                                        </p:tav>
                                      </p:tavLst>
                                    </p:anim>
                                    <p:anim calcmode="lin" valueType="num">
                                      <p:cBhvr>
                                        <p:cTn id="59" dur="500" fill="hold"/>
                                        <p:tgtEl>
                                          <p:spTgt spid="47"/>
                                        </p:tgtEl>
                                        <p:attrNameLst>
                                          <p:attrName>ppt_h</p:attrName>
                                        </p:attrNameLst>
                                      </p:cBhvr>
                                      <p:tavLst>
                                        <p:tav tm="0">
                                          <p:val>
                                            <p:fltVal val="0"/>
                                          </p:val>
                                        </p:tav>
                                        <p:tav tm="100000">
                                          <p:val>
                                            <p:strVal val="#ppt_h"/>
                                          </p:val>
                                        </p:tav>
                                      </p:tavLst>
                                    </p:anim>
                                    <p:animEffect transition="in" filter="fade">
                                      <p:cBhvr>
                                        <p:cTn id="60" dur="500"/>
                                        <p:tgtEl>
                                          <p:spTgt spid="47"/>
                                        </p:tgtEl>
                                      </p:cBhvr>
                                    </p:animEffect>
                                  </p:childTnLst>
                                </p:cTn>
                              </p:par>
                            </p:childTnLst>
                          </p:cTn>
                        </p:par>
                        <p:par>
                          <p:cTn id="61" fill="hold">
                            <p:stCondLst>
                              <p:cond delay="7000"/>
                            </p:stCondLst>
                            <p:childTnLst>
                              <p:par>
                                <p:cTn id="62" presetID="53" presetClass="entr" presetSubtype="16" fill="hold" nodeType="afterEffect">
                                  <p:stCondLst>
                                    <p:cond delay="0"/>
                                  </p:stCondLst>
                                  <p:childTnLst>
                                    <p:set>
                                      <p:cBhvr>
                                        <p:cTn id="63" dur="1" fill="hold">
                                          <p:stCondLst>
                                            <p:cond delay="0"/>
                                          </p:stCondLst>
                                        </p:cTn>
                                        <p:tgtEl>
                                          <p:spTgt spid="41"/>
                                        </p:tgtEl>
                                        <p:attrNameLst>
                                          <p:attrName>style.visibility</p:attrName>
                                        </p:attrNameLst>
                                      </p:cBhvr>
                                      <p:to>
                                        <p:strVal val="visible"/>
                                      </p:to>
                                    </p:set>
                                    <p:anim calcmode="lin" valueType="num">
                                      <p:cBhvr>
                                        <p:cTn id="64" dur="500" fill="hold"/>
                                        <p:tgtEl>
                                          <p:spTgt spid="41"/>
                                        </p:tgtEl>
                                        <p:attrNameLst>
                                          <p:attrName>ppt_w</p:attrName>
                                        </p:attrNameLst>
                                      </p:cBhvr>
                                      <p:tavLst>
                                        <p:tav tm="0">
                                          <p:val>
                                            <p:fltVal val="0"/>
                                          </p:val>
                                        </p:tav>
                                        <p:tav tm="100000">
                                          <p:val>
                                            <p:strVal val="#ppt_w"/>
                                          </p:val>
                                        </p:tav>
                                      </p:tavLst>
                                    </p:anim>
                                    <p:anim calcmode="lin" valueType="num">
                                      <p:cBhvr>
                                        <p:cTn id="65" dur="500" fill="hold"/>
                                        <p:tgtEl>
                                          <p:spTgt spid="41"/>
                                        </p:tgtEl>
                                        <p:attrNameLst>
                                          <p:attrName>ppt_h</p:attrName>
                                        </p:attrNameLst>
                                      </p:cBhvr>
                                      <p:tavLst>
                                        <p:tav tm="0">
                                          <p:val>
                                            <p:fltVal val="0"/>
                                          </p:val>
                                        </p:tav>
                                        <p:tav tm="100000">
                                          <p:val>
                                            <p:strVal val="#ppt_h"/>
                                          </p:val>
                                        </p:tav>
                                      </p:tavLst>
                                    </p:anim>
                                    <p:animEffect transition="in" filter="fade">
                                      <p:cBhvr>
                                        <p:cTn id="66" dur="500"/>
                                        <p:tgtEl>
                                          <p:spTgt spid="41"/>
                                        </p:tgtEl>
                                      </p:cBhvr>
                                    </p:animEffect>
                                  </p:childTnLst>
                                </p:cTn>
                              </p:par>
                            </p:childTnLst>
                          </p:cTn>
                        </p:par>
                        <p:par>
                          <p:cTn id="67" fill="hold">
                            <p:stCondLst>
                              <p:cond delay="7500"/>
                            </p:stCondLst>
                            <p:childTnLst>
                              <p:par>
                                <p:cTn id="68" presetID="53" presetClass="entr" presetSubtype="16" fill="hold" nodeType="afterEffect">
                                  <p:stCondLst>
                                    <p:cond delay="0"/>
                                  </p:stCondLst>
                                  <p:childTnLst>
                                    <p:set>
                                      <p:cBhvr>
                                        <p:cTn id="69" dur="1" fill="hold">
                                          <p:stCondLst>
                                            <p:cond delay="0"/>
                                          </p:stCondLst>
                                        </p:cTn>
                                        <p:tgtEl>
                                          <p:spTgt spid="55"/>
                                        </p:tgtEl>
                                        <p:attrNameLst>
                                          <p:attrName>style.visibility</p:attrName>
                                        </p:attrNameLst>
                                      </p:cBhvr>
                                      <p:to>
                                        <p:strVal val="visible"/>
                                      </p:to>
                                    </p:set>
                                    <p:anim calcmode="lin" valueType="num">
                                      <p:cBhvr>
                                        <p:cTn id="70" dur="500" fill="hold"/>
                                        <p:tgtEl>
                                          <p:spTgt spid="55"/>
                                        </p:tgtEl>
                                        <p:attrNameLst>
                                          <p:attrName>ppt_w</p:attrName>
                                        </p:attrNameLst>
                                      </p:cBhvr>
                                      <p:tavLst>
                                        <p:tav tm="0">
                                          <p:val>
                                            <p:fltVal val="0"/>
                                          </p:val>
                                        </p:tav>
                                        <p:tav tm="100000">
                                          <p:val>
                                            <p:strVal val="#ppt_w"/>
                                          </p:val>
                                        </p:tav>
                                      </p:tavLst>
                                    </p:anim>
                                    <p:anim calcmode="lin" valueType="num">
                                      <p:cBhvr>
                                        <p:cTn id="71" dur="500" fill="hold"/>
                                        <p:tgtEl>
                                          <p:spTgt spid="55"/>
                                        </p:tgtEl>
                                        <p:attrNameLst>
                                          <p:attrName>ppt_h</p:attrName>
                                        </p:attrNameLst>
                                      </p:cBhvr>
                                      <p:tavLst>
                                        <p:tav tm="0">
                                          <p:val>
                                            <p:fltVal val="0"/>
                                          </p:val>
                                        </p:tav>
                                        <p:tav tm="100000">
                                          <p:val>
                                            <p:strVal val="#ppt_h"/>
                                          </p:val>
                                        </p:tav>
                                      </p:tavLst>
                                    </p:anim>
                                    <p:animEffect transition="in" filter="fade">
                                      <p:cBhvr>
                                        <p:cTn id="72" dur="500"/>
                                        <p:tgtEl>
                                          <p:spTgt spid="55"/>
                                        </p:tgtEl>
                                      </p:cBhvr>
                                    </p:animEffect>
                                  </p:childTnLst>
                                </p:cTn>
                              </p:par>
                            </p:childTnLst>
                          </p:cTn>
                        </p:par>
                        <p:par>
                          <p:cTn id="73" fill="hold">
                            <p:stCondLst>
                              <p:cond delay="8000"/>
                            </p:stCondLst>
                            <p:childTnLst>
                              <p:par>
                                <p:cTn id="74" presetID="22" presetClass="entr" presetSubtype="8" fill="hold" nodeType="afterEffect">
                                  <p:stCondLst>
                                    <p:cond delay="0"/>
                                  </p:stCondLst>
                                  <p:childTnLst>
                                    <p:set>
                                      <p:cBhvr>
                                        <p:cTn id="75" dur="1" fill="hold">
                                          <p:stCondLst>
                                            <p:cond delay="0"/>
                                          </p:stCondLst>
                                        </p:cTn>
                                        <p:tgtEl>
                                          <p:spTgt spid="62"/>
                                        </p:tgtEl>
                                        <p:attrNameLst>
                                          <p:attrName>style.visibility</p:attrName>
                                        </p:attrNameLst>
                                      </p:cBhvr>
                                      <p:to>
                                        <p:strVal val="visible"/>
                                      </p:to>
                                    </p:set>
                                    <p:animEffect transition="in" filter="wipe(left)">
                                      <p:cBhvr>
                                        <p:cTn id="76" dur="1200"/>
                                        <p:tgtEl>
                                          <p:spTgt spid="62"/>
                                        </p:tgtEl>
                                      </p:cBhvr>
                                    </p:animEffect>
                                  </p:childTnLst>
                                </p:cTn>
                              </p:par>
                              <p:par>
                                <p:cTn id="77" presetID="22" presetClass="entr" presetSubtype="8" fill="hold" nodeType="withEffect">
                                  <p:stCondLst>
                                    <p:cond delay="700"/>
                                  </p:stCondLst>
                                  <p:childTnLst>
                                    <p:set>
                                      <p:cBhvr>
                                        <p:cTn id="78" dur="1" fill="hold">
                                          <p:stCondLst>
                                            <p:cond delay="0"/>
                                          </p:stCondLst>
                                        </p:cTn>
                                        <p:tgtEl>
                                          <p:spTgt spid="66"/>
                                        </p:tgtEl>
                                        <p:attrNameLst>
                                          <p:attrName>style.visibility</p:attrName>
                                        </p:attrNameLst>
                                      </p:cBhvr>
                                      <p:to>
                                        <p:strVal val="visible"/>
                                      </p:to>
                                    </p:set>
                                    <p:animEffect transition="in" filter="wipe(left)">
                                      <p:cBhvr>
                                        <p:cTn id="79" dur="12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2" name="矩形 31"/>
          <p:cNvSpPr/>
          <p:nvPr/>
        </p:nvSpPr>
        <p:spPr>
          <a:xfrm>
            <a:off x="975360" y="-1341120"/>
            <a:ext cx="772160" cy="1056640"/>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a:grpSpLocks noChangeAspect="1"/>
          </p:cNvGrpSpPr>
          <p:nvPr/>
        </p:nvGrpSpPr>
        <p:grpSpPr>
          <a:xfrm>
            <a:off x="183057" y="301005"/>
            <a:ext cx="2339215" cy="1126744"/>
            <a:chOff x="1672035" y="1687395"/>
            <a:chExt cx="938928" cy="452259"/>
          </a:xfrm>
          <a:effectLst>
            <a:outerShdw blurRad="50800" dist="38100" dir="5400000" algn="t" rotWithShape="0">
              <a:prstClr val="black">
                <a:alpha val="40000"/>
              </a:prstClr>
            </a:outerShdw>
          </a:effectLst>
        </p:grpSpPr>
        <p:pic>
          <p:nvPicPr>
            <p:cNvPr id="7" name="Picture 2" descr="C:\Users\xb\Desktop\素材--党建\PNG--党（国）徽旗\党旗红旗\16sucai_201507091736.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flipH="1">
              <a:off x="1672035" y="1687395"/>
              <a:ext cx="845493" cy="44350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xb\Desktop\53bf653e36a06.png"/>
            <p:cNvPicPr>
              <a:picLocks noChangeAspect="1" noChangeArrowheads="1"/>
            </p:cNvPicPr>
            <p:nvPr userDrawn="1"/>
          </p:nvPicPr>
          <p:blipFill>
            <a:blip r:embed="rId5" cstate="print">
              <a:extLst>
                <a:ext uri="{28A0092B-C50C-407E-A947-70E740481C1C}">
                  <a14:useLocalDpi xmlns:a14="http://schemas.microsoft.com/office/drawing/2010/main"/>
                </a:ext>
              </a:extLst>
            </a:blip>
            <a:srcRect/>
            <a:stretch>
              <a:fillRect/>
            </a:stretch>
          </p:blipFill>
          <p:spPr bwMode="auto">
            <a:xfrm>
              <a:off x="2123728" y="1707654"/>
              <a:ext cx="487235" cy="432000"/>
            </a:xfrm>
            <a:prstGeom prst="rect">
              <a:avLst/>
            </a:prstGeom>
            <a:noFill/>
            <a:extLst>
              <a:ext uri="{909E8E84-426E-40DD-AFC4-6F175D3DCCD1}">
                <a14:hiddenFill xmlns:a14="http://schemas.microsoft.com/office/drawing/2010/main">
                  <a:solidFill>
                    <a:srgbClr val="FFFFFF"/>
                  </a:solidFill>
                </a14:hiddenFill>
              </a:ext>
            </a:extLst>
          </p:spPr>
        </p:pic>
      </p:grpSp>
      <p:sp>
        <p:nvSpPr>
          <p:cNvPr id="9" name="标题 1"/>
          <p:cNvSpPr txBox="1">
            <a:spLocks/>
          </p:cNvSpPr>
          <p:nvPr/>
        </p:nvSpPr>
        <p:spPr>
          <a:xfrm>
            <a:off x="2589370" y="601353"/>
            <a:ext cx="5318107" cy="700748"/>
          </a:xfrm>
          <a:prstGeom prst="rect">
            <a:avLst/>
          </a:prstGeom>
        </p:spPr>
        <p:txBody>
          <a:bodyPr>
            <a:noAutofit/>
          </a:bodyPr>
          <a:lstStyle>
            <a:lvl1pPr algn="l" defTabSz="685891" rtl="0" eaLnBrk="1" latinLnBrk="0" hangingPunct="1">
              <a:spcBef>
                <a:spcPct val="0"/>
              </a:spcBef>
              <a:buNone/>
              <a:defRPr sz="2800" b="1" kern="1200">
                <a:solidFill>
                  <a:schemeClr val="bg1"/>
                </a:solidFill>
                <a:latin typeface="微软雅黑" pitchFamily="34" charset="-122"/>
                <a:ea typeface="微软雅黑" pitchFamily="34" charset="-122"/>
                <a:cs typeface="+mj-cs"/>
              </a:defRPr>
            </a:lvl1pPr>
          </a:lstStyle>
          <a:p>
            <a:pPr algn="ctr"/>
            <a:r>
              <a:rPr lang="zh-CN" altLang="en-US" sz="3600" dirty="0" smtClean="0">
                <a:gradFill>
                  <a:gsLst>
                    <a:gs pos="0">
                      <a:srgbClr val="BE0000"/>
                    </a:gs>
                    <a:gs pos="100000">
                      <a:srgbClr val="930000"/>
                    </a:gs>
                  </a:gsLst>
                  <a:lin ang="16200000" scaled="1"/>
                </a:gradFill>
              </a:rPr>
              <a:t>“两学一做”的目的意义</a:t>
            </a:r>
            <a:endParaRPr lang="zh-CN" altLang="en-US" sz="3600" dirty="0">
              <a:gradFill>
                <a:gsLst>
                  <a:gs pos="0">
                    <a:srgbClr val="BE0000"/>
                  </a:gs>
                  <a:gs pos="100000">
                    <a:srgbClr val="930000"/>
                  </a:gs>
                </a:gsLst>
                <a:lin ang="16200000" scaled="1"/>
              </a:gradFill>
            </a:endParaRPr>
          </a:p>
        </p:txBody>
      </p:sp>
      <p:grpSp>
        <p:nvGrpSpPr>
          <p:cNvPr id="10" name="组合 9"/>
          <p:cNvGrpSpPr/>
          <p:nvPr/>
        </p:nvGrpSpPr>
        <p:grpSpPr>
          <a:xfrm>
            <a:off x="8778749" y="569365"/>
            <a:ext cx="693102" cy="707002"/>
            <a:chOff x="1398837" y="3496783"/>
            <a:chExt cx="1006035" cy="1006034"/>
          </a:xfrm>
          <a:effectLst>
            <a:outerShdw blurRad="50800" dist="38100" dir="2700000" algn="tl" rotWithShape="0">
              <a:prstClr val="black">
                <a:alpha val="40000"/>
              </a:prstClr>
            </a:outerShdw>
          </a:effectLst>
        </p:grpSpPr>
        <p:grpSp>
          <p:nvGrpSpPr>
            <p:cNvPr id="11" name="组合 10"/>
            <p:cNvGrpSpPr/>
            <p:nvPr/>
          </p:nvGrpSpPr>
          <p:grpSpPr>
            <a:xfrm>
              <a:off x="1398837" y="3496783"/>
              <a:ext cx="1006035" cy="1006034"/>
              <a:chOff x="2180022" y="2446667"/>
              <a:chExt cx="1008000" cy="1008000"/>
            </a:xfrm>
          </p:grpSpPr>
          <p:sp>
            <p:nvSpPr>
              <p:cNvPr id="13" name="矩形 12"/>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14" name="直接连接符 13"/>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2" name="TextBox 14"/>
            <p:cNvSpPr txBox="1"/>
            <p:nvPr/>
          </p:nvSpPr>
          <p:spPr>
            <a:xfrm>
              <a:off x="1426098" y="3564497"/>
              <a:ext cx="951512"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两</a:t>
              </a:r>
            </a:p>
          </p:txBody>
        </p:sp>
      </p:grpSp>
      <p:grpSp>
        <p:nvGrpSpPr>
          <p:cNvPr id="16" name="组合 15"/>
          <p:cNvGrpSpPr/>
          <p:nvPr/>
        </p:nvGrpSpPr>
        <p:grpSpPr>
          <a:xfrm>
            <a:off x="9614407" y="577011"/>
            <a:ext cx="693102" cy="693101"/>
            <a:chOff x="2536745" y="3496783"/>
            <a:chExt cx="1006035" cy="1006034"/>
          </a:xfrm>
          <a:effectLst>
            <a:outerShdw blurRad="50800" dist="38100" dir="2700000" algn="tl" rotWithShape="0">
              <a:prstClr val="black">
                <a:alpha val="40000"/>
              </a:prstClr>
            </a:outerShdw>
          </a:effectLst>
        </p:grpSpPr>
        <p:grpSp>
          <p:nvGrpSpPr>
            <p:cNvPr id="17" name="组合 16"/>
            <p:cNvGrpSpPr/>
            <p:nvPr/>
          </p:nvGrpSpPr>
          <p:grpSpPr>
            <a:xfrm>
              <a:off x="2536745" y="3496783"/>
              <a:ext cx="1006035" cy="1006034"/>
              <a:chOff x="2180022" y="2446667"/>
              <a:chExt cx="1008000" cy="1008000"/>
            </a:xfrm>
          </p:grpSpPr>
          <p:sp>
            <p:nvSpPr>
              <p:cNvPr id="19" name="矩形 18"/>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0" name="直接连接符 19"/>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18" name="TextBox 14"/>
            <p:cNvSpPr txBox="1"/>
            <p:nvPr/>
          </p:nvSpPr>
          <p:spPr>
            <a:xfrm>
              <a:off x="2577636" y="3592172"/>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学</a:t>
              </a:r>
            </a:p>
          </p:txBody>
        </p:sp>
      </p:grpSp>
      <p:grpSp>
        <p:nvGrpSpPr>
          <p:cNvPr id="22" name="组合 21"/>
          <p:cNvGrpSpPr/>
          <p:nvPr/>
        </p:nvGrpSpPr>
        <p:grpSpPr>
          <a:xfrm>
            <a:off x="10459838" y="573188"/>
            <a:ext cx="693101" cy="693100"/>
            <a:chOff x="3674653" y="3496783"/>
            <a:chExt cx="1006035" cy="1006034"/>
          </a:xfrm>
          <a:effectLst>
            <a:outerShdw blurRad="50800" dist="38100" dir="2700000" algn="tl" rotWithShape="0">
              <a:prstClr val="black">
                <a:alpha val="40000"/>
              </a:prstClr>
            </a:outerShdw>
          </a:effectLst>
        </p:grpSpPr>
        <p:grpSp>
          <p:nvGrpSpPr>
            <p:cNvPr id="23" name="组合 22"/>
            <p:cNvGrpSpPr/>
            <p:nvPr/>
          </p:nvGrpSpPr>
          <p:grpSpPr>
            <a:xfrm>
              <a:off x="3674653" y="3496783"/>
              <a:ext cx="1006035" cy="1006034"/>
              <a:chOff x="2655510" y="2582189"/>
              <a:chExt cx="831406" cy="831406"/>
            </a:xfrm>
          </p:grpSpPr>
          <p:sp>
            <p:nvSpPr>
              <p:cNvPr id="25" name="矩形 24"/>
              <p:cNvSpPr/>
              <p:nvPr/>
            </p:nvSpPr>
            <p:spPr>
              <a:xfrm>
                <a:off x="2655510" y="2582189"/>
                <a:ext cx="831406" cy="83140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26" name="直接连接符 25"/>
              <p:cNvCxnSpPr/>
              <p:nvPr/>
            </p:nvCxnSpPr>
            <p:spPr>
              <a:xfrm>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5400000">
                <a:off x="2655510" y="2997892"/>
                <a:ext cx="831406"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24" name="TextBox 14"/>
            <p:cNvSpPr txBox="1"/>
            <p:nvPr/>
          </p:nvSpPr>
          <p:spPr>
            <a:xfrm>
              <a:off x="3708728" y="3601699"/>
              <a:ext cx="951515" cy="806800"/>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一</a:t>
              </a:r>
            </a:p>
          </p:txBody>
        </p:sp>
      </p:grpSp>
      <p:grpSp>
        <p:nvGrpSpPr>
          <p:cNvPr id="28" name="组合 27"/>
          <p:cNvGrpSpPr/>
          <p:nvPr/>
        </p:nvGrpSpPr>
        <p:grpSpPr>
          <a:xfrm>
            <a:off x="11286106" y="569364"/>
            <a:ext cx="693102" cy="693101"/>
            <a:chOff x="4812563" y="3496783"/>
            <a:chExt cx="1006035" cy="1006034"/>
          </a:xfrm>
          <a:effectLst>
            <a:outerShdw blurRad="50800" dist="38100" dir="2700000" algn="tl" rotWithShape="0">
              <a:prstClr val="black">
                <a:alpha val="40000"/>
              </a:prstClr>
            </a:outerShdw>
          </a:effectLst>
        </p:grpSpPr>
        <p:grpSp>
          <p:nvGrpSpPr>
            <p:cNvPr id="29" name="组合 28"/>
            <p:cNvGrpSpPr/>
            <p:nvPr/>
          </p:nvGrpSpPr>
          <p:grpSpPr>
            <a:xfrm>
              <a:off x="4812563" y="3496783"/>
              <a:ext cx="1006035" cy="1006034"/>
              <a:chOff x="2180022" y="2446667"/>
              <a:chExt cx="1008000" cy="1008000"/>
            </a:xfrm>
          </p:grpSpPr>
          <p:sp>
            <p:nvSpPr>
              <p:cNvPr id="31" name="矩形 30"/>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36" name="直接连接符 35"/>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30" name="TextBox 14"/>
            <p:cNvSpPr txBox="1"/>
            <p:nvPr/>
          </p:nvSpPr>
          <p:spPr>
            <a:xfrm>
              <a:off x="4839822" y="3619057"/>
              <a:ext cx="951515" cy="806799"/>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做</a:t>
              </a:r>
            </a:p>
          </p:txBody>
        </p:sp>
      </p:grpSp>
      <p:pic>
        <p:nvPicPr>
          <p:cNvPr id="35" name="图片 34"/>
          <p:cNvPicPr preferRelativeResize="0">
            <a:picLocks/>
          </p:cNvPicPr>
          <p:nvPr/>
        </p:nvPicPr>
        <p:blipFill>
          <a:blip r:embed="rId6" cstate="screen">
            <a:extLst>
              <a:ext uri="{28A0092B-C50C-407E-A947-70E740481C1C}">
                <a14:useLocalDpi xmlns:a14="http://schemas.microsoft.com/office/drawing/2010/main"/>
              </a:ext>
            </a:extLst>
          </a:blip>
          <a:srcRect/>
          <a:stretch>
            <a:fillRect/>
          </a:stretch>
        </p:blipFill>
        <p:spPr>
          <a:xfrm>
            <a:off x="1069144" y="1991435"/>
            <a:ext cx="4332850" cy="3987334"/>
          </a:xfrm>
          <a:custGeom>
            <a:avLst/>
            <a:gdLst>
              <a:gd name="connsiteX0" fmla="*/ 6419 w 4318782"/>
              <a:gd name="connsiteY0" fmla="*/ 0 h 3481753"/>
              <a:gd name="connsiteX1" fmla="*/ 4312364 w 4318782"/>
              <a:gd name="connsiteY1" fmla="*/ 0 h 3481753"/>
              <a:gd name="connsiteX2" fmla="*/ 4318782 w 4318782"/>
              <a:gd name="connsiteY2" fmla="*/ 63670 h 3481753"/>
              <a:gd name="connsiteX3" fmla="*/ 4318782 w 4318782"/>
              <a:gd name="connsiteY3" fmla="*/ 3440776 h 3481753"/>
              <a:gd name="connsiteX4" fmla="*/ 4314651 w 4318782"/>
              <a:gd name="connsiteY4" fmla="*/ 3481753 h 3481753"/>
              <a:gd name="connsiteX5" fmla="*/ 4131 w 4318782"/>
              <a:gd name="connsiteY5" fmla="*/ 3481753 h 3481753"/>
              <a:gd name="connsiteX6" fmla="*/ 0 w 4318782"/>
              <a:gd name="connsiteY6" fmla="*/ 3440776 h 3481753"/>
              <a:gd name="connsiteX7" fmla="*/ 0 w 4318782"/>
              <a:gd name="connsiteY7" fmla="*/ 63670 h 3481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18782" h="3481753">
                <a:moveTo>
                  <a:pt x="6419" y="0"/>
                </a:moveTo>
                <a:lnTo>
                  <a:pt x="4312364" y="0"/>
                </a:lnTo>
                <a:lnTo>
                  <a:pt x="4318782" y="63670"/>
                </a:lnTo>
                <a:lnTo>
                  <a:pt x="4318782" y="3440776"/>
                </a:lnTo>
                <a:lnTo>
                  <a:pt x="4314651" y="3481753"/>
                </a:lnTo>
                <a:lnTo>
                  <a:pt x="4131" y="3481753"/>
                </a:lnTo>
                <a:lnTo>
                  <a:pt x="0" y="3440776"/>
                </a:lnTo>
                <a:lnTo>
                  <a:pt x="0" y="63670"/>
                </a:lnTo>
                <a:close/>
              </a:path>
            </a:pathLst>
          </a:custGeom>
          <a:solidFill>
            <a:srgbClr val="FFFFFF">
              <a:shade val="85000"/>
            </a:srgbClr>
          </a:solidFill>
          <a:ln w="15875">
            <a:solidFill>
              <a:srgbClr val="B00000"/>
            </a:solidFill>
          </a:ln>
          <a:effectLst/>
        </p:spPr>
      </p:pic>
      <p:sp>
        <p:nvSpPr>
          <p:cNvPr id="38" name="矩形 37"/>
          <p:cNvSpPr/>
          <p:nvPr/>
        </p:nvSpPr>
        <p:spPr>
          <a:xfrm>
            <a:off x="973015" y="1876207"/>
            <a:ext cx="4525108" cy="4217791"/>
          </a:xfrm>
          <a:prstGeom prst="rect">
            <a:avLst/>
          </a:prstGeom>
          <a:noFill/>
          <a:ln w="63500">
            <a:solidFill>
              <a:srgbClr val="B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5" name="组合 44"/>
          <p:cNvGrpSpPr/>
          <p:nvPr/>
        </p:nvGrpSpPr>
        <p:grpSpPr>
          <a:xfrm>
            <a:off x="5956306" y="1876210"/>
            <a:ext cx="697712" cy="697712"/>
            <a:chOff x="2536745" y="3496783"/>
            <a:chExt cx="1006035" cy="1006034"/>
          </a:xfrm>
          <a:effectLst>
            <a:outerShdw blurRad="50800" dist="38100" dir="2700000" algn="tl" rotWithShape="0">
              <a:prstClr val="black">
                <a:alpha val="40000"/>
              </a:prstClr>
            </a:outerShdw>
          </a:effectLst>
        </p:grpSpPr>
        <p:grpSp>
          <p:nvGrpSpPr>
            <p:cNvPr id="46" name="组合 45"/>
            <p:cNvGrpSpPr/>
            <p:nvPr/>
          </p:nvGrpSpPr>
          <p:grpSpPr>
            <a:xfrm>
              <a:off x="2536745" y="3496783"/>
              <a:ext cx="1006035" cy="1006034"/>
              <a:chOff x="2180022" y="2446667"/>
              <a:chExt cx="1008000" cy="1008000"/>
            </a:xfrm>
          </p:grpSpPr>
          <p:sp>
            <p:nvSpPr>
              <p:cNvPr id="48" name="矩形 47"/>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49" name="直接连接符 48"/>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47" name="TextBox 14"/>
            <p:cNvSpPr txBox="1"/>
            <p:nvPr/>
          </p:nvSpPr>
          <p:spPr>
            <a:xfrm>
              <a:off x="2577637" y="3592173"/>
              <a:ext cx="951514" cy="878615"/>
            </a:xfrm>
            <a:prstGeom prst="rect">
              <a:avLst/>
            </a:prstGeom>
            <a:noFill/>
          </p:spPr>
          <p:txBody>
            <a:bodyPr wrap="square" rtlCol="0">
              <a:spAutoFit/>
            </a:bodyPr>
            <a:lstStyle/>
            <a:p>
              <a:pPr algn="ctr"/>
              <a:r>
                <a:rPr lang="zh-CN" altLang="en-US" sz="3200" b="1" dirty="0" smtClean="0">
                  <a:latin typeface="微软雅黑" panose="020B0503020204020204" pitchFamily="34" charset="-122"/>
                  <a:ea typeface="微软雅黑" panose="020B0503020204020204" pitchFamily="34" charset="-122"/>
                </a:rPr>
                <a:t>壹</a:t>
              </a:r>
              <a:endParaRPr lang="zh-CN" altLang="en-US" sz="3200" b="1" dirty="0">
                <a:latin typeface="微软雅黑" panose="020B0503020204020204" pitchFamily="34" charset="-122"/>
                <a:ea typeface="微软雅黑" panose="020B0503020204020204" pitchFamily="34" charset="-122"/>
              </a:endParaRPr>
            </a:p>
          </p:txBody>
        </p:sp>
      </p:grpSp>
      <p:grpSp>
        <p:nvGrpSpPr>
          <p:cNvPr id="51" name="组合 50"/>
          <p:cNvGrpSpPr/>
          <p:nvPr/>
        </p:nvGrpSpPr>
        <p:grpSpPr>
          <a:xfrm>
            <a:off x="5956302" y="2748588"/>
            <a:ext cx="697712" cy="697712"/>
            <a:chOff x="2536745" y="3496783"/>
            <a:chExt cx="1006035" cy="1006034"/>
          </a:xfrm>
          <a:effectLst>
            <a:outerShdw blurRad="50800" dist="38100" dir="2700000" algn="tl" rotWithShape="0">
              <a:prstClr val="black">
                <a:alpha val="40000"/>
              </a:prstClr>
            </a:outerShdw>
          </a:effectLst>
        </p:grpSpPr>
        <p:grpSp>
          <p:nvGrpSpPr>
            <p:cNvPr id="52" name="组合 51"/>
            <p:cNvGrpSpPr/>
            <p:nvPr/>
          </p:nvGrpSpPr>
          <p:grpSpPr>
            <a:xfrm>
              <a:off x="2536745" y="3496783"/>
              <a:ext cx="1006035" cy="1006034"/>
              <a:chOff x="2180022" y="2446667"/>
              <a:chExt cx="1008000" cy="1008000"/>
            </a:xfrm>
          </p:grpSpPr>
          <p:sp>
            <p:nvSpPr>
              <p:cNvPr id="54" name="矩形 53"/>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55" name="直接连接符 54"/>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53" name="TextBox 14"/>
            <p:cNvSpPr txBox="1"/>
            <p:nvPr/>
          </p:nvSpPr>
          <p:spPr>
            <a:xfrm>
              <a:off x="2577637" y="3592174"/>
              <a:ext cx="951514" cy="843190"/>
            </a:xfrm>
            <a:prstGeom prst="rect">
              <a:avLst/>
            </a:prstGeom>
            <a:noFill/>
          </p:spPr>
          <p:txBody>
            <a:bodyPr wrap="square" rtlCol="0">
              <a:spAutoFit/>
            </a:bodyPr>
            <a:lstStyle/>
            <a:p>
              <a:pPr algn="ctr"/>
              <a:r>
                <a:rPr lang="zh-CN" altLang="en-US" sz="3200" b="1" dirty="0" smtClean="0">
                  <a:latin typeface="微软雅黑" panose="020B0503020204020204" pitchFamily="34" charset="-122"/>
                  <a:ea typeface="微软雅黑" panose="020B0503020204020204" pitchFamily="34" charset="-122"/>
                </a:rPr>
                <a:t>贰</a:t>
              </a:r>
              <a:endParaRPr lang="zh-CN" altLang="en-US" sz="3200" b="1" dirty="0">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a:off x="5956302" y="3616494"/>
            <a:ext cx="697712" cy="697712"/>
            <a:chOff x="2536745" y="3496783"/>
            <a:chExt cx="1006035" cy="1006034"/>
          </a:xfrm>
          <a:effectLst>
            <a:outerShdw blurRad="50800" dist="38100" dir="2700000" algn="tl" rotWithShape="0">
              <a:prstClr val="black">
                <a:alpha val="40000"/>
              </a:prstClr>
            </a:outerShdw>
          </a:effectLst>
        </p:grpSpPr>
        <p:grpSp>
          <p:nvGrpSpPr>
            <p:cNvPr id="58" name="组合 57"/>
            <p:cNvGrpSpPr/>
            <p:nvPr/>
          </p:nvGrpSpPr>
          <p:grpSpPr>
            <a:xfrm>
              <a:off x="2536745" y="3496783"/>
              <a:ext cx="1006035" cy="1006034"/>
              <a:chOff x="2180022" y="2446667"/>
              <a:chExt cx="1008000" cy="1008000"/>
            </a:xfrm>
          </p:grpSpPr>
          <p:sp>
            <p:nvSpPr>
              <p:cNvPr id="60" name="矩形 59"/>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61" name="直接连接符 60"/>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59" name="TextBox 14"/>
            <p:cNvSpPr txBox="1"/>
            <p:nvPr/>
          </p:nvSpPr>
          <p:spPr>
            <a:xfrm>
              <a:off x="2577637" y="3592174"/>
              <a:ext cx="951514" cy="843190"/>
            </a:xfrm>
            <a:prstGeom prst="rect">
              <a:avLst/>
            </a:prstGeom>
            <a:noFill/>
          </p:spPr>
          <p:txBody>
            <a:bodyPr wrap="square" rtlCol="0">
              <a:spAutoFit/>
            </a:bodyPr>
            <a:lstStyle/>
            <a:p>
              <a:pPr algn="ctr"/>
              <a:r>
                <a:rPr lang="zh-CN" altLang="en-US" sz="3200" b="1" dirty="0" smtClean="0">
                  <a:latin typeface="微软雅黑" panose="020B0503020204020204" pitchFamily="34" charset="-122"/>
                  <a:ea typeface="微软雅黑" panose="020B0503020204020204" pitchFamily="34" charset="-122"/>
                </a:rPr>
                <a:t>叁</a:t>
              </a:r>
              <a:endParaRPr lang="zh-CN" altLang="en-US" sz="3200" b="1" dirty="0">
                <a:latin typeface="微软雅黑" panose="020B0503020204020204" pitchFamily="34" charset="-122"/>
                <a:ea typeface="微软雅黑" panose="020B0503020204020204" pitchFamily="34" charset="-122"/>
              </a:endParaRPr>
            </a:p>
          </p:txBody>
        </p:sp>
      </p:grpSp>
      <p:grpSp>
        <p:nvGrpSpPr>
          <p:cNvPr id="63" name="组合 62"/>
          <p:cNvGrpSpPr/>
          <p:nvPr/>
        </p:nvGrpSpPr>
        <p:grpSpPr>
          <a:xfrm>
            <a:off x="5956302" y="4495471"/>
            <a:ext cx="697712" cy="697712"/>
            <a:chOff x="2536745" y="3496783"/>
            <a:chExt cx="1006035" cy="1006034"/>
          </a:xfrm>
          <a:effectLst>
            <a:outerShdw blurRad="50800" dist="38100" dir="2700000" algn="tl" rotWithShape="0">
              <a:prstClr val="black">
                <a:alpha val="40000"/>
              </a:prstClr>
            </a:outerShdw>
          </a:effectLst>
        </p:grpSpPr>
        <p:grpSp>
          <p:nvGrpSpPr>
            <p:cNvPr id="64" name="组合 63"/>
            <p:cNvGrpSpPr/>
            <p:nvPr/>
          </p:nvGrpSpPr>
          <p:grpSpPr>
            <a:xfrm>
              <a:off x="2536745" y="3496783"/>
              <a:ext cx="1006035" cy="1006034"/>
              <a:chOff x="2180022" y="2446667"/>
              <a:chExt cx="1008000" cy="1008000"/>
            </a:xfrm>
          </p:grpSpPr>
          <p:sp>
            <p:nvSpPr>
              <p:cNvPr id="66" name="矩形 65"/>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67" name="直接连接符 66"/>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65" name="TextBox 14"/>
            <p:cNvSpPr txBox="1"/>
            <p:nvPr/>
          </p:nvSpPr>
          <p:spPr>
            <a:xfrm>
              <a:off x="2577637" y="3592174"/>
              <a:ext cx="951514" cy="843190"/>
            </a:xfrm>
            <a:prstGeom prst="rect">
              <a:avLst/>
            </a:prstGeom>
            <a:noFill/>
          </p:spPr>
          <p:txBody>
            <a:bodyPr wrap="square" rtlCol="0">
              <a:spAutoFit/>
            </a:bodyPr>
            <a:lstStyle/>
            <a:p>
              <a:pPr algn="ctr"/>
              <a:r>
                <a:rPr lang="zh-CN" altLang="en-US" sz="3200" b="1" dirty="0" smtClean="0">
                  <a:latin typeface="微软雅黑" panose="020B0503020204020204" pitchFamily="34" charset="-122"/>
                  <a:ea typeface="微软雅黑" panose="020B0503020204020204" pitchFamily="34" charset="-122"/>
                </a:rPr>
                <a:t>肆</a:t>
              </a:r>
              <a:endParaRPr lang="zh-CN" altLang="en-US" sz="3200" b="1" dirty="0">
                <a:latin typeface="微软雅黑" panose="020B0503020204020204" pitchFamily="34" charset="-122"/>
                <a:ea typeface="微软雅黑" panose="020B0503020204020204" pitchFamily="34" charset="-122"/>
              </a:endParaRPr>
            </a:p>
          </p:txBody>
        </p:sp>
      </p:grpSp>
      <p:grpSp>
        <p:nvGrpSpPr>
          <p:cNvPr id="69" name="组合 68"/>
          <p:cNvGrpSpPr/>
          <p:nvPr/>
        </p:nvGrpSpPr>
        <p:grpSpPr>
          <a:xfrm>
            <a:off x="5956302" y="5399516"/>
            <a:ext cx="697712" cy="697712"/>
            <a:chOff x="2536745" y="3496783"/>
            <a:chExt cx="1006035" cy="1006034"/>
          </a:xfrm>
          <a:effectLst>
            <a:outerShdw blurRad="50800" dist="38100" dir="2700000" algn="tl" rotWithShape="0">
              <a:prstClr val="black">
                <a:alpha val="40000"/>
              </a:prstClr>
            </a:outerShdw>
          </a:effectLst>
        </p:grpSpPr>
        <p:grpSp>
          <p:nvGrpSpPr>
            <p:cNvPr id="70" name="组合 69"/>
            <p:cNvGrpSpPr/>
            <p:nvPr/>
          </p:nvGrpSpPr>
          <p:grpSpPr>
            <a:xfrm>
              <a:off x="2536745" y="3496783"/>
              <a:ext cx="1006035" cy="1006034"/>
              <a:chOff x="2180022" y="2446667"/>
              <a:chExt cx="1008000" cy="1008000"/>
            </a:xfrm>
          </p:grpSpPr>
          <p:sp>
            <p:nvSpPr>
              <p:cNvPr id="72" name="矩形 71"/>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73" name="直接连接符 72"/>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71" name="TextBox 14"/>
            <p:cNvSpPr txBox="1"/>
            <p:nvPr/>
          </p:nvSpPr>
          <p:spPr>
            <a:xfrm>
              <a:off x="2577637" y="3592174"/>
              <a:ext cx="951514" cy="843190"/>
            </a:xfrm>
            <a:prstGeom prst="rect">
              <a:avLst/>
            </a:prstGeom>
            <a:noFill/>
          </p:spPr>
          <p:txBody>
            <a:bodyPr wrap="square" rtlCol="0">
              <a:spAutoFit/>
            </a:bodyPr>
            <a:lstStyle/>
            <a:p>
              <a:pPr algn="ctr"/>
              <a:r>
                <a:rPr lang="zh-CN" altLang="en-US" sz="3200" b="1" dirty="0" smtClean="0">
                  <a:latin typeface="微软雅黑" panose="020B0503020204020204" pitchFamily="34" charset="-122"/>
                  <a:ea typeface="微软雅黑" panose="020B0503020204020204" pitchFamily="34" charset="-122"/>
                </a:rPr>
                <a:t>伍</a:t>
              </a:r>
              <a:endParaRPr lang="zh-CN" altLang="en-US" sz="3200" b="1" dirty="0">
                <a:latin typeface="微软雅黑" panose="020B0503020204020204" pitchFamily="34" charset="-122"/>
                <a:ea typeface="微软雅黑" panose="020B0503020204020204" pitchFamily="34" charset="-122"/>
              </a:endParaRPr>
            </a:p>
          </p:txBody>
        </p:sp>
      </p:grpSp>
      <p:grpSp>
        <p:nvGrpSpPr>
          <p:cNvPr id="2" name="组合 1"/>
          <p:cNvGrpSpPr/>
          <p:nvPr/>
        </p:nvGrpSpPr>
        <p:grpSpPr>
          <a:xfrm>
            <a:off x="6825176" y="1876207"/>
            <a:ext cx="3810000" cy="697715"/>
            <a:chOff x="6825176" y="1876207"/>
            <a:chExt cx="3810000" cy="697715"/>
          </a:xfrm>
        </p:grpSpPr>
        <p:sp>
          <p:nvSpPr>
            <p:cNvPr id="76" name="矩形 75"/>
            <p:cNvSpPr/>
            <p:nvPr/>
          </p:nvSpPr>
          <p:spPr>
            <a:xfrm>
              <a:off x="6825176" y="1876207"/>
              <a:ext cx="3810000" cy="697715"/>
            </a:xfrm>
            <a:prstGeom prst="rect">
              <a:avLst/>
            </a:prstGeom>
            <a:noFill/>
            <a:ln>
              <a:solidFill>
                <a:srgbClr val="B3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矩形 76"/>
            <p:cNvSpPr/>
            <p:nvPr/>
          </p:nvSpPr>
          <p:spPr>
            <a:xfrm>
              <a:off x="7062361" y="1905494"/>
              <a:ext cx="3416320" cy="646331"/>
            </a:xfrm>
            <a:prstGeom prst="rect">
              <a:avLst/>
            </a:prstGeom>
          </p:spPr>
          <p:txBody>
            <a:bodyPr wrap="none">
              <a:spAutoFit/>
            </a:bodyPr>
            <a:lstStyle/>
            <a:p>
              <a:r>
                <a:rPr lang="zh-CN" altLang="en-US"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深入学习贯彻习近平总书记</a:t>
              </a:r>
              <a:r>
                <a:rPr lang="zh-CN" altLang="en-US" b="1" dirty="0" smtClean="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系列</a:t>
              </a:r>
              <a:endParaRPr lang="en-US" altLang="zh-CN" b="1" dirty="0" smtClean="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endParaRPr>
            </a:p>
            <a:p>
              <a:r>
                <a:rPr lang="zh-CN" altLang="en-US" b="1" dirty="0" smtClean="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重要讲话</a:t>
              </a:r>
              <a:r>
                <a:rPr lang="zh-CN" altLang="en-US"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精神</a:t>
              </a:r>
            </a:p>
          </p:txBody>
        </p:sp>
      </p:grpSp>
      <p:grpSp>
        <p:nvGrpSpPr>
          <p:cNvPr id="3" name="组合 2"/>
          <p:cNvGrpSpPr/>
          <p:nvPr/>
        </p:nvGrpSpPr>
        <p:grpSpPr>
          <a:xfrm>
            <a:off x="6825176" y="2761620"/>
            <a:ext cx="3810000" cy="788084"/>
            <a:chOff x="6825176" y="2761620"/>
            <a:chExt cx="3810000" cy="788084"/>
          </a:xfrm>
        </p:grpSpPr>
        <p:sp>
          <p:nvSpPr>
            <p:cNvPr id="78" name="矩形 77"/>
            <p:cNvSpPr/>
            <p:nvPr/>
          </p:nvSpPr>
          <p:spPr>
            <a:xfrm>
              <a:off x="7112193" y="2903373"/>
              <a:ext cx="3185487" cy="646331"/>
            </a:xfrm>
            <a:prstGeom prst="rect">
              <a:avLst/>
            </a:prstGeom>
          </p:spPr>
          <p:txBody>
            <a:bodyPr wrap="none">
              <a:spAutoFit/>
            </a:bodyPr>
            <a:lstStyle/>
            <a:p>
              <a:r>
                <a:rPr lang="zh-CN" altLang="en-US"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推动全面从严治党向基层延伸</a:t>
              </a:r>
              <a:br>
                <a:rPr lang="zh-CN" altLang="en-US"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br>
              <a:endParaRPr lang="zh-CN" altLang="en-US"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endParaRPr>
            </a:p>
          </p:txBody>
        </p:sp>
        <p:sp>
          <p:nvSpPr>
            <p:cNvPr id="82" name="矩形 81"/>
            <p:cNvSpPr/>
            <p:nvPr/>
          </p:nvSpPr>
          <p:spPr>
            <a:xfrm>
              <a:off x="6825176" y="2761620"/>
              <a:ext cx="3810000" cy="697715"/>
            </a:xfrm>
            <a:prstGeom prst="rect">
              <a:avLst/>
            </a:prstGeom>
            <a:noFill/>
            <a:ln>
              <a:solidFill>
                <a:srgbClr val="B3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p:nvGrpSpPr>
        <p:grpSpPr>
          <a:xfrm>
            <a:off x="6823317" y="3616494"/>
            <a:ext cx="3810000" cy="703668"/>
            <a:chOff x="6823317" y="3616494"/>
            <a:chExt cx="3810000" cy="703668"/>
          </a:xfrm>
        </p:grpSpPr>
        <p:sp>
          <p:nvSpPr>
            <p:cNvPr id="79" name="矩形 78"/>
            <p:cNvSpPr/>
            <p:nvPr/>
          </p:nvSpPr>
          <p:spPr>
            <a:xfrm>
              <a:off x="6942839" y="3673831"/>
              <a:ext cx="3655364" cy="646331"/>
            </a:xfrm>
            <a:prstGeom prst="rect">
              <a:avLst/>
            </a:prstGeom>
          </p:spPr>
          <p:txBody>
            <a:bodyPr wrap="square">
              <a:spAutoFit/>
            </a:bodyPr>
            <a:lstStyle/>
            <a:p>
              <a:r>
                <a:rPr lang="zh-CN" altLang="en-US"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巩固拓展党的群众路线教育</a:t>
              </a:r>
              <a:r>
                <a:rPr lang="zh-CN" altLang="en-US" b="1" dirty="0" smtClean="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实践</a:t>
              </a:r>
              <a:endParaRPr lang="en-US" altLang="zh-CN" b="1" dirty="0" smtClean="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endParaRPr>
            </a:p>
            <a:p>
              <a:r>
                <a:rPr lang="zh-CN" altLang="en-US" b="1" dirty="0" smtClean="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活动和“</a:t>
              </a:r>
              <a:r>
                <a:rPr lang="zh-CN" altLang="en-US"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三严三</a:t>
              </a:r>
              <a:r>
                <a:rPr lang="zh-CN" altLang="en-US" b="1" dirty="0" smtClean="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实</a:t>
              </a:r>
              <a:r>
                <a:rPr lang="en-US" altLang="zh-CN" b="1" dirty="0" smtClean="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a:t>
              </a:r>
              <a:r>
                <a:rPr lang="zh-CN" altLang="en-US" b="1" dirty="0" smtClean="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专</a:t>
              </a:r>
              <a:r>
                <a:rPr lang="zh-CN" altLang="en-US"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题教育成果 </a:t>
              </a:r>
            </a:p>
          </p:txBody>
        </p:sp>
        <p:sp>
          <p:nvSpPr>
            <p:cNvPr id="83" name="矩形 82"/>
            <p:cNvSpPr/>
            <p:nvPr/>
          </p:nvSpPr>
          <p:spPr>
            <a:xfrm>
              <a:off x="6823317" y="3616494"/>
              <a:ext cx="3810000" cy="697715"/>
            </a:xfrm>
            <a:prstGeom prst="rect">
              <a:avLst/>
            </a:prstGeom>
            <a:noFill/>
            <a:ln>
              <a:solidFill>
                <a:srgbClr val="B3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6825176" y="4486395"/>
            <a:ext cx="3810000" cy="697715"/>
            <a:chOff x="6825176" y="4486395"/>
            <a:chExt cx="3810000" cy="697715"/>
          </a:xfrm>
        </p:grpSpPr>
        <p:sp>
          <p:nvSpPr>
            <p:cNvPr id="80" name="矩形 79"/>
            <p:cNvSpPr/>
            <p:nvPr/>
          </p:nvSpPr>
          <p:spPr>
            <a:xfrm>
              <a:off x="6942839" y="4519075"/>
              <a:ext cx="3655364" cy="646331"/>
            </a:xfrm>
            <a:prstGeom prst="rect">
              <a:avLst/>
            </a:prstGeom>
          </p:spPr>
          <p:txBody>
            <a:bodyPr wrap="square">
              <a:spAutoFit/>
            </a:bodyPr>
            <a:lstStyle/>
            <a:p>
              <a:r>
                <a:rPr lang="zh-CN" altLang="en-US"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进一步解决党员队伍在思想、组织</a:t>
              </a:r>
              <a:r>
                <a:rPr lang="zh-CN" altLang="en-US" b="1" dirty="0" smtClean="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a:t>
              </a:r>
              <a:endParaRPr lang="en-US" altLang="zh-CN" b="1" dirty="0" smtClean="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endParaRPr>
            </a:p>
            <a:p>
              <a:r>
                <a:rPr lang="zh-CN" altLang="en-US" b="1" dirty="0" smtClean="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作风、纪律</a:t>
              </a:r>
              <a:r>
                <a:rPr lang="zh-CN" altLang="en-US"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等方面存在的问题</a:t>
              </a:r>
            </a:p>
          </p:txBody>
        </p:sp>
        <p:sp>
          <p:nvSpPr>
            <p:cNvPr id="84" name="矩形 83"/>
            <p:cNvSpPr/>
            <p:nvPr/>
          </p:nvSpPr>
          <p:spPr>
            <a:xfrm>
              <a:off x="6825176" y="4486395"/>
              <a:ext cx="3810000" cy="697715"/>
            </a:xfrm>
            <a:prstGeom prst="rect">
              <a:avLst/>
            </a:prstGeom>
            <a:noFill/>
            <a:ln>
              <a:solidFill>
                <a:srgbClr val="B3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 name="组合 32"/>
          <p:cNvGrpSpPr/>
          <p:nvPr/>
        </p:nvGrpSpPr>
        <p:grpSpPr>
          <a:xfrm>
            <a:off x="6823317" y="5399514"/>
            <a:ext cx="3810000" cy="697715"/>
            <a:chOff x="6823317" y="5399514"/>
            <a:chExt cx="3810000" cy="697715"/>
          </a:xfrm>
        </p:grpSpPr>
        <p:sp>
          <p:nvSpPr>
            <p:cNvPr id="81" name="矩形 80"/>
            <p:cNvSpPr/>
            <p:nvPr/>
          </p:nvSpPr>
          <p:spPr>
            <a:xfrm>
              <a:off x="7162720" y="5573393"/>
              <a:ext cx="3435483" cy="369332"/>
            </a:xfrm>
            <a:prstGeom prst="rect">
              <a:avLst/>
            </a:prstGeom>
          </p:spPr>
          <p:txBody>
            <a:bodyPr wrap="square">
              <a:spAutoFit/>
            </a:bodyPr>
            <a:lstStyle/>
            <a:p>
              <a:r>
                <a:rPr lang="zh-CN" altLang="en-US" b="1" dirty="0">
                  <a:gradFill>
                    <a:gsLst>
                      <a:gs pos="0">
                        <a:srgbClr val="BE0000"/>
                      </a:gs>
                      <a:gs pos="100000">
                        <a:srgbClr val="930000"/>
                      </a:gs>
                    </a:gsLst>
                    <a:lin ang="16200000" scaled="1"/>
                  </a:gradFill>
                  <a:latin typeface="微软雅黑" panose="020B0503020204020204" pitchFamily="34" charset="-122"/>
                  <a:ea typeface="微软雅黑" panose="020B0503020204020204" pitchFamily="34" charset="-122"/>
                </a:rPr>
                <a:t>保持发展党的先进性和纯洁性</a:t>
              </a:r>
            </a:p>
          </p:txBody>
        </p:sp>
        <p:sp>
          <p:nvSpPr>
            <p:cNvPr id="85" name="矩形 84"/>
            <p:cNvSpPr/>
            <p:nvPr/>
          </p:nvSpPr>
          <p:spPr>
            <a:xfrm>
              <a:off x="6823317" y="5399514"/>
              <a:ext cx="3810000" cy="697715"/>
            </a:xfrm>
            <a:prstGeom prst="rect">
              <a:avLst/>
            </a:prstGeom>
            <a:noFill/>
            <a:ln>
              <a:solidFill>
                <a:srgbClr val="B3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58317956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1000"/>
                                        <p:tgtEl>
                                          <p:spTgt spid="9"/>
                                        </p:tgtEl>
                                      </p:cBhvr>
                                    </p:animEffect>
                                  </p:childTnLst>
                                </p:cTn>
                              </p:par>
                            </p:childTnLst>
                          </p:cTn>
                        </p:par>
                        <p:par>
                          <p:cTn id="14" fill="hold">
                            <p:stCondLst>
                              <p:cond delay="2000"/>
                            </p:stCondLst>
                            <p:childTnLst>
                              <p:par>
                                <p:cTn id="15" presetID="53" presetClass="entr" presetSubtype="16"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par>
                          <p:cTn id="20" fill="hold">
                            <p:stCondLst>
                              <p:cond delay="2500"/>
                            </p:stCondLst>
                            <p:childTnLst>
                              <p:par>
                                <p:cTn id="21" presetID="53" presetClass="entr" presetSubtype="16"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childTnLst>
                          </p:cTn>
                        </p:par>
                        <p:par>
                          <p:cTn id="26" fill="hold">
                            <p:stCondLst>
                              <p:cond delay="3000"/>
                            </p:stCondLst>
                            <p:childTnLst>
                              <p:par>
                                <p:cTn id="27" presetID="53" presetClass="entr" presetSubtype="16"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Effect transition="in" filter="fade">
                                      <p:cBhvr>
                                        <p:cTn id="37" dur="500"/>
                                        <p:tgtEl>
                                          <p:spTgt spid="28"/>
                                        </p:tgtEl>
                                      </p:cBhvr>
                                    </p:animEffect>
                                  </p:childTnLst>
                                </p:cTn>
                              </p:par>
                            </p:childTnLst>
                          </p:cTn>
                        </p:par>
                        <p:par>
                          <p:cTn id="38" fill="hold">
                            <p:stCondLst>
                              <p:cond delay="4000"/>
                            </p:stCondLst>
                            <p:childTnLst>
                              <p:par>
                                <p:cTn id="39" presetID="16" presetClass="entr" presetSubtype="21" fill="hold" grpId="0" nodeType="afterEffect">
                                  <p:stCondLst>
                                    <p:cond delay="0"/>
                                  </p:stCondLst>
                                  <p:childTnLst>
                                    <p:set>
                                      <p:cBhvr>
                                        <p:cTn id="40" dur="1" fill="hold">
                                          <p:stCondLst>
                                            <p:cond delay="0"/>
                                          </p:stCondLst>
                                        </p:cTn>
                                        <p:tgtEl>
                                          <p:spTgt spid="38"/>
                                        </p:tgtEl>
                                        <p:attrNameLst>
                                          <p:attrName>style.visibility</p:attrName>
                                        </p:attrNameLst>
                                      </p:cBhvr>
                                      <p:to>
                                        <p:strVal val="visible"/>
                                      </p:to>
                                    </p:set>
                                    <p:animEffect transition="in" filter="barn(inVertical)">
                                      <p:cBhvr>
                                        <p:cTn id="41" dur="500"/>
                                        <p:tgtEl>
                                          <p:spTgt spid="38"/>
                                        </p:tgtEl>
                                      </p:cBhvr>
                                    </p:animEffect>
                                  </p:childTnLst>
                                </p:cTn>
                              </p:par>
                            </p:childTnLst>
                          </p:cTn>
                        </p:par>
                        <p:par>
                          <p:cTn id="42" fill="hold">
                            <p:stCondLst>
                              <p:cond delay="4500"/>
                            </p:stCondLst>
                            <p:childTnLst>
                              <p:par>
                                <p:cTn id="43" presetID="18" presetClass="entr" presetSubtype="6" fill="hold" nodeType="after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strips(downRight)">
                                      <p:cBhvr>
                                        <p:cTn id="45" dur="1000"/>
                                        <p:tgtEl>
                                          <p:spTgt spid="35"/>
                                        </p:tgtEl>
                                      </p:cBhvr>
                                    </p:animEffect>
                                  </p:childTnLst>
                                </p:cTn>
                              </p:par>
                            </p:childTnLst>
                          </p:cTn>
                        </p:par>
                        <p:par>
                          <p:cTn id="46" fill="hold">
                            <p:stCondLst>
                              <p:cond delay="5500"/>
                            </p:stCondLst>
                            <p:childTnLst>
                              <p:par>
                                <p:cTn id="47" presetID="53" presetClass="entr" presetSubtype="16" fill="hold" nodeType="afterEffect">
                                  <p:stCondLst>
                                    <p:cond delay="0"/>
                                  </p:stCondLst>
                                  <p:childTnLst>
                                    <p:set>
                                      <p:cBhvr>
                                        <p:cTn id="48" dur="1" fill="hold">
                                          <p:stCondLst>
                                            <p:cond delay="0"/>
                                          </p:stCondLst>
                                        </p:cTn>
                                        <p:tgtEl>
                                          <p:spTgt spid="45"/>
                                        </p:tgtEl>
                                        <p:attrNameLst>
                                          <p:attrName>style.visibility</p:attrName>
                                        </p:attrNameLst>
                                      </p:cBhvr>
                                      <p:to>
                                        <p:strVal val="visible"/>
                                      </p:to>
                                    </p:set>
                                    <p:anim calcmode="lin" valueType="num">
                                      <p:cBhvr>
                                        <p:cTn id="49" dur="750" fill="hold"/>
                                        <p:tgtEl>
                                          <p:spTgt spid="45"/>
                                        </p:tgtEl>
                                        <p:attrNameLst>
                                          <p:attrName>ppt_w</p:attrName>
                                        </p:attrNameLst>
                                      </p:cBhvr>
                                      <p:tavLst>
                                        <p:tav tm="0">
                                          <p:val>
                                            <p:fltVal val="0"/>
                                          </p:val>
                                        </p:tav>
                                        <p:tav tm="100000">
                                          <p:val>
                                            <p:strVal val="#ppt_w"/>
                                          </p:val>
                                        </p:tav>
                                      </p:tavLst>
                                    </p:anim>
                                    <p:anim calcmode="lin" valueType="num">
                                      <p:cBhvr>
                                        <p:cTn id="50" dur="750" fill="hold"/>
                                        <p:tgtEl>
                                          <p:spTgt spid="45"/>
                                        </p:tgtEl>
                                        <p:attrNameLst>
                                          <p:attrName>ppt_h</p:attrName>
                                        </p:attrNameLst>
                                      </p:cBhvr>
                                      <p:tavLst>
                                        <p:tav tm="0">
                                          <p:val>
                                            <p:fltVal val="0"/>
                                          </p:val>
                                        </p:tav>
                                        <p:tav tm="100000">
                                          <p:val>
                                            <p:strVal val="#ppt_h"/>
                                          </p:val>
                                        </p:tav>
                                      </p:tavLst>
                                    </p:anim>
                                    <p:animEffect transition="in" filter="fade">
                                      <p:cBhvr>
                                        <p:cTn id="51" dur="750"/>
                                        <p:tgtEl>
                                          <p:spTgt spid="45"/>
                                        </p:tgtEl>
                                      </p:cBhvr>
                                    </p:animEffect>
                                  </p:childTnLst>
                                </p:cTn>
                              </p:par>
                            </p:childTnLst>
                          </p:cTn>
                        </p:par>
                        <p:par>
                          <p:cTn id="52" fill="hold">
                            <p:stCondLst>
                              <p:cond delay="6250"/>
                            </p:stCondLst>
                            <p:childTnLst>
                              <p:par>
                                <p:cTn id="53" presetID="22" presetClass="entr" presetSubtype="8" fill="hold" nodeType="afterEffect">
                                  <p:stCondLst>
                                    <p:cond delay="0"/>
                                  </p:stCondLst>
                                  <p:childTnLst>
                                    <p:set>
                                      <p:cBhvr>
                                        <p:cTn id="54" dur="1" fill="hold">
                                          <p:stCondLst>
                                            <p:cond delay="0"/>
                                          </p:stCondLst>
                                        </p:cTn>
                                        <p:tgtEl>
                                          <p:spTgt spid="2"/>
                                        </p:tgtEl>
                                        <p:attrNameLst>
                                          <p:attrName>style.visibility</p:attrName>
                                        </p:attrNameLst>
                                      </p:cBhvr>
                                      <p:to>
                                        <p:strVal val="visible"/>
                                      </p:to>
                                    </p:set>
                                    <p:animEffect transition="in" filter="wipe(left)">
                                      <p:cBhvr>
                                        <p:cTn id="55" dur="1000"/>
                                        <p:tgtEl>
                                          <p:spTgt spid="2"/>
                                        </p:tgtEl>
                                      </p:cBhvr>
                                    </p:animEffect>
                                  </p:childTnLst>
                                </p:cTn>
                              </p:par>
                            </p:childTnLst>
                          </p:cTn>
                        </p:par>
                        <p:par>
                          <p:cTn id="56" fill="hold">
                            <p:stCondLst>
                              <p:cond delay="7250"/>
                            </p:stCondLst>
                            <p:childTnLst>
                              <p:par>
                                <p:cTn id="57" presetID="53" presetClass="entr" presetSubtype="16" fill="hold" nodeType="afterEffect">
                                  <p:stCondLst>
                                    <p:cond delay="0"/>
                                  </p:stCondLst>
                                  <p:childTnLst>
                                    <p:set>
                                      <p:cBhvr>
                                        <p:cTn id="58" dur="1" fill="hold">
                                          <p:stCondLst>
                                            <p:cond delay="0"/>
                                          </p:stCondLst>
                                        </p:cTn>
                                        <p:tgtEl>
                                          <p:spTgt spid="51"/>
                                        </p:tgtEl>
                                        <p:attrNameLst>
                                          <p:attrName>style.visibility</p:attrName>
                                        </p:attrNameLst>
                                      </p:cBhvr>
                                      <p:to>
                                        <p:strVal val="visible"/>
                                      </p:to>
                                    </p:set>
                                    <p:anim calcmode="lin" valueType="num">
                                      <p:cBhvr>
                                        <p:cTn id="59" dur="750" fill="hold"/>
                                        <p:tgtEl>
                                          <p:spTgt spid="51"/>
                                        </p:tgtEl>
                                        <p:attrNameLst>
                                          <p:attrName>ppt_w</p:attrName>
                                        </p:attrNameLst>
                                      </p:cBhvr>
                                      <p:tavLst>
                                        <p:tav tm="0">
                                          <p:val>
                                            <p:fltVal val="0"/>
                                          </p:val>
                                        </p:tav>
                                        <p:tav tm="100000">
                                          <p:val>
                                            <p:strVal val="#ppt_w"/>
                                          </p:val>
                                        </p:tav>
                                      </p:tavLst>
                                    </p:anim>
                                    <p:anim calcmode="lin" valueType="num">
                                      <p:cBhvr>
                                        <p:cTn id="60" dur="750" fill="hold"/>
                                        <p:tgtEl>
                                          <p:spTgt spid="51"/>
                                        </p:tgtEl>
                                        <p:attrNameLst>
                                          <p:attrName>ppt_h</p:attrName>
                                        </p:attrNameLst>
                                      </p:cBhvr>
                                      <p:tavLst>
                                        <p:tav tm="0">
                                          <p:val>
                                            <p:fltVal val="0"/>
                                          </p:val>
                                        </p:tav>
                                        <p:tav tm="100000">
                                          <p:val>
                                            <p:strVal val="#ppt_h"/>
                                          </p:val>
                                        </p:tav>
                                      </p:tavLst>
                                    </p:anim>
                                    <p:animEffect transition="in" filter="fade">
                                      <p:cBhvr>
                                        <p:cTn id="61" dur="750"/>
                                        <p:tgtEl>
                                          <p:spTgt spid="51"/>
                                        </p:tgtEl>
                                      </p:cBhvr>
                                    </p:animEffect>
                                  </p:childTnLst>
                                </p:cTn>
                              </p:par>
                            </p:childTnLst>
                          </p:cTn>
                        </p:par>
                        <p:par>
                          <p:cTn id="62" fill="hold">
                            <p:stCondLst>
                              <p:cond delay="8000"/>
                            </p:stCondLst>
                            <p:childTnLst>
                              <p:par>
                                <p:cTn id="63" presetID="22" presetClass="entr" presetSubtype="8" fill="hold" nodeType="afterEffect">
                                  <p:stCondLst>
                                    <p:cond delay="0"/>
                                  </p:stCondLst>
                                  <p:childTnLst>
                                    <p:set>
                                      <p:cBhvr>
                                        <p:cTn id="64" dur="1" fill="hold">
                                          <p:stCondLst>
                                            <p:cond delay="0"/>
                                          </p:stCondLst>
                                        </p:cTn>
                                        <p:tgtEl>
                                          <p:spTgt spid="3"/>
                                        </p:tgtEl>
                                        <p:attrNameLst>
                                          <p:attrName>style.visibility</p:attrName>
                                        </p:attrNameLst>
                                      </p:cBhvr>
                                      <p:to>
                                        <p:strVal val="visible"/>
                                      </p:to>
                                    </p:set>
                                    <p:animEffect transition="in" filter="wipe(left)">
                                      <p:cBhvr>
                                        <p:cTn id="65" dur="1000"/>
                                        <p:tgtEl>
                                          <p:spTgt spid="3"/>
                                        </p:tgtEl>
                                      </p:cBhvr>
                                    </p:animEffect>
                                  </p:childTnLst>
                                </p:cTn>
                              </p:par>
                            </p:childTnLst>
                          </p:cTn>
                        </p:par>
                        <p:par>
                          <p:cTn id="66" fill="hold">
                            <p:stCondLst>
                              <p:cond delay="9000"/>
                            </p:stCondLst>
                            <p:childTnLst>
                              <p:par>
                                <p:cTn id="67" presetID="53" presetClass="entr" presetSubtype="16" fill="hold" nodeType="afterEffect">
                                  <p:stCondLst>
                                    <p:cond delay="0"/>
                                  </p:stCondLst>
                                  <p:childTnLst>
                                    <p:set>
                                      <p:cBhvr>
                                        <p:cTn id="68" dur="1" fill="hold">
                                          <p:stCondLst>
                                            <p:cond delay="0"/>
                                          </p:stCondLst>
                                        </p:cTn>
                                        <p:tgtEl>
                                          <p:spTgt spid="57"/>
                                        </p:tgtEl>
                                        <p:attrNameLst>
                                          <p:attrName>style.visibility</p:attrName>
                                        </p:attrNameLst>
                                      </p:cBhvr>
                                      <p:to>
                                        <p:strVal val="visible"/>
                                      </p:to>
                                    </p:set>
                                    <p:anim calcmode="lin" valueType="num">
                                      <p:cBhvr>
                                        <p:cTn id="69" dur="750" fill="hold"/>
                                        <p:tgtEl>
                                          <p:spTgt spid="57"/>
                                        </p:tgtEl>
                                        <p:attrNameLst>
                                          <p:attrName>ppt_w</p:attrName>
                                        </p:attrNameLst>
                                      </p:cBhvr>
                                      <p:tavLst>
                                        <p:tav tm="0">
                                          <p:val>
                                            <p:fltVal val="0"/>
                                          </p:val>
                                        </p:tav>
                                        <p:tav tm="100000">
                                          <p:val>
                                            <p:strVal val="#ppt_w"/>
                                          </p:val>
                                        </p:tav>
                                      </p:tavLst>
                                    </p:anim>
                                    <p:anim calcmode="lin" valueType="num">
                                      <p:cBhvr>
                                        <p:cTn id="70" dur="750" fill="hold"/>
                                        <p:tgtEl>
                                          <p:spTgt spid="57"/>
                                        </p:tgtEl>
                                        <p:attrNameLst>
                                          <p:attrName>ppt_h</p:attrName>
                                        </p:attrNameLst>
                                      </p:cBhvr>
                                      <p:tavLst>
                                        <p:tav tm="0">
                                          <p:val>
                                            <p:fltVal val="0"/>
                                          </p:val>
                                        </p:tav>
                                        <p:tav tm="100000">
                                          <p:val>
                                            <p:strVal val="#ppt_h"/>
                                          </p:val>
                                        </p:tav>
                                      </p:tavLst>
                                    </p:anim>
                                    <p:animEffect transition="in" filter="fade">
                                      <p:cBhvr>
                                        <p:cTn id="71" dur="750"/>
                                        <p:tgtEl>
                                          <p:spTgt spid="57"/>
                                        </p:tgtEl>
                                      </p:cBhvr>
                                    </p:animEffect>
                                  </p:childTnLst>
                                </p:cTn>
                              </p:par>
                            </p:childTnLst>
                          </p:cTn>
                        </p:par>
                        <p:par>
                          <p:cTn id="72" fill="hold">
                            <p:stCondLst>
                              <p:cond delay="9750"/>
                            </p:stCondLst>
                            <p:childTnLst>
                              <p:par>
                                <p:cTn id="73" presetID="22" presetClass="entr" presetSubtype="8" fill="hold" nodeType="afterEffect">
                                  <p:stCondLst>
                                    <p:cond delay="0"/>
                                  </p:stCondLst>
                                  <p:childTnLst>
                                    <p:set>
                                      <p:cBhvr>
                                        <p:cTn id="74" dur="1" fill="hold">
                                          <p:stCondLst>
                                            <p:cond delay="0"/>
                                          </p:stCondLst>
                                        </p:cTn>
                                        <p:tgtEl>
                                          <p:spTgt spid="4"/>
                                        </p:tgtEl>
                                        <p:attrNameLst>
                                          <p:attrName>style.visibility</p:attrName>
                                        </p:attrNameLst>
                                      </p:cBhvr>
                                      <p:to>
                                        <p:strVal val="visible"/>
                                      </p:to>
                                    </p:set>
                                    <p:animEffect transition="in" filter="wipe(left)">
                                      <p:cBhvr>
                                        <p:cTn id="75" dur="1000"/>
                                        <p:tgtEl>
                                          <p:spTgt spid="4"/>
                                        </p:tgtEl>
                                      </p:cBhvr>
                                    </p:animEffect>
                                  </p:childTnLst>
                                </p:cTn>
                              </p:par>
                            </p:childTnLst>
                          </p:cTn>
                        </p:par>
                        <p:par>
                          <p:cTn id="76" fill="hold">
                            <p:stCondLst>
                              <p:cond delay="10750"/>
                            </p:stCondLst>
                            <p:childTnLst>
                              <p:par>
                                <p:cTn id="77" presetID="53" presetClass="entr" presetSubtype="16" fill="hold" nodeType="afterEffect">
                                  <p:stCondLst>
                                    <p:cond delay="0"/>
                                  </p:stCondLst>
                                  <p:childTnLst>
                                    <p:set>
                                      <p:cBhvr>
                                        <p:cTn id="78" dur="1" fill="hold">
                                          <p:stCondLst>
                                            <p:cond delay="0"/>
                                          </p:stCondLst>
                                        </p:cTn>
                                        <p:tgtEl>
                                          <p:spTgt spid="63"/>
                                        </p:tgtEl>
                                        <p:attrNameLst>
                                          <p:attrName>style.visibility</p:attrName>
                                        </p:attrNameLst>
                                      </p:cBhvr>
                                      <p:to>
                                        <p:strVal val="visible"/>
                                      </p:to>
                                    </p:set>
                                    <p:anim calcmode="lin" valueType="num">
                                      <p:cBhvr>
                                        <p:cTn id="79" dur="750" fill="hold"/>
                                        <p:tgtEl>
                                          <p:spTgt spid="63"/>
                                        </p:tgtEl>
                                        <p:attrNameLst>
                                          <p:attrName>ppt_w</p:attrName>
                                        </p:attrNameLst>
                                      </p:cBhvr>
                                      <p:tavLst>
                                        <p:tav tm="0">
                                          <p:val>
                                            <p:fltVal val="0"/>
                                          </p:val>
                                        </p:tav>
                                        <p:tav tm="100000">
                                          <p:val>
                                            <p:strVal val="#ppt_w"/>
                                          </p:val>
                                        </p:tav>
                                      </p:tavLst>
                                    </p:anim>
                                    <p:anim calcmode="lin" valueType="num">
                                      <p:cBhvr>
                                        <p:cTn id="80" dur="750" fill="hold"/>
                                        <p:tgtEl>
                                          <p:spTgt spid="63"/>
                                        </p:tgtEl>
                                        <p:attrNameLst>
                                          <p:attrName>ppt_h</p:attrName>
                                        </p:attrNameLst>
                                      </p:cBhvr>
                                      <p:tavLst>
                                        <p:tav tm="0">
                                          <p:val>
                                            <p:fltVal val="0"/>
                                          </p:val>
                                        </p:tav>
                                        <p:tav tm="100000">
                                          <p:val>
                                            <p:strVal val="#ppt_h"/>
                                          </p:val>
                                        </p:tav>
                                      </p:tavLst>
                                    </p:anim>
                                    <p:animEffect transition="in" filter="fade">
                                      <p:cBhvr>
                                        <p:cTn id="81" dur="750"/>
                                        <p:tgtEl>
                                          <p:spTgt spid="63"/>
                                        </p:tgtEl>
                                      </p:cBhvr>
                                    </p:animEffect>
                                  </p:childTnLst>
                                </p:cTn>
                              </p:par>
                            </p:childTnLst>
                          </p:cTn>
                        </p:par>
                        <p:par>
                          <p:cTn id="82" fill="hold">
                            <p:stCondLst>
                              <p:cond delay="11500"/>
                            </p:stCondLst>
                            <p:childTnLst>
                              <p:par>
                                <p:cTn id="83" presetID="22" presetClass="entr" presetSubtype="8" fill="hold" nodeType="afterEffect">
                                  <p:stCondLst>
                                    <p:cond delay="0"/>
                                  </p:stCondLst>
                                  <p:childTnLst>
                                    <p:set>
                                      <p:cBhvr>
                                        <p:cTn id="84" dur="1" fill="hold">
                                          <p:stCondLst>
                                            <p:cond delay="0"/>
                                          </p:stCondLst>
                                        </p:cTn>
                                        <p:tgtEl>
                                          <p:spTgt spid="5"/>
                                        </p:tgtEl>
                                        <p:attrNameLst>
                                          <p:attrName>style.visibility</p:attrName>
                                        </p:attrNameLst>
                                      </p:cBhvr>
                                      <p:to>
                                        <p:strVal val="visible"/>
                                      </p:to>
                                    </p:set>
                                    <p:animEffect transition="in" filter="wipe(left)">
                                      <p:cBhvr>
                                        <p:cTn id="85" dur="1000"/>
                                        <p:tgtEl>
                                          <p:spTgt spid="5"/>
                                        </p:tgtEl>
                                      </p:cBhvr>
                                    </p:animEffect>
                                  </p:childTnLst>
                                </p:cTn>
                              </p:par>
                            </p:childTnLst>
                          </p:cTn>
                        </p:par>
                        <p:par>
                          <p:cTn id="86" fill="hold">
                            <p:stCondLst>
                              <p:cond delay="12500"/>
                            </p:stCondLst>
                            <p:childTnLst>
                              <p:par>
                                <p:cTn id="87" presetID="53" presetClass="entr" presetSubtype="16" fill="hold" nodeType="afterEffect">
                                  <p:stCondLst>
                                    <p:cond delay="0"/>
                                  </p:stCondLst>
                                  <p:childTnLst>
                                    <p:set>
                                      <p:cBhvr>
                                        <p:cTn id="88" dur="1" fill="hold">
                                          <p:stCondLst>
                                            <p:cond delay="0"/>
                                          </p:stCondLst>
                                        </p:cTn>
                                        <p:tgtEl>
                                          <p:spTgt spid="69"/>
                                        </p:tgtEl>
                                        <p:attrNameLst>
                                          <p:attrName>style.visibility</p:attrName>
                                        </p:attrNameLst>
                                      </p:cBhvr>
                                      <p:to>
                                        <p:strVal val="visible"/>
                                      </p:to>
                                    </p:set>
                                    <p:anim calcmode="lin" valueType="num">
                                      <p:cBhvr>
                                        <p:cTn id="89" dur="750" fill="hold"/>
                                        <p:tgtEl>
                                          <p:spTgt spid="69"/>
                                        </p:tgtEl>
                                        <p:attrNameLst>
                                          <p:attrName>ppt_w</p:attrName>
                                        </p:attrNameLst>
                                      </p:cBhvr>
                                      <p:tavLst>
                                        <p:tav tm="0">
                                          <p:val>
                                            <p:fltVal val="0"/>
                                          </p:val>
                                        </p:tav>
                                        <p:tav tm="100000">
                                          <p:val>
                                            <p:strVal val="#ppt_w"/>
                                          </p:val>
                                        </p:tav>
                                      </p:tavLst>
                                    </p:anim>
                                    <p:anim calcmode="lin" valueType="num">
                                      <p:cBhvr>
                                        <p:cTn id="90" dur="750" fill="hold"/>
                                        <p:tgtEl>
                                          <p:spTgt spid="69"/>
                                        </p:tgtEl>
                                        <p:attrNameLst>
                                          <p:attrName>ppt_h</p:attrName>
                                        </p:attrNameLst>
                                      </p:cBhvr>
                                      <p:tavLst>
                                        <p:tav tm="0">
                                          <p:val>
                                            <p:fltVal val="0"/>
                                          </p:val>
                                        </p:tav>
                                        <p:tav tm="100000">
                                          <p:val>
                                            <p:strVal val="#ppt_h"/>
                                          </p:val>
                                        </p:tav>
                                      </p:tavLst>
                                    </p:anim>
                                    <p:animEffect transition="in" filter="fade">
                                      <p:cBhvr>
                                        <p:cTn id="91" dur="750"/>
                                        <p:tgtEl>
                                          <p:spTgt spid="69"/>
                                        </p:tgtEl>
                                      </p:cBhvr>
                                    </p:animEffect>
                                  </p:childTnLst>
                                </p:cTn>
                              </p:par>
                            </p:childTnLst>
                          </p:cTn>
                        </p:par>
                        <p:par>
                          <p:cTn id="92" fill="hold">
                            <p:stCondLst>
                              <p:cond delay="13250"/>
                            </p:stCondLst>
                            <p:childTnLst>
                              <p:par>
                                <p:cTn id="93" presetID="22" presetClass="entr" presetSubtype="8" fill="hold" nodeType="afterEffect">
                                  <p:stCondLst>
                                    <p:cond delay="0"/>
                                  </p:stCondLst>
                                  <p:childTnLst>
                                    <p:set>
                                      <p:cBhvr>
                                        <p:cTn id="94" dur="1" fill="hold">
                                          <p:stCondLst>
                                            <p:cond delay="0"/>
                                          </p:stCondLst>
                                        </p:cTn>
                                        <p:tgtEl>
                                          <p:spTgt spid="33"/>
                                        </p:tgtEl>
                                        <p:attrNameLst>
                                          <p:attrName>style.visibility</p:attrName>
                                        </p:attrNameLst>
                                      </p:cBhvr>
                                      <p:to>
                                        <p:strVal val="visible"/>
                                      </p:to>
                                    </p:set>
                                    <p:animEffect transition="in" filter="wipe(left)">
                                      <p:cBhvr>
                                        <p:cTn id="95"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8" name="矩形 27"/>
          <p:cNvSpPr/>
          <p:nvPr/>
        </p:nvSpPr>
        <p:spPr>
          <a:xfrm>
            <a:off x="975360" y="-1341120"/>
            <a:ext cx="772160" cy="1056640"/>
          </a:xfrm>
          <a:prstGeom prst="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0" name="Picture 268" descr="华表54654"/>
          <p:cNvPicPr>
            <a:picLocks noChangeAspect="1" noChangeArrowheads="1"/>
          </p:cNvPicPr>
          <p:nvPr/>
        </p:nvPicPr>
        <p:blipFill>
          <a:blip r:embed="rId4" cstate="screen">
            <a:extLst>
              <a:ext uri="{28A0092B-C50C-407E-A947-70E740481C1C}">
                <a14:useLocalDpi xmlns:a14="http://schemas.microsoft.com/office/drawing/2010/main"/>
              </a:ext>
            </a:extLst>
          </a:blip>
          <a:srcRect t="1273"/>
          <a:stretch>
            <a:fillRect/>
          </a:stretch>
        </p:blipFill>
        <p:spPr bwMode="auto">
          <a:xfrm>
            <a:off x="1" y="0"/>
            <a:ext cx="3433009" cy="7956330"/>
          </a:xfrm>
          <a:prstGeom prst="rect">
            <a:avLst/>
          </a:prstGeom>
          <a:noFill/>
          <a:extLst>
            <a:ext uri="{909E8E84-426E-40DD-AFC4-6F175D3DCCD1}">
              <a14:hiddenFill xmlns:a14="http://schemas.microsoft.com/office/drawing/2010/main">
                <a:solidFill>
                  <a:srgbClr val="FFFFFF"/>
                </a:solidFill>
              </a14:hiddenFill>
            </a:ext>
          </a:extLst>
        </p:spPr>
      </p:pic>
      <p:pic>
        <p:nvPicPr>
          <p:cNvPr id="42" name="图片 41"/>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0" y="5842000"/>
            <a:ext cx="12192000" cy="1016000"/>
          </a:xfrm>
          <a:prstGeom prst="rect">
            <a:avLst/>
          </a:prstGeom>
        </p:spPr>
      </p:pic>
      <p:sp>
        <p:nvSpPr>
          <p:cNvPr id="2" name="矩形 1"/>
          <p:cNvSpPr/>
          <p:nvPr/>
        </p:nvSpPr>
        <p:spPr>
          <a:xfrm>
            <a:off x="3276984" y="2132161"/>
            <a:ext cx="7802136" cy="1107996"/>
          </a:xfrm>
          <a:prstGeom prst="rect">
            <a:avLst/>
          </a:prstGeom>
        </p:spPr>
        <p:txBody>
          <a:bodyPr wrap="none">
            <a:spAutoFit/>
          </a:bodyPr>
          <a:lstStyle/>
          <a:p>
            <a:r>
              <a:rPr lang="zh-CN" altLang="en-US" sz="6600" b="1" dirty="0" smtClean="0">
                <a:gradFill>
                  <a:gsLst>
                    <a:gs pos="0">
                      <a:srgbClr val="BE0000"/>
                    </a:gs>
                    <a:gs pos="100000">
                      <a:srgbClr val="930000"/>
                    </a:gs>
                  </a:gsLst>
                  <a:lin ang="16200000" scaled="1"/>
                </a:gradFill>
                <a:effectLst>
                  <a:outerShdw blurRad="50800" dist="38100" dir="2700000" algn="tl" rotWithShape="0">
                    <a:prstClr val="black">
                      <a:alpha val="40000"/>
                    </a:prstClr>
                  </a:outerShdw>
                </a:effectLst>
                <a:latin typeface="Verdana" panose="020B0604030504040204" pitchFamily="34" charset="0"/>
                <a:ea typeface="微软雅黑" panose="020B0503020204020204" pitchFamily="34" charset="-122"/>
              </a:rPr>
              <a:t>学习教育的背景介绍</a:t>
            </a:r>
            <a:endParaRPr lang="zh-CN" altLang="en-US" sz="6600" b="1" dirty="0">
              <a:gradFill>
                <a:gsLst>
                  <a:gs pos="0">
                    <a:srgbClr val="BE0000"/>
                  </a:gs>
                  <a:gs pos="100000">
                    <a:srgbClr val="930000"/>
                  </a:gs>
                </a:gsLst>
                <a:lin ang="16200000" scaled="1"/>
              </a:gradFill>
              <a:effectLst>
                <a:outerShdw blurRad="50800" dist="38100" dir="2700000" algn="tl" rotWithShape="0">
                  <a:prstClr val="black">
                    <a:alpha val="40000"/>
                  </a:prstClr>
                </a:outerShdw>
              </a:effectLst>
              <a:latin typeface="Verdana" panose="020B0604030504040204" pitchFamily="34" charset="0"/>
              <a:ea typeface="微软雅黑" panose="020B0503020204020204" pitchFamily="34" charset="-122"/>
            </a:endParaRPr>
          </a:p>
        </p:txBody>
      </p:sp>
      <p:grpSp>
        <p:nvGrpSpPr>
          <p:cNvPr id="29" name="组合 28"/>
          <p:cNvGrpSpPr/>
          <p:nvPr/>
        </p:nvGrpSpPr>
        <p:grpSpPr>
          <a:xfrm>
            <a:off x="6409419" y="572333"/>
            <a:ext cx="1387044" cy="1387043"/>
            <a:chOff x="2536745" y="3496783"/>
            <a:chExt cx="1006035" cy="1006034"/>
          </a:xfrm>
          <a:effectLst>
            <a:outerShdw blurRad="50800" dist="38100" dir="2700000" algn="tl" rotWithShape="0">
              <a:prstClr val="black">
                <a:alpha val="40000"/>
              </a:prstClr>
            </a:outerShdw>
          </a:effectLst>
        </p:grpSpPr>
        <p:grpSp>
          <p:nvGrpSpPr>
            <p:cNvPr id="30" name="组合 29"/>
            <p:cNvGrpSpPr/>
            <p:nvPr/>
          </p:nvGrpSpPr>
          <p:grpSpPr>
            <a:xfrm>
              <a:off x="2536745" y="3496783"/>
              <a:ext cx="1006035" cy="1006034"/>
              <a:chOff x="2180022" y="2446667"/>
              <a:chExt cx="1008000" cy="1008000"/>
            </a:xfrm>
          </p:grpSpPr>
          <p:sp>
            <p:nvSpPr>
              <p:cNvPr id="32" name="矩形 31"/>
              <p:cNvSpPr/>
              <p:nvPr/>
            </p:nvSpPr>
            <p:spPr>
              <a:xfrm>
                <a:off x="2180022" y="2446667"/>
                <a:ext cx="1008000" cy="100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67">
                  <a:solidFill>
                    <a:schemeClr val="tx1"/>
                  </a:solidFill>
                </a:endParaRPr>
              </a:p>
            </p:txBody>
          </p:sp>
          <p:cxnSp>
            <p:nvCxnSpPr>
              <p:cNvPr id="33" name="直接连接符 32"/>
              <p:cNvCxnSpPr/>
              <p:nvPr/>
            </p:nvCxnSpPr>
            <p:spPr>
              <a:xfrm>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rot="5400000">
                <a:off x="2180022" y="2950667"/>
                <a:ext cx="100800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
          <p:nvSpPr>
            <p:cNvPr id="31" name="TextBox 14"/>
            <p:cNvSpPr txBox="1"/>
            <p:nvPr/>
          </p:nvSpPr>
          <p:spPr>
            <a:xfrm>
              <a:off x="2577636" y="3592173"/>
              <a:ext cx="951515" cy="803639"/>
            </a:xfrm>
            <a:prstGeom prst="rect">
              <a:avLst/>
            </a:prstGeom>
            <a:noFill/>
          </p:spPr>
          <p:txBody>
            <a:bodyPr wrap="square" rtlCol="0">
              <a:spAutoFit/>
            </a:bodyPr>
            <a:lstStyle/>
            <a:p>
              <a:pPr algn="ctr"/>
              <a:r>
                <a:rPr lang="zh-CN" altLang="en-US" sz="6600" b="1" dirty="0" smtClean="0">
                  <a:latin typeface="微软雅黑" panose="020B0503020204020204" pitchFamily="34" charset="-122"/>
                  <a:ea typeface="微软雅黑" panose="020B0503020204020204" pitchFamily="34" charset="-122"/>
                </a:rPr>
                <a:t>叁</a:t>
              </a:r>
              <a:endParaRPr lang="zh-CN" altLang="en-US" sz="6600" b="1" dirty="0">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3708454" y="3759219"/>
            <a:ext cx="3028727" cy="484059"/>
            <a:chOff x="3708454" y="3759219"/>
            <a:chExt cx="3028727" cy="484059"/>
          </a:xfrm>
        </p:grpSpPr>
        <p:sp>
          <p:nvSpPr>
            <p:cNvPr id="36" name="圆角矩形 35"/>
            <p:cNvSpPr/>
            <p:nvPr/>
          </p:nvSpPr>
          <p:spPr>
            <a:xfrm>
              <a:off x="3708454" y="3759219"/>
              <a:ext cx="3028727" cy="484059"/>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TextBox 14"/>
            <p:cNvSpPr txBox="1"/>
            <p:nvPr/>
          </p:nvSpPr>
          <p:spPr bwMode="auto">
            <a:xfrm>
              <a:off x="3872838" y="3801913"/>
              <a:ext cx="2839239" cy="400110"/>
            </a:xfrm>
            <a:prstGeom prst="rect">
              <a:avLst/>
            </a:prstGeom>
            <a:noFill/>
          </p:spPr>
          <p:txBody>
            <a:bodyPr wrap="none">
              <a:spAutoFit/>
            </a:bodyPr>
            <a:lstStyle/>
            <a:p>
              <a:pPr>
                <a:defRPr/>
              </a:pPr>
              <a:r>
                <a:rPr lang="zh-CN" altLang="en-US" sz="2000" b="1" kern="0" spc="300" dirty="0">
                  <a:solidFill>
                    <a:schemeClr val="bg1"/>
                  </a:solidFill>
                  <a:latin typeface="微软雅黑" pitchFamily="34" charset="-122"/>
                  <a:ea typeface="微软雅黑" pitchFamily="34" charset="-122"/>
                </a:rPr>
                <a:t>基础在学，关键在做</a:t>
              </a:r>
            </a:p>
          </p:txBody>
        </p:sp>
      </p:grpSp>
      <p:grpSp>
        <p:nvGrpSpPr>
          <p:cNvPr id="8" name="组合 7"/>
          <p:cNvGrpSpPr/>
          <p:nvPr/>
        </p:nvGrpSpPr>
        <p:grpSpPr>
          <a:xfrm>
            <a:off x="7960552" y="3774115"/>
            <a:ext cx="2812466" cy="484059"/>
            <a:chOff x="7960552" y="3774115"/>
            <a:chExt cx="2812466" cy="484059"/>
          </a:xfrm>
        </p:grpSpPr>
        <p:sp>
          <p:nvSpPr>
            <p:cNvPr id="35" name="圆角矩形 34"/>
            <p:cNvSpPr/>
            <p:nvPr/>
          </p:nvSpPr>
          <p:spPr>
            <a:xfrm>
              <a:off x="7960552" y="3774115"/>
              <a:ext cx="2812466" cy="484059"/>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TextBox 37"/>
            <p:cNvSpPr txBox="1"/>
            <p:nvPr/>
          </p:nvSpPr>
          <p:spPr bwMode="auto">
            <a:xfrm>
              <a:off x="8242118" y="3810913"/>
              <a:ext cx="2249334" cy="400110"/>
            </a:xfrm>
            <a:prstGeom prst="rect">
              <a:avLst/>
            </a:prstGeom>
            <a:noFill/>
          </p:spPr>
          <p:txBody>
            <a:bodyPr wrap="none">
              <a:spAutoFit/>
            </a:bodyPr>
            <a:lstStyle/>
            <a:p>
              <a:pPr>
                <a:defRPr/>
              </a:pPr>
              <a:r>
                <a:rPr lang="zh-CN" altLang="en-US" sz="2000" b="1" kern="0" spc="300" dirty="0">
                  <a:solidFill>
                    <a:schemeClr val="bg1"/>
                  </a:solidFill>
                  <a:latin typeface="微软雅黑" pitchFamily="34" charset="-122"/>
                  <a:ea typeface="微软雅黑" pitchFamily="34" charset="-122"/>
                </a:rPr>
                <a:t>要做到五个坚持</a:t>
              </a:r>
            </a:p>
          </p:txBody>
        </p:sp>
      </p:grpSp>
      <p:pic>
        <p:nvPicPr>
          <p:cNvPr id="39" name="图片 38"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312645" y="3688640"/>
            <a:ext cx="612000" cy="583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图片 40"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580304" y="3699035"/>
            <a:ext cx="612000" cy="583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组合 8"/>
          <p:cNvGrpSpPr/>
          <p:nvPr/>
        </p:nvGrpSpPr>
        <p:grpSpPr>
          <a:xfrm>
            <a:off x="5313037" y="4794008"/>
            <a:ext cx="3883150" cy="484059"/>
            <a:chOff x="5313037" y="4794008"/>
            <a:chExt cx="3883150" cy="484059"/>
          </a:xfrm>
        </p:grpSpPr>
        <p:sp>
          <p:nvSpPr>
            <p:cNvPr id="43" name="圆角矩形 42"/>
            <p:cNvSpPr/>
            <p:nvPr/>
          </p:nvSpPr>
          <p:spPr>
            <a:xfrm>
              <a:off x="5313037" y="4794008"/>
              <a:ext cx="3878073" cy="484059"/>
            </a:xfrm>
            <a:prstGeom prst="roundRect">
              <a:avLst/>
            </a:prstGeom>
            <a:gradFill>
              <a:gsLst>
                <a:gs pos="0">
                  <a:srgbClr val="BE0000"/>
                </a:gs>
                <a:gs pos="100000">
                  <a:srgbClr val="93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TextBox 34"/>
            <p:cNvSpPr txBox="1"/>
            <p:nvPr/>
          </p:nvSpPr>
          <p:spPr bwMode="auto">
            <a:xfrm>
              <a:off x="5472091" y="4838879"/>
              <a:ext cx="3724096" cy="400110"/>
            </a:xfrm>
            <a:prstGeom prst="rect">
              <a:avLst/>
            </a:prstGeom>
            <a:noFill/>
          </p:spPr>
          <p:txBody>
            <a:bodyPr wrap="none">
              <a:spAutoFit/>
            </a:bodyPr>
            <a:lstStyle/>
            <a:p>
              <a:pPr>
                <a:defRPr/>
              </a:pPr>
              <a:r>
                <a:rPr lang="zh-CN" altLang="en-US" sz="2000" b="1" kern="0" spc="300" dirty="0">
                  <a:solidFill>
                    <a:schemeClr val="bg1"/>
                  </a:solidFill>
                  <a:latin typeface="微软雅黑" pitchFamily="34" charset="-122"/>
                  <a:ea typeface="微软雅黑" pitchFamily="34" charset="-122"/>
                </a:rPr>
                <a:t>带着问题学，要针对问题改</a:t>
              </a:r>
            </a:p>
          </p:txBody>
        </p:sp>
      </p:grpSp>
      <p:pic>
        <p:nvPicPr>
          <p:cNvPr id="45" name="图片 44" descr="方法1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886613" y="4722952"/>
            <a:ext cx="612000" cy="583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6928745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4000" advClick="0" advTm="0">
        <p15:prstTrans prst="curtains"/>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up)">
                                      <p:cBhvr>
                                        <p:cTn id="7" dur="1000"/>
                                        <p:tgtEl>
                                          <p:spTgt spid="40"/>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wipe(left)">
                                      <p:cBhvr>
                                        <p:cTn id="11" dur="1000"/>
                                        <p:tgtEl>
                                          <p:spTgt spid="42"/>
                                        </p:tgtEl>
                                      </p:cBhvr>
                                    </p:animEffect>
                                  </p:childTnLst>
                                </p:cTn>
                              </p:par>
                            </p:childTnLst>
                          </p:cTn>
                        </p:par>
                        <p:par>
                          <p:cTn id="12" fill="hold">
                            <p:stCondLst>
                              <p:cond delay="2000"/>
                            </p:stCondLst>
                            <p:childTnLst>
                              <p:par>
                                <p:cTn id="13" presetID="53" presetClass="entr" presetSubtype="16" fill="hold" nodeType="after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p:cTn id="15" dur="1000" fill="hold"/>
                                        <p:tgtEl>
                                          <p:spTgt spid="29"/>
                                        </p:tgtEl>
                                        <p:attrNameLst>
                                          <p:attrName>ppt_w</p:attrName>
                                        </p:attrNameLst>
                                      </p:cBhvr>
                                      <p:tavLst>
                                        <p:tav tm="0">
                                          <p:val>
                                            <p:fltVal val="0"/>
                                          </p:val>
                                        </p:tav>
                                        <p:tav tm="100000">
                                          <p:val>
                                            <p:strVal val="#ppt_w"/>
                                          </p:val>
                                        </p:tav>
                                      </p:tavLst>
                                    </p:anim>
                                    <p:anim calcmode="lin" valueType="num">
                                      <p:cBhvr>
                                        <p:cTn id="16" dur="1000" fill="hold"/>
                                        <p:tgtEl>
                                          <p:spTgt spid="29"/>
                                        </p:tgtEl>
                                        <p:attrNameLst>
                                          <p:attrName>ppt_h</p:attrName>
                                        </p:attrNameLst>
                                      </p:cBhvr>
                                      <p:tavLst>
                                        <p:tav tm="0">
                                          <p:val>
                                            <p:fltVal val="0"/>
                                          </p:val>
                                        </p:tav>
                                        <p:tav tm="100000">
                                          <p:val>
                                            <p:strVal val="#ppt_h"/>
                                          </p:val>
                                        </p:tav>
                                      </p:tavLst>
                                    </p:anim>
                                    <p:animEffect transition="in" filter="fade">
                                      <p:cBhvr>
                                        <p:cTn id="17" dur="1000"/>
                                        <p:tgtEl>
                                          <p:spTgt spid="29"/>
                                        </p:tgtEl>
                                      </p:cBhvr>
                                    </p:animEffect>
                                  </p:childTnLst>
                                </p:cTn>
                              </p:par>
                            </p:childTnLst>
                          </p:cTn>
                        </p:par>
                        <p:par>
                          <p:cTn id="18" fill="hold">
                            <p:stCondLst>
                              <p:cond delay="3000"/>
                            </p:stCondLst>
                            <p:childTnLst>
                              <p:par>
                                <p:cTn id="19" presetID="22" presetClass="entr" presetSubtype="8"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left)">
                                      <p:cBhvr>
                                        <p:cTn id="21" dur="1000"/>
                                        <p:tgtEl>
                                          <p:spTgt spid="2"/>
                                        </p:tgtEl>
                                      </p:cBhvr>
                                    </p:animEffect>
                                  </p:childTnLst>
                                </p:cTn>
                              </p:par>
                            </p:childTnLst>
                          </p:cTn>
                        </p:par>
                        <p:par>
                          <p:cTn id="22" fill="hold">
                            <p:stCondLst>
                              <p:cond delay="4000"/>
                            </p:stCondLst>
                            <p:childTnLst>
                              <p:par>
                                <p:cTn id="23" presetID="23" presetClass="entr" presetSubtype="528" fill="hold" nodeType="afterEffect">
                                  <p:stCondLst>
                                    <p:cond delay="0"/>
                                  </p:stCondLst>
                                  <p:childTnLst>
                                    <p:set>
                                      <p:cBhvr>
                                        <p:cTn id="24" dur="1" fill="hold">
                                          <p:stCondLst>
                                            <p:cond delay="0"/>
                                          </p:stCondLst>
                                        </p:cTn>
                                        <p:tgtEl>
                                          <p:spTgt spid="39"/>
                                        </p:tgtEl>
                                        <p:attrNameLst>
                                          <p:attrName>style.visibility</p:attrName>
                                        </p:attrNameLst>
                                      </p:cBhvr>
                                      <p:to>
                                        <p:strVal val="visible"/>
                                      </p:to>
                                    </p:set>
                                    <p:anim calcmode="lin" valueType="num">
                                      <p:cBhvr>
                                        <p:cTn id="25" dur="1000" fill="hold"/>
                                        <p:tgtEl>
                                          <p:spTgt spid="39"/>
                                        </p:tgtEl>
                                        <p:attrNameLst>
                                          <p:attrName>ppt_w</p:attrName>
                                        </p:attrNameLst>
                                      </p:cBhvr>
                                      <p:tavLst>
                                        <p:tav tm="0">
                                          <p:val>
                                            <p:fltVal val="0"/>
                                          </p:val>
                                        </p:tav>
                                        <p:tav tm="100000">
                                          <p:val>
                                            <p:strVal val="#ppt_w"/>
                                          </p:val>
                                        </p:tav>
                                      </p:tavLst>
                                    </p:anim>
                                    <p:anim calcmode="lin" valueType="num">
                                      <p:cBhvr>
                                        <p:cTn id="26" dur="1000" fill="hold"/>
                                        <p:tgtEl>
                                          <p:spTgt spid="39"/>
                                        </p:tgtEl>
                                        <p:attrNameLst>
                                          <p:attrName>ppt_h</p:attrName>
                                        </p:attrNameLst>
                                      </p:cBhvr>
                                      <p:tavLst>
                                        <p:tav tm="0">
                                          <p:val>
                                            <p:fltVal val="0"/>
                                          </p:val>
                                        </p:tav>
                                        <p:tav tm="100000">
                                          <p:val>
                                            <p:strVal val="#ppt_h"/>
                                          </p:val>
                                        </p:tav>
                                      </p:tavLst>
                                    </p:anim>
                                    <p:anim calcmode="lin" valueType="num">
                                      <p:cBhvr>
                                        <p:cTn id="27" dur="1000" fill="hold"/>
                                        <p:tgtEl>
                                          <p:spTgt spid="39"/>
                                        </p:tgtEl>
                                        <p:attrNameLst>
                                          <p:attrName>ppt_x</p:attrName>
                                        </p:attrNameLst>
                                      </p:cBhvr>
                                      <p:tavLst>
                                        <p:tav tm="0">
                                          <p:val>
                                            <p:fltVal val="0.5"/>
                                          </p:val>
                                        </p:tav>
                                        <p:tav tm="100000">
                                          <p:val>
                                            <p:strVal val="#ppt_x"/>
                                          </p:val>
                                        </p:tav>
                                      </p:tavLst>
                                    </p:anim>
                                    <p:anim calcmode="lin" valueType="num">
                                      <p:cBhvr>
                                        <p:cTn id="28" dur="1000" fill="hold"/>
                                        <p:tgtEl>
                                          <p:spTgt spid="39"/>
                                        </p:tgtEl>
                                        <p:attrNameLst>
                                          <p:attrName>ppt_y</p:attrName>
                                        </p:attrNameLst>
                                      </p:cBhvr>
                                      <p:tavLst>
                                        <p:tav tm="0">
                                          <p:val>
                                            <p:fltVal val="0.5"/>
                                          </p:val>
                                        </p:tav>
                                        <p:tav tm="100000">
                                          <p:val>
                                            <p:strVal val="#ppt_y"/>
                                          </p:val>
                                        </p:tav>
                                      </p:tavLst>
                                    </p:anim>
                                  </p:childTnLst>
                                </p:cTn>
                              </p:par>
                            </p:childTnLst>
                          </p:cTn>
                        </p:par>
                        <p:par>
                          <p:cTn id="29" fill="hold">
                            <p:stCondLst>
                              <p:cond delay="5000"/>
                            </p:stCondLst>
                            <p:childTnLst>
                              <p:par>
                                <p:cTn id="30" presetID="22" presetClass="entr" presetSubtype="8"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left)">
                                      <p:cBhvr>
                                        <p:cTn id="32" dur="1000"/>
                                        <p:tgtEl>
                                          <p:spTgt spid="7"/>
                                        </p:tgtEl>
                                      </p:cBhvr>
                                    </p:animEffect>
                                  </p:childTnLst>
                                </p:cTn>
                              </p:par>
                            </p:childTnLst>
                          </p:cTn>
                        </p:par>
                        <p:par>
                          <p:cTn id="33" fill="hold">
                            <p:stCondLst>
                              <p:cond delay="6000"/>
                            </p:stCondLst>
                            <p:childTnLst>
                              <p:par>
                                <p:cTn id="34" presetID="23" presetClass="entr" presetSubtype="528" fill="hold" nodeType="afterEffect">
                                  <p:stCondLst>
                                    <p:cond delay="0"/>
                                  </p:stCondLst>
                                  <p:childTnLst>
                                    <p:set>
                                      <p:cBhvr>
                                        <p:cTn id="35" dur="1" fill="hold">
                                          <p:stCondLst>
                                            <p:cond delay="0"/>
                                          </p:stCondLst>
                                        </p:cTn>
                                        <p:tgtEl>
                                          <p:spTgt spid="41"/>
                                        </p:tgtEl>
                                        <p:attrNameLst>
                                          <p:attrName>style.visibility</p:attrName>
                                        </p:attrNameLst>
                                      </p:cBhvr>
                                      <p:to>
                                        <p:strVal val="visible"/>
                                      </p:to>
                                    </p:set>
                                    <p:anim calcmode="lin" valueType="num">
                                      <p:cBhvr>
                                        <p:cTn id="36" dur="1000" fill="hold"/>
                                        <p:tgtEl>
                                          <p:spTgt spid="41"/>
                                        </p:tgtEl>
                                        <p:attrNameLst>
                                          <p:attrName>ppt_w</p:attrName>
                                        </p:attrNameLst>
                                      </p:cBhvr>
                                      <p:tavLst>
                                        <p:tav tm="0">
                                          <p:val>
                                            <p:fltVal val="0"/>
                                          </p:val>
                                        </p:tav>
                                        <p:tav tm="100000">
                                          <p:val>
                                            <p:strVal val="#ppt_w"/>
                                          </p:val>
                                        </p:tav>
                                      </p:tavLst>
                                    </p:anim>
                                    <p:anim calcmode="lin" valueType="num">
                                      <p:cBhvr>
                                        <p:cTn id="37" dur="1000" fill="hold"/>
                                        <p:tgtEl>
                                          <p:spTgt spid="41"/>
                                        </p:tgtEl>
                                        <p:attrNameLst>
                                          <p:attrName>ppt_h</p:attrName>
                                        </p:attrNameLst>
                                      </p:cBhvr>
                                      <p:tavLst>
                                        <p:tav tm="0">
                                          <p:val>
                                            <p:fltVal val="0"/>
                                          </p:val>
                                        </p:tav>
                                        <p:tav tm="100000">
                                          <p:val>
                                            <p:strVal val="#ppt_h"/>
                                          </p:val>
                                        </p:tav>
                                      </p:tavLst>
                                    </p:anim>
                                    <p:anim calcmode="lin" valueType="num">
                                      <p:cBhvr>
                                        <p:cTn id="38" dur="1000" fill="hold"/>
                                        <p:tgtEl>
                                          <p:spTgt spid="41"/>
                                        </p:tgtEl>
                                        <p:attrNameLst>
                                          <p:attrName>ppt_x</p:attrName>
                                        </p:attrNameLst>
                                      </p:cBhvr>
                                      <p:tavLst>
                                        <p:tav tm="0">
                                          <p:val>
                                            <p:fltVal val="0.5"/>
                                          </p:val>
                                        </p:tav>
                                        <p:tav tm="100000">
                                          <p:val>
                                            <p:strVal val="#ppt_x"/>
                                          </p:val>
                                        </p:tav>
                                      </p:tavLst>
                                    </p:anim>
                                    <p:anim calcmode="lin" valueType="num">
                                      <p:cBhvr>
                                        <p:cTn id="39" dur="1000" fill="hold"/>
                                        <p:tgtEl>
                                          <p:spTgt spid="41"/>
                                        </p:tgtEl>
                                        <p:attrNameLst>
                                          <p:attrName>ppt_y</p:attrName>
                                        </p:attrNameLst>
                                      </p:cBhvr>
                                      <p:tavLst>
                                        <p:tav tm="0">
                                          <p:val>
                                            <p:fltVal val="0.5"/>
                                          </p:val>
                                        </p:tav>
                                        <p:tav tm="100000">
                                          <p:val>
                                            <p:strVal val="#ppt_y"/>
                                          </p:val>
                                        </p:tav>
                                      </p:tavLst>
                                    </p:anim>
                                  </p:childTnLst>
                                </p:cTn>
                              </p:par>
                            </p:childTnLst>
                          </p:cTn>
                        </p:par>
                        <p:par>
                          <p:cTn id="40" fill="hold">
                            <p:stCondLst>
                              <p:cond delay="7000"/>
                            </p:stCondLst>
                            <p:childTnLst>
                              <p:par>
                                <p:cTn id="41" presetID="22" presetClass="entr" presetSubtype="8" fill="hold"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1000"/>
                                        <p:tgtEl>
                                          <p:spTgt spid="8"/>
                                        </p:tgtEl>
                                      </p:cBhvr>
                                    </p:animEffect>
                                  </p:childTnLst>
                                </p:cTn>
                              </p:par>
                            </p:childTnLst>
                          </p:cTn>
                        </p:par>
                        <p:par>
                          <p:cTn id="44" fill="hold">
                            <p:stCondLst>
                              <p:cond delay="8000"/>
                            </p:stCondLst>
                            <p:childTnLst>
                              <p:par>
                                <p:cTn id="45" presetID="23" presetClass="entr" presetSubtype="528" fill="hold" nodeType="afterEffect">
                                  <p:stCondLst>
                                    <p:cond delay="0"/>
                                  </p:stCondLst>
                                  <p:childTnLst>
                                    <p:set>
                                      <p:cBhvr>
                                        <p:cTn id="46" dur="1" fill="hold">
                                          <p:stCondLst>
                                            <p:cond delay="0"/>
                                          </p:stCondLst>
                                        </p:cTn>
                                        <p:tgtEl>
                                          <p:spTgt spid="45"/>
                                        </p:tgtEl>
                                        <p:attrNameLst>
                                          <p:attrName>style.visibility</p:attrName>
                                        </p:attrNameLst>
                                      </p:cBhvr>
                                      <p:to>
                                        <p:strVal val="visible"/>
                                      </p:to>
                                    </p:set>
                                    <p:anim calcmode="lin" valueType="num">
                                      <p:cBhvr>
                                        <p:cTn id="47" dur="1000" fill="hold"/>
                                        <p:tgtEl>
                                          <p:spTgt spid="45"/>
                                        </p:tgtEl>
                                        <p:attrNameLst>
                                          <p:attrName>ppt_w</p:attrName>
                                        </p:attrNameLst>
                                      </p:cBhvr>
                                      <p:tavLst>
                                        <p:tav tm="0">
                                          <p:val>
                                            <p:fltVal val="0"/>
                                          </p:val>
                                        </p:tav>
                                        <p:tav tm="100000">
                                          <p:val>
                                            <p:strVal val="#ppt_w"/>
                                          </p:val>
                                        </p:tav>
                                      </p:tavLst>
                                    </p:anim>
                                    <p:anim calcmode="lin" valueType="num">
                                      <p:cBhvr>
                                        <p:cTn id="48" dur="1000" fill="hold"/>
                                        <p:tgtEl>
                                          <p:spTgt spid="45"/>
                                        </p:tgtEl>
                                        <p:attrNameLst>
                                          <p:attrName>ppt_h</p:attrName>
                                        </p:attrNameLst>
                                      </p:cBhvr>
                                      <p:tavLst>
                                        <p:tav tm="0">
                                          <p:val>
                                            <p:fltVal val="0"/>
                                          </p:val>
                                        </p:tav>
                                        <p:tav tm="100000">
                                          <p:val>
                                            <p:strVal val="#ppt_h"/>
                                          </p:val>
                                        </p:tav>
                                      </p:tavLst>
                                    </p:anim>
                                    <p:anim calcmode="lin" valueType="num">
                                      <p:cBhvr>
                                        <p:cTn id="49" dur="1000" fill="hold"/>
                                        <p:tgtEl>
                                          <p:spTgt spid="45"/>
                                        </p:tgtEl>
                                        <p:attrNameLst>
                                          <p:attrName>ppt_x</p:attrName>
                                        </p:attrNameLst>
                                      </p:cBhvr>
                                      <p:tavLst>
                                        <p:tav tm="0">
                                          <p:val>
                                            <p:fltVal val="0.5"/>
                                          </p:val>
                                        </p:tav>
                                        <p:tav tm="100000">
                                          <p:val>
                                            <p:strVal val="#ppt_x"/>
                                          </p:val>
                                        </p:tav>
                                      </p:tavLst>
                                    </p:anim>
                                    <p:anim calcmode="lin" valueType="num">
                                      <p:cBhvr>
                                        <p:cTn id="50" dur="1000" fill="hold"/>
                                        <p:tgtEl>
                                          <p:spTgt spid="45"/>
                                        </p:tgtEl>
                                        <p:attrNameLst>
                                          <p:attrName>ppt_y</p:attrName>
                                        </p:attrNameLst>
                                      </p:cBhvr>
                                      <p:tavLst>
                                        <p:tav tm="0">
                                          <p:val>
                                            <p:fltVal val="0.5"/>
                                          </p:val>
                                        </p:tav>
                                        <p:tav tm="100000">
                                          <p:val>
                                            <p:strVal val="#ppt_y"/>
                                          </p:val>
                                        </p:tav>
                                      </p:tavLst>
                                    </p:anim>
                                  </p:childTnLst>
                                </p:cTn>
                              </p:par>
                            </p:childTnLst>
                          </p:cTn>
                        </p:par>
                        <p:par>
                          <p:cTn id="51" fill="hold">
                            <p:stCondLst>
                              <p:cond delay="9000"/>
                            </p:stCondLst>
                            <p:childTnLst>
                              <p:par>
                                <p:cTn id="52" presetID="22" presetClass="entr" presetSubtype="8" fill="hold" nodeType="after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wipe(left)">
                                      <p:cBhvr>
                                        <p:cTn id="54"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两学一做"/>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548</TotalTime>
  <Words>4682</Words>
  <Application>Microsoft Office PowerPoint</Application>
  <PresentationFormat>自定义</PresentationFormat>
  <Paragraphs>499</Paragraphs>
  <Slides>37</Slides>
  <Notes>36</Notes>
  <HiddenSlides>0</HiddenSlides>
  <MMClips>0</MMClips>
  <ScaleCrop>false</ScaleCrop>
  <HeadingPairs>
    <vt:vector size="4" baseType="variant">
      <vt:variant>
        <vt:lpstr>主题</vt:lpstr>
      </vt:variant>
      <vt:variant>
        <vt:i4>2</vt:i4>
      </vt:variant>
      <vt:variant>
        <vt:lpstr>幻灯片标题</vt:lpstr>
      </vt:variant>
      <vt:variant>
        <vt:i4>37</vt:i4>
      </vt:variant>
    </vt:vector>
  </HeadingPairs>
  <TitlesOfParts>
    <vt:vector size="3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两学一做</dc:title>
  <dc:creator>第一PPT</dc:creator>
  <cp:keywords>www.1ppt.com</cp:keywords>
  <cp:lastModifiedBy>Windows User</cp:lastModifiedBy>
  <cp:revision>666</cp:revision>
  <dcterms:created xsi:type="dcterms:W3CDTF">2016-06-17T14:49:00Z</dcterms:created>
  <dcterms:modified xsi:type="dcterms:W3CDTF">2019-06-28T01:18:57Z</dcterms:modified>
</cp:coreProperties>
</file>