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8" r:id="rId3"/>
  </p:sldMasterIdLst>
  <p:notesMasterIdLst>
    <p:notesMasterId r:id="rId31"/>
  </p:notesMasterIdLst>
  <p:sldIdLst>
    <p:sldId id="630" r:id="rId4"/>
    <p:sldId id="384" r:id="rId5"/>
    <p:sldId id="369" r:id="rId6"/>
    <p:sldId id="626" r:id="rId7"/>
    <p:sldId id="587" r:id="rId8"/>
    <p:sldId id="589" r:id="rId9"/>
    <p:sldId id="590" r:id="rId10"/>
    <p:sldId id="593" r:id="rId11"/>
    <p:sldId id="597" r:id="rId12"/>
    <p:sldId id="598" r:id="rId13"/>
    <p:sldId id="627" r:id="rId14"/>
    <p:sldId id="600" r:id="rId15"/>
    <p:sldId id="604" r:id="rId16"/>
    <p:sldId id="605" r:id="rId17"/>
    <p:sldId id="628" r:id="rId18"/>
    <p:sldId id="607" r:id="rId19"/>
    <p:sldId id="609" r:id="rId20"/>
    <p:sldId id="612" r:id="rId21"/>
    <p:sldId id="613" r:id="rId22"/>
    <p:sldId id="616" r:id="rId23"/>
    <p:sldId id="618" r:id="rId24"/>
    <p:sldId id="629" r:id="rId25"/>
    <p:sldId id="620" r:id="rId26"/>
    <p:sldId id="621" r:id="rId27"/>
    <p:sldId id="624" r:id="rId28"/>
    <p:sldId id="580" r:id="rId29"/>
    <p:sldId id="631" r:id="rId30"/>
  </p:sldIdLst>
  <p:sldSz cx="9144000" cy="5143500" type="screen16x9"/>
  <p:notesSz cx="6858000" cy="9144000"/>
  <p:defaultTextStyle>
    <a:defPPr>
      <a:defRPr lang="zh-CN"/>
    </a:defPPr>
    <a:lvl1pPr algn="l" rtl="0" eaLnBrk="0" fontAlgn="base" hangingPunct="0">
      <a:spcBef>
        <a:spcPct val="0"/>
      </a:spcBef>
      <a:spcAft>
        <a:spcPct val="0"/>
      </a:spcAft>
      <a:buFont typeface="Arial" panose="020B0604020202020204" pitchFamily="34" charset="0"/>
      <a:defRPr sz="16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sz="16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sz="16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sz="16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sz="16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0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32" y="-1626"/>
      </p:cViewPr>
      <p:guideLst>
        <p:guide orient="horz" pos="1607"/>
        <p:guide pos="2880"/>
      </p:guideLst>
    </p:cSldViewPr>
  </p:slideViewPr>
  <p:notesTextViewPr>
    <p:cViewPr>
      <p:scale>
        <a:sx n="1" d="1"/>
        <a:sy n="1" d="1"/>
      </p:scale>
      <p:origin x="0" y="0"/>
    </p:cViewPr>
  </p:notesTextViewPr>
  <p:sorterViewPr>
    <p:cViewPr>
      <p:scale>
        <a:sx n="186" d="100"/>
        <a:sy n="186"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3075"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BE08BAFF-EC27-43AF-82BB-D4E50D51FB21}" type="datetime1">
              <a:rPr lang="zh-CN" altLang="en-US"/>
              <a:pPr/>
              <a:t>2019/6/9</a:t>
            </a:fld>
            <a:endParaRPr lang="zh-CN" altLang="en-US" sz="1200"/>
          </a:p>
        </p:txBody>
      </p:sp>
      <p:sp>
        <p:nvSpPr>
          <p:cNvPr id="3076"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a:spcBef>
                <a:spcPct val="30000"/>
              </a:spcBef>
              <a:defRPr sz="1200">
                <a:solidFill>
                  <a:schemeClr val="tx1"/>
                </a:solidFill>
                <a:latin typeface="Arial" panose="020B0604020202020204" pitchFamily="34" charset="0"/>
              </a:defRPr>
            </a:lvl1pPr>
            <a:lvl2pPr defTabSz="0">
              <a:spcBef>
                <a:spcPct val="30000"/>
              </a:spcBef>
              <a:defRPr sz="1200">
                <a:solidFill>
                  <a:schemeClr val="tx1"/>
                </a:solidFill>
                <a:latin typeface="Arial" panose="020B0604020202020204" pitchFamily="34" charset="0"/>
              </a:defRPr>
            </a:lvl2pPr>
            <a:lvl3pPr defTabSz="0">
              <a:spcBef>
                <a:spcPct val="30000"/>
              </a:spcBef>
              <a:defRPr sz="1200">
                <a:solidFill>
                  <a:schemeClr val="tx1"/>
                </a:solidFill>
                <a:latin typeface="Arial" panose="020B0604020202020204" pitchFamily="34" charset="0"/>
              </a:defRPr>
            </a:lvl3pPr>
            <a:lvl4pPr defTabSz="0">
              <a:spcBef>
                <a:spcPct val="30000"/>
              </a:spcBef>
              <a:defRPr sz="1200">
                <a:solidFill>
                  <a:schemeClr val="tx1"/>
                </a:solidFill>
                <a:latin typeface="Arial" panose="020B0604020202020204" pitchFamily="34" charset="0"/>
              </a:defRPr>
            </a:lvl4pPr>
            <a:lvl5pPr defTabSz="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buFontTx/>
              <a:buNone/>
            </a:pPr>
            <a:r>
              <a:rPr lang="zh-CN" altLang="en-US"/>
              <a:t>单击此处编辑母版文本样式</a:t>
            </a:r>
          </a:p>
          <a:p>
            <a:pPr>
              <a:buFontTx/>
              <a:buNone/>
            </a:pPr>
            <a:r>
              <a:rPr lang="zh-CN" altLang="en-US"/>
              <a:t>第二级</a:t>
            </a:r>
          </a:p>
          <a:p>
            <a:pPr>
              <a:buFontTx/>
              <a:buNone/>
            </a:pPr>
            <a:r>
              <a:rPr lang="zh-CN" altLang="en-US"/>
              <a:t>第三级</a:t>
            </a:r>
          </a:p>
          <a:p>
            <a:pPr>
              <a:buFontTx/>
              <a:buNone/>
            </a:pPr>
            <a:r>
              <a:rPr lang="zh-CN" altLang="en-US"/>
              <a:t>第四级</a:t>
            </a:r>
          </a:p>
          <a:p>
            <a:pPr>
              <a:buFontTx/>
              <a:buNone/>
            </a:pPr>
            <a:r>
              <a:rPr lang="zh-CN" altLang="en-US"/>
              <a:t>第五级</a:t>
            </a: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zh-CN"/>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4D34AC2D-977D-4078-A5F5-8C38B2CBE556}" type="slidenum">
              <a:rPr lang="zh-CN" altLang="en-US"/>
              <a:pPr/>
              <a:t>‹#›</a:t>
            </a:fld>
            <a:endParaRPr lang="zh-CN" altLang="en-US" sz="1200"/>
          </a:p>
        </p:txBody>
      </p:sp>
    </p:spTree>
    <p:extLst>
      <p:ext uri="{BB962C8B-B14F-4D97-AF65-F5344CB8AC3E}">
        <p14:creationId xmlns:p14="http://schemas.microsoft.com/office/powerpoint/2010/main" val="3849406898"/>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3789342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val="332738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1301754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3887006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32200034"/>
      </p:ext>
    </p:extLst>
  </p:cSld>
  <p:clrMapOvr>
    <a:masterClrMapping/>
  </p:clrMapOvr>
  <p:transition spd="slow" advClick="0" advTm="0">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70013"/>
            <a:ext cx="7886700" cy="32623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34014387"/>
      </p:ext>
    </p:extLst>
  </p:cSld>
  <p:clrMapOvr>
    <a:masterClrMapping/>
  </p:clrMapOvr>
  <p:transition spd="slow" advClick="0" advTm="0">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65485391"/>
      </p:ext>
    </p:extLst>
  </p:cSld>
  <p:clrMapOvr>
    <a:masterClrMapping/>
  </p:clrMapOvr>
  <p:transition spd="slow" advClick="0" advTm="0">
    <p:pull dir="l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383045950"/>
      </p:ext>
    </p:extLst>
  </p:cSld>
  <p:clrMapOvr>
    <a:masterClrMapping/>
  </p:clrMapOvr>
  <p:transition spd="slow" advClick="0" advTm="0">
    <p:pull dir="l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70013"/>
            <a:ext cx="788670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66228202"/>
      </p:ext>
    </p:extLst>
  </p:cSld>
  <p:clrMapOvr>
    <a:masterClrMapping/>
  </p:clrMapOvr>
  <p:transition spd="slow" advClick="0" advTm="0">
    <p:pull dir="l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724504852"/>
      </p:ext>
    </p:extLst>
  </p:cSld>
  <p:clrMapOvr>
    <a:masterClrMapping/>
  </p:clrMapOvr>
  <p:transition spd="slow" advClick="0" advTm="0">
    <p:pull dir="l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15643746"/>
      </p:ext>
    </p:extLst>
  </p:cSld>
  <p:clrMapOvr>
    <a:masterClrMapping/>
  </p:clrMapOvr>
  <p:transition spd="slow" advClick="0" advTm="0">
    <p:pull dir="l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3419920" y="2283730"/>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508757193"/>
      </p:ext>
    </p:extLst>
  </p:cSld>
  <p:clrMapOvr>
    <a:masterClrMapping/>
  </p:clrMapOvr>
  <p:transition spd="slow" advClick="0" advTm="0">
    <p:pull dir="l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19181503"/>
      </p:ext>
    </p:extLst>
  </p:cSld>
  <p:clrMapOvr>
    <a:masterClrMapping/>
  </p:clrMapOvr>
  <p:transition spd="slow" advClick="0" advTm="0">
    <p:pull dir="l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284144"/>
      </p:ext>
    </p:extLst>
  </p:cSld>
  <p:clrMapOvr>
    <a:masterClrMapping/>
  </p:clrMapOvr>
  <p:transition spd="slow" advClick="0" advTm="0">
    <p:pull dir="l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672242961"/>
      </p:ext>
    </p:extLst>
  </p:cSld>
  <p:clrMapOvr>
    <a:masterClrMapping/>
  </p:clrMapOvr>
  <p:transition spd="slow" advClick="0" advTm="0">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70013"/>
            <a:ext cx="788670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37837334"/>
      </p:ext>
    </p:extLst>
  </p:cSld>
  <p:clrMapOvr>
    <a:masterClrMapping/>
  </p:clrMapOvr>
  <p:transition spd="slow" advClick="0" advTm="0">
    <p:pull dir="l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507912134"/>
      </p:ext>
    </p:extLst>
  </p:cSld>
  <p:clrMapOvr>
    <a:masterClrMapping/>
  </p:clrMapOvr>
  <p:transition spd="slow" advClick="0" advTm="0">
    <p:pull dir="l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70013"/>
            <a:ext cx="7886700" cy="32623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03874690"/>
      </p:ext>
    </p:extLst>
  </p:cSld>
  <p:clrMapOvr>
    <a:masterClrMapping/>
  </p:clrMapOvr>
  <p:transition spd="slow" advClick="0" advTm="0">
    <p:pull dir="l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59345417"/>
      </p:ext>
    </p:extLst>
  </p:cSld>
  <p:clrMapOvr>
    <a:masterClrMapping/>
  </p:clrMapOvr>
  <p:transition spd="slow" advClick="0" advTm="0">
    <p:pull dir="l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383172"/>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6653490"/>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72545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4737750"/>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3305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7874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84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2005248462"/>
      </p:ext>
    </p:extLst>
  </p:cSld>
  <p:clrMapOvr>
    <a:masterClrMapping/>
  </p:clrMapOvr>
  <p:transition spd="slow" advClick="0" advTm="0">
    <p:pull dir="l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14757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5687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9600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1563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5007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8614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262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3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94828221"/>
      </p:ext>
    </p:extLst>
  </p:cSld>
  <p:clrMapOvr>
    <a:masterClrMapping/>
  </p:clrMapOvr>
  <p:transition spd="slow" advClick="0" advTm="0">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62155222"/>
      </p:ext>
    </p:extLst>
  </p:cSld>
  <p:clrMapOvr>
    <a:masterClrMapping/>
  </p:clrMapOvr>
  <p:transition spd="slow" advClick="0" advTm="0">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95267324"/>
      </p:ext>
    </p:extLst>
  </p:cSld>
  <p:clrMapOvr>
    <a:masterClrMapping/>
  </p:clrMapOvr>
  <p:transition spd="slow" advClick="0" advTm="0">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753804"/>
      </p:ext>
    </p:extLst>
  </p:cSld>
  <p:clrMapOvr>
    <a:masterClrMapping/>
  </p:clrMapOvr>
  <p:transition spd="slow" advClick="0" advTm="0">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458835445"/>
      </p:ext>
    </p:extLst>
  </p:cSld>
  <p:clrMapOvr>
    <a:masterClrMapping/>
  </p:clrMapOvr>
  <p:transition spd="slow" advClick="0" advTm="0">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340302170"/>
      </p:ext>
    </p:extLst>
  </p:cSld>
  <p:clrMapOvr>
    <a:masterClrMapping/>
  </p:clrMapOvr>
  <p:transition spd="slow" advClick="0" advTm="0">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spd="slow" advClick="0" advTm="0">
    <p:pull dir="lu"/>
  </p:transition>
  <p:txStyles>
    <p:titleStyle>
      <a:lvl1pPr marL="815975" indent="-815975" algn="l" rtl="0" eaLnBrk="0" fontAlgn="base" hangingPunct="0">
        <a:spcBef>
          <a:spcPct val="0"/>
        </a:spcBef>
        <a:spcAft>
          <a:spcPct val="0"/>
        </a:spcAft>
        <a:defRPr sz="2800" kern="1200">
          <a:solidFill>
            <a:schemeClr val="bg1"/>
          </a:solidFill>
          <a:latin typeface="+mj-lt"/>
          <a:ea typeface="+mj-ea"/>
          <a:cs typeface="+mj-cs"/>
          <a:sym typeface="Calibri" panose="020F0502020204030204" pitchFamily="34" charset="0"/>
        </a:defRPr>
      </a:lvl1pPr>
      <a:lvl2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2pPr>
      <a:lvl3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3pPr>
      <a:lvl4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4pPr>
      <a:lvl5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5pPr>
      <a:lvl6pPr marL="12731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6pPr>
      <a:lvl7pPr marL="17303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7pPr>
      <a:lvl8pPr marL="21875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8pPr>
      <a:lvl9pPr marL="26447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9pPr>
    </p:titleStyle>
    <p:bodyStyle>
      <a:lvl1pPr marL="306388" indent="-306388" algn="l" defTabSz="81597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sym typeface="Calibri" panose="020F0502020204030204" pitchFamily="34" charset="0"/>
        </a:defRPr>
      </a:lvl1pPr>
      <a:lvl2pPr marL="663575" indent="-254000" algn="l" defTabSz="81597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2pPr>
      <a:lvl3pPr marL="1020763" indent="-204788" algn="l" defTabSz="81597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sym typeface="Calibri" panose="020F0502020204030204" pitchFamily="34" charset="0"/>
        </a:defRPr>
      </a:lvl3pPr>
      <a:lvl4pPr marL="1428750" indent="-204788" algn="l" defTabSz="815975"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pitchFamily="34" charset="0"/>
        </a:defRPr>
      </a:lvl4pPr>
      <a:lvl5pPr marL="1836738" indent="-204788" algn="l" defTabSz="815975"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7"/>
          <a:srcRect/>
          <a:tile tx="0" ty="0" sx="100000" sy="100000" flip="none" algn="tl"/>
        </a:blip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2"/>
          <p:cNvSpPr>
            <a:spLocks noChangeArrowheads="1"/>
          </p:cNvSpPr>
          <p:nvPr/>
        </p:nvSpPr>
        <p:spPr bwMode="auto">
          <a:xfrm>
            <a:off x="0" y="0"/>
            <a:ext cx="9144000" cy="5143500"/>
          </a:xfrm>
          <a:prstGeom prst="rect">
            <a:avLst/>
          </a:prstGeom>
          <a:solidFill>
            <a:srgbClr val="FFFFFF">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sz="1800" b="1" i="1">
              <a:sym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Lst>
  <p:transition spd="slow" advClick="0" advTm="0">
    <p:pull dir="lu"/>
  </p:transition>
  <p:txStyles>
    <p:titleStyle>
      <a:lvl1pPr marL="815975" indent="-815975" algn="l" rtl="0" eaLnBrk="0" fontAlgn="base" hangingPunct="0">
        <a:spcBef>
          <a:spcPct val="0"/>
        </a:spcBef>
        <a:spcAft>
          <a:spcPct val="0"/>
        </a:spcAft>
        <a:defRPr sz="2800" kern="1200">
          <a:solidFill>
            <a:schemeClr val="bg1"/>
          </a:solidFill>
          <a:latin typeface="+mj-lt"/>
          <a:ea typeface="+mj-ea"/>
          <a:cs typeface="+mj-cs"/>
          <a:sym typeface="Calibri" panose="020F0502020204030204" pitchFamily="34" charset="0"/>
        </a:defRPr>
      </a:lvl1pPr>
      <a:lvl2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2pPr>
      <a:lvl3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3pPr>
      <a:lvl4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4pPr>
      <a:lvl5pPr marL="8159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5pPr>
      <a:lvl6pPr marL="12731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6pPr>
      <a:lvl7pPr marL="17303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7pPr>
      <a:lvl8pPr marL="21875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8pPr>
      <a:lvl9pPr marL="2644775" indent="-815975" algn="l"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sym typeface="Calibri" panose="020F0502020204030204" pitchFamily="34" charset="0"/>
        </a:defRPr>
      </a:lvl9pPr>
    </p:titleStyle>
    <p:bodyStyle>
      <a:lvl1pPr marL="306388" indent="-306388" algn="l" defTabSz="81597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sym typeface="Calibri" panose="020F0502020204030204" pitchFamily="34" charset="0"/>
        </a:defRPr>
      </a:lvl1pPr>
      <a:lvl2pPr marL="663575" indent="-254000" algn="l" defTabSz="81597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2pPr>
      <a:lvl3pPr marL="1020763" indent="-204788" algn="l" defTabSz="81597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sym typeface="Calibri" panose="020F0502020204030204" pitchFamily="34" charset="0"/>
        </a:defRPr>
      </a:lvl3pPr>
      <a:lvl4pPr marL="1428750" indent="-204788" algn="l" defTabSz="815975"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pitchFamily="34" charset="0"/>
        </a:defRPr>
      </a:lvl4pPr>
      <a:lvl5pPr marL="1836738" indent="-204788" algn="l" defTabSz="815975"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2019/6/9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1787824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31.png"/><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0.emf"/></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2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Picture 2" descr="0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31300" cy="5143500"/>
          </a:xfrm>
          <a:prstGeom prst="rect">
            <a:avLst/>
          </a:prstGeom>
          <a:noFill/>
          <a:ln>
            <a:noFill/>
          </a:ln>
          <a:effectLst>
            <a:outerShdw dist="28398" dir="1593903"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未标题-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925" y="-20638"/>
            <a:ext cx="9131300" cy="514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00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925" y="-20638"/>
            <a:ext cx="9131300" cy="5143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28398" dir="1593903" algn="ctr" rotWithShape="0">
                    <a:srgbClr val="808080"/>
                  </a:outerShdw>
                </a:effectLst>
              </a14:hiddenEffects>
            </a:ext>
          </a:extLst>
        </p:spPr>
      </p:pic>
      <p:pic>
        <p:nvPicPr>
          <p:cNvPr id="4101" name="Picture 5" descr="未标题-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925" y="-20638"/>
            <a:ext cx="9129713" cy="514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804025" y="3435350"/>
            <a:ext cx="2719388"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5" descr="C:\Documents and Settings\Administrator\桌面\05.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868988" y="771525"/>
            <a:ext cx="234315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272" descr="红旗底条"/>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4233863"/>
            <a:ext cx="91455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0" descr="华表"/>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79388" y="1203325"/>
            <a:ext cx="1793876" cy="319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7" name="Picture 11" descr="天安门"/>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0" y="3508375"/>
            <a:ext cx="2974975" cy="165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8" name="Picture 12" descr="星"/>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7950" y="2644775"/>
            <a:ext cx="22098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1979712" y="1635647"/>
            <a:ext cx="1296144" cy="1224136"/>
            <a:chOff x="1909217" y="1491630"/>
            <a:chExt cx="1296144" cy="1224136"/>
          </a:xfrm>
        </p:grpSpPr>
        <p:grpSp>
          <p:nvGrpSpPr>
            <p:cNvPr id="16" name="组合 15"/>
            <p:cNvGrpSpPr/>
            <p:nvPr/>
          </p:nvGrpSpPr>
          <p:grpSpPr>
            <a:xfrm>
              <a:off x="1909217" y="1491630"/>
              <a:ext cx="1296144" cy="1224136"/>
              <a:chOff x="2123728" y="1779662"/>
              <a:chExt cx="1296144" cy="1224136"/>
            </a:xfrm>
          </p:grpSpPr>
          <p:sp>
            <p:nvSpPr>
              <p:cNvPr id="18" name="矩形 17"/>
              <p:cNvSpPr/>
              <p:nvPr/>
            </p:nvSpPr>
            <p:spPr>
              <a:xfrm>
                <a:off x="2123728" y="1779662"/>
                <a:ext cx="1296144" cy="1224136"/>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a:stCxn id="18" idx="1"/>
                <a:endCxn id="18"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a:endCxn id="18"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2123728" y="1637620"/>
              <a:ext cx="845468" cy="1015663"/>
            </a:xfrm>
            <a:prstGeom prst="rect">
              <a:avLst/>
            </a:prstGeom>
          </p:spPr>
          <p:txBody>
            <a:bodyPr wrap="square">
              <a:spAutoFit/>
            </a:bodyPr>
            <a:lstStyle/>
            <a:p>
              <a:pPr algn="ctr"/>
              <a:r>
                <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两</a:t>
              </a:r>
              <a:endPar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347864" y="1635647"/>
            <a:ext cx="1296144" cy="1224136"/>
            <a:chOff x="3277369" y="1491630"/>
            <a:chExt cx="1296144" cy="1224136"/>
          </a:xfrm>
        </p:grpSpPr>
        <p:grpSp>
          <p:nvGrpSpPr>
            <p:cNvPr id="22" name="组合 21"/>
            <p:cNvGrpSpPr/>
            <p:nvPr/>
          </p:nvGrpSpPr>
          <p:grpSpPr>
            <a:xfrm>
              <a:off x="3277369" y="1491630"/>
              <a:ext cx="1296144" cy="1224136"/>
              <a:chOff x="2123728" y="1779662"/>
              <a:chExt cx="1296144" cy="1224136"/>
            </a:xfrm>
          </p:grpSpPr>
          <p:sp>
            <p:nvSpPr>
              <p:cNvPr id="24" name="矩形 23"/>
              <p:cNvSpPr/>
              <p:nvPr/>
            </p:nvSpPr>
            <p:spPr>
              <a:xfrm>
                <a:off x="2123728" y="1779662"/>
                <a:ext cx="1296144" cy="1224136"/>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24" idx="1"/>
                <a:endCxn id="24"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4" idx="0"/>
                <a:endCxn id="24"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3501194" y="1628095"/>
              <a:ext cx="845468" cy="1015663"/>
            </a:xfrm>
            <a:prstGeom prst="rect">
              <a:avLst/>
            </a:prstGeom>
          </p:spPr>
          <p:txBody>
            <a:bodyPr wrap="square">
              <a:spAutoFit/>
            </a:bodyPr>
            <a:lstStyle/>
            <a:p>
              <a:pPr algn="ctr"/>
              <a:r>
                <a:rPr lang="zh-CN" altLang="en-US" sz="6000" b="1" dirty="0" smtClean="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rPr>
                <a:t>学</a:t>
              </a:r>
              <a:endParaRPr lang="zh-CN" altLang="en-US" sz="6000" b="1" dirty="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714503" y="1635647"/>
            <a:ext cx="1296144" cy="1224136"/>
            <a:chOff x="1907704" y="2787774"/>
            <a:chExt cx="1296144" cy="1224136"/>
          </a:xfrm>
        </p:grpSpPr>
        <p:grpSp>
          <p:nvGrpSpPr>
            <p:cNvPr id="28" name="组合 27"/>
            <p:cNvGrpSpPr/>
            <p:nvPr/>
          </p:nvGrpSpPr>
          <p:grpSpPr>
            <a:xfrm>
              <a:off x="1907704" y="2787774"/>
              <a:ext cx="1296144" cy="1224136"/>
              <a:chOff x="2123728" y="1779662"/>
              <a:chExt cx="1296144" cy="1224136"/>
            </a:xfrm>
          </p:grpSpPr>
          <p:sp>
            <p:nvSpPr>
              <p:cNvPr id="30" name="矩形 29"/>
              <p:cNvSpPr/>
              <p:nvPr/>
            </p:nvSpPr>
            <p:spPr>
              <a:xfrm>
                <a:off x="2123728" y="1779662"/>
                <a:ext cx="1296144" cy="1224136"/>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stCxn id="30" idx="1"/>
                <a:endCxn id="30"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30" idx="0"/>
                <a:endCxn id="30"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2123728" y="2892010"/>
              <a:ext cx="845468" cy="1015663"/>
            </a:xfrm>
            <a:prstGeom prst="rect">
              <a:avLst/>
            </a:prstGeom>
          </p:spPr>
          <p:txBody>
            <a:bodyPr wrap="square">
              <a:spAutoFit/>
            </a:bodyPr>
            <a:lstStyle/>
            <a:p>
              <a:pPr algn="ctr"/>
              <a:r>
                <a:rPr lang="zh-CN" altLang="en-US" sz="6000" b="1" dirty="0" smtClean="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rPr>
                <a:t>一</a:t>
              </a:r>
              <a:endParaRPr lang="zh-CN" altLang="en-US" sz="6000" b="1" dirty="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082655" y="1635646"/>
            <a:ext cx="1296144" cy="1224136"/>
            <a:chOff x="3275856" y="2787774"/>
            <a:chExt cx="1296144" cy="1224136"/>
          </a:xfrm>
        </p:grpSpPr>
        <p:grpSp>
          <p:nvGrpSpPr>
            <p:cNvPr id="34" name="组合 33"/>
            <p:cNvGrpSpPr/>
            <p:nvPr/>
          </p:nvGrpSpPr>
          <p:grpSpPr>
            <a:xfrm>
              <a:off x="3275856" y="2787774"/>
              <a:ext cx="1296144" cy="1224136"/>
              <a:chOff x="2123728" y="1779662"/>
              <a:chExt cx="1296144" cy="1224136"/>
            </a:xfrm>
          </p:grpSpPr>
          <p:sp>
            <p:nvSpPr>
              <p:cNvPr id="36" name="矩形 35"/>
              <p:cNvSpPr/>
              <p:nvPr/>
            </p:nvSpPr>
            <p:spPr>
              <a:xfrm>
                <a:off x="2123728" y="1779662"/>
                <a:ext cx="1296144" cy="1224136"/>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a:stCxn id="36" idx="1"/>
                <a:endCxn id="36"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36" idx="0"/>
                <a:endCxn id="36"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3501194" y="2882485"/>
              <a:ext cx="845468" cy="1015663"/>
            </a:xfrm>
            <a:prstGeom prst="rect">
              <a:avLst/>
            </a:prstGeom>
          </p:spPr>
          <p:txBody>
            <a:bodyPr wrap="square">
              <a:spAutoFit/>
            </a:bodyPr>
            <a:lstStyle/>
            <a:p>
              <a:pPr algn="ctr"/>
              <a:r>
                <a:rPr lang="zh-CN" altLang="en-US" sz="6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rPr>
                <a:t>做</a:t>
              </a:r>
              <a:endPar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67544" y="267494"/>
            <a:ext cx="2662783" cy="468052"/>
            <a:chOff x="4861545" y="2211710"/>
            <a:chExt cx="2662783" cy="468052"/>
          </a:xfrm>
        </p:grpSpPr>
        <p:grpSp>
          <p:nvGrpSpPr>
            <p:cNvPr id="40" name="组合 39"/>
            <p:cNvGrpSpPr/>
            <p:nvPr/>
          </p:nvGrpSpPr>
          <p:grpSpPr>
            <a:xfrm>
              <a:off x="4861545" y="2211710"/>
              <a:ext cx="2662783" cy="468052"/>
              <a:chOff x="4861545" y="1995686"/>
              <a:chExt cx="2662783" cy="468052"/>
            </a:xfrm>
          </p:grpSpPr>
          <p:sp>
            <p:nvSpPr>
              <p:cNvPr id="42" name="矩形 41"/>
              <p:cNvSpPr/>
              <p:nvPr/>
            </p:nvSpPr>
            <p:spPr>
              <a:xfrm>
                <a:off x="4861545" y="1995686"/>
                <a:ext cx="2662783" cy="468052"/>
              </a:xfrm>
              <a:prstGeom prst="rect">
                <a:avLst/>
              </a:prstGeom>
              <a:gradFill>
                <a:gsLst>
                  <a:gs pos="0">
                    <a:srgbClr val="FF0000"/>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37"/>
              <p:cNvSpPr txBox="1"/>
              <p:nvPr/>
            </p:nvSpPr>
            <p:spPr>
              <a:xfrm>
                <a:off x="5292080" y="2027624"/>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学党章党规</a:t>
                </a:r>
              </a:p>
            </p:txBody>
          </p:sp>
        </p:grpSp>
        <p:sp>
          <p:nvSpPr>
            <p:cNvPr id="41" name="五角星 40"/>
            <p:cNvSpPr/>
            <p:nvPr/>
          </p:nvSpPr>
          <p:spPr>
            <a:xfrm rot="21362344">
              <a:off x="4966030" y="2302410"/>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166598" y="258983"/>
            <a:ext cx="2662783" cy="468052"/>
            <a:chOff x="4861545" y="2823778"/>
            <a:chExt cx="2662783" cy="468052"/>
          </a:xfrm>
        </p:grpSpPr>
        <p:grpSp>
          <p:nvGrpSpPr>
            <p:cNvPr id="45" name="组合 44"/>
            <p:cNvGrpSpPr/>
            <p:nvPr/>
          </p:nvGrpSpPr>
          <p:grpSpPr>
            <a:xfrm>
              <a:off x="4861545" y="2823778"/>
              <a:ext cx="2662783" cy="468052"/>
              <a:chOff x="4861545" y="2751770"/>
              <a:chExt cx="2662783" cy="468052"/>
            </a:xfrm>
          </p:grpSpPr>
          <p:sp>
            <p:nvSpPr>
              <p:cNvPr id="47" name="矩形 46"/>
              <p:cNvSpPr/>
              <p:nvPr/>
            </p:nvSpPr>
            <p:spPr>
              <a:xfrm>
                <a:off x="4861545" y="2751770"/>
                <a:ext cx="2662783" cy="4680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38"/>
              <p:cNvSpPr txBox="1"/>
              <p:nvPr/>
            </p:nvSpPr>
            <p:spPr>
              <a:xfrm>
                <a:off x="5292080" y="2786901"/>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学系列讲话</a:t>
                </a:r>
              </a:p>
            </p:txBody>
          </p:sp>
        </p:grpSp>
        <p:sp>
          <p:nvSpPr>
            <p:cNvPr id="46" name="五角星 45"/>
            <p:cNvSpPr/>
            <p:nvPr/>
          </p:nvSpPr>
          <p:spPr>
            <a:xfrm rot="21362344">
              <a:off x="4966030" y="2902023"/>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866631" y="258983"/>
            <a:ext cx="2662783" cy="468052"/>
            <a:chOff x="4861545" y="3435846"/>
            <a:chExt cx="2662783" cy="468052"/>
          </a:xfrm>
        </p:grpSpPr>
        <p:grpSp>
          <p:nvGrpSpPr>
            <p:cNvPr id="50" name="组合 49"/>
            <p:cNvGrpSpPr/>
            <p:nvPr/>
          </p:nvGrpSpPr>
          <p:grpSpPr>
            <a:xfrm>
              <a:off x="4861545" y="3435846"/>
              <a:ext cx="2662783" cy="468052"/>
              <a:chOff x="4861545" y="3507854"/>
              <a:chExt cx="2662783" cy="468052"/>
            </a:xfrm>
          </p:grpSpPr>
          <p:sp>
            <p:nvSpPr>
              <p:cNvPr id="52" name="矩形 51"/>
              <p:cNvSpPr/>
              <p:nvPr/>
            </p:nvSpPr>
            <p:spPr>
              <a:xfrm>
                <a:off x="4861545" y="3507854"/>
                <a:ext cx="2662783" cy="468052"/>
              </a:xfrm>
              <a:prstGeom prst="rect">
                <a:avLst/>
              </a:prstGeom>
              <a:gradFill>
                <a:gsLst>
                  <a:gs pos="0">
                    <a:srgbClr val="FF0000"/>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39"/>
              <p:cNvSpPr txBox="1"/>
              <p:nvPr/>
            </p:nvSpPr>
            <p:spPr>
              <a:xfrm>
                <a:off x="5292080" y="3539792"/>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做合格党员</a:t>
                </a:r>
              </a:p>
            </p:txBody>
          </p:sp>
        </p:grpSp>
        <p:sp>
          <p:nvSpPr>
            <p:cNvPr id="51" name="五角星 50"/>
            <p:cNvSpPr/>
            <p:nvPr/>
          </p:nvSpPr>
          <p:spPr>
            <a:xfrm rot="21362344">
              <a:off x="4959509" y="3529720"/>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TextBox 54"/>
          <p:cNvSpPr txBox="1"/>
          <p:nvPr/>
        </p:nvSpPr>
        <p:spPr>
          <a:xfrm>
            <a:off x="1307005" y="2996081"/>
            <a:ext cx="6872394" cy="584775"/>
          </a:xfrm>
          <a:prstGeom prst="rect">
            <a:avLst/>
          </a:prstGeom>
          <a:noFill/>
        </p:spPr>
        <p:txBody>
          <a:bodyPr wrap="none" rtlCol="0">
            <a:spAutoFit/>
          </a:bodyPr>
          <a:lstStyle/>
          <a:p>
            <a:r>
              <a:rPr lang="zh-CN" altLang="en-US" sz="32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itchFamily="34" charset="-122"/>
                <a:ea typeface="微软雅黑" pitchFamily="34" charset="-122"/>
              </a:rPr>
              <a:t>贯彻从严治党要求 狠抓两学一做落实</a:t>
            </a:r>
            <a:endParaRPr lang="zh-CN" altLang="en-US" sz="32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endParaRPr>
          </a:p>
        </p:txBody>
      </p:sp>
      <p:grpSp>
        <p:nvGrpSpPr>
          <p:cNvPr id="55" name="组合 54"/>
          <p:cNvGrpSpPr/>
          <p:nvPr/>
        </p:nvGrpSpPr>
        <p:grpSpPr>
          <a:xfrm>
            <a:off x="2627784" y="727035"/>
            <a:ext cx="4102943" cy="908612"/>
            <a:chOff x="2627784" y="727035"/>
            <a:chExt cx="4102943" cy="908612"/>
          </a:xfrm>
        </p:grpSpPr>
        <p:cxnSp>
          <p:nvCxnSpPr>
            <p:cNvPr id="56" name="直接连接符 55"/>
            <p:cNvCxnSpPr>
              <a:stCxn id="47" idx="2"/>
              <a:endCxn id="18" idx="0"/>
            </p:cNvCxnSpPr>
            <p:nvPr/>
          </p:nvCxnSpPr>
          <p:spPr>
            <a:xfrm flipH="1">
              <a:off x="2627784" y="727035"/>
              <a:ext cx="1870206" cy="908612"/>
            </a:xfrm>
            <a:prstGeom prst="line">
              <a:avLst/>
            </a:prstGeom>
            <a:ln>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47" idx="2"/>
              <a:endCxn id="36" idx="0"/>
            </p:cNvCxnSpPr>
            <p:nvPr/>
          </p:nvCxnSpPr>
          <p:spPr>
            <a:xfrm>
              <a:off x="4497990" y="727035"/>
              <a:ext cx="2232737" cy="908611"/>
            </a:xfrm>
            <a:prstGeom prst="line">
              <a:avLst/>
            </a:prstGeom>
            <a:ln>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58" name="TextBox 57"/>
          <p:cNvSpPr txBox="1"/>
          <p:nvPr/>
        </p:nvSpPr>
        <p:spPr>
          <a:xfrm>
            <a:off x="3154363" y="3658295"/>
            <a:ext cx="3147015" cy="369332"/>
          </a:xfrm>
          <a:prstGeom prst="rect">
            <a:avLst/>
          </a:prstGeom>
          <a:noFill/>
        </p:spPr>
        <p:txBody>
          <a:bodyPr wrap="none" rtlCol="0">
            <a:spAutoFit/>
          </a:bodyPr>
          <a:lstStyle/>
          <a:p>
            <a:r>
              <a:rPr lang="zh-CN" altLang="en-US" sz="1800" spc="300"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rPr>
              <a:t>江西省南昌市党委宣传部</a:t>
            </a:r>
            <a:endParaRPr lang="zh-CN" altLang="en-US" sz="1800" spc="300"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endParaRPr>
          </a:p>
        </p:txBody>
      </p:sp>
    </p:spTree>
    <p:extLst>
      <p:ext uri="{BB962C8B-B14F-4D97-AF65-F5344CB8AC3E}">
        <p14:creationId xmlns:p14="http://schemas.microsoft.com/office/powerpoint/2010/main" val="3871766715"/>
      </p:ext>
    </p:extLst>
  </p:cSld>
  <p:clrMapOvr>
    <a:masterClrMapping/>
  </p:clrMapOvr>
  <p:transition spd="slow" advClick="0" advTm="0">
    <p:pull dir="l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3000"/>
                                      </p:stCondLst>
                                      <p:childTnLst>
                                        <p:set>
                                          <p:cBhvr>
                                            <p:cTn id="6" dur="1" fill="hold">
                                              <p:stCondLst>
                                                <p:cond delay="0"/>
                                              </p:stCondLst>
                                            </p:cTn>
                                            <p:tgtEl>
                                              <p:spTgt spid="4103"/>
                                            </p:tgtEl>
                                            <p:attrNameLst>
                                              <p:attrName>style.visibility</p:attrName>
                                            </p:attrNameLst>
                                          </p:cBhvr>
                                          <p:to>
                                            <p:strVal val="visible"/>
                                          </p:to>
                                        </p:set>
                                        <p:animEffect>
                                          <p:cBhvr>
                                            <p:cTn id="7" dur="1000"/>
                                            <p:tgtEl>
                                              <p:spTgt spid="4103"/>
                                            </p:tgtEl>
                                          </p:cBhvr>
                                        </p:animEffect>
                                        <p:anim calcmode="lin" valueType="num">
                                          <p:cBhvr>
                                            <p:cTn id="8" dur="1000" fill="hold"/>
                                            <p:tgtEl>
                                              <p:spTgt spid="4103"/>
                                            </p:tgtEl>
                                            <p:attrNameLst>
                                              <p:attrName>ppt_x</p:attrName>
                                            </p:attrNameLst>
                                          </p:cBhvr>
                                          <p:tavLst>
                                            <p:tav tm="0">
                                              <p:val>
                                                <p:strVal val="#ppt_x"/>
                                              </p:val>
                                            </p:tav>
                                            <p:tav tm="100000">
                                              <p:val>
                                                <p:strVal val="#ppt_x"/>
                                              </p:val>
                                            </p:tav>
                                          </p:tavLst>
                                        </p:anim>
                                        <p:anim calcmode="lin" valueType="num">
                                          <p:cBhvr>
                                            <p:cTn id="9" dur="1000" fill="hold"/>
                                            <p:tgtEl>
                                              <p:spTgt spid="4103"/>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4000"/>
                                      </p:stCondLst>
                                      <p:childTnLst>
                                        <p:set>
                                          <p:cBhvr>
                                            <p:cTn id="11" dur="1" fill="hold">
                                              <p:stCondLst>
                                                <p:cond delay="0"/>
                                              </p:stCondLst>
                                            </p:cTn>
                                            <p:tgtEl>
                                              <p:spTgt spid="4105"/>
                                            </p:tgtEl>
                                            <p:attrNameLst>
                                              <p:attrName>style.visibility</p:attrName>
                                            </p:attrNameLst>
                                          </p:cBhvr>
                                          <p:to>
                                            <p:strVal val="visible"/>
                                          </p:to>
                                        </p:set>
                                        <p:animEffect>
                                          <p:cBhvr>
                                            <p:cTn id="12" dur="500"/>
                                            <p:tgtEl>
                                              <p:spTgt spid="4105"/>
                                            </p:tgtEl>
                                          </p:cBhvr>
                                        </p:animEffect>
                                      </p:childTnLst>
                                    </p:cTn>
                                  </p:par>
                                  <p:par>
                                    <p:cTn id="13" presetID="2" presetClass="entr" presetSubtype="6" fill="hold" nodeType="withEffect">
                                      <p:stCondLst>
                                        <p:cond delay="5250"/>
                                      </p:stCondLst>
                                      <p:childTnLst>
                                        <p:set>
                                          <p:cBhvr>
                                            <p:cTn id="14" dur="1" fill="hold">
                                              <p:stCondLst>
                                                <p:cond delay="0"/>
                                              </p:stCondLst>
                                            </p:cTn>
                                            <p:tgtEl>
                                              <p:spTgt spid="4104"/>
                                            </p:tgtEl>
                                            <p:attrNameLst>
                                              <p:attrName>style.visibility</p:attrName>
                                            </p:attrNameLst>
                                          </p:cBhvr>
                                          <p:to>
                                            <p:strVal val="visible"/>
                                          </p:to>
                                        </p:set>
                                        <p:anim calcmode="lin" valueType="num">
                                          <p:cBhvr>
                                            <p:cTn id="15" dur="1000" fill="hold"/>
                                            <p:tgtEl>
                                              <p:spTgt spid="4104"/>
                                            </p:tgtEl>
                                            <p:attrNameLst>
                                              <p:attrName>ppt_x</p:attrName>
                                            </p:attrNameLst>
                                          </p:cBhvr>
                                          <p:tavLst>
                                            <p:tav tm="0">
                                              <p:val>
                                                <p:strVal val="1+#ppt_w/2"/>
                                              </p:val>
                                            </p:tav>
                                            <p:tav tm="100000">
                                              <p:val>
                                                <p:strVal val="#ppt_x"/>
                                              </p:val>
                                            </p:tav>
                                          </p:tavLst>
                                        </p:anim>
                                        <p:anim calcmode="lin" valueType="num">
                                          <p:cBhvr>
                                            <p:cTn id="16" dur="10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4108"/>
                                            </p:tgtEl>
                                            <p:attrNameLst>
                                              <p:attrName>style.visibility</p:attrName>
                                            </p:attrNameLst>
                                          </p:cBhvr>
                                          <p:to>
                                            <p:strVal val="visible"/>
                                          </p:to>
                                        </p:set>
                                        <p:anim calcmode="lin" valueType="num">
                                          <p:cBhvr>
                                            <p:cTn id="21" dur="500" fill="hold"/>
                                            <p:tgtEl>
                                              <p:spTgt spid="4108"/>
                                            </p:tgtEl>
                                            <p:attrNameLst>
                                              <p:attrName>ppt_w</p:attrName>
                                            </p:attrNameLst>
                                          </p:cBhvr>
                                          <p:tavLst>
                                            <p:tav tm="0">
                                              <p:val>
                                                <p:fltVal val="0"/>
                                              </p:val>
                                            </p:tav>
                                            <p:tav tm="100000">
                                              <p:val>
                                                <p:strVal val="#ppt_w"/>
                                              </p:val>
                                            </p:tav>
                                          </p:tavLst>
                                        </p:anim>
                                        <p:anim calcmode="lin" valueType="num">
                                          <p:cBhvr>
                                            <p:cTn id="22" dur="500" fill="hold"/>
                                            <p:tgtEl>
                                              <p:spTgt spid="4108"/>
                                            </p:tgtEl>
                                            <p:attrNameLst>
                                              <p:attrName>ppt_h</p:attrName>
                                            </p:attrNameLst>
                                          </p:cBhvr>
                                          <p:tavLst>
                                            <p:tav tm="0">
                                              <p:val>
                                                <p:fltVal val="0"/>
                                              </p:val>
                                            </p:tav>
                                            <p:tav tm="100000">
                                              <p:val>
                                                <p:strVal val="#ppt_h"/>
                                              </p:val>
                                            </p:tav>
                                          </p:tavLst>
                                        </p:anim>
                                        <p:animEffect transition="in" filter="fade">
                                          <p:cBhvr>
                                            <p:cTn id="23" dur="500"/>
                                            <p:tgtEl>
                                              <p:spTgt spid="41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animEffect transition="in" filter="slide(fromBottom)">
                                          <p:cBhvr>
                                            <p:cTn id="28" dur="500"/>
                                            <p:tgtEl>
                                              <p:spTgt spid="41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4107"/>
                                            </p:tgtEl>
                                            <p:attrNameLst>
                                              <p:attrName>style.visibility</p:attrName>
                                            </p:attrNameLst>
                                          </p:cBhvr>
                                          <p:to>
                                            <p:strVal val="visible"/>
                                          </p:to>
                                        </p:set>
                                        <p:anim calcmode="lin" valueType="num">
                                          <p:cBhvr>
                                            <p:cTn id="33" dur="1000" fill="hold"/>
                                            <p:tgtEl>
                                              <p:spTgt spid="4107"/>
                                            </p:tgtEl>
                                            <p:attrNameLst>
                                              <p:attrName>ppt_x</p:attrName>
                                            </p:attrNameLst>
                                          </p:cBhvr>
                                          <p:tavLst>
                                            <p:tav tm="0">
                                              <p:val>
                                                <p:strVal val="#ppt_x-.2"/>
                                              </p:val>
                                            </p:tav>
                                            <p:tav tm="100000">
                                              <p:val>
                                                <p:strVal val="#ppt_x"/>
                                              </p:val>
                                            </p:tav>
                                          </p:tavLst>
                                        </p:anim>
                                        <p:anim calcmode="lin" valueType="num">
                                          <p:cBhvr>
                                            <p:cTn id="34" dur="1000" fill="hold"/>
                                            <p:tgtEl>
                                              <p:spTgt spid="4107"/>
                                            </p:tgtEl>
                                            <p:attrNameLst>
                                              <p:attrName>ppt_y</p:attrName>
                                            </p:attrNameLst>
                                          </p:cBhvr>
                                          <p:tavLst>
                                            <p:tav tm="0">
                                              <p:val>
                                                <p:strVal val="#ppt_y"/>
                                              </p:val>
                                            </p:tav>
                                            <p:tav tm="100000">
                                              <p:val>
                                                <p:strVal val="#ppt_y"/>
                                              </p:val>
                                            </p:tav>
                                          </p:tavLst>
                                        </p:anim>
                                        <p:animEffect transition="in" filter="wipe(right)" prLst="gradientSize: 0.1">
                                          <p:cBhvr>
                                            <p:cTn id="35" dur="1000"/>
                                            <p:tgtEl>
                                              <p:spTgt spid="410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5" presetClass="emph" presetSubtype="0" fill="hold" nodeType="clickEffect">
                                      <p:stCondLst>
                                        <p:cond delay="0"/>
                                      </p:stCondLst>
                                      <p:childTnLst>
                                        <p:anim calcmode="discrete" valueType="str">
                                          <p:cBhvr>
                                            <p:cTn id="39" dur="1000" fill="hold"/>
                                            <p:tgtEl>
                                              <p:spTgt spid="4101"/>
                                            </p:tgtEl>
                                            <p:attrNameLst>
                                              <p:attrName>style.visibility</p:attrName>
                                            </p:attrNameLst>
                                          </p:cBhvr>
                                          <p:tavLst>
                                            <p:tav tm="0">
                                              <p:val>
                                                <p:strVal val="hidden"/>
                                              </p:val>
                                            </p:tav>
                                            <p:tav tm="50000">
                                              <p:val>
                                                <p:strVal val="visible"/>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5" presetClass="emph" presetSubtype="0" fill="hold" nodeType="clickEffect">
                                      <p:stCondLst>
                                        <p:cond delay="0"/>
                                      </p:stCondLst>
                                      <p:childTnLst>
                                        <p:anim calcmode="discrete" valueType="str">
                                          <p:cBhvr>
                                            <p:cTn id="43" dur="1000" fill="hold"/>
                                            <p:tgtEl>
                                              <p:spTgt spid="4100"/>
                                            </p:tgtEl>
                                            <p:attrNameLst>
                                              <p:attrName>style.visibility</p:attrName>
                                            </p:attrNameLst>
                                          </p:cBhvr>
                                          <p:tavLst>
                                            <p:tav tm="0">
                                              <p:val>
                                                <p:strVal val="hidden"/>
                                              </p:val>
                                            </p:tav>
                                            <p:tav tm="50000">
                                              <p:val>
                                                <p:strVal val="visible"/>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5" presetClass="emph" presetSubtype="0" fill="hold" nodeType="clickEffect">
                                      <p:stCondLst>
                                        <p:cond delay="0"/>
                                      </p:stCondLst>
                                      <p:childTnLst>
                                        <p:anim calcmode="discrete" valueType="str">
                                          <p:cBhvr>
                                            <p:cTn id="47" dur="1000" fill="hold"/>
                                            <p:tgtEl>
                                              <p:spTgt spid="4099"/>
                                            </p:tgtEl>
                                            <p:attrNameLst>
                                              <p:attrName>style.visibility</p:attrName>
                                            </p:attrNameLst>
                                          </p:cBhvr>
                                          <p:tavLst>
                                            <p:tav tm="0">
                                              <p:val>
                                                <p:strVal val="hidden"/>
                                              </p:val>
                                            </p:tav>
                                            <p:tav tm="50000">
                                              <p:val>
                                                <p:strVal val="visible"/>
                                              </p:val>
                                            </p:tav>
                                          </p:tavLst>
                                        </p:anim>
                                      </p:childTnLst>
                                    </p:cTn>
                                  </p:par>
                                </p:childTnLst>
                              </p:cTn>
                            </p:par>
                            <p:par>
                              <p:cTn id="48" fill="hold">
                                <p:stCondLst>
                                  <p:cond delay="1000"/>
                                </p:stCondLst>
                                <p:childTnLst>
                                  <p:par>
                                    <p:cTn id="49" presetID="2" presetClass="entr" presetSubtype="2" accel="32000" fill="hold" nodeType="afterEffect" p14:presetBounceEnd="32000">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14:bounceEnd="32000">
                                          <p:cBhvr additive="base">
                                            <p:cTn id="51" dur="1000" fill="hold"/>
                                            <p:tgtEl>
                                              <p:spTgt spid="39"/>
                                            </p:tgtEl>
                                            <p:attrNameLst>
                                              <p:attrName>ppt_x</p:attrName>
                                            </p:attrNameLst>
                                          </p:cBhvr>
                                          <p:tavLst>
                                            <p:tav tm="0">
                                              <p:val>
                                                <p:strVal val="1+#ppt_w/2"/>
                                              </p:val>
                                            </p:tav>
                                            <p:tav tm="100000">
                                              <p:val>
                                                <p:strVal val="#ppt_x"/>
                                              </p:val>
                                            </p:tav>
                                          </p:tavLst>
                                        </p:anim>
                                        <p:anim calcmode="lin" valueType="num" p14:bounceEnd="32000">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2" accel="32000" fill="hold" nodeType="withEffect" p14:presetBounceEnd="32000">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14:bounceEnd="32000">
                                          <p:cBhvr additive="base">
                                            <p:cTn id="55" dur="1000" fill="hold"/>
                                            <p:tgtEl>
                                              <p:spTgt spid="44"/>
                                            </p:tgtEl>
                                            <p:attrNameLst>
                                              <p:attrName>ppt_x</p:attrName>
                                            </p:attrNameLst>
                                          </p:cBhvr>
                                          <p:tavLst>
                                            <p:tav tm="0">
                                              <p:val>
                                                <p:strVal val="1+#ppt_w/2"/>
                                              </p:val>
                                            </p:tav>
                                            <p:tav tm="100000">
                                              <p:val>
                                                <p:strVal val="#ppt_x"/>
                                              </p:val>
                                            </p:tav>
                                          </p:tavLst>
                                        </p:anim>
                                        <p:anim calcmode="lin" valueType="num" p14:bounceEnd="32000">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2" accel="32000" fill="hold" nodeType="withEffect" p14:presetBounceEnd="32000">
                                      <p:stCondLst>
                                        <p:cond delay="1000"/>
                                      </p:stCondLst>
                                      <p:childTnLst>
                                        <p:set>
                                          <p:cBhvr>
                                            <p:cTn id="58" dur="1" fill="hold">
                                              <p:stCondLst>
                                                <p:cond delay="0"/>
                                              </p:stCondLst>
                                            </p:cTn>
                                            <p:tgtEl>
                                              <p:spTgt spid="49"/>
                                            </p:tgtEl>
                                            <p:attrNameLst>
                                              <p:attrName>style.visibility</p:attrName>
                                            </p:attrNameLst>
                                          </p:cBhvr>
                                          <p:to>
                                            <p:strVal val="visible"/>
                                          </p:to>
                                        </p:set>
                                        <p:anim calcmode="lin" valueType="num" p14:bounceEnd="32000">
                                          <p:cBhvr additive="base">
                                            <p:cTn id="59" dur="1000" fill="hold"/>
                                            <p:tgtEl>
                                              <p:spTgt spid="49"/>
                                            </p:tgtEl>
                                            <p:attrNameLst>
                                              <p:attrName>ppt_x</p:attrName>
                                            </p:attrNameLst>
                                          </p:cBhvr>
                                          <p:tavLst>
                                            <p:tav tm="0">
                                              <p:val>
                                                <p:strVal val="1+#ppt_w/2"/>
                                              </p:val>
                                            </p:tav>
                                            <p:tav tm="100000">
                                              <p:val>
                                                <p:strVal val="#ppt_x"/>
                                              </p:val>
                                            </p:tav>
                                          </p:tavLst>
                                        </p:anim>
                                        <p:anim calcmode="lin" valueType="num" p14:bounceEnd="32000">
                                          <p:cBhvr additive="base">
                                            <p:cTn id="60" dur="1000" fill="hold"/>
                                            <p:tgtEl>
                                              <p:spTgt spid="49"/>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3" presetClass="entr" presetSubtype="3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6*min(max(#ppt_w*#ppt_h,.3),1)-7.4)/-.7*#ppt_w"/>
                                              </p:val>
                                            </p:tav>
                                            <p:tav tm="100000">
                                              <p:val>
                                                <p:strVal val="#ppt_w"/>
                                              </p:val>
                                            </p:tav>
                                          </p:tavLst>
                                        </p:anim>
                                        <p:anim calcmode="lin" valueType="num">
                                          <p:cBhvr>
                                            <p:cTn id="65" dur="1000" fill="hold"/>
                                            <p:tgtEl>
                                              <p:spTgt spid="15"/>
                                            </p:tgtEl>
                                            <p:attrNameLst>
                                              <p:attrName>ppt_h</p:attrName>
                                            </p:attrNameLst>
                                          </p:cBhvr>
                                          <p:tavLst>
                                            <p:tav tm="0">
                                              <p:val>
                                                <p:strVal val="(6*min(max(#ppt_w*#ppt_h,.3),1)-7.4)/-.7*#ppt_h"/>
                                              </p:val>
                                            </p:tav>
                                            <p:tav tm="100000">
                                              <p:val>
                                                <p:strVal val="#ppt_h"/>
                                              </p:val>
                                            </p:tav>
                                          </p:tavLst>
                                        </p:anim>
                                        <p:anim calcmode="lin" valueType="num">
                                          <p:cBhvr>
                                            <p:cTn id="66" dur="1000" fill="hold"/>
                                            <p:tgtEl>
                                              <p:spTgt spid="15"/>
                                            </p:tgtEl>
                                            <p:attrNameLst>
                                              <p:attrName>ppt_x</p:attrName>
                                            </p:attrNameLst>
                                          </p:cBhvr>
                                          <p:tavLst>
                                            <p:tav tm="0">
                                              <p:val>
                                                <p:fltVal val="0.5"/>
                                              </p:val>
                                            </p:tav>
                                            <p:tav tm="100000">
                                              <p:val>
                                                <p:strVal val="#ppt_x"/>
                                              </p:val>
                                            </p:tav>
                                          </p:tavLst>
                                        </p:anim>
                                        <p:anim calcmode="lin" valueType="num">
                                          <p:cBhvr>
                                            <p:cTn id="67" dur="1000" fill="hold"/>
                                            <p:tgtEl>
                                              <p:spTgt spid="15"/>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nodeType="withEffect">
                                      <p:stCondLst>
                                        <p:cond delay="50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ppt_w</p:attrName>
                                            </p:attrNameLst>
                                          </p:cBhvr>
                                          <p:tavLst>
                                            <p:tav tm="0">
                                              <p:val>
                                                <p:strVal val="(6*min(max(#ppt_w*#ppt_h,.3),1)-7.4)/-.7*#ppt_w"/>
                                              </p:val>
                                            </p:tav>
                                            <p:tav tm="100000">
                                              <p:val>
                                                <p:strVal val="#ppt_w"/>
                                              </p:val>
                                            </p:tav>
                                          </p:tavLst>
                                        </p:anim>
                                        <p:anim calcmode="lin" valueType="num">
                                          <p:cBhvr>
                                            <p:cTn id="71" dur="1000" fill="hold"/>
                                            <p:tgtEl>
                                              <p:spTgt spid="21"/>
                                            </p:tgtEl>
                                            <p:attrNameLst>
                                              <p:attrName>ppt_h</p:attrName>
                                            </p:attrNameLst>
                                          </p:cBhvr>
                                          <p:tavLst>
                                            <p:tav tm="0">
                                              <p:val>
                                                <p:strVal val="(6*min(max(#ppt_w*#ppt_h,.3),1)-7.4)/-.7*#ppt_h"/>
                                              </p:val>
                                            </p:tav>
                                            <p:tav tm="100000">
                                              <p:val>
                                                <p:strVal val="#ppt_h"/>
                                              </p:val>
                                            </p:tav>
                                          </p:tavLst>
                                        </p:anim>
                                        <p:anim calcmode="lin" valueType="num">
                                          <p:cBhvr>
                                            <p:cTn id="72" dur="1000" fill="hold"/>
                                            <p:tgtEl>
                                              <p:spTgt spid="21"/>
                                            </p:tgtEl>
                                            <p:attrNameLst>
                                              <p:attrName>ppt_x</p:attrName>
                                            </p:attrNameLst>
                                          </p:cBhvr>
                                          <p:tavLst>
                                            <p:tav tm="0">
                                              <p:val>
                                                <p:fltVal val="0.5"/>
                                              </p:val>
                                            </p:tav>
                                            <p:tav tm="100000">
                                              <p:val>
                                                <p:strVal val="#ppt_x"/>
                                              </p:val>
                                            </p:tav>
                                          </p:tavLst>
                                        </p:anim>
                                        <p:anim calcmode="lin" valueType="num">
                                          <p:cBhvr>
                                            <p:cTn id="73" dur="1000" fill="hold"/>
                                            <p:tgtEl>
                                              <p:spTgt spid="21"/>
                                            </p:tgtEl>
                                            <p:attrNameLst>
                                              <p:attrName>ppt_y</p:attrName>
                                            </p:attrNameLst>
                                          </p:cBhvr>
                                          <p:tavLst>
                                            <p:tav tm="0">
                                              <p:val>
                                                <p:strVal val="1+(6*min(max(#ppt_w*#ppt_h,.3),1)-7.4)/-.7*#ppt_h/2"/>
                                              </p:val>
                                            </p:tav>
                                            <p:tav tm="100000">
                                              <p:val>
                                                <p:strVal val="#ppt_y"/>
                                              </p:val>
                                            </p:tav>
                                          </p:tavLst>
                                        </p:anim>
                                      </p:childTnLst>
                                    </p:cTn>
                                  </p:par>
                                  <p:par>
                                    <p:cTn id="74" presetID="23" presetClass="entr" presetSubtype="36" fill="hold" nodeType="withEffect">
                                      <p:stCondLst>
                                        <p:cond delay="10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1000" fill="hold"/>
                                            <p:tgtEl>
                                              <p:spTgt spid="27"/>
                                            </p:tgtEl>
                                            <p:attrNameLst>
                                              <p:attrName>ppt_w</p:attrName>
                                            </p:attrNameLst>
                                          </p:cBhvr>
                                          <p:tavLst>
                                            <p:tav tm="0">
                                              <p:val>
                                                <p:strVal val="(6*min(max(#ppt_w*#ppt_h,.3),1)-7.4)/-.7*#ppt_w"/>
                                              </p:val>
                                            </p:tav>
                                            <p:tav tm="100000">
                                              <p:val>
                                                <p:strVal val="#ppt_w"/>
                                              </p:val>
                                            </p:tav>
                                          </p:tavLst>
                                        </p:anim>
                                        <p:anim calcmode="lin" valueType="num">
                                          <p:cBhvr>
                                            <p:cTn id="77" dur="1000" fill="hold"/>
                                            <p:tgtEl>
                                              <p:spTgt spid="27"/>
                                            </p:tgtEl>
                                            <p:attrNameLst>
                                              <p:attrName>ppt_h</p:attrName>
                                            </p:attrNameLst>
                                          </p:cBhvr>
                                          <p:tavLst>
                                            <p:tav tm="0">
                                              <p:val>
                                                <p:strVal val="(6*min(max(#ppt_w*#ppt_h,.3),1)-7.4)/-.7*#ppt_h"/>
                                              </p:val>
                                            </p:tav>
                                            <p:tav tm="100000">
                                              <p:val>
                                                <p:strVal val="#ppt_h"/>
                                              </p:val>
                                            </p:tav>
                                          </p:tavLst>
                                        </p:anim>
                                        <p:anim calcmode="lin" valueType="num">
                                          <p:cBhvr>
                                            <p:cTn id="78" dur="1000" fill="hold"/>
                                            <p:tgtEl>
                                              <p:spTgt spid="27"/>
                                            </p:tgtEl>
                                            <p:attrNameLst>
                                              <p:attrName>ppt_x</p:attrName>
                                            </p:attrNameLst>
                                          </p:cBhvr>
                                          <p:tavLst>
                                            <p:tav tm="0">
                                              <p:val>
                                                <p:fltVal val="0.5"/>
                                              </p:val>
                                            </p:tav>
                                            <p:tav tm="100000">
                                              <p:val>
                                                <p:strVal val="#ppt_x"/>
                                              </p:val>
                                            </p:tav>
                                          </p:tavLst>
                                        </p:anim>
                                        <p:anim calcmode="lin" valueType="num">
                                          <p:cBhvr>
                                            <p:cTn id="79" dur="1000" fill="hold"/>
                                            <p:tgtEl>
                                              <p:spTgt spid="27"/>
                                            </p:tgtEl>
                                            <p:attrNameLst>
                                              <p:attrName>ppt_y</p:attrName>
                                            </p:attrNameLst>
                                          </p:cBhvr>
                                          <p:tavLst>
                                            <p:tav tm="0">
                                              <p:val>
                                                <p:strVal val="1+(6*min(max(#ppt_w*#ppt_h,.3),1)-7.4)/-.7*#ppt_h/2"/>
                                              </p:val>
                                            </p:tav>
                                            <p:tav tm="100000">
                                              <p:val>
                                                <p:strVal val="#ppt_y"/>
                                              </p:val>
                                            </p:tav>
                                          </p:tavLst>
                                        </p:anim>
                                      </p:childTnLst>
                                    </p:cTn>
                                  </p:par>
                                  <p:par>
                                    <p:cTn id="80" presetID="23" presetClass="entr" presetSubtype="36" fill="hold" nodeType="withEffect">
                                      <p:stCondLst>
                                        <p:cond delay="15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ppt_w</p:attrName>
                                            </p:attrNameLst>
                                          </p:cBhvr>
                                          <p:tavLst>
                                            <p:tav tm="0">
                                              <p:val>
                                                <p:strVal val="(6*min(max(#ppt_w*#ppt_h,.3),1)-7.4)/-.7*#ppt_w"/>
                                              </p:val>
                                            </p:tav>
                                            <p:tav tm="100000">
                                              <p:val>
                                                <p:strVal val="#ppt_w"/>
                                              </p:val>
                                            </p:tav>
                                          </p:tavLst>
                                        </p:anim>
                                        <p:anim calcmode="lin" valueType="num">
                                          <p:cBhvr>
                                            <p:cTn id="83" dur="1000" fill="hold"/>
                                            <p:tgtEl>
                                              <p:spTgt spid="33"/>
                                            </p:tgtEl>
                                            <p:attrNameLst>
                                              <p:attrName>ppt_h</p:attrName>
                                            </p:attrNameLst>
                                          </p:cBhvr>
                                          <p:tavLst>
                                            <p:tav tm="0">
                                              <p:val>
                                                <p:strVal val="(6*min(max(#ppt_w*#ppt_h,.3),1)-7.4)/-.7*#ppt_h"/>
                                              </p:val>
                                            </p:tav>
                                            <p:tav tm="100000">
                                              <p:val>
                                                <p:strVal val="#ppt_h"/>
                                              </p:val>
                                            </p:tav>
                                          </p:tavLst>
                                        </p:anim>
                                        <p:anim calcmode="lin" valueType="num">
                                          <p:cBhvr>
                                            <p:cTn id="84" dur="1000" fill="hold"/>
                                            <p:tgtEl>
                                              <p:spTgt spid="33"/>
                                            </p:tgtEl>
                                            <p:attrNameLst>
                                              <p:attrName>ppt_x</p:attrName>
                                            </p:attrNameLst>
                                          </p:cBhvr>
                                          <p:tavLst>
                                            <p:tav tm="0">
                                              <p:val>
                                                <p:fltVal val="0.5"/>
                                              </p:val>
                                            </p:tav>
                                            <p:tav tm="100000">
                                              <p:val>
                                                <p:strVal val="#ppt_x"/>
                                              </p:val>
                                            </p:tav>
                                          </p:tavLst>
                                        </p:anim>
                                        <p:anim calcmode="lin" valueType="num">
                                          <p:cBhvr>
                                            <p:cTn id="85" dur="10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1000"/>
                                            <p:tgtEl>
                                              <p:spTgt spid="55"/>
                                            </p:tgtEl>
                                          </p:cBhvr>
                                        </p:animEffect>
                                      </p:childTnLst>
                                    </p:cTn>
                                  </p:par>
                                </p:childTnLst>
                              </p:cTn>
                            </p:par>
                            <p:par>
                              <p:cTn id="90" fill="hold">
                                <p:stCondLst>
                                  <p:cond delay="6500"/>
                                </p:stCondLst>
                                <p:childTnLst>
                                  <p:par>
                                    <p:cTn id="91" presetID="42"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anim calcmode="lin" valueType="num">
                                          <p:cBhvr>
                                            <p:cTn id="94" dur="1000" fill="hold"/>
                                            <p:tgtEl>
                                              <p:spTgt spid="54"/>
                                            </p:tgtEl>
                                            <p:attrNameLst>
                                              <p:attrName>ppt_x</p:attrName>
                                            </p:attrNameLst>
                                          </p:cBhvr>
                                          <p:tavLst>
                                            <p:tav tm="0">
                                              <p:val>
                                                <p:strVal val="#ppt_x"/>
                                              </p:val>
                                            </p:tav>
                                            <p:tav tm="100000">
                                              <p:val>
                                                <p:strVal val="#ppt_x"/>
                                              </p:val>
                                            </p:tav>
                                          </p:tavLst>
                                        </p:anim>
                                        <p:anim calcmode="lin" valueType="num">
                                          <p:cBhvr>
                                            <p:cTn id="95" dur="1000" fill="hold"/>
                                            <p:tgtEl>
                                              <p:spTgt spid="54"/>
                                            </p:tgtEl>
                                            <p:attrNameLst>
                                              <p:attrName>ppt_y</p:attrName>
                                            </p:attrNameLst>
                                          </p:cBhvr>
                                          <p:tavLst>
                                            <p:tav tm="0">
                                              <p:val>
                                                <p:strVal val="#ppt_y+.1"/>
                                              </p:val>
                                            </p:tav>
                                            <p:tav tm="100000">
                                              <p:val>
                                                <p:strVal val="#ppt_y"/>
                                              </p:val>
                                            </p:tav>
                                          </p:tavLst>
                                        </p:anim>
                                      </p:childTnLst>
                                    </p:cTn>
                                  </p:par>
                                </p:childTnLst>
                              </p:cTn>
                            </p:par>
                            <p:par>
                              <p:cTn id="96" fill="hold">
                                <p:stCondLst>
                                  <p:cond delay="7500"/>
                                </p:stCondLst>
                                <p:childTnLst>
                                  <p:par>
                                    <p:cTn id="97" presetID="55" presetClass="entr" presetSubtype="0" fill="hold" grpId="0" nodeType="afterEffect">
                                      <p:stCondLst>
                                        <p:cond delay="0"/>
                                      </p:stCondLst>
                                      <p:iterate type="lt">
                                        <p:tmPct val="0"/>
                                      </p:iterate>
                                      <p:childTnLst>
                                        <p:set>
                                          <p:cBhvr>
                                            <p:cTn id="98" dur="1" fill="hold">
                                              <p:stCondLst>
                                                <p:cond delay="0"/>
                                              </p:stCondLst>
                                            </p:cTn>
                                            <p:tgtEl>
                                              <p:spTgt spid="58"/>
                                            </p:tgtEl>
                                            <p:attrNameLst>
                                              <p:attrName>style.visibility</p:attrName>
                                            </p:attrNameLst>
                                          </p:cBhvr>
                                          <p:to>
                                            <p:strVal val="visible"/>
                                          </p:to>
                                        </p:set>
                                        <p:anim calcmode="lin" valueType="num">
                                          <p:cBhvr>
                                            <p:cTn id="99" dur="1000" fill="hold"/>
                                            <p:tgtEl>
                                              <p:spTgt spid="58"/>
                                            </p:tgtEl>
                                            <p:attrNameLst>
                                              <p:attrName>ppt_w</p:attrName>
                                            </p:attrNameLst>
                                          </p:cBhvr>
                                          <p:tavLst>
                                            <p:tav tm="0">
                                              <p:val>
                                                <p:strVal val="#ppt_w*0.70"/>
                                              </p:val>
                                            </p:tav>
                                            <p:tav tm="100000">
                                              <p:val>
                                                <p:strVal val="#ppt_w"/>
                                              </p:val>
                                            </p:tav>
                                          </p:tavLst>
                                        </p:anim>
                                        <p:anim calcmode="lin" valueType="num">
                                          <p:cBhvr>
                                            <p:cTn id="100" dur="1000" fill="hold"/>
                                            <p:tgtEl>
                                              <p:spTgt spid="58"/>
                                            </p:tgtEl>
                                            <p:attrNameLst>
                                              <p:attrName>ppt_h</p:attrName>
                                            </p:attrNameLst>
                                          </p:cBhvr>
                                          <p:tavLst>
                                            <p:tav tm="0">
                                              <p:val>
                                                <p:strVal val="#ppt_h"/>
                                              </p:val>
                                            </p:tav>
                                            <p:tav tm="100000">
                                              <p:val>
                                                <p:strVal val="#ppt_h"/>
                                              </p:val>
                                            </p:tav>
                                          </p:tavLst>
                                        </p:anim>
                                        <p:animEffect transition="in" filter="fade">
                                          <p:cBhvr>
                                            <p:cTn id="101"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Lst>
      </p:timing>
    </mc:Choice>
    <mc:Fallback>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3000"/>
                                      </p:stCondLst>
                                      <p:childTnLst>
                                        <p:set>
                                          <p:cBhvr>
                                            <p:cTn id="6" dur="1" fill="hold">
                                              <p:stCondLst>
                                                <p:cond delay="0"/>
                                              </p:stCondLst>
                                            </p:cTn>
                                            <p:tgtEl>
                                              <p:spTgt spid="4103"/>
                                            </p:tgtEl>
                                            <p:attrNameLst>
                                              <p:attrName>style.visibility</p:attrName>
                                            </p:attrNameLst>
                                          </p:cBhvr>
                                          <p:to>
                                            <p:strVal val="visible"/>
                                          </p:to>
                                        </p:set>
                                        <p:animEffect>
                                          <p:cBhvr>
                                            <p:cTn id="7" dur="1000"/>
                                            <p:tgtEl>
                                              <p:spTgt spid="4103"/>
                                            </p:tgtEl>
                                          </p:cBhvr>
                                        </p:animEffect>
                                        <p:anim calcmode="lin" valueType="num">
                                          <p:cBhvr>
                                            <p:cTn id="8" dur="1000" fill="hold"/>
                                            <p:tgtEl>
                                              <p:spTgt spid="4103"/>
                                            </p:tgtEl>
                                            <p:attrNameLst>
                                              <p:attrName>ppt_x</p:attrName>
                                            </p:attrNameLst>
                                          </p:cBhvr>
                                          <p:tavLst>
                                            <p:tav tm="0">
                                              <p:val>
                                                <p:strVal val="#ppt_x"/>
                                              </p:val>
                                            </p:tav>
                                            <p:tav tm="100000">
                                              <p:val>
                                                <p:strVal val="#ppt_x"/>
                                              </p:val>
                                            </p:tav>
                                          </p:tavLst>
                                        </p:anim>
                                        <p:anim calcmode="lin" valueType="num">
                                          <p:cBhvr>
                                            <p:cTn id="9" dur="1000" fill="hold"/>
                                            <p:tgtEl>
                                              <p:spTgt spid="4103"/>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4000"/>
                                      </p:stCondLst>
                                      <p:childTnLst>
                                        <p:set>
                                          <p:cBhvr>
                                            <p:cTn id="11" dur="1" fill="hold">
                                              <p:stCondLst>
                                                <p:cond delay="0"/>
                                              </p:stCondLst>
                                            </p:cTn>
                                            <p:tgtEl>
                                              <p:spTgt spid="4105"/>
                                            </p:tgtEl>
                                            <p:attrNameLst>
                                              <p:attrName>style.visibility</p:attrName>
                                            </p:attrNameLst>
                                          </p:cBhvr>
                                          <p:to>
                                            <p:strVal val="visible"/>
                                          </p:to>
                                        </p:set>
                                        <p:animEffect>
                                          <p:cBhvr>
                                            <p:cTn id="12" dur="500"/>
                                            <p:tgtEl>
                                              <p:spTgt spid="4105"/>
                                            </p:tgtEl>
                                          </p:cBhvr>
                                        </p:animEffect>
                                      </p:childTnLst>
                                    </p:cTn>
                                  </p:par>
                                  <p:par>
                                    <p:cTn id="13" presetID="2" presetClass="entr" presetSubtype="6" fill="hold" nodeType="withEffect">
                                      <p:stCondLst>
                                        <p:cond delay="5250"/>
                                      </p:stCondLst>
                                      <p:childTnLst>
                                        <p:set>
                                          <p:cBhvr>
                                            <p:cTn id="14" dur="1" fill="hold">
                                              <p:stCondLst>
                                                <p:cond delay="0"/>
                                              </p:stCondLst>
                                            </p:cTn>
                                            <p:tgtEl>
                                              <p:spTgt spid="4104"/>
                                            </p:tgtEl>
                                            <p:attrNameLst>
                                              <p:attrName>style.visibility</p:attrName>
                                            </p:attrNameLst>
                                          </p:cBhvr>
                                          <p:to>
                                            <p:strVal val="visible"/>
                                          </p:to>
                                        </p:set>
                                        <p:anim calcmode="lin" valueType="num">
                                          <p:cBhvr>
                                            <p:cTn id="15" dur="1000" fill="hold"/>
                                            <p:tgtEl>
                                              <p:spTgt spid="4104"/>
                                            </p:tgtEl>
                                            <p:attrNameLst>
                                              <p:attrName>ppt_x</p:attrName>
                                            </p:attrNameLst>
                                          </p:cBhvr>
                                          <p:tavLst>
                                            <p:tav tm="0">
                                              <p:val>
                                                <p:strVal val="1+#ppt_w/2"/>
                                              </p:val>
                                            </p:tav>
                                            <p:tav tm="100000">
                                              <p:val>
                                                <p:strVal val="#ppt_x"/>
                                              </p:val>
                                            </p:tav>
                                          </p:tavLst>
                                        </p:anim>
                                        <p:anim calcmode="lin" valueType="num">
                                          <p:cBhvr>
                                            <p:cTn id="16" dur="10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4108"/>
                                            </p:tgtEl>
                                            <p:attrNameLst>
                                              <p:attrName>style.visibility</p:attrName>
                                            </p:attrNameLst>
                                          </p:cBhvr>
                                          <p:to>
                                            <p:strVal val="visible"/>
                                          </p:to>
                                        </p:set>
                                        <p:anim calcmode="lin" valueType="num">
                                          <p:cBhvr>
                                            <p:cTn id="21" dur="500" fill="hold"/>
                                            <p:tgtEl>
                                              <p:spTgt spid="4108"/>
                                            </p:tgtEl>
                                            <p:attrNameLst>
                                              <p:attrName>ppt_w</p:attrName>
                                            </p:attrNameLst>
                                          </p:cBhvr>
                                          <p:tavLst>
                                            <p:tav tm="0">
                                              <p:val>
                                                <p:fltVal val="0"/>
                                              </p:val>
                                            </p:tav>
                                            <p:tav tm="100000">
                                              <p:val>
                                                <p:strVal val="#ppt_w"/>
                                              </p:val>
                                            </p:tav>
                                          </p:tavLst>
                                        </p:anim>
                                        <p:anim calcmode="lin" valueType="num">
                                          <p:cBhvr>
                                            <p:cTn id="22" dur="500" fill="hold"/>
                                            <p:tgtEl>
                                              <p:spTgt spid="4108"/>
                                            </p:tgtEl>
                                            <p:attrNameLst>
                                              <p:attrName>ppt_h</p:attrName>
                                            </p:attrNameLst>
                                          </p:cBhvr>
                                          <p:tavLst>
                                            <p:tav tm="0">
                                              <p:val>
                                                <p:fltVal val="0"/>
                                              </p:val>
                                            </p:tav>
                                            <p:tav tm="100000">
                                              <p:val>
                                                <p:strVal val="#ppt_h"/>
                                              </p:val>
                                            </p:tav>
                                          </p:tavLst>
                                        </p:anim>
                                        <p:animEffect transition="in" filter="fade">
                                          <p:cBhvr>
                                            <p:cTn id="23" dur="500"/>
                                            <p:tgtEl>
                                              <p:spTgt spid="41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animEffect transition="in" filter="slide(fromBottom)">
                                          <p:cBhvr>
                                            <p:cTn id="28" dur="500"/>
                                            <p:tgtEl>
                                              <p:spTgt spid="41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4107"/>
                                            </p:tgtEl>
                                            <p:attrNameLst>
                                              <p:attrName>style.visibility</p:attrName>
                                            </p:attrNameLst>
                                          </p:cBhvr>
                                          <p:to>
                                            <p:strVal val="visible"/>
                                          </p:to>
                                        </p:set>
                                        <p:anim calcmode="lin" valueType="num">
                                          <p:cBhvr>
                                            <p:cTn id="33" dur="1000" fill="hold"/>
                                            <p:tgtEl>
                                              <p:spTgt spid="4107"/>
                                            </p:tgtEl>
                                            <p:attrNameLst>
                                              <p:attrName>ppt_x</p:attrName>
                                            </p:attrNameLst>
                                          </p:cBhvr>
                                          <p:tavLst>
                                            <p:tav tm="0">
                                              <p:val>
                                                <p:strVal val="#ppt_x-.2"/>
                                              </p:val>
                                            </p:tav>
                                            <p:tav tm="100000">
                                              <p:val>
                                                <p:strVal val="#ppt_x"/>
                                              </p:val>
                                            </p:tav>
                                          </p:tavLst>
                                        </p:anim>
                                        <p:anim calcmode="lin" valueType="num">
                                          <p:cBhvr>
                                            <p:cTn id="34" dur="1000" fill="hold"/>
                                            <p:tgtEl>
                                              <p:spTgt spid="4107"/>
                                            </p:tgtEl>
                                            <p:attrNameLst>
                                              <p:attrName>ppt_y</p:attrName>
                                            </p:attrNameLst>
                                          </p:cBhvr>
                                          <p:tavLst>
                                            <p:tav tm="0">
                                              <p:val>
                                                <p:strVal val="#ppt_y"/>
                                              </p:val>
                                            </p:tav>
                                            <p:tav tm="100000">
                                              <p:val>
                                                <p:strVal val="#ppt_y"/>
                                              </p:val>
                                            </p:tav>
                                          </p:tavLst>
                                        </p:anim>
                                        <p:animEffect transition="in" filter="wipe(right)" prLst="gradientSize: 0.1">
                                          <p:cBhvr>
                                            <p:cTn id="35" dur="1000"/>
                                            <p:tgtEl>
                                              <p:spTgt spid="410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5" presetClass="emph" presetSubtype="0" fill="hold" nodeType="clickEffect">
                                      <p:stCondLst>
                                        <p:cond delay="0"/>
                                      </p:stCondLst>
                                      <p:childTnLst>
                                        <p:anim calcmode="discrete" valueType="str">
                                          <p:cBhvr>
                                            <p:cTn id="39" dur="1000" fill="hold"/>
                                            <p:tgtEl>
                                              <p:spTgt spid="4101"/>
                                            </p:tgtEl>
                                            <p:attrNameLst>
                                              <p:attrName>style.visibility</p:attrName>
                                            </p:attrNameLst>
                                          </p:cBhvr>
                                          <p:tavLst>
                                            <p:tav tm="0">
                                              <p:val>
                                                <p:strVal val="hidden"/>
                                              </p:val>
                                            </p:tav>
                                            <p:tav tm="50000">
                                              <p:val>
                                                <p:strVal val="visible"/>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5" presetClass="emph" presetSubtype="0" fill="hold" nodeType="clickEffect">
                                      <p:stCondLst>
                                        <p:cond delay="0"/>
                                      </p:stCondLst>
                                      <p:childTnLst>
                                        <p:anim calcmode="discrete" valueType="str">
                                          <p:cBhvr>
                                            <p:cTn id="43" dur="1000" fill="hold"/>
                                            <p:tgtEl>
                                              <p:spTgt spid="4100"/>
                                            </p:tgtEl>
                                            <p:attrNameLst>
                                              <p:attrName>style.visibility</p:attrName>
                                            </p:attrNameLst>
                                          </p:cBhvr>
                                          <p:tavLst>
                                            <p:tav tm="0">
                                              <p:val>
                                                <p:strVal val="hidden"/>
                                              </p:val>
                                            </p:tav>
                                            <p:tav tm="50000">
                                              <p:val>
                                                <p:strVal val="visible"/>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5" presetClass="emph" presetSubtype="0" fill="hold" nodeType="clickEffect">
                                      <p:stCondLst>
                                        <p:cond delay="0"/>
                                      </p:stCondLst>
                                      <p:childTnLst>
                                        <p:anim calcmode="discrete" valueType="str">
                                          <p:cBhvr>
                                            <p:cTn id="47" dur="1000" fill="hold"/>
                                            <p:tgtEl>
                                              <p:spTgt spid="4099"/>
                                            </p:tgtEl>
                                            <p:attrNameLst>
                                              <p:attrName>style.visibility</p:attrName>
                                            </p:attrNameLst>
                                          </p:cBhvr>
                                          <p:tavLst>
                                            <p:tav tm="0">
                                              <p:val>
                                                <p:strVal val="hidden"/>
                                              </p:val>
                                            </p:tav>
                                            <p:tav tm="50000">
                                              <p:val>
                                                <p:strVal val="visible"/>
                                              </p:val>
                                            </p:tav>
                                          </p:tavLst>
                                        </p:anim>
                                      </p:childTnLst>
                                    </p:cTn>
                                  </p:par>
                                </p:childTnLst>
                              </p:cTn>
                            </p:par>
                            <p:par>
                              <p:cTn id="48" fill="hold">
                                <p:stCondLst>
                                  <p:cond delay="1000"/>
                                </p:stCondLst>
                                <p:childTnLst>
                                  <p:par>
                                    <p:cTn id="49" presetID="2" presetClass="entr" presetSubtype="2" accel="3200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1000" fill="hold"/>
                                            <p:tgtEl>
                                              <p:spTgt spid="39"/>
                                            </p:tgtEl>
                                            <p:attrNameLst>
                                              <p:attrName>ppt_x</p:attrName>
                                            </p:attrNameLst>
                                          </p:cBhvr>
                                          <p:tavLst>
                                            <p:tav tm="0">
                                              <p:val>
                                                <p:strVal val="1+#ppt_w/2"/>
                                              </p:val>
                                            </p:tav>
                                            <p:tav tm="100000">
                                              <p:val>
                                                <p:strVal val="#ppt_x"/>
                                              </p:val>
                                            </p:tav>
                                          </p:tavLst>
                                        </p:anim>
                                        <p:anim calcmode="lin" valueType="num">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2" accel="32000" fill="hold" nodeType="withEffect">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1+#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2" accel="32000" fill="hold" nodeType="withEffect">
                                      <p:stCondLst>
                                        <p:cond delay="100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1000" fill="hold"/>
                                            <p:tgtEl>
                                              <p:spTgt spid="49"/>
                                            </p:tgtEl>
                                            <p:attrNameLst>
                                              <p:attrName>ppt_x</p:attrName>
                                            </p:attrNameLst>
                                          </p:cBhvr>
                                          <p:tavLst>
                                            <p:tav tm="0">
                                              <p:val>
                                                <p:strVal val="1+#ppt_w/2"/>
                                              </p:val>
                                            </p:tav>
                                            <p:tav tm="100000">
                                              <p:val>
                                                <p:strVal val="#ppt_x"/>
                                              </p:val>
                                            </p:tav>
                                          </p:tavLst>
                                        </p:anim>
                                        <p:anim calcmode="lin" valueType="num">
                                          <p:cBhvr additive="base">
                                            <p:cTn id="60" dur="1000" fill="hold"/>
                                            <p:tgtEl>
                                              <p:spTgt spid="49"/>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3" presetClass="entr" presetSubtype="3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6*min(max(#ppt_w*#ppt_h,.3),1)-7.4)/-.7*#ppt_w"/>
                                              </p:val>
                                            </p:tav>
                                            <p:tav tm="100000">
                                              <p:val>
                                                <p:strVal val="#ppt_w"/>
                                              </p:val>
                                            </p:tav>
                                          </p:tavLst>
                                        </p:anim>
                                        <p:anim calcmode="lin" valueType="num">
                                          <p:cBhvr>
                                            <p:cTn id="65" dur="1000" fill="hold"/>
                                            <p:tgtEl>
                                              <p:spTgt spid="15"/>
                                            </p:tgtEl>
                                            <p:attrNameLst>
                                              <p:attrName>ppt_h</p:attrName>
                                            </p:attrNameLst>
                                          </p:cBhvr>
                                          <p:tavLst>
                                            <p:tav tm="0">
                                              <p:val>
                                                <p:strVal val="(6*min(max(#ppt_w*#ppt_h,.3),1)-7.4)/-.7*#ppt_h"/>
                                              </p:val>
                                            </p:tav>
                                            <p:tav tm="100000">
                                              <p:val>
                                                <p:strVal val="#ppt_h"/>
                                              </p:val>
                                            </p:tav>
                                          </p:tavLst>
                                        </p:anim>
                                        <p:anim calcmode="lin" valueType="num">
                                          <p:cBhvr>
                                            <p:cTn id="66" dur="1000" fill="hold"/>
                                            <p:tgtEl>
                                              <p:spTgt spid="15"/>
                                            </p:tgtEl>
                                            <p:attrNameLst>
                                              <p:attrName>ppt_x</p:attrName>
                                            </p:attrNameLst>
                                          </p:cBhvr>
                                          <p:tavLst>
                                            <p:tav tm="0">
                                              <p:val>
                                                <p:fltVal val="0.5"/>
                                              </p:val>
                                            </p:tav>
                                            <p:tav tm="100000">
                                              <p:val>
                                                <p:strVal val="#ppt_x"/>
                                              </p:val>
                                            </p:tav>
                                          </p:tavLst>
                                        </p:anim>
                                        <p:anim calcmode="lin" valueType="num">
                                          <p:cBhvr>
                                            <p:cTn id="67" dur="1000" fill="hold"/>
                                            <p:tgtEl>
                                              <p:spTgt spid="15"/>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nodeType="withEffect">
                                      <p:stCondLst>
                                        <p:cond delay="50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ppt_w</p:attrName>
                                            </p:attrNameLst>
                                          </p:cBhvr>
                                          <p:tavLst>
                                            <p:tav tm="0">
                                              <p:val>
                                                <p:strVal val="(6*min(max(#ppt_w*#ppt_h,.3),1)-7.4)/-.7*#ppt_w"/>
                                              </p:val>
                                            </p:tav>
                                            <p:tav tm="100000">
                                              <p:val>
                                                <p:strVal val="#ppt_w"/>
                                              </p:val>
                                            </p:tav>
                                          </p:tavLst>
                                        </p:anim>
                                        <p:anim calcmode="lin" valueType="num">
                                          <p:cBhvr>
                                            <p:cTn id="71" dur="1000" fill="hold"/>
                                            <p:tgtEl>
                                              <p:spTgt spid="21"/>
                                            </p:tgtEl>
                                            <p:attrNameLst>
                                              <p:attrName>ppt_h</p:attrName>
                                            </p:attrNameLst>
                                          </p:cBhvr>
                                          <p:tavLst>
                                            <p:tav tm="0">
                                              <p:val>
                                                <p:strVal val="(6*min(max(#ppt_w*#ppt_h,.3),1)-7.4)/-.7*#ppt_h"/>
                                              </p:val>
                                            </p:tav>
                                            <p:tav tm="100000">
                                              <p:val>
                                                <p:strVal val="#ppt_h"/>
                                              </p:val>
                                            </p:tav>
                                          </p:tavLst>
                                        </p:anim>
                                        <p:anim calcmode="lin" valueType="num">
                                          <p:cBhvr>
                                            <p:cTn id="72" dur="1000" fill="hold"/>
                                            <p:tgtEl>
                                              <p:spTgt spid="21"/>
                                            </p:tgtEl>
                                            <p:attrNameLst>
                                              <p:attrName>ppt_x</p:attrName>
                                            </p:attrNameLst>
                                          </p:cBhvr>
                                          <p:tavLst>
                                            <p:tav tm="0">
                                              <p:val>
                                                <p:fltVal val="0.5"/>
                                              </p:val>
                                            </p:tav>
                                            <p:tav tm="100000">
                                              <p:val>
                                                <p:strVal val="#ppt_x"/>
                                              </p:val>
                                            </p:tav>
                                          </p:tavLst>
                                        </p:anim>
                                        <p:anim calcmode="lin" valueType="num">
                                          <p:cBhvr>
                                            <p:cTn id="73" dur="1000" fill="hold"/>
                                            <p:tgtEl>
                                              <p:spTgt spid="21"/>
                                            </p:tgtEl>
                                            <p:attrNameLst>
                                              <p:attrName>ppt_y</p:attrName>
                                            </p:attrNameLst>
                                          </p:cBhvr>
                                          <p:tavLst>
                                            <p:tav tm="0">
                                              <p:val>
                                                <p:strVal val="1+(6*min(max(#ppt_w*#ppt_h,.3),1)-7.4)/-.7*#ppt_h/2"/>
                                              </p:val>
                                            </p:tav>
                                            <p:tav tm="100000">
                                              <p:val>
                                                <p:strVal val="#ppt_y"/>
                                              </p:val>
                                            </p:tav>
                                          </p:tavLst>
                                        </p:anim>
                                      </p:childTnLst>
                                    </p:cTn>
                                  </p:par>
                                  <p:par>
                                    <p:cTn id="74" presetID="23" presetClass="entr" presetSubtype="36" fill="hold" nodeType="withEffect">
                                      <p:stCondLst>
                                        <p:cond delay="10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1000" fill="hold"/>
                                            <p:tgtEl>
                                              <p:spTgt spid="27"/>
                                            </p:tgtEl>
                                            <p:attrNameLst>
                                              <p:attrName>ppt_w</p:attrName>
                                            </p:attrNameLst>
                                          </p:cBhvr>
                                          <p:tavLst>
                                            <p:tav tm="0">
                                              <p:val>
                                                <p:strVal val="(6*min(max(#ppt_w*#ppt_h,.3),1)-7.4)/-.7*#ppt_w"/>
                                              </p:val>
                                            </p:tav>
                                            <p:tav tm="100000">
                                              <p:val>
                                                <p:strVal val="#ppt_w"/>
                                              </p:val>
                                            </p:tav>
                                          </p:tavLst>
                                        </p:anim>
                                        <p:anim calcmode="lin" valueType="num">
                                          <p:cBhvr>
                                            <p:cTn id="77" dur="1000" fill="hold"/>
                                            <p:tgtEl>
                                              <p:spTgt spid="27"/>
                                            </p:tgtEl>
                                            <p:attrNameLst>
                                              <p:attrName>ppt_h</p:attrName>
                                            </p:attrNameLst>
                                          </p:cBhvr>
                                          <p:tavLst>
                                            <p:tav tm="0">
                                              <p:val>
                                                <p:strVal val="(6*min(max(#ppt_w*#ppt_h,.3),1)-7.4)/-.7*#ppt_h"/>
                                              </p:val>
                                            </p:tav>
                                            <p:tav tm="100000">
                                              <p:val>
                                                <p:strVal val="#ppt_h"/>
                                              </p:val>
                                            </p:tav>
                                          </p:tavLst>
                                        </p:anim>
                                        <p:anim calcmode="lin" valueType="num">
                                          <p:cBhvr>
                                            <p:cTn id="78" dur="1000" fill="hold"/>
                                            <p:tgtEl>
                                              <p:spTgt spid="27"/>
                                            </p:tgtEl>
                                            <p:attrNameLst>
                                              <p:attrName>ppt_x</p:attrName>
                                            </p:attrNameLst>
                                          </p:cBhvr>
                                          <p:tavLst>
                                            <p:tav tm="0">
                                              <p:val>
                                                <p:fltVal val="0.5"/>
                                              </p:val>
                                            </p:tav>
                                            <p:tav tm="100000">
                                              <p:val>
                                                <p:strVal val="#ppt_x"/>
                                              </p:val>
                                            </p:tav>
                                          </p:tavLst>
                                        </p:anim>
                                        <p:anim calcmode="lin" valueType="num">
                                          <p:cBhvr>
                                            <p:cTn id="79" dur="1000" fill="hold"/>
                                            <p:tgtEl>
                                              <p:spTgt spid="27"/>
                                            </p:tgtEl>
                                            <p:attrNameLst>
                                              <p:attrName>ppt_y</p:attrName>
                                            </p:attrNameLst>
                                          </p:cBhvr>
                                          <p:tavLst>
                                            <p:tav tm="0">
                                              <p:val>
                                                <p:strVal val="1+(6*min(max(#ppt_w*#ppt_h,.3),1)-7.4)/-.7*#ppt_h/2"/>
                                              </p:val>
                                            </p:tav>
                                            <p:tav tm="100000">
                                              <p:val>
                                                <p:strVal val="#ppt_y"/>
                                              </p:val>
                                            </p:tav>
                                          </p:tavLst>
                                        </p:anim>
                                      </p:childTnLst>
                                    </p:cTn>
                                  </p:par>
                                  <p:par>
                                    <p:cTn id="80" presetID="23" presetClass="entr" presetSubtype="36" fill="hold" nodeType="withEffect">
                                      <p:stCondLst>
                                        <p:cond delay="15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ppt_w</p:attrName>
                                            </p:attrNameLst>
                                          </p:cBhvr>
                                          <p:tavLst>
                                            <p:tav tm="0">
                                              <p:val>
                                                <p:strVal val="(6*min(max(#ppt_w*#ppt_h,.3),1)-7.4)/-.7*#ppt_w"/>
                                              </p:val>
                                            </p:tav>
                                            <p:tav tm="100000">
                                              <p:val>
                                                <p:strVal val="#ppt_w"/>
                                              </p:val>
                                            </p:tav>
                                          </p:tavLst>
                                        </p:anim>
                                        <p:anim calcmode="lin" valueType="num">
                                          <p:cBhvr>
                                            <p:cTn id="83" dur="1000" fill="hold"/>
                                            <p:tgtEl>
                                              <p:spTgt spid="33"/>
                                            </p:tgtEl>
                                            <p:attrNameLst>
                                              <p:attrName>ppt_h</p:attrName>
                                            </p:attrNameLst>
                                          </p:cBhvr>
                                          <p:tavLst>
                                            <p:tav tm="0">
                                              <p:val>
                                                <p:strVal val="(6*min(max(#ppt_w*#ppt_h,.3),1)-7.4)/-.7*#ppt_h"/>
                                              </p:val>
                                            </p:tav>
                                            <p:tav tm="100000">
                                              <p:val>
                                                <p:strVal val="#ppt_h"/>
                                              </p:val>
                                            </p:tav>
                                          </p:tavLst>
                                        </p:anim>
                                        <p:anim calcmode="lin" valueType="num">
                                          <p:cBhvr>
                                            <p:cTn id="84" dur="1000" fill="hold"/>
                                            <p:tgtEl>
                                              <p:spTgt spid="33"/>
                                            </p:tgtEl>
                                            <p:attrNameLst>
                                              <p:attrName>ppt_x</p:attrName>
                                            </p:attrNameLst>
                                          </p:cBhvr>
                                          <p:tavLst>
                                            <p:tav tm="0">
                                              <p:val>
                                                <p:fltVal val="0.5"/>
                                              </p:val>
                                            </p:tav>
                                            <p:tav tm="100000">
                                              <p:val>
                                                <p:strVal val="#ppt_x"/>
                                              </p:val>
                                            </p:tav>
                                          </p:tavLst>
                                        </p:anim>
                                        <p:anim calcmode="lin" valueType="num">
                                          <p:cBhvr>
                                            <p:cTn id="85" dur="10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1000"/>
                                            <p:tgtEl>
                                              <p:spTgt spid="55"/>
                                            </p:tgtEl>
                                          </p:cBhvr>
                                        </p:animEffect>
                                      </p:childTnLst>
                                    </p:cTn>
                                  </p:par>
                                </p:childTnLst>
                              </p:cTn>
                            </p:par>
                            <p:par>
                              <p:cTn id="90" fill="hold">
                                <p:stCondLst>
                                  <p:cond delay="6500"/>
                                </p:stCondLst>
                                <p:childTnLst>
                                  <p:par>
                                    <p:cTn id="91" presetID="42"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anim calcmode="lin" valueType="num">
                                          <p:cBhvr>
                                            <p:cTn id="94" dur="1000" fill="hold"/>
                                            <p:tgtEl>
                                              <p:spTgt spid="54"/>
                                            </p:tgtEl>
                                            <p:attrNameLst>
                                              <p:attrName>ppt_x</p:attrName>
                                            </p:attrNameLst>
                                          </p:cBhvr>
                                          <p:tavLst>
                                            <p:tav tm="0">
                                              <p:val>
                                                <p:strVal val="#ppt_x"/>
                                              </p:val>
                                            </p:tav>
                                            <p:tav tm="100000">
                                              <p:val>
                                                <p:strVal val="#ppt_x"/>
                                              </p:val>
                                            </p:tav>
                                          </p:tavLst>
                                        </p:anim>
                                        <p:anim calcmode="lin" valueType="num">
                                          <p:cBhvr>
                                            <p:cTn id="95" dur="1000" fill="hold"/>
                                            <p:tgtEl>
                                              <p:spTgt spid="54"/>
                                            </p:tgtEl>
                                            <p:attrNameLst>
                                              <p:attrName>ppt_y</p:attrName>
                                            </p:attrNameLst>
                                          </p:cBhvr>
                                          <p:tavLst>
                                            <p:tav tm="0">
                                              <p:val>
                                                <p:strVal val="#ppt_y+.1"/>
                                              </p:val>
                                            </p:tav>
                                            <p:tav tm="100000">
                                              <p:val>
                                                <p:strVal val="#ppt_y"/>
                                              </p:val>
                                            </p:tav>
                                          </p:tavLst>
                                        </p:anim>
                                      </p:childTnLst>
                                    </p:cTn>
                                  </p:par>
                                </p:childTnLst>
                              </p:cTn>
                            </p:par>
                            <p:par>
                              <p:cTn id="96" fill="hold">
                                <p:stCondLst>
                                  <p:cond delay="7500"/>
                                </p:stCondLst>
                                <p:childTnLst>
                                  <p:par>
                                    <p:cTn id="97" presetID="55" presetClass="entr" presetSubtype="0" fill="hold" grpId="0" nodeType="afterEffect">
                                      <p:stCondLst>
                                        <p:cond delay="0"/>
                                      </p:stCondLst>
                                      <p:iterate type="lt">
                                        <p:tmPct val="0"/>
                                      </p:iterate>
                                      <p:childTnLst>
                                        <p:set>
                                          <p:cBhvr>
                                            <p:cTn id="98" dur="1" fill="hold">
                                              <p:stCondLst>
                                                <p:cond delay="0"/>
                                              </p:stCondLst>
                                            </p:cTn>
                                            <p:tgtEl>
                                              <p:spTgt spid="58"/>
                                            </p:tgtEl>
                                            <p:attrNameLst>
                                              <p:attrName>style.visibility</p:attrName>
                                            </p:attrNameLst>
                                          </p:cBhvr>
                                          <p:to>
                                            <p:strVal val="visible"/>
                                          </p:to>
                                        </p:set>
                                        <p:anim calcmode="lin" valueType="num">
                                          <p:cBhvr>
                                            <p:cTn id="99" dur="1000" fill="hold"/>
                                            <p:tgtEl>
                                              <p:spTgt spid="58"/>
                                            </p:tgtEl>
                                            <p:attrNameLst>
                                              <p:attrName>ppt_w</p:attrName>
                                            </p:attrNameLst>
                                          </p:cBhvr>
                                          <p:tavLst>
                                            <p:tav tm="0">
                                              <p:val>
                                                <p:strVal val="#ppt_w*0.70"/>
                                              </p:val>
                                            </p:tav>
                                            <p:tav tm="100000">
                                              <p:val>
                                                <p:strVal val="#ppt_w"/>
                                              </p:val>
                                            </p:tav>
                                          </p:tavLst>
                                        </p:anim>
                                        <p:anim calcmode="lin" valueType="num">
                                          <p:cBhvr>
                                            <p:cTn id="100" dur="1000" fill="hold"/>
                                            <p:tgtEl>
                                              <p:spTgt spid="58"/>
                                            </p:tgtEl>
                                            <p:attrNameLst>
                                              <p:attrName>ppt_h</p:attrName>
                                            </p:attrNameLst>
                                          </p:cBhvr>
                                          <p:tavLst>
                                            <p:tav tm="0">
                                              <p:val>
                                                <p:strVal val="#ppt_h"/>
                                              </p:val>
                                            </p:tav>
                                            <p:tav tm="100000">
                                              <p:val>
                                                <p:strVal val="#ppt_h"/>
                                              </p:val>
                                            </p:tav>
                                          </p:tavLst>
                                        </p:anim>
                                        <p:animEffect transition="in" filter="fade">
                                          <p:cBhvr>
                                            <p:cTn id="101"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5"/>
          <p:cNvSpPr>
            <a:spLocks noChangeArrowheads="1"/>
          </p:cNvSpPr>
          <p:nvPr/>
        </p:nvSpPr>
        <p:spPr bwMode="auto">
          <a:xfrm>
            <a:off x="900113" y="2960688"/>
            <a:ext cx="741521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领导干部要树立正确的“政绩观”，坚持一步一个脚印，自觉抵制一切浮夸风及“形象工程”，坚持务实创新、勇于担当，做实干家，察实情、出实招、求实效。</a:t>
            </a:r>
          </a:p>
        </p:txBody>
      </p:sp>
      <p:sp>
        <p:nvSpPr>
          <p:cNvPr id="26627" name="矩形 10"/>
          <p:cNvSpPr>
            <a:spLocks noChangeArrowheads="1"/>
          </p:cNvSpPr>
          <p:nvPr/>
        </p:nvSpPr>
        <p:spPr bwMode="auto">
          <a:xfrm>
            <a:off x="900113" y="1989138"/>
            <a:ext cx="74025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就是要脚踏实地、真抓实干，敢于担当责任，勇于直面矛盾，善于解决问题，努力创造经得起实践、人民、历史检验的实绩。</a:t>
            </a:r>
          </a:p>
          <a:p>
            <a:pPr>
              <a:lnSpc>
                <a:spcPct val="150000"/>
              </a:lnSpc>
            </a:pP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6628" name="组合 19"/>
          <p:cNvGrpSpPr>
            <a:grpSpLocks/>
          </p:cNvGrpSpPr>
          <p:nvPr/>
        </p:nvGrpSpPr>
        <p:grpSpPr bwMode="auto">
          <a:xfrm>
            <a:off x="882650" y="1211263"/>
            <a:ext cx="2393950" cy="596900"/>
            <a:chOff x="0" y="0"/>
            <a:chExt cx="2533206" cy="631042"/>
          </a:xfrm>
        </p:grpSpPr>
        <p:sp>
          <p:nvSpPr>
            <p:cNvPr id="26630" name="五角星 21"/>
            <p:cNvSpPr>
              <a:spLocks noChangeArrowheads="1"/>
            </p:cNvSpPr>
            <p:nvPr/>
          </p:nvSpPr>
          <p:spPr bwMode="auto">
            <a:xfrm rot="20868463">
              <a:off x="50043" y="0"/>
              <a:ext cx="462423"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mpd="sng">
              <a:solidFill>
                <a:srgbClr val="FFFF00"/>
              </a:solidFill>
              <a:miter lim="800000"/>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6631" name="TextBox 22"/>
            <p:cNvSpPr>
              <a:spLocks noChangeArrowheads="1"/>
            </p:cNvSpPr>
            <p:nvPr/>
          </p:nvSpPr>
          <p:spPr bwMode="auto">
            <a:xfrm>
              <a:off x="0" y="142542"/>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300" b="1">
                  <a:solidFill>
                    <a:srgbClr val="FFFF00"/>
                  </a:solidFill>
                  <a:latin typeface="微软雅黑" panose="020B0503020204020204" pitchFamily="34" charset="-122"/>
                  <a:ea typeface="微软雅黑" panose="020B0503020204020204" pitchFamily="34" charset="-122"/>
                </a:rPr>
                <a:t>创业要实</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sp>
        <p:nvSpPr>
          <p:cNvPr id="26632" name="标题 3"/>
          <p:cNvSpPr>
            <a:spLocks noChangeArrowheads="1"/>
          </p:cNvSpPr>
          <p:nvPr/>
        </p:nvSpPr>
        <p:spPr bwMode="auto">
          <a:xfrm>
            <a:off x="-33338" y="187325"/>
            <a:ext cx="3597276"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“三实”的具体内容</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26633" name="Picture 3" descr="C:\Users\PC\Desktop\zqq\201513_0002_20_0006_-----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9525" y="4448175"/>
            <a:ext cx="91535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200" fill="hold"/>
                                        <p:tgtEl>
                                          <p:spTgt spid="26628"/>
                                        </p:tgtEl>
                                        <p:attrNameLst>
                                          <p:attrName>ppt_w</p:attrName>
                                        </p:attrNameLst>
                                      </p:cBhvr>
                                      <p:tavLst>
                                        <p:tav tm="0">
                                          <p:val>
                                            <p:fltVal val="0"/>
                                          </p:val>
                                        </p:tav>
                                        <p:tav tm="100000">
                                          <p:val>
                                            <p:strVal val="#ppt_w"/>
                                          </p:val>
                                        </p:tav>
                                      </p:tavLst>
                                    </p:anim>
                                    <p:anim calcmode="lin" valueType="num">
                                      <p:cBhvr>
                                        <p:cTn id="8" dur="200" fill="hold"/>
                                        <p:tgtEl>
                                          <p:spTgt spid="26628"/>
                                        </p:tgtEl>
                                        <p:attrNameLst>
                                          <p:attrName>ppt_h</p:attrName>
                                        </p:attrNameLst>
                                      </p:cBhvr>
                                      <p:tavLst>
                                        <p:tav tm="0">
                                          <p:val>
                                            <p:fltVal val="0"/>
                                          </p:val>
                                        </p:tav>
                                        <p:tav tm="100000">
                                          <p:val>
                                            <p:strVal val="#ppt_h"/>
                                          </p:val>
                                        </p:tav>
                                      </p:tavLst>
                                    </p:anim>
                                    <p:animEffect>
                                      <p:cBhvr>
                                        <p:cTn id="9" dur="200"/>
                                        <p:tgtEl>
                                          <p:spTgt spid="26628"/>
                                        </p:tgtEl>
                                      </p:cBhvr>
                                    </p:animEffect>
                                  </p:childTnLst>
                                </p:cTn>
                              </p:par>
                            </p:childTnLst>
                          </p:cTn>
                        </p:par>
                        <p:par>
                          <p:cTn id="10" fill="hold" nodeType="afterGroup">
                            <p:stCondLst>
                              <p:cond delay="200"/>
                            </p:stCondLst>
                            <p:childTnLst>
                              <p:par>
                                <p:cTn id="11" presetID="6" presetClass="emph" presetSubtype="0" fill="hold" nodeType="afterEffect">
                                  <p:stCondLst>
                                    <p:cond delay="0"/>
                                  </p:stCondLst>
                                  <p:childTnLst>
                                    <p:animScale>
                                      <p:cBhvr>
                                        <p:cTn id="12" dur="100" fill="hold"/>
                                        <p:tgtEl>
                                          <p:spTgt spid="26628"/>
                                        </p:tgtEl>
                                      </p:cBhvr>
                                      <p:by x="115000" y="115000"/>
                                    </p:animScale>
                                  </p:childTnLst>
                                </p:cTn>
                              </p:par>
                              <p:par>
                                <p:cTn id="13" presetID="6" presetClass="emph" presetSubtype="0" fill="hold" nodeType="withEffect">
                                  <p:stCondLst>
                                    <p:cond delay="200"/>
                                  </p:stCondLst>
                                  <p:childTnLst>
                                    <p:animScale>
                                      <p:cBhvr>
                                        <p:cTn id="14" dur="100" fill="hold"/>
                                        <p:tgtEl>
                                          <p:spTgt spid="26628"/>
                                        </p:tgtEl>
                                      </p:cBhvr>
                                      <p:by x="85000" y="85000"/>
                                    </p:animScale>
                                  </p:childTnLst>
                                </p:cTn>
                              </p:par>
                            </p:childTnLst>
                          </p:cTn>
                        </p:par>
                        <p:par>
                          <p:cTn id="15" fill="hold" nodeType="afterGroup">
                            <p:stCondLst>
                              <p:cond delay="500"/>
                            </p:stCondLst>
                            <p:childTnLst>
                              <p:par>
                                <p:cTn id="16" presetID="6" presetClass="emph" presetSubtype="0" fill="hold" nodeType="afterEffect">
                                  <p:stCondLst>
                                    <p:cond delay="0"/>
                                  </p:stCondLst>
                                  <p:childTnLst>
                                    <p:animScale>
                                      <p:cBhvr>
                                        <p:cTn id="17" dur="100" fill="hold"/>
                                        <p:tgtEl>
                                          <p:spTgt spid="26628"/>
                                        </p:tgtEl>
                                      </p:cBhvr>
                                      <p:by x="105000" y="105000"/>
                                    </p:animScale>
                                  </p:childTnLst>
                                </p:cTn>
                              </p:par>
                              <p:par>
                                <p:cTn id="18" presetID="6" presetClass="emph" presetSubtype="0" fill="hold" nodeType="withEffect">
                                  <p:stCondLst>
                                    <p:cond delay="200"/>
                                  </p:stCondLst>
                                  <p:childTnLst>
                                    <p:animScale>
                                      <p:cBhvr>
                                        <p:cTn id="19" dur="100" fill="hold"/>
                                        <p:tgtEl>
                                          <p:spTgt spid="26628"/>
                                        </p:tgtEl>
                                      </p:cBhvr>
                                      <p:by x="95000" y="95000"/>
                                    </p:animScale>
                                  </p:childTnLst>
                                </p:cTn>
                              </p:par>
                            </p:childTnLst>
                          </p:cTn>
                        </p:par>
                        <p:par>
                          <p:cTn id="20" fill="hold" nodeType="afterGroup">
                            <p:stCondLst>
                              <p:cond delay="800"/>
                            </p:stCondLst>
                            <p:childTnLst>
                              <p:par>
                                <p:cTn id="21" presetID="22" presetClass="entr" presetSubtype="8" fill="hold" grpId="0" nodeType="afterEffect">
                                  <p:stCondLst>
                                    <p:cond delay="0"/>
                                  </p:stCondLst>
                                  <p:childTnLst>
                                    <p:set>
                                      <p:cBhvr>
                                        <p:cTn id="22" dur="1" fill="hold">
                                          <p:stCondLst>
                                            <p:cond delay="0"/>
                                          </p:stCondLst>
                                        </p:cTn>
                                        <p:tgtEl>
                                          <p:spTgt spid="26627"/>
                                        </p:tgtEl>
                                        <p:attrNameLst>
                                          <p:attrName>style.visibility</p:attrName>
                                        </p:attrNameLst>
                                      </p:cBhvr>
                                      <p:to>
                                        <p:strVal val="visible"/>
                                      </p:to>
                                    </p:set>
                                    <p:animEffect>
                                      <p:cBhvr>
                                        <p:cTn id="23" dur="750"/>
                                        <p:tgtEl>
                                          <p:spTgt spid="2662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6626"/>
                                        </p:tgtEl>
                                        <p:attrNameLst>
                                          <p:attrName>style.visibility</p:attrName>
                                        </p:attrNameLst>
                                      </p:cBhvr>
                                      <p:to>
                                        <p:strVal val="visible"/>
                                      </p:to>
                                    </p:set>
                                    <p:animEffect>
                                      <p:cBhvr>
                                        <p:cTn id="28" dur="1000"/>
                                        <p:tgtEl>
                                          <p:spTgt spid="26626"/>
                                        </p:tgtEl>
                                      </p:cBhvr>
                                    </p:animEffect>
                                    <p:anim calcmode="lin" valueType="num">
                                      <p:cBhvr>
                                        <p:cTn id="29" dur="1000" fill="hold"/>
                                        <p:tgtEl>
                                          <p:spTgt spid="26626"/>
                                        </p:tgtEl>
                                        <p:attrNameLst>
                                          <p:attrName>ppt_x</p:attrName>
                                        </p:attrNameLst>
                                      </p:cBhvr>
                                      <p:tavLst>
                                        <p:tav tm="0">
                                          <p:val>
                                            <p:strVal val="#ppt_x"/>
                                          </p:val>
                                        </p:tav>
                                        <p:tav tm="100000">
                                          <p:val>
                                            <p:strVal val="#ppt_x"/>
                                          </p:val>
                                        </p:tav>
                                      </p:tavLst>
                                    </p:anim>
                                    <p:anim calcmode="lin" valueType="num">
                                      <p:cBhvr>
                                        <p:cTn id="30" dur="1000" fill="hold"/>
                                        <p:tgtEl>
                                          <p:spTgt spid="266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ldLvl="0" autoUpdateAnimBg="0"/>
      <p:bldP spid="26627"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添加第二部分文字内容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58310" y="77883"/>
              <a:ext cx="172737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第二</a:t>
              </a:r>
              <a:r>
                <a:rPr lang="en-US" altLang="zh-CN" sz="2800" b="1" dirty="0" smtClean="0">
                  <a:solidFill>
                    <a:srgbClr val="FFFF00"/>
                  </a:solidFill>
                  <a:latin typeface="微软雅黑" pitchFamily="34" charset="-122"/>
                  <a:ea typeface="微软雅黑" pitchFamily="34" charset="-122"/>
                </a:rPr>
                <a:t> </a:t>
              </a:r>
              <a:r>
                <a:rPr lang="zh-CN" altLang="en-US" sz="2800" b="1" dirty="0" smtClean="0">
                  <a:solidFill>
                    <a:srgbClr val="FFFF00"/>
                  </a:solidFill>
                  <a:latin typeface="微软雅黑" pitchFamily="34" charset="-122"/>
                  <a:ea typeface="微软雅黑" pitchFamily="34" charset="-122"/>
                </a:rPr>
                <a:t>部分</a:t>
              </a:r>
              <a:endParaRPr lang="zh-CN" altLang="en-US" sz="2800" b="1" dirty="0">
                <a:solidFill>
                  <a:srgbClr val="FFFF00"/>
                </a:solidFill>
                <a:latin typeface="微软雅黑" pitchFamily="34" charset="-122"/>
                <a:ea typeface="微软雅黑" pitchFamily="34" charset="-122"/>
              </a:endParaRPr>
            </a:p>
          </p:txBody>
        </p:sp>
      </p:gr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3533" y="2121415"/>
            <a:ext cx="4492699" cy="3018638"/>
          </a:xfrm>
          <a:prstGeom prst="rect">
            <a:avLst/>
          </a:prstGeom>
        </p:spPr>
      </p:pic>
      <p:sp>
        <p:nvSpPr>
          <p:cNvPr id="17" name="TextBox 16"/>
          <p:cNvSpPr txBox="1"/>
          <p:nvPr/>
        </p:nvSpPr>
        <p:spPr>
          <a:xfrm>
            <a:off x="755576" y="2067694"/>
            <a:ext cx="4974008" cy="978729"/>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0773858"/>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3"/>
          <p:cNvSpPr>
            <a:spLocks noChangeArrowheads="1"/>
          </p:cNvSpPr>
          <p:nvPr/>
        </p:nvSpPr>
        <p:spPr bwMode="auto">
          <a:xfrm>
            <a:off x="107950" y="187325"/>
            <a:ext cx="36004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三严与三实的联系</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8675" name="直接连接符 21"/>
          <p:cNvSpPr>
            <a:spLocks noChangeShapeType="1"/>
          </p:cNvSpPr>
          <p:nvPr/>
        </p:nvSpPr>
        <p:spPr bwMode="auto">
          <a:xfrm>
            <a:off x="6659563" y="3711575"/>
            <a:ext cx="558800" cy="231775"/>
          </a:xfrm>
          <a:prstGeom prst="line">
            <a:avLst/>
          </a:prstGeom>
          <a:noFill/>
          <a:ln w="19050" cap="flat" cmpd="sng">
            <a:solidFill>
              <a:schemeClr val="accent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6" name="直接连接符 22"/>
          <p:cNvSpPr>
            <a:spLocks noChangeShapeType="1"/>
          </p:cNvSpPr>
          <p:nvPr/>
        </p:nvSpPr>
        <p:spPr bwMode="auto">
          <a:xfrm flipV="1">
            <a:off x="6659563" y="2641600"/>
            <a:ext cx="504825" cy="287338"/>
          </a:xfrm>
          <a:prstGeom prst="line">
            <a:avLst/>
          </a:prstGeom>
          <a:noFill/>
          <a:ln w="19050" cap="flat" cmpd="sng">
            <a:solidFill>
              <a:schemeClr val="accent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7" name="直接连接符 23"/>
          <p:cNvSpPr>
            <a:spLocks noChangeShapeType="1"/>
          </p:cNvSpPr>
          <p:nvPr/>
        </p:nvSpPr>
        <p:spPr bwMode="auto">
          <a:xfrm flipV="1">
            <a:off x="1714500" y="3711575"/>
            <a:ext cx="517525" cy="303213"/>
          </a:xfrm>
          <a:prstGeom prst="line">
            <a:avLst/>
          </a:prstGeom>
          <a:noFill/>
          <a:ln w="19050" cap="flat" cmpd="sng">
            <a:solidFill>
              <a:schemeClr val="accent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8" name="直接连接符 24"/>
          <p:cNvSpPr>
            <a:spLocks noChangeShapeType="1"/>
          </p:cNvSpPr>
          <p:nvPr/>
        </p:nvSpPr>
        <p:spPr bwMode="auto">
          <a:xfrm>
            <a:off x="1714500" y="2713038"/>
            <a:ext cx="468313" cy="363537"/>
          </a:xfrm>
          <a:prstGeom prst="line">
            <a:avLst/>
          </a:prstGeom>
          <a:noFill/>
          <a:ln w="19050" cap="flat" cmpd="sng">
            <a:solidFill>
              <a:schemeClr val="accent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9" name="椭圆 29"/>
          <p:cNvSpPr>
            <a:spLocks noChangeArrowheads="1"/>
          </p:cNvSpPr>
          <p:nvPr/>
        </p:nvSpPr>
        <p:spPr bwMode="auto">
          <a:xfrm>
            <a:off x="2124075" y="2473325"/>
            <a:ext cx="1800225" cy="1800225"/>
          </a:xfrm>
          <a:prstGeom prst="ellipse">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0" name="矩形 44"/>
          <p:cNvSpPr>
            <a:spLocks noChangeArrowheads="1"/>
          </p:cNvSpPr>
          <p:nvPr/>
        </p:nvSpPr>
        <p:spPr bwMode="auto">
          <a:xfrm>
            <a:off x="2865438" y="1131888"/>
            <a:ext cx="33623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“三严”与“三实”</a:t>
            </a:r>
            <a:endParaRPr lang="en-US" altLang="zh-CN" sz="2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相互联系、相辅相成、不可分割。</a:t>
            </a:r>
          </a:p>
        </p:txBody>
      </p:sp>
      <p:sp>
        <p:nvSpPr>
          <p:cNvPr id="28681" name="矩形 45"/>
          <p:cNvSpPr>
            <a:spLocks noChangeArrowheads="1"/>
          </p:cNvSpPr>
          <p:nvPr/>
        </p:nvSpPr>
        <p:spPr bwMode="auto">
          <a:xfrm>
            <a:off x="2230438" y="3148013"/>
            <a:ext cx="16208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“三严”</a:t>
            </a:r>
            <a:endParaRPr lang="zh-CN" altLang="en-US"/>
          </a:p>
        </p:txBody>
      </p:sp>
      <p:sp>
        <p:nvSpPr>
          <p:cNvPr id="28682" name="椭圆 46"/>
          <p:cNvSpPr>
            <a:spLocks noChangeArrowheads="1"/>
          </p:cNvSpPr>
          <p:nvPr/>
        </p:nvSpPr>
        <p:spPr bwMode="auto">
          <a:xfrm>
            <a:off x="7164388" y="1992313"/>
            <a:ext cx="1008062" cy="1008062"/>
          </a:xfrm>
          <a:prstGeom prst="ellipse">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3" name="椭圆 48"/>
          <p:cNvSpPr>
            <a:spLocks noChangeArrowheads="1"/>
          </p:cNvSpPr>
          <p:nvPr/>
        </p:nvSpPr>
        <p:spPr bwMode="auto">
          <a:xfrm>
            <a:off x="808038" y="1992313"/>
            <a:ext cx="1008062" cy="1008062"/>
          </a:xfrm>
          <a:prstGeom prst="ellipse">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4" name="椭圆 49"/>
          <p:cNvSpPr>
            <a:spLocks noChangeArrowheads="1"/>
          </p:cNvSpPr>
          <p:nvPr/>
        </p:nvSpPr>
        <p:spPr bwMode="auto">
          <a:xfrm>
            <a:off x="808038" y="3579813"/>
            <a:ext cx="1008062" cy="1008062"/>
          </a:xfrm>
          <a:prstGeom prst="ellipse">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5" name="矩形 50"/>
          <p:cNvSpPr>
            <a:spLocks noChangeArrowheads="1"/>
          </p:cNvSpPr>
          <p:nvPr/>
        </p:nvSpPr>
        <p:spPr bwMode="auto">
          <a:xfrm>
            <a:off x="1004888" y="2352675"/>
            <a:ext cx="59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根本</a:t>
            </a:r>
          </a:p>
        </p:txBody>
      </p:sp>
      <p:sp>
        <p:nvSpPr>
          <p:cNvPr id="28686" name="矩形 51"/>
          <p:cNvSpPr>
            <a:spLocks noChangeArrowheads="1"/>
          </p:cNvSpPr>
          <p:nvPr/>
        </p:nvSpPr>
        <p:spPr bwMode="auto">
          <a:xfrm>
            <a:off x="903288" y="39274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出发点</a:t>
            </a:r>
          </a:p>
        </p:txBody>
      </p:sp>
      <p:sp>
        <p:nvSpPr>
          <p:cNvPr id="28687" name="椭圆 52"/>
          <p:cNvSpPr>
            <a:spLocks noChangeArrowheads="1"/>
          </p:cNvSpPr>
          <p:nvPr/>
        </p:nvSpPr>
        <p:spPr bwMode="auto">
          <a:xfrm>
            <a:off x="5003800" y="2473325"/>
            <a:ext cx="1800225" cy="1800225"/>
          </a:xfrm>
          <a:prstGeom prst="ellipse">
            <a:avLst/>
          </a:prstGeom>
          <a:gradFill rotWithShape="1">
            <a:gsLst>
              <a:gs pos="0">
                <a:srgbClr val="FF3300"/>
              </a:gs>
              <a:gs pos="34999">
                <a:srgbClr val="FF3300"/>
              </a:gs>
              <a:gs pos="89000">
                <a:srgbClr val="C00000"/>
              </a:gs>
              <a:gs pos="100000">
                <a:srgbClr val="C0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8" name="椭圆 53"/>
          <p:cNvSpPr>
            <a:spLocks noChangeArrowheads="1"/>
          </p:cNvSpPr>
          <p:nvPr/>
        </p:nvSpPr>
        <p:spPr bwMode="auto">
          <a:xfrm>
            <a:off x="7164388" y="3579813"/>
            <a:ext cx="1008062" cy="1008062"/>
          </a:xfrm>
          <a:prstGeom prst="ellipse">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9" name="矩形 54"/>
          <p:cNvSpPr>
            <a:spLocks noChangeArrowheads="1"/>
          </p:cNvSpPr>
          <p:nvPr/>
        </p:nvSpPr>
        <p:spPr bwMode="auto">
          <a:xfrm>
            <a:off x="5067300" y="3111500"/>
            <a:ext cx="1620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“三实”</a:t>
            </a:r>
          </a:p>
        </p:txBody>
      </p:sp>
      <p:sp>
        <p:nvSpPr>
          <p:cNvPr id="28690" name="矩形 55"/>
          <p:cNvSpPr>
            <a:spLocks noChangeArrowheads="1"/>
          </p:cNvSpPr>
          <p:nvPr/>
        </p:nvSpPr>
        <p:spPr bwMode="auto">
          <a:xfrm>
            <a:off x="7351713" y="2352675"/>
            <a:ext cx="59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目标</a:t>
            </a:r>
          </a:p>
        </p:txBody>
      </p:sp>
      <p:sp>
        <p:nvSpPr>
          <p:cNvPr id="28691" name="矩形 56"/>
          <p:cNvSpPr>
            <a:spLocks noChangeArrowheads="1"/>
          </p:cNvSpPr>
          <p:nvPr/>
        </p:nvSpPr>
        <p:spPr bwMode="auto">
          <a:xfrm>
            <a:off x="7289800" y="3937000"/>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落脚点</a:t>
            </a:r>
          </a:p>
        </p:txBody>
      </p:sp>
      <p:sp>
        <p:nvSpPr>
          <p:cNvPr id="28692" name="左右箭头 57"/>
          <p:cNvSpPr>
            <a:spLocks noChangeArrowheads="1"/>
          </p:cNvSpPr>
          <p:nvPr/>
        </p:nvSpPr>
        <p:spPr bwMode="auto">
          <a:xfrm>
            <a:off x="4005263" y="3076575"/>
            <a:ext cx="927100" cy="503238"/>
          </a:xfrm>
          <a:prstGeom prst="leftRightArrow">
            <a:avLst>
              <a:gd name="adj1" fmla="val 50000"/>
              <a:gd name="adj2" fmla="val 50091"/>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8680"/>
                                        </p:tgtEl>
                                        <p:attrNameLst>
                                          <p:attrName>style.visibility</p:attrName>
                                        </p:attrNameLst>
                                      </p:cBhvr>
                                      <p:to>
                                        <p:strVal val="visible"/>
                                      </p:to>
                                    </p:set>
                                    <p:animEffect>
                                      <p:cBhvr>
                                        <p:cTn id="7" dur="500"/>
                                        <p:tgtEl>
                                          <p:spTgt spid="28680"/>
                                        </p:tgtEl>
                                      </p:cBhvr>
                                    </p:animEffect>
                                  </p:childTnLst>
                                </p:cTn>
                              </p:par>
                            </p:childTnLst>
                          </p:cTn>
                        </p:par>
                        <p:par>
                          <p:cTn id="8" fill="hold" nodeType="afterGroup">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28679"/>
                                        </p:tgtEl>
                                        <p:attrNameLst>
                                          <p:attrName>style.visibility</p:attrName>
                                        </p:attrNameLst>
                                      </p:cBhvr>
                                      <p:to>
                                        <p:strVal val="visible"/>
                                      </p:to>
                                    </p:set>
                                    <p:animEffect>
                                      <p:cBhvr>
                                        <p:cTn id="11" dur="1200"/>
                                        <p:tgtEl>
                                          <p:spTgt spid="2867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681"/>
                                        </p:tgtEl>
                                        <p:attrNameLst>
                                          <p:attrName>style.visibility</p:attrName>
                                        </p:attrNameLst>
                                      </p:cBhvr>
                                      <p:to>
                                        <p:strVal val="visible"/>
                                      </p:to>
                                    </p:set>
                                    <p:anim calcmode="lin" valueType="num">
                                      <p:cBhvr>
                                        <p:cTn id="14" dur="500" fill="hold"/>
                                        <p:tgtEl>
                                          <p:spTgt spid="28681"/>
                                        </p:tgtEl>
                                        <p:attrNameLst>
                                          <p:attrName>ppt_w</p:attrName>
                                        </p:attrNameLst>
                                      </p:cBhvr>
                                      <p:tavLst>
                                        <p:tav tm="0">
                                          <p:val>
                                            <p:fltVal val="0"/>
                                          </p:val>
                                        </p:tav>
                                        <p:tav tm="100000">
                                          <p:val>
                                            <p:strVal val="#ppt_w"/>
                                          </p:val>
                                        </p:tav>
                                      </p:tavLst>
                                    </p:anim>
                                    <p:anim calcmode="lin" valueType="num">
                                      <p:cBhvr>
                                        <p:cTn id="15" dur="500" fill="hold"/>
                                        <p:tgtEl>
                                          <p:spTgt spid="28681"/>
                                        </p:tgtEl>
                                        <p:attrNameLst>
                                          <p:attrName>ppt_h</p:attrName>
                                        </p:attrNameLst>
                                      </p:cBhvr>
                                      <p:tavLst>
                                        <p:tav tm="0">
                                          <p:val>
                                            <p:fltVal val="0"/>
                                          </p:val>
                                        </p:tav>
                                        <p:tav tm="100000">
                                          <p:val>
                                            <p:strVal val="#ppt_h"/>
                                          </p:val>
                                        </p:tav>
                                      </p:tavLst>
                                    </p:anim>
                                    <p:animEffect>
                                      <p:cBhvr>
                                        <p:cTn id="16" dur="500"/>
                                        <p:tgtEl>
                                          <p:spTgt spid="28681"/>
                                        </p:tgtEl>
                                      </p:cBhvr>
                                    </p:animEffect>
                                  </p:childTnLst>
                                </p:cTn>
                              </p:par>
                            </p:childTnLst>
                          </p:cTn>
                        </p:par>
                        <p:par>
                          <p:cTn id="17" fill="hold" nodeType="afterGroup">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8678"/>
                                        </p:tgtEl>
                                        <p:attrNameLst>
                                          <p:attrName>style.visibility</p:attrName>
                                        </p:attrNameLst>
                                      </p:cBhvr>
                                      <p:to>
                                        <p:strVal val="visible"/>
                                      </p:to>
                                    </p:set>
                                    <p:anim calcmode="lin" valueType="num">
                                      <p:cBhvr>
                                        <p:cTn id="20" dur="500" fill="hold"/>
                                        <p:tgtEl>
                                          <p:spTgt spid="28678"/>
                                        </p:tgtEl>
                                        <p:attrNameLst>
                                          <p:attrName>ppt_w</p:attrName>
                                        </p:attrNameLst>
                                      </p:cBhvr>
                                      <p:tavLst>
                                        <p:tav tm="0">
                                          <p:val>
                                            <p:fltVal val="0"/>
                                          </p:val>
                                        </p:tav>
                                        <p:tav tm="100000">
                                          <p:val>
                                            <p:strVal val="#ppt_w"/>
                                          </p:val>
                                        </p:tav>
                                      </p:tavLst>
                                    </p:anim>
                                    <p:anim calcmode="lin" valueType="num">
                                      <p:cBhvr>
                                        <p:cTn id="21" dur="500" fill="hold"/>
                                        <p:tgtEl>
                                          <p:spTgt spid="28678"/>
                                        </p:tgtEl>
                                        <p:attrNameLst>
                                          <p:attrName>ppt_h</p:attrName>
                                        </p:attrNameLst>
                                      </p:cBhvr>
                                      <p:tavLst>
                                        <p:tav tm="0">
                                          <p:val>
                                            <p:fltVal val="0"/>
                                          </p:val>
                                        </p:tav>
                                        <p:tav tm="100000">
                                          <p:val>
                                            <p:strVal val="#ppt_h"/>
                                          </p:val>
                                        </p:tav>
                                      </p:tavLst>
                                    </p:anim>
                                    <p:animEffect>
                                      <p:cBhvr>
                                        <p:cTn id="22" dur="500"/>
                                        <p:tgtEl>
                                          <p:spTgt spid="28678"/>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8677"/>
                                        </p:tgtEl>
                                        <p:attrNameLst>
                                          <p:attrName>style.visibility</p:attrName>
                                        </p:attrNameLst>
                                      </p:cBhvr>
                                      <p:to>
                                        <p:strVal val="visible"/>
                                      </p:to>
                                    </p:set>
                                    <p:animEffect>
                                      <p:cBhvr>
                                        <p:cTn id="25" dur="500"/>
                                        <p:tgtEl>
                                          <p:spTgt spid="28677"/>
                                        </p:tgtEl>
                                      </p:cBhvr>
                                    </p:animEffect>
                                  </p:childTnLst>
                                </p:cTn>
                              </p:par>
                            </p:childTnLst>
                          </p:cTn>
                        </p:par>
                        <p:par>
                          <p:cTn id="26" fill="hold" nodeType="afterGroup">
                            <p:stCondLst>
                              <p:cond delay="2200"/>
                            </p:stCondLst>
                            <p:childTnLst>
                              <p:par>
                                <p:cTn id="27" presetID="10" presetClass="entr" presetSubtype="0" fill="hold" grpId="0" nodeType="afterEffect">
                                  <p:stCondLst>
                                    <p:cond delay="0"/>
                                  </p:stCondLst>
                                  <p:childTnLst>
                                    <p:set>
                                      <p:cBhvr>
                                        <p:cTn id="28" dur="1" fill="hold">
                                          <p:stCondLst>
                                            <p:cond delay="0"/>
                                          </p:stCondLst>
                                        </p:cTn>
                                        <p:tgtEl>
                                          <p:spTgt spid="28683"/>
                                        </p:tgtEl>
                                        <p:attrNameLst>
                                          <p:attrName>style.visibility</p:attrName>
                                        </p:attrNameLst>
                                      </p:cBhvr>
                                      <p:to>
                                        <p:strVal val="visible"/>
                                      </p:to>
                                    </p:set>
                                    <p:anim calcmode="lin" valueType="num">
                                      <p:cBhvr>
                                        <p:cTn id="29" dur="500" fill="hold"/>
                                        <p:tgtEl>
                                          <p:spTgt spid="28683"/>
                                        </p:tgtEl>
                                        <p:attrNameLst>
                                          <p:attrName>ppt_w</p:attrName>
                                        </p:attrNameLst>
                                      </p:cBhvr>
                                      <p:tavLst>
                                        <p:tav tm="0">
                                          <p:val>
                                            <p:fltVal val="0"/>
                                          </p:val>
                                        </p:tav>
                                        <p:tav tm="100000">
                                          <p:val>
                                            <p:strVal val="#ppt_w"/>
                                          </p:val>
                                        </p:tav>
                                      </p:tavLst>
                                    </p:anim>
                                    <p:anim calcmode="lin" valueType="num">
                                      <p:cBhvr>
                                        <p:cTn id="30" dur="500" fill="hold"/>
                                        <p:tgtEl>
                                          <p:spTgt spid="28683"/>
                                        </p:tgtEl>
                                        <p:attrNameLst>
                                          <p:attrName>ppt_h</p:attrName>
                                        </p:attrNameLst>
                                      </p:cBhvr>
                                      <p:tavLst>
                                        <p:tav tm="0">
                                          <p:val>
                                            <p:fltVal val="0"/>
                                          </p:val>
                                        </p:tav>
                                        <p:tav tm="100000">
                                          <p:val>
                                            <p:strVal val="#ppt_h"/>
                                          </p:val>
                                        </p:tav>
                                      </p:tavLst>
                                    </p:anim>
                                    <p:animEffect>
                                      <p:cBhvr>
                                        <p:cTn id="31" dur="500"/>
                                        <p:tgtEl>
                                          <p:spTgt spid="2868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685"/>
                                        </p:tgtEl>
                                        <p:attrNameLst>
                                          <p:attrName>style.visibility</p:attrName>
                                        </p:attrNameLst>
                                      </p:cBhvr>
                                      <p:to>
                                        <p:strVal val="visible"/>
                                      </p:to>
                                    </p:set>
                                    <p:anim calcmode="lin" valueType="num">
                                      <p:cBhvr>
                                        <p:cTn id="34" dur="500" fill="hold"/>
                                        <p:tgtEl>
                                          <p:spTgt spid="28685"/>
                                        </p:tgtEl>
                                        <p:attrNameLst>
                                          <p:attrName>ppt_w</p:attrName>
                                        </p:attrNameLst>
                                      </p:cBhvr>
                                      <p:tavLst>
                                        <p:tav tm="0">
                                          <p:val>
                                            <p:fltVal val="0"/>
                                          </p:val>
                                        </p:tav>
                                        <p:tav tm="100000">
                                          <p:val>
                                            <p:strVal val="#ppt_w"/>
                                          </p:val>
                                        </p:tav>
                                      </p:tavLst>
                                    </p:anim>
                                    <p:anim calcmode="lin" valueType="num">
                                      <p:cBhvr>
                                        <p:cTn id="35" dur="500" fill="hold"/>
                                        <p:tgtEl>
                                          <p:spTgt spid="28685"/>
                                        </p:tgtEl>
                                        <p:attrNameLst>
                                          <p:attrName>ppt_h</p:attrName>
                                        </p:attrNameLst>
                                      </p:cBhvr>
                                      <p:tavLst>
                                        <p:tav tm="0">
                                          <p:val>
                                            <p:fltVal val="0"/>
                                          </p:val>
                                        </p:tav>
                                        <p:tav tm="100000">
                                          <p:val>
                                            <p:strVal val="#ppt_h"/>
                                          </p:val>
                                        </p:tav>
                                      </p:tavLst>
                                    </p:anim>
                                    <p:animEffect>
                                      <p:cBhvr>
                                        <p:cTn id="36" dur="500"/>
                                        <p:tgtEl>
                                          <p:spTgt spid="28685"/>
                                        </p:tgtEl>
                                      </p:cBhvr>
                                    </p:animEffect>
                                  </p:childTnLst>
                                </p:cTn>
                              </p:par>
                            </p:childTnLst>
                          </p:cTn>
                        </p:par>
                        <p:par>
                          <p:cTn id="37" fill="hold" nodeType="afterGroup">
                            <p:stCondLst>
                              <p:cond delay="2700"/>
                            </p:stCondLst>
                            <p:childTnLst>
                              <p:par>
                                <p:cTn id="38" presetID="10" presetClass="entr" presetSubtype="0" fill="hold" grpId="0" nodeType="afterEffect">
                                  <p:stCondLst>
                                    <p:cond delay="0"/>
                                  </p:stCondLst>
                                  <p:childTnLst>
                                    <p:set>
                                      <p:cBhvr>
                                        <p:cTn id="39" dur="1" fill="hold">
                                          <p:stCondLst>
                                            <p:cond delay="0"/>
                                          </p:stCondLst>
                                        </p:cTn>
                                        <p:tgtEl>
                                          <p:spTgt spid="28684"/>
                                        </p:tgtEl>
                                        <p:attrNameLst>
                                          <p:attrName>style.visibility</p:attrName>
                                        </p:attrNameLst>
                                      </p:cBhvr>
                                      <p:to>
                                        <p:strVal val="visible"/>
                                      </p:to>
                                    </p:set>
                                    <p:anim calcmode="lin" valueType="num">
                                      <p:cBhvr>
                                        <p:cTn id="40" dur="500" fill="hold"/>
                                        <p:tgtEl>
                                          <p:spTgt spid="28684"/>
                                        </p:tgtEl>
                                        <p:attrNameLst>
                                          <p:attrName>ppt_w</p:attrName>
                                        </p:attrNameLst>
                                      </p:cBhvr>
                                      <p:tavLst>
                                        <p:tav tm="0">
                                          <p:val>
                                            <p:fltVal val="0"/>
                                          </p:val>
                                        </p:tav>
                                        <p:tav tm="100000">
                                          <p:val>
                                            <p:strVal val="#ppt_w"/>
                                          </p:val>
                                        </p:tav>
                                      </p:tavLst>
                                    </p:anim>
                                    <p:anim calcmode="lin" valueType="num">
                                      <p:cBhvr>
                                        <p:cTn id="41" dur="500" fill="hold"/>
                                        <p:tgtEl>
                                          <p:spTgt spid="28684"/>
                                        </p:tgtEl>
                                        <p:attrNameLst>
                                          <p:attrName>ppt_h</p:attrName>
                                        </p:attrNameLst>
                                      </p:cBhvr>
                                      <p:tavLst>
                                        <p:tav tm="0">
                                          <p:val>
                                            <p:fltVal val="0"/>
                                          </p:val>
                                        </p:tav>
                                        <p:tav tm="100000">
                                          <p:val>
                                            <p:strVal val="#ppt_h"/>
                                          </p:val>
                                        </p:tav>
                                      </p:tavLst>
                                    </p:anim>
                                    <p:animEffect>
                                      <p:cBhvr>
                                        <p:cTn id="42" dur="500"/>
                                        <p:tgtEl>
                                          <p:spTgt spid="2868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686"/>
                                        </p:tgtEl>
                                        <p:attrNameLst>
                                          <p:attrName>style.visibility</p:attrName>
                                        </p:attrNameLst>
                                      </p:cBhvr>
                                      <p:to>
                                        <p:strVal val="visible"/>
                                      </p:to>
                                    </p:set>
                                    <p:anim calcmode="lin" valueType="num">
                                      <p:cBhvr>
                                        <p:cTn id="45" dur="500" fill="hold"/>
                                        <p:tgtEl>
                                          <p:spTgt spid="28686"/>
                                        </p:tgtEl>
                                        <p:attrNameLst>
                                          <p:attrName>ppt_w</p:attrName>
                                        </p:attrNameLst>
                                      </p:cBhvr>
                                      <p:tavLst>
                                        <p:tav tm="0">
                                          <p:val>
                                            <p:fltVal val="0"/>
                                          </p:val>
                                        </p:tav>
                                        <p:tav tm="100000">
                                          <p:val>
                                            <p:strVal val="#ppt_w"/>
                                          </p:val>
                                        </p:tav>
                                      </p:tavLst>
                                    </p:anim>
                                    <p:anim calcmode="lin" valueType="num">
                                      <p:cBhvr>
                                        <p:cTn id="46" dur="500" fill="hold"/>
                                        <p:tgtEl>
                                          <p:spTgt spid="28686"/>
                                        </p:tgtEl>
                                        <p:attrNameLst>
                                          <p:attrName>ppt_h</p:attrName>
                                        </p:attrNameLst>
                                      </p:cBhvr>
                                      <p:tavLst>
                                        <p:tav tm="0">
                                          <p:val>
                                            <p:fltVal val="0"/>
                                          </p:val>
                                        </p:tav>
                                        <p:tav tm="100000">
                                          <p:val>
                                            <p:strVal val="#ppt_h"/>
                                          </p:val>
                                        </p:tav>
                                      </p:tavLst>
                                    </p:anim>
                                    <p:animEffect>
                                      <p:cBhvr>
                                        <p:cTn id="47" dur="500"/>
                                        <p:tgtEl>
                                          <p:spTgt spid="28686"/>
                                        </p:tgtEl>
                                      </p:cBhvr>
                                    </p:animEffect>
                                  </p:childTnLst>
                                </p:cTn>
                              </p:par>
                            </p:childTnLst>
                          </p:cTn>
                        </p:par>
                        <p:par>
                          <p:cTn id="48" fill="hold" nodeType="afterGroup">
                            <p:stCondLst>
                              <p:cond delay="3200"/>
                            </p:stCondLst>
                            <p:childTnLst>
                              <p:par>
                                <p:cTn id="49" presetID="6" presetClass="entr" presetSubtype="16" fill="hold" grpId="0" nodeType="afterEffect">
                                  <p:stCondLst>
                                    <p:cond delay="0"/>
                                  </p:stCondLst>
                                  <p:childTnLst>
                                    <p:set>
                                      <p:cBhvr>
                                        <p:cTn id="50" dur="1" fill="hold">
                                          <p:stCondLst>
                                            <p:cond delay="0"/>
                                          </p:stCondLst>
                                        </p:cTn>
                                        <p:tgtEl>
                                          <p:spTgt spid="28687"/>
                                        </p:tgtEl>
                                        <p:attrNameLst>
                                          <p:attrName>style.visibility</p:attrName>
                                        </p:attrNameLst>
                                      </p:cBhvr>
                                      <p:to>
                                        <p:strVal val="visible"/>
                                      </p:to>
                                    </p:set>
                                    <p:animEffect>
                                      <p:cBhvr>
                                        <p:cTn id="51" dur="1100"/>
                                        <p:tgtEl>
                                          <p:spTgt spid="28687"/>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28689"/>
                                        </p:tgtEl>
                                        <p:attrNameLst>
                                          <p:attrName>style.visibility</p:attrName>
                                        </p:attrNameLst>
                                      </p:cBhvr>
                                      <p:to>
                                        <p:strVal val="visible"/>
                                      </p:to>
                                    </p:set>
                                    <p:animEffect>
                                      <p:cBhvr>
                                        <p:cTn id="54" dur="1000"/>
                                        <p:tgtEl>
                                          <p:spTgt spid="28689"/>
                                        </p:tgtEl>
                                      </p:cBhvr>
                                    </p:animEffect>
                                  </p:childTnLst>
                                </p:cTn>
                              </p:par>
                            </p:childTnLst>
                          </p:cTn>
                        </p:par>
                        <p:par>
                          <p:cTn id="55" fill="hold" nodeType="afterGroup">
                            <p:stCondLst>
                              <p:cond delay="4300"/>
                            </p:stCondLst>
                            <p:childTnLst>
                              <p:par>
                                <p:cTn id="56" presetID="22" presetClass="entr" presetSubtype="4" fill="hold" grpId="0" nodeType="afterEffect">
                                  <p:stCondLst>
                                    <p:cond delay="0"/>
                                  </p:stCondLst>
                                  <p:childTnLst>
                                    <p:set>
                                      <p:cBhvr>
                                        <p:cTn id="57" dur="1" fill="hold">
                                          <p:stCondLst>
                                            <p:cond delay="0"/>
                                          </p:stCondLst>
                                        </p:cTn>
                                        <p:tgtEl>
                                          <p:spTgt spid="28676"/>
                                        </p:tgtEl>
                                        <p:attrNameLst>
                                          <p:attrName>style.visibility</p:attrName>
                                        </p:attrNameLst>
                                      </p:cBhvr>
                                      <p:to>
                                        <p:strVal val="visible"/>
                                      </p:to>
                                    </p:set>
                                    <p:animEffect>
                                      <p:cBhvr>
                                        <p:cTn id="58" dur="500"/>
                                        <p:tgtEl>
                                          <p:spTgt spid="2867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675"/>
                                        </p:tgtEl>
                                        <p:attrNameLst>
                                          <p:attrName>style.visibility</p:attrName>
                                        </p:attrNameLst>
                                      </p:cBhvr>
                                      <p:to>
                                        <p:strVal val="visible"/>
                                      </p:to>
                                    </p:set>
                                    <p:anim calcmode="lin" valueType="num">
                                      <p:cBhvr>
                                        <p:cTn id="61" dur="500" fill="hold"/>
                                        <p:tgtEl>
                                          <p:spTgt spid="28675"/>
                                        </p:tgtEl>
                                        <p:attrNameLst>
                                          <p:attrName>ppt_w</p:attrName>
                                        </p:attrNameLst>
                                      </p:cBhvr>
                                      <p:tavLst>
                                        <p:tav tm="0">
                                          <p:val>
                                            <p:fltVal val="0"/>
                                          </p:val>
                                        </p:tav>
                                        <p:tav tm="100000">
                                          <p:val>
                                            <p:strVal val="#ppt_w"/>
                                          </p:val>
                                        </p:tav>
                                      </p:tavLst>
                                    </p:anim>
                                    <p:anim calcmode="lin" valueType="num">
                                      <p:cBhvr>
                                        <p:cTn id="62" dur="500" fill="hold"/>
                                        <p:tgtEl>
                                          <p:spTgt spid="28675"/>
                                        </p:tgtEl>
                                        <p:attrNameLst>
                                          <p:attrName>ppt_h</p:attrName>
                                        </p:attrNameLst>
                                      </p:cBhvr>
                                      <p:tavLst>
                                        <p:tav tm="0">
                                          <p:val>
                                            <p:fltVal val="0"/>
                                          </p:val>
                                        </p:tav>
                                        <p:tav tm="100000">
                                          <p:val>
                                            <p:strVal val="#ppt_h"/>
                                          </p:val>
                                        </p:tav>
                                      </p:tavLst>
                                    </p:anim>
                                    <p:animEffect>
                                      <p:cBhvr>
                                        <p:cTn id="63" dur="500"/>
                                        <p:tgtEl>
                                          <p:spTgt spid="28675"/>
                                        </p:tgtEl>
                                      </p:cBhvr>
                                    </p:animEffect>
                                  </p:childTnLst>
                                </p:cTn>
                              </p:par>
                            </p:childTnLst>
                          </p:cTn>
                        </p:par>
                        <p:par>
                          <p:cTn id="64" fill="hold" nodeType="afterGroup">
                            <p:stCondLst>
                              <p:cond delay="4800"/>
                            </p:stCondLst>
                            <p:childTnLst>
                              <p:par>
                                <p:cTn id="65" presetID="10" presetClass="entr" presetSubtype="0" fill="hold" grpId="0" nodeType="afterEffect">
                                  <p:stCondLst>
                                    <p:cond delay="0"/>
                                  </p:stCondLst>
                                  <p:childTnLst>
                                    <p:set>
                                      <p:cBhvr>
                                        <p:cTn id="66" dur="1" fill="hold">
                                          <p:stCondLst>
                                            <p:cond delay="0"/>
                                          </p:stCondLst>
                                        </p:cTn>
                                        <p:tgtEl>
                                          <p:spTgt spid="28682"/>
                                        </p:tgtEl>
                                        <p:attrNameLst>
                                          <p:attrName>style.visibility</p:attrName>
                                        </p:attrNameLst>
                                      </p:cBhvr>
                                      <p:to>
                                        <p:strVal val="visible"/>
                                      </p:to>
                                    </p:set>
                                    <p:anim calcmode="lin" valueType="num">
                                      <p:cBhvr>
                                        <p:cTn id="67" dur="500" fill="hold"/>
                                        <p:tgtEl>
                                          <p:spTgt spid="28682"/>
                                        </p:tgtEl>
                                        <p:attrNameLst>
                                          <p:attrName>ppt_w</p:attrName>
                                        </p:attrNameLst>
                                      </p:cBhvr>
                                      <p:tavLst>
                                        <p:tav tm="0">
                                          <p:val>
                                            <p:fltVal val="0"/>
                                          </p:val>
                                        </p:tav>
                                        <p:tav tm="100000">
                                          <p:val>
                                            <p:strVal val="#ppt_w"/>
                                          </p:val>
                                        </p:tav>
                                      </p:tavLst>
                                    </p:anim>
                                    <p:anim calcmode="lin" valueType="num">
                                      <p:cBhvr>
                                        <p:cTn id="68" dur="500" fill="hold"/>
                                        <p:tgtEl>
                                          <p:spTgt spid="28682"/>
                                        </p:tgtEl>
                                        <p:attrNameLst>
                                          <p:attrName>ppt_h</p:attrName>
                                        </p:attrNameLst>
                                      </p:cBhvr>
                                      <p:tavLst>
                                        <p:tav tm="0">
                                          <p:val>
                                            <p:fltVal val="0"/>
                                          </p:val>
                                        </p:tav>
                                        <p:tav tm="100000">
                                          <p:val>
                                            <p:strVal val="#ppt_h"/>
                                          </p:val>
                                        </p:tav>
                                      </p:tavLst>
                                    </p:anim>
                                    <p:animEffect>
                                      <p:cBhvr>
                                        <p:cTn id="69" dur="500"/>
                                        <p:tgtEl>
                                          <p:spTgt spid="2868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8690"/>
                                        </p:tgtEl>
                                        <p:attrNameLst>
                                          <p:attrName>style.visibility</p:attrName>
                                        </p:attrNameLst>
                                      </p:cBhvr>
                                      <p:to>
                                        <p:strVal val="visible"/>
                                      </p:to>
                                    </p:set>
                                    <p:anim calcmode="lin" valueType="num">
                                      <p:cBhvr>
                                        <p:cTn id="72" dur="500" fill="hold"/>
                                        <p:tgtEl>
                                          <p:spTgt spid="28690"/>
                                        </p:tgtEl>
                                        <p:attrNameLst>
                                          <p:attrName>ppt_w</p:attrName>
                                        </p:attrNameLst>
                                      </p:cBhvr>
                                      <p:tavLst>
                                        <p:tav tm="0">
                                          <p:val>
                                            <p:fltVal val="0"/>
                                          </p:val>
                                        </p:tav>
                                        <p:tav tm="100000">
                                          <p:val>
                                            <p:strVal val="#ppt_w"/>
                                          </p:val>
                                        </p:tav>
                                      </p:tavLst>
                                    </p:anim>
                                    <p:anim calcmode="lin" valueType="num">
                                      <p:cBhvr>
                                        <p:cTn id="73" dur="500" fill="hold"/>
                                        <p:tgtEl>
                                          <p:spTgt spid="28690"/>
                                        </p:tgtEl>
                                        <p:attrNameLst>
                                          <p:attrName>ppt_h</p:attrName>
                                        </p:attrNameLst>
                                      </p:cBhvr>
                                      <p:tavLst>
                                        <p:tav tm="0">
                                          <p:val>
                                            <p:fltVal val="0"/>
                                          </p:val>
                                        </p:tav>
                                        <p:tav tm="100000">
                                          <p:val>
                                            <p:strVal val="#ppt_h"/>
                                          </p:val>
                                        </p:tav>
                                      </p:tavLst>
                                    </p:anim>
                                    <p:animEffect>
                                      <p:cBhvr>
                                        <p:cTn id="74" dur="500"/>
                                        <p:tgtEl>
                                          <p:spTgt spid="28690"/>
                                        </p:tgtEl>
                                      </p:cBhvr>
                                    </p:animEffect>
                                  </p:childTnLst>
                                </p:cTn>
                              </p:par>
                            </p:childTnLst>
                          </p:cTn>
                        </p:par>
                        <p:par>
                          <p:cTn id="75" fill="hold" nodeType="afterGroup">
                            <p:stCondLst>
                              <p:cond delay="5300"/>
                            </p:stCondLst>
                            <p:childTnLst>
                              <p:par>
                                <p:cTn id="76" presetID="10" presetClass="entr" presetSubtype="0" fill="hold" grpId="0" nodeType="afterEffect">
                                  <p:stCondLst>
                                    <p:cond delay="0"/>
                                  </p:stCondLst>
                                  <p:childTnLst>
                                    <p:set>
                                      <p:cBhvr>
                                        <p:cTn id="77" dur="1" fill="hold">
                                          <p:stCondLst>
                                            <p:cond delay="0"/>
                                          </p:stCondLst>
                                        </p:cTn>
                                        <p:tgtEl>
                                          <p:spTgt spid="28688"/>
                                        </p:tgtEl>
                                        <p:attrNameLst>
                                          <p:attrName>style.visibility</p:attrName>
                                        </p:attrNameLst>
                                      </p:cBhvr>
                                      <p:to>
                                        <p:strVal val="visible"/>
                                      </p:to>
                                    </p:set>
                                    <p:anim calcmode="lin" valueType="num">
                                      <p:cBhvr>
                                        <p:cTn id="78" dur="500" fill="hold"/>
                                        <p:tgtEl>
                                          <p:spTgt spid="28688"/>
                                        </p:tgtEl>
                                        <p:attrNameLst>
                                          <p:attrName>ppt_w</p:attrName>
                                        </p:attrNameLst>
                                      </p:cBhvr>
                                      <p:tavLst>
                                        <p:tav tm="0">
                                          <p:val>
                                            <p:fltVal val="0"/>
                                          </p:val>
                                        </p:tav>
                                        <p:tav tm="100000">
                                          <p:val>
                                            <p:strVal val="#ppt_w"/>
                                          </p:val>
                                        </p:tav>
                                      </p:tavLst>
                                    </p:anim>
                                    <p:anim calcmode="lin" valueType="num">
                                      <p:cBhvr>
                                        <p:cTn id="79" dur="500" fill="hold"/>
                                        <p:tgtEl>
                                          <p:spTgt spid="28688"/>
                                        </p:tgtEl>
                                        <p:attrNameLst>
                                          <p:attrName>ppt_h</p:attrName>
                                        </p:attrNameLst>
                                      </p:cBhvr>
                                      <p:tavLst>
                                        <p:tav tm="0">
                                          <p:val>
                                            <p:fltVal val="0"/>
                                          </p:val>
                                        </p:tav>
                                        <p:tav tm="100000">
                                          <p:val>
                                            <p:strVal val="#ppt_h"/>
                                          </p:val>
                                        </p:tav>
                                      </p:tavLst>
                                    </p:anim>
                                    <p:animEffect>
                                      <p:cBhvr>
                                        <p:cTn id="80" dur="500"/>
                                        <p:tgtEl>
                                          <p:spTgt spid="28688"/>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8691"/>
                                        </p:tgtEl>
                                        <p:attrNameLst>
                                          <p:attrName>style.visibility</p:attrName>
                                        </p:attrNameLst>
                                      </p:cBhvr>
                                      <p:to>
                                        <p:strVal val="visible"/>
                                      </p:to>
                                    </p:set>
                                    <p:anim calcmode="lin" valueType="num">
                                      <p:cBhvr>
                                        <p:cTn id="83" dur="500" fill="hold"/>
                                        <p:tgtEl>
                                          <p:spTgt spid="28691"/>
                                        </p:tgtEl>
                                        <p:attrNameLst>
                                          <p:attrName>ppt_w</p:attrName>
                                        </p:attrNameLst>
                                      </p:cBhvr>
                                      <p:tavLst>
                                        <p:tav tm="0">
                                          <p:val>
                                            <p:fltVal val="0"/>
                                          </p:val>
                                        </p:tav>
                                        <p:tav tm="100000">
                                          <p:val>
                                            <p:strVal val="#ppt_w"/>
                                          </p:val>
                                        </p:tav>
                                      </p:tavLst>
                                    </p:anim>
                                    <p:anim calcmode="lin" valueType="num">
                                      <p:cBhvr>
                                        <p:cTn id="84" dur="500" fill="hold"/>
                                        <p:tgtEl>
                                          <p:spTgt spid="28691"/>
                                        </p:tgtEl>
                                        <p:attrNameLst>
                                          <p:attrName>ppt_h</p:attrName>
                                        </p:attrNameLst>
                                      </p:cBhvr>
                                      <p:tavLst>
                                        <p:tav tm="0">
                                          <p:val>
                                            <p:fltVal val="0"/>
                                          </p:val>
                                        </p:tav>
                                        <p:tav tm="100000">
                                          <p:val>
                                            <p:strVal val="#ppt_h"/>
                                          </p:val>
                                        </p:tav>
                                      </p:tavLst>
                                    </p:anim>
                                    <p:animEffect>
                                      <p:cBhvr>
                                        <p:cTn id="85" dur="500"/>
                                        <p:tgtEl>
                                          <p:spTgt spid="28691"/>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6" presetClass="entr" presetSubtype="37" fill="hold" grpId="0" nodeType="clickEffect">
                                  <p:stCondLst>
                                    <p:cond delay="0"/>
                                  </p:stCondLst>
                                  <p:childTnLst>
                                    <p:set>
                                      <p:cBhvr>
                                        <p:cTn id="89" dur="1" fill="hold">
                                          <p:stCondLst>
                                            <p:cond delay="0"/>
                                          </p:stCondLst>
                                        </p:cTn>
                                        <p:tgtEl>
                                          <p:spTgt spid="28692"/>
                                        </p:tgtEl>
                                        <p:attrNameLst>
                                          <p:attrName>style.visibility</p:attrName>
                                        </p:attrNameLst>
                                      </p:cBhvr>
                                      <p:to>
                                        <p:strVal val="visible"/>
                                      </p:to>
                                    </p:set>
                                    <p:animEffect>
                                      <p:cBhvr>
                                        <p:cTn id="90" dur="500"/>
                                        <p:tgtEl>
                                          <p:spTgt spid="28692"/>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26" presetClass="emph" presetSubtype="0" fill="hold" grpId="1" nodeType="clickEffect">
                                  <p:stCondLst>
                                    <p:cond delay="0"/>
                                  </p:stCondLst>
                                  <p:childTnLst>
                                    <p:animEffect>
                                      <p:cBhvr>
                                        <p:cTn id="94" dur="500" tmFilter="0, 0; .2, .5; .8, .5; 1, 0"/>
                                        <p:tgtEl>
                                          <p:spTgt spid="28692"/>
                                        </p:tgtEl>
                                      </p:cBhvr>
                                    </p:animEffect>
                                    <p:animScale>
                                      <p:cBhvr>
                                        <p:cTn id="95" dur="250" autoRev="1" fill="hold"/>
                                        <p:tgtEl>
                                          <p:spTgt spid="2869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P spid="28676" grpId="0" animBg="1"/>
      <p:bldP spid="28677" grpId="0" animBg="1"/>
      <p:bldP spid="28678" grpId="0" animBg="1"/>
      <p:bldP spid="28679" grpId="0" bldLvl="0" animBg="1" autoUpdateAnimBg="0"/>
      <p:bldP spid="28680" grpId="0" bldLvl="0" autoUpdateAnimBg="0"/>
      <p:bldP spid="28681" grpId="0" bldLvl="0" autoUpdateAnimBg="0"/>
      <p:bldP spid="28682" grpId="0" bldLvl="0" animBg="1" autoUpdateAnimBg="0"/>
      <p:bldP spid="28683" grpId="0" bldLvl="0" animBg="1" autoUpdateAnimBg="0"/>
      <p:bldP spid="28684" grpId="0" bldLvl="0" animBg="1" autoUpdateAnimBg="0"/>
      <p:bldP spid="28685" grpId="0" bldLvl="0" autoUpdateAnimBg="0"/>
      <p:bldP spid="28686" grpId="0" bldLvl="0" autoUpdateAnimBg="0"/>
      <p:bldP spid="28687" grpId="0" bldLvl="0" animBg="1" autoUpdateAnimBg="0"/>
      <p:bldP spid="28688" grpId="0" bldLvl="0" animBg="1" autoUpdateAnimBg="0"/>
      <p:bldP spid="28689" grpId="0" bldLvl="0" autoUpdateAnimBg="0"/>
      <p:bldP spid="28690" grpId="0" bldLvl="0" autoUpdateAnimBg="0"/>
      <p:bldP spid="28691" grpId="0" bldLvl="0" autoUpdateAnimBg="0"/>
      <p:bldP spid="28692" grpId="0" bldLvl="0" animBg="1" autoUpdateAnimBg="0"/>
      <p:bldP spid="28692" grpId="1"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5"/>
          <p:cNvSpPr>
            <a:spLocks noChangeArrowheads="1"/>
          </p:cNvSpPr>
          <p:nvPr/>
        </p:nvSpPr>
        <p:spPr bwMode="auto">
          <a:xfrm>
            <a:off x="3419475" y="1979613"/>
            <a:ext cx="4772025"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pPr>
              <a:lnSpc>
                <a:spcPct val="150000"/>
              </a:lnSpc>
            </a:pPr>
            <a:r>
              <a:rPr lang="zh-CN" altLang="en-US" sz="15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坚持以上率下、示范带动。中央政治局带头开展“三严三实”专题教育。</a:t>
            </a:r>
            <a:r>
              <a:rPr lang="zh-CN" altLang="en-US" sz="15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全国人大常委会党组、国务院党组、全国政协党组结合各自实际开展“三严三实”专题教育。同时，对省部级领导干部，市、县党政领导班子成员特别是党政主要负责同志，机关、企事业单位及其内设机构县处级以上领导干部和管理人员，分层提出要求。</a:t>
            </a:r>
            <a:endParaRPr lang="zh-CN" altLang="en-US"/>
          </a:p>
        </p:txBody>
      </p:sp>
      <p:grpSp>
        <p:nvGrpSpPr>
          <p:cNvPr id="32771" name="组合 10"/>
          <p:cNvGrpSpPr>
            <a:grpSpLocks/>
          </p:cNvGrpSpPr>
          <p:nvPr/>
        </p:nvGrpSpPr>
        <p:grpSpPr bwMode="auto">
          <a:xfrm>
            <a:off x="3419475" y="1211263"/>
            <a:ext cx="2393950" cy="588962"/>
            <a:chOff x="0" y="0"/>
            <a:chExt cx="2533206" cy="623311"/>
          </a:xfrm>
        </p:grpSpPr>
        <p:sp>
          <p:nvSpPr>
            <p:cNvPr id="32773" name="五角星 12"/>
            <p:cNvSpPr>
              <a:spLocks noChangeArrowheads="1"/>
            </p:cNvSpPr>
            <p:nvPr/>
          </p:nvSpPr>
          <p:spPr bwMode="auto">
            <a:xfrm rot="20868463">
              <a:off x="21328" y="0"/>
              <a:ext cx="381068"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ap="flat" cmpd="sng">
              <a:solidFill>
                <a:srgbClr val="FFFF0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2774" name="TextBox 13"/>
            <p:cNvSpPr>
              <a:spLocks noChangeArrowheads="1"/>
            </p:cNvSpPr>
            <p:nvPr/>
          </p:nvSpPr>
          <p:spPr bwMode="auto">
            <a:xfrm>
              <a:off x="0" y="111196"/>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方案</a:t>
              </a: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提出</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pic>
        <p:nvPicPr>
          <p:cNvPr id="32775" name="图片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 y="1735138"/>
            <a:ext cx="4522788" cy="340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标题 3"/>
          <p:cNvSpPr>
            <a:spLocks noChangeArrowheads="1"/>
          </p:cNvSpPr>
          <p:nvPr/>
        </p:nvSpPr>
        <p:spPr bwMode="auto">
          <a:xfrm>
            <a:off x="-33338" y="187325"/>
            <a:ext cx="453390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“三严三实”专题教育方案解读</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2777" name="Picture 3" descr="C:\Users\PC\Desktop\zqq\201513_0002_20_0006_-----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610100"/>
            <a:ext cx="91440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2775"/>
                                        </p:tgtEl>
                                        <p:attrNameLst>
                                          <p:attrName>style.visibility</p:attrName>
                                        </p:attrNameLst>
                                      </p:cBhvr>
                                      <p:to>
                                        <p:strVal val="visible"/>
                                      </p:to>
                                    </p:set>
                                    <p:anim calcmode="lin" valueType="num">
                                      <p:cBhvr>
                                        <p:cTn id="7" dur="500" fill="hold"/>
                                        <p:tgtEl>
                                          <p:spTgt spid="32775"/>
                                        </p:tgtEl>
                                        <p:attrNameLst>
                                          <p:attrName>ppt_x</p:attrName>
                                        </p:attrNameLst>
                                      </p:cBhvr>
                                      <p:tavLst>
                                        <p:tav tm="0">
                                          <p:val>
                                            <p:strVal val="0-#ppt_w/2"/>
                                          </p:val>
                                        </p:tav>
                                        <p:tav tm="100000">
                                          <p:val>
                                            <p:strVal val="#ppt_x"/>
                                          </p:val>
                                        </p:tav>
                                      </p:tavLst>
                                    </p:anim>
                                    <p:anim calcmode="lin" valueType="num">
                                      <p:cBhvr>
                                        <p:cTn id="8" dur="500" fill="hold"/>
                                        <p:tgtEl>
                                          <p:spTgt spid="3277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0" fill="hold" nodeType="afterEffect">
                                  <p:stCondLst>
                                    <p:cond delay="0"/>
                                  </p:stCondLst>
                                  <p:childTnLst>
                                    <p:set>
                                      <p:cBhvr>
                                        <p:cTn id="11" dur="1" fill="hold">
                                          <p:stCondLst>
                                            <p:cond delay="0"/>
                                          </p:stCondLst>
                                        </p:cTn>
                                        <p:tgtEl>
                                          <p:spTgt spid="32771"/>
                                        </p:tgtEl>
                                        <p:attrNameLst>
                                          <p:attrName>style.visibility</p:attrName>
                                        </p:attrNameLst>
                                      </p:cBhvr>
                                      <p:to>
                                        <p:strVal val="visible"/>
                                      </p:to>
                                    </p:set>
                                    <p:anim calcmode="lin" valueType="num">
                                      <p:cBhvr>
                                        <p:cTn id="12" dur="200" fill="hold"/>
                                        <p:tgtEl>
                                          <p:spTgt spid="32771"/>
                                        </p:tgtEl>
                                        <p:attrNameLst>
                                          <p:attrName>ppt_w</p:attrName>
                                        </p:attrNameLst>
                                      </p:cBhvr>
                                      <p:tavLst>
                                        <p:tav tm="0">
                                          <p:val>
                                            <p:fltVal val="0"/>
                                          </p:val>
                                        </p:tav>
                                        <p:tav tm="100000">
                                          <p:val>
                                            <p:strVal val="#ppt_w"/>
                                          </p:val>
                                        </p:tav>
                                      </p:tavLst>
                                    </p:anim>
                                    <p:anim calcmode="lin" valueType="num">
                                      <p:cBhvr>
                                        <p:cTn id="13" dur="200" fill="hold"/>
                                        <p:tgtEl>
                                          <p:spTgt spid="32771"/>
                                        </p:tgtEl>
                                        <p:attrNameLst>
                                          <p:attrName>ppt_h</p:attrName>
                                        </p:attrNameLst>
                                      </p:cBhvr>
                                      <p:tavLst>
                                        <p:tav tm="0">
                                          <p:val>
                                            <p:fltVal val="0"/>
                                          </p:val>
                                        </p:tav>
                                        <p:tav tm="100000">
                                          <p:val>
                                            <p:strVal val="#ppt_h"/>
                                          </p:val>
                                        </p:tav>
                                      </p:tavLst>
                                    </p:anim>
                                    <p:animEffect>
                                      <p:cBhvr>
                                        <p:cTn id="14" dur="200"/>
                                        <p:tgtEl>
                                          <p:spTgt spid="32771"/>
                                        </p:tgtEl>
                                      </p:cBhvr>
                                    </p:animEffect>
                                  </p:childTnLst>
                                </p:cTn>
                              </p:par>
                            </p:childTnLst>
                          </p:cTn>
                        </p:par>
                        <p:par>
                          <p:cTn id="15" fill="hold" nodeType="afterGroup">
                            <p:stCondLst>
                              <p:cond delay="700"/>
                            </p:stCondLst>
                            <p:childTnLst>
                              <p:par>
                                <p:cTn id="16" presetID="6" presetClass="emph" presetSubtype="0" fill="hold" nodeType="afterEffect">
                                  <p:stCondLst>
                                    <p:cond delay="0"/>
                                  </p:stCondLst>
                                  <p:childTnLst>
                                    <p:animScale>
                                      <p:cBhvr>
                                        <p:cTn id="17" dur="100" fill="hold"/>
                                        <p:tgtEl>
                                          <p:spTgt spid="32771"/>
                                        </p:tgtEl>
                                      </p:cBhvr>
                                      <p:by x="115000" y="115000"/>
                                    </p:animScale>
                                  </p:childTnLst>
                                </p:cTn>
                              </p:par>
                              <p:par>
                                <p:cTn id="18" presetID="6" presetClass="emph" presetSubtype="0" fill="hold" nodeType="withEffect">
                                  <p:stCondLst>
                                    <p:cond delay="200"/>
                                  </p:stCondLst>
                                  <p:childTnLst>
                                    <p:animScale>
                                      <p:cBhvr>
                                        <p:cTn id="19" dur="100" fill="hold"/>
                                        <p:tgtEl>
                                          <p:spTgt spid="32771"/>
                                        </p:tgtEl>
                                      </p:cBhvr>
                                      <p:by x="85000" y="85000"/>
                                    </p:animScale>
                                  </p:childTnLst>
                                </p:cTn>
                              </p:par>
                            </p:childTnLst>
                          </p:cTn>
                        </p:par>
                        <p:par>
                          <p:cTn id="20" fill="hold" nodeType="afterGroup">
                            <p:stCondLst>
                              <p:cond delay="1000"/>
                            </p:stCondLst>
                            <p:childTnLst>
                              <p:par>
                                <p:cTn id="21" presetID="6" presetClass="emph" presetSubtype="0" fill="hold" nodeType="afterEffect">
                                  <p:stCondLst>
                                    <p:cond delay="0"/>
                                  </p:stCondLst>
                                  <p:childTnLst>
                                    <p:animScale>
                                      <p:cBhvr>
                                        <p:cTn id="22" dur="100" fill="hold"/>
                                        <p:tgtEl>
                                          <p:spTgt spid="32771"/>
                                        </p:tgtEl>
                                      </p:cBhvr>
                                      <p:by x="105000" y="105000"/>
                                    </p:animScale>
                                  </p:childTnLst>
                                </p:cTn>
                              </p:par>
                              <p:par>
                                <p:cTn id="23" presetID="6" presetClass="emph" presetSubtype="0" fill="hold" nodeType="withEffect">
                                  <p:stCondLst>
                                    <p:cond delay="200"/>
                                  </p:stCondLst>
                                  <p:childTnLst>
                                    <p:animScale>
                                      <p:cBhvr>
                                        <p:cTn id="24" dur="100" fill="hold"/>
                                        <p:tgtEl>
                                          <p:spTgt spid="32771"/>
                                        </p:tgtEl>
                                      </p:cBhvr>
                                      <p:by x="95000" y="95000"/>
                                    </p:animScale>
                                  </p:childTnLst>
                                </p:cTn>
                              </p:par>
                            </p:childTnLst>
                          </p:cTn>
                        </p:par>
                        <p:par>
                          <p:cTn id="25" fill="hold" nodeType="afterGroup">
                            <p:stCondLst>
                              <p:cond delay="1300"/>
                            </p:stCondLst>
                            <p:childTnLst>
                              <p:par>
                                <p:cTn id="26" presetID="42" presetClass="entr" presetSubtype="0" fill="hold" grpId="0" nodeType="afterEffect">
                                  <p:stCondLst>
                                    <p:cond delay="0"/>
                                  </p:stCondLst>
                                  <p:childTnLst>
                                    <p:set>
                                      <p:cBhvr>
                                        <p:cTn id="27" dur="1" fill="hold">
                                          <p:stCondLst>
                                            <p:cond delay="0"/>
                                          </p:stCondLst>
                                        </p:cTn>
                                        <p:tgtEl>
                                          <p:spTgt spid="32770"/>
                                        </p:tgtEl>
                                        <p:attrNameLst>
                                          <p:attrName>style.visibility</p:attrName>
                                        </p:attrNameLst>
                                      </p:cBhvr>
                                      <p:to>
                                        <p:strVal val="visible"/>
                                      </p:to>
                                    </p:set>
                                    <p:animEffect>
                                      <p:cBhvr>
                                        <p:cTn id="28" dur="1000"/>
                                        <p:tgtEl>
                                          <p:spTgt spid="32770"/>
                                        </p:tgtEl>
                                      </p:cBhvr>
                                    </p:animEffect>
                                    <p:anim calcmode="lin" valueType="num">
                                      <p:cBhvr>
                                        <p:cTn id="29" dur="1000" fill="hold"/>
                                        <p:tgtEl>
                                          <p:spTgt spid="32770"/>
                                        </p:tgtEl>
                                        <p:attrNameLst>
                                          <p:attrName>ppt_x</p:attrName>
                                        </p:attrNameLst>
                                      </p:cBhvr>
                                      <p:tavLst>
                                        <p:tav tm="0">
                                          <p:val>
                                            <p:strVal val="#ppt_x"/>
                                          </p:val>
                                        </p:tav>
                                        <p:tav tm="100000">
                                          <p:val>
                                            <p:strVal val="#ppt_x"/>
                                          </p:val>
                                        </p:tav>
                                      </p:tavLst>
                                    </p:anim>
                                    <p:anim calcmode="lin" valueType="num">
                                      <p:cBhvr>
                                        <p:cTn id="30" dur="1000" fill="hold"/>
                                        <p:tgtEl>
                                          <p:spTgt spid="327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5"/>
          <p:cNvSpPr>
            <a:spLocks noChangeArrowheads="1"/>
          </p:cNvSpPr>
          <p:nvPr/>
        </p:nvSpPr>
        <p:spPr bwMode="auto">
          <a:xfrm>
            <a:off x="1597025" y="1946275"/>
            <a:ext cx="62134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pPr>
              <a:lnSpc>
                <a:spcPct val="150000"/>
              </a:lnSpc>
            </a:pPr>
            <a:r>
              <a:rPr lang="zh-CN" altLang="en-US"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“三严三实”专题教育作为党的群众路线教育实践活动的延展深化</a:t>
            </a:r>
            <a:r>
              <a:rPr lang="zh-CN" altLang="en-US" sz="1500" b="1">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5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作为加强党的思想政治建设和作风建设的重要举措，要融入领导干部经常性学习教育，不分批次、不划阶段、不设环节，不是一次活动。从今年</a:t>
            </a:r>
            <a:r>
              <a:rPr lang="en-US" altLang="zh-CN" sz="15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5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月底开始，在各级党政机关、人民团体及其内设机构县处级以上领导干部和事业单位、国有企业中层以上领导人员中开展，各级同步进行。</a:t>
            </a:r>
            <a:endParaRPr lang="zh-CN" altLang="en-US"/>
          </a:p>
        </p:txBody>
      </p:sp>
      <p:grpSp>
        <p:nvGrpSpPr>
          <p:cNvPr id="33795" name="组合 10"/>
          <p:cNvGrpSpPr>
            <a:grpSpLocks/>
          </p:cNvGrpSpPr>
          <p:nvPr/>
        </p:nvGrpSpPr>
        <p:grpSpPr bwMode="auto">
          <a:xfrm>
            <a:off x="1597025" y="1177925"/>
            <a:ext cx="2393950" cy="588963"/>
            <a:chOff x="0" y="0"/>
            <a:chExt cx="2533206" cy="623311"/>
          </a:xfrm>
        </p:grpSpPr>
        <p:sp>
          <p:nvSpPr>
            <p:cNvPr id="33797" name="五角星 12"/>
            <p:cNvSpPr>
              <a:spLocks noChangeArrowheads="1"/>
            </p:cNvSpPr>
            <p:nvPr/>
          </p:nvSpPr>
          <p:spPr bwMode="auto">
            <a:xfrm rot="20868463">
              <a:off x="21328" y="0"/>
              <a:ext cx="381068"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ap="flat" cmpd="sng">
              <a:solidFill>
                <a:srgbClr val="FFFF0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8" name="TextBox 13"/>
            <p:cNvSpPr>
              <a:spLocks noChangeArrowheads="1"/>
            </p:cNvSpPr>
            <p:nvPr/>
          </p:nvSpPr>
          <p:spPr bwMode="auto">
            <a:xfrm>
              <a:off x="0" y="111196"/>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方案</a:t>
              </a: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明确</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pic>
        <p:nvPicPr>
          <p:cNvPr id="33799"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a:ext>
            </a:extLst>
          </a:blip>
          <a:srcRect/>
          <a:stretch>
            <a:fillRect/>
          </a:stretch>
        </p:blipFill>
        <p:spPr bwMode="auto">
          <a:xfrm>
            <a:off x="0" y="3448050"/>
            <a:ext cx="49149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7763" y="3794125"/>
            <a:ext cx="2668587"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标题 3"/>
          <p:cNvSpPr>
            <a:spLocks noChangeArrowheads="1"/>
          </p:cNvSpPr>
          <p:nvPr/>
        </p:nvSpPr>
        <p:spPr bwMode="auto">
          <a:xfrm>
            <a:off x="-33338" y="187325"/>
            <a:ext cx="453390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“三严三实”专题教育方案解读</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200" fill="hold"/>
                                        <p:tgtEl>
                                          <p:spTgt spid="33795"/>
                                        </p:tgtEl>
                                        <p:attrNameLst>
                                          <p:attrName>ppt_w</p:attrName>
                                        </p:attrNameLst>
                                      </p:cBhvr>
                                      <p:tavLst>
                                        <p:tav tm="0">
                                          <p:val>
                                            <p:fltVal val="0"/>
                                          </p:val>
                                        </p:tav>
                                        <p:tav tm="100000">
                                          <p:val>
                                            <p:strVal val="#ppt_w"/>
                                          </p:val>
                                        </p:tav>
                                      </p:tavLst>
                                    </p:anim>
                                    <p:anim calcmode="lin" valueType="num">
                                      <p:cBhvr>
                                        <p:cTn id="8" dur="200" fill="hold"/>
                                        <p:tgtEl>
                                          <p:spTgt spid="33795"/>
                                        </p:tgtEl>
                                        <p:attrNameLst>
                                          <p:attrName>ppt_h</p:attrName>
                                        </p:attrNameLst>
                                      </p:cBhvr>
                                      <p:tavLst>
                                        <p:tav tm="0">
                                          <p:val>
                                            <p:fltVal val="0"/>
                                          </p:val>
                                        </p:tav>
                                        <p:tav tm="100000">
                                          <p:val>
                                            <p:strVal val="#ppt_h"/>
                                          </p:val>
                                        </p:tav>
                                      </p:tavLst>
                                    </p:anim>
                                    <p:animEffect>
                                      <p:cBhvr>
                                        <p:cTn id="9" dur="200"/>
                                        <p:tgtEl>
                                          <p:spTgt spid="33795"/>
                                        </p:tgtEl>
                                      </p:cBhvr>
                                    </p:animEffect>
                                  </p:childTnLst>
                                </p:cTn>
                              </p:par>
                            </p:childTnLst>
                          </p:cTn>
                        </p:par>
                        <p:par>
                          <p:cTn id="10" fill="hold" nodeType="afterGroup">
                            <p:stCondLst>
                              <p:cond delay="200"/>
                            </p:stCondLst>
                            <p:childTnLst>
                              <p:par>
                                <p:cTn id="11" presetID="6" presetClass="emph" presetSubtype="0" fill="hold" nodeType="afterEffect">
                                  <p:stCondLst>
                                    <p:cond delay="0"/>
                                  </p:stCondLst>
                                  <p:childTnLst>
                                    <p:animScale>
                                      <p:cBhvr>
                                        <p:cTn id="12" dur="100" fill="hold"/>
                                        <p:tgtEl>
                                          <p:spTgt spid="33795"/>
                                        </p:tgtEl>
                                      </p:cBhvr>
                                      <p:by x="115000" y="115000"/>
                                    </p:animScale>
                                  </p:childTnLst>
                                </p:cTn>
                              </p:par>
                              <p:par>
                                <p:cTn id="13" presetID="6" presetClass="emph" presetSubtype="0" fill="hold" nodeType="withEffect">
                                  <p:stCondLst>
                                    <p:cond delay="200"/>
                                  </p:stCondLst>
                                  <p:childTnLst>
                                    <p:animScale>
                                      <p:cBhvr>
                                        <p:cTn id="14" dur="100" fill="hold"/>
                                        <p:tgtEl>
                                          <p:spTgt spid="33795"/>
                                        </p:tgtEl>
                                      </p:cBhvr>
                                      <p:by x="85000" y="85000"/>
                                    </p:animScale>
                                  </p:childTnLst>
                                </p:cTn>
                              </p:par>
                            </p:childTnLst>
                          </p:cTn>
                        </p:par>
                        <p:par>
                          <p:cTn id="15" fill="hold" nodeType="afterGroup">
                            <p:stCondLst>
                              <p:cond delay="500"/>
                            </p:stCondLst>
                            <p:childTnLst>
                              <p:par>
                                <p:cTn id="16" presetID="6" presetClass="emph" presetSubtype="0" fill="hold" nodeType="afterEffect">
                                  <p:stCondLst>
                                    <p:cond delay="0"/>
                                  </p:stCondLst>
                                  <p:childTnLst>
                                    <p:animScale>
                                      <p:cBhvr>
                                        <p:cTn id="17" dur="100" fill="hold"/>
                                        <p:tgtEl>
                                          <p:spTgt spid="33795"/>
                                        </p:tgtEl>
                                      </p:cBhvr>
                                      <p:by x="105000" y="105000"/>
                                    </p:animScale>
                                  </p:childTnLst>
                                </p:cTn>
                              </p:par>
                              <p:par>
                                <p:cTn id="18" presetID="6" presetClass="emph" presetSubtype="0" fill="hold" nodeType="withEffect">
                                  <p:stCondLst>
                                    <p:cond delay="200"/>
                                  </p:stCondLst>
                                  <p:childTnLst>
                                    <p:animScale>
                                      <p:cBhvr>
                                        <p:cTn id="19" dur="100" fill="hold"/>
                                        <p:tgtEl>
                                          <p:spTgt spid="33795"/>
                                        </p:tgtEl>
                                      </p:cBhvr>
                                      <p:by x="95000" y="95000"/>
                                    </p:animScale>
                                  </p:childTnLst>
                                </p:cTn>
                              </p:par>
                            </p:childTnLst>
                          </p:cTn>
                        </p:par>
                      </p:childTnLst>
                    </p:cTn>
                  </p:par>
                  <p:par>
                    <p:cTn id="20" fill="hold" nodeType="clickPar">
                      <p:stCondLst>
                        <p:cond delay="indefinite"/>
                      </p:stCondLst>
                      <p:childTnLst>
                        <p:par>
                          <p:cTn id="21" fill="hold" nodeType="withGroup">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3794"/>
                                        </p:tgtEl>
                                        <p:attrNameLst>
                                          <p:attrName>style.visibility</p:attrName>
                                        </p:attrNameLst>
                                      </p:cBhvr>
                                      <p:to>
                                        <p:strVal val="visible"/>
                                      </p:to>
                                    </p:set>
                                    <p:animEffect>
                                      <p:cBhvr>
                                        <p:cTn id="24" dur="2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添加第三部分文字内容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第三部分</a:t>
              </a:r>
              <a:endParaRPr lang="zh-CN" altLang="en-US" sz="2800" b="1" dirty="0">
                <a:solidFill>
                  <a:srgbClr val="FFFF00"/>
                </a:solidFill>
                <a:latin typeface="微软雅黑" pitchFamily="34" charset="-122"/>
                <a:ea typeface="微软雅黑" pitchFamily="34" charset="-122"/>
              </a:endParaRPr>
            </a:p>
          </p:txBody>
        </p:sp>
      </p:gr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3533" y="2121415"/>
            <a:ext cx="4492699" cy="3018638"/>
          </a:xfrm>
          <a:prstGeom prst="rect">
            <a:avLst/>
          </a:prstGeom>
        </p:spPr>
      </p:pic>
      <p:sp>
        <p:nvSpPr>
          <p:cNvPr id="17" name="TextBox 16"/>
          <p:cNvSpPr txBox="1"/>
          <p:nvPr/>
        </p:nvSpPr>
        <p:spPr>
          <a:xfrm>
            <a:off x="755576" y="2067694"/>
            <a:ext cx="4974008" cy="978729"/>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3877486"/>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up)">
                                      <p:cBhvr>
                                        <p:cTn id="13" dur="250"/>
                                        <p:tgtEl>
                                          <p:spTgt spid="17"/>
                                        </p:tgtEl>
                                      </p:cBhvr>
                                    </p:animEffect>
                                  </p:childTnLst>
                                </p:cTn>
                              </p:par>
                              <p:par>
                                <p:cTn id="14" presetID="2" presetClass="entr" presetSubtype="8"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0-#ppt_w/2"/>
                                          </p:val>
                                        </p:tav>
                                        <p:tav tm="100000">
                                          <p:val>
                                            <p:strVal val="#ppt_x"/>
                                          </p:val>
                                        </p:tav>
                                      </p:tavLst>
                                    </p:anim>
                                    <p:anim calcmode="lin" valueType="num">
                                      <p:cBhvr additive="base">
                                        <p:cTn id="17" dur="5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5"/>
          <p:cNvSpPr>
            <a:spLocks noChangeArrowheads="1"/>
          </p:cNvSpPr>
          <p:nvPr/>
        </p:nvSpPr>
        <p:spPr bwMode="auto">
          <a:xfrm>
            <a:off x="3563938" y="1924050"/>
            <a:ext cx="47720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pPr algn="just">
              <a:lnSpc>
                <a:spcPct val="15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把开展“三严三实”专题教育与做好当前改革发展稳定各项工作结合起来，与完成本地区本部门本单位重点工作任务结合起来，做到专题教育与日常工作有机融合、相互促进，两手抓、两不误。</a:t>
            </a:r>
            <a:endParaRPr lang="zh-CN" altLang="en-US"/>
          </a:p>
        </p:txBody>
      </p:sp>
      <p:grpSp>
        <p:nvGrpSpPr>
          <p:cNvPr id="35843" name="组合 10"/>
          <p:cNvGrpSpPr>
            <a:grpSpLocks/>
          </p:cNvGrpSpPr>
          <p:nvPr/>
        </p:nvGrpSpPr>
        <p:grpSpPr bwMode="auto">
          <a:xfrm>
            <a:off x="3563938" y="1206500"/>
            <a:ext cx="2393950" cy="593725"/>
            <a:chOff x="0" y="0"/>
            <a:chExt cx="2533206" cy="628429"/>
          </a:xfrm>
        </p:grpSpPr>
        <p:sp>
          <p:nvSpPr>
            <p:cNvPr id="35845" name="五角星 12"/>
            <p:cNvSpPr>
              <a:spLocks noChangeArrowheads="1"/>
            </p:cNvSpPr>
            <p:nvPr/>
          </p:nvSpPr>
          <p:spPr bwMode="auto">
            <a:xfrm rot="20868463">
              <a:off x="20720" y="0"/>
              <a:ext cx="434886"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mpd="sng">
              <a:solidFill>
                <a:srgbClr val="FFFF00"/>
              </a:solidFill>
              <a:miter lim="800000"/>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5846" name="TextBox 13"/>
            <p:cNvSpPr>
              <a:spLocks noChangeArrowheads="1"/>
            </p:cNvSpPr>
            <p:nvPr/>
          </p:nvSpPr>
          <p:spPr bwMode="auto">
            <a:xfrm>
              <a:off x="0" y="116312"/>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方案</a:t>
              </a:r>
              <a:r>
                <a:rPr lang="en-US" altLang="zh-CN" sz="2300" b="1">
                  <a:solidFill>
                    <a:srgbClr val="FFFF00"/>
                  </a:solidFill>
                  <a:latin typeface="微软雅黑" panose="020B0503020204020204" pitchFamily="34" charset="-122"/>
                  <a:ea typeface="微软雅黑" panose="020B0503020204020204" pitchFamily="34" charset="-122"/>
                </a:rPr>
                <a:t>》</a:t>
              </a:r>
              <a:r>
                <a:rPr lang="zh-CN" altLang="en-US" sz="2300" b="1">
                  <a:solidFill>
                    <a:srgbClr val="FFFF00"/>
                  </a:solidFill>
                  <a:latin typeface="微软雅黑" panose="020B0503020204020204" pitchFamily="34" charset="-122"/>
                  <a:ea typeface="微软雅黑" panose="020B0503020204020204" pitchFamily="34" charset="-122"/>
                </a:rPr>
                <a:t>要求</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pic>
        <p:nvPicPr>
          <p:cNvPr id="3584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904875" y="1301750"/>
            <a:ext cx="2371725"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标题 3"/>
          <p:cNvSpPr>
            <a:spLocks noChangeArrowheads="1"/>
          </p:cNvSpPr>
          <p:nvPr/>
        </p:nvSpPr>
        <p:spPr bwMode="auto">
          <a:xfrm>
            <a:off x="-33338" y="187325"/>
            <a:ext cx="453390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“三严三实”专题教育方案解读</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5849" name="Picture 3" descr="C:\Users\PC\Desktop\zqq\201513_0002_20_0006_-----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610100"/>
            <a:ext cx="91440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5847"/>
                                        </p:tgtEl>
                                        <p:attrNameLst>
                                          <p:attrName>style.visibility</p:attrName>
                                        </p:attrNameLst>
                                      </p:cBhvr>
                                      <p:to>
                                        <p:strVal val="visible"/>
                                      </p:to>
                                    </p:set>
                                    <p:anim calcmode="lin" valueType="num">
                                      <p:cBhvr>
                                        <p:cTn id="7" dur="750" fill="hold"/>
                                        <p:tgtEl>
                                          <p:spTgt spid="35847"/>
                                        </p:tgtEl>
                                        <p:attrNameLst>
                                          <p:attrName>ppt_x</p:attrName>
                                        </p:attrNameLst>
                                      </p:cBhvr>
                                      <p:tavLst>
                                        <p:tav tm="0">
                                          <p:val>
                                            <p:strVal val="0-#ppt_w/2"/>
                                          </p:val>
                                        </p:tav>
                                        <p:tav tm="100000">
                                          <p:val>
                                            <p:strVal val="#ppt_x"/>
                                          </p:val>
                                        </p:tav>
                                      </p:tavLst>
                                    </p:anim>
                                    <p:anim calcmode="lin" valueType="num">
                                      <p:cBhvr>
                                        <p:cTn id="8" dur="750" fill="hold"/>
                                        <p:tgtEl>
                                          <p:spTgt spid="3584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750"/>
                            </p:stCondLst>
                            <p:childTnLst>
                              <p:par>
                                <p:cTn id="10" presetID="53" presetClass="entr" presetSubtype="0" fill="hold" nodeType="afterEffect">
                                  <p:stCondLst>
                                    <p:cond delay="0"/>
                                  </p:stCondLst>
                                  <p:childTnLst>
                                    <p:set>
                                      <p:cBhvr>
                                        <p:cTn id="11" dur="1" fill="hold">
                                          <p:stCondLst>
                                            <p:cond delay="0"/>
                                          </p:stCondLst>
                                        </p:cTn>
                                        <p:tgtEl>
                                          <p:spTgt spid="35843"/>
                                        </p:tgtEl>
                                        <p:attrNameLst>
                                          <p:attrName>style.visibility</p:attrName>
                                        </p:attrNameLst>
                                      </p:cBhvr>
                                      <p:to>
                                        <p:strVal val="visible"/>
                                      </p:to>
                                    </p:set>
                                    <p:anim calcmode="lin" valueType="num">
                                      <p:cBhvr>
                                        <p:cTn id="12" dur="200" fill="hold"/>
                                        <p:tgtEl>
                                          <p:spTgt spid="35843"/>
                                        </p:tgtEl>
                                        <p:attrNameLst>
                                          <p:attrName>ppt_w</p:attrName>
                                        </p:attrNameLst>
                                      </p:cBhvr>
                                      <p:tavLst>
                                        <p:tav tm="0">
                                          <p:val>
                                            <p:fltVal val="0"/>
                                          </p:val>
                                        </p:tav>
                                        <p:tav tm="100000">
                                          <p:val>
                                            <p:strVal val="#ppt_w"/>
                                          </p:val>
                                        </p:tav>
                                      </p:tavLst>
                                    </p:anim>
                                    <p:anim calcmode="lin" valueType="num">
                                      <p:cBhvr>
                                        <p:cTn id="13" dur="200" fill="hold"/>
                                        <p:tgtEl>
                                          <p:spTgt spid="35843"/>
                                        </p:tgtEl>
                                        <p:attrNameLst>
                                          <p:attrName>ppt_h</p:attrName>
                                        </p:attrNameLst>
                                      </p:cBhvr>
                                      <p:tavLst>
                                        <p:tav tm="0">
                                          <p:val>
                                            <p:fltVal val="0"/>
                                          </p:val>
                                        </p:tav>
                                        <p:tav tm="100000">
                                          <p:val>
                                            <p:strVal val="#ppt_h"/>
                                          </p:val>
                                        </p:tav>
                                      </p:tavLst>
                                    </p:anim>
                                    <p:animEffect>
                                      <p:cBhvr>
                                        <p:cTn id="14" dur="200"/>
                                        <p:tgtEl>
                                          <p:spTgt spid="35843"/>
                                        </p:tgtEl>
                                      </p:cBhvr>
                                    </p:animEffect>
                                  </p:childTnLst>
                                </p:cTn>
                              </p:par>
                            </p:childTnLst>
                          </p:cTn>
                        </p:par>
                        <p:par>
                          <p:cTn id="15" fill="hold" nodeType="afterGroup">
                            <p:stCondLst>
                              <p:cond delay="950"/>
                            </p:stCondLst>
                            <p:childTnLst>
                              <p:par>
                                <p:cTn id="16" presetID="6" presetClass="emph" presetSubtype="0" fill="hold" nodeType="afterEffect">
                                  <p:stCondLst>
                                    <p:cond delay="0"/>
                                  </p:stCondLst>
                                  <p:childTnLst>
                                    <p:animScale>
                                      <p:cBhvr>
                                        <p:cTn id="17" dur="100" fill="hold"/>
                                        <p:tgtEl>
                                          <p:spTgt spid="35843"/>
                                        </p:tgtEl>
                                      </p:cBhvr>
                                      <p:by x="115000" y="115000"/>
                                    </p:animScale>
                                  </p:childTnLst>
                                </p:cTn>
                              </p:par>
                              <p:par>
                                <p:cTn id="18" presetID="6" presetClass="emph" presetSubtype="0" fill="hold" nodeType="withEffect">
                                  <p:stCondLst>
                                    <p:cond delay="200"/>
                                  </p:stCondLst>
                                  <p:childTnLst>
                                    <p:animScale>
                                      <p:cBhvr>
                                        <p:cTn id="19" dur="100" fill="hold"/>
                                        <p:tgtEl>
                                          <p:spTgt spid="35843"/>
                                        </p:tgtEl>
                                      </p:cBhvr>
                                      <p:by x="85000" y="85000"/>
                                    </p:animScale>
                                  </p:childTnLst>
                                </p:cTn>
                              </p:par>
                            </p:childTnLst>
                          </p:cTn>
                        </p:par>
                        <p:par>
                          <p:cTn id="20" fill="hold" nodeType="afterGroup">
                            <p:stCondLst>
                              <p:cond delay="1250"/>
                            </p:stCondLst>
                            <p:childTnLst>
                              <p:par>
                                <p:cTn id="21" presetID="6" presetClass="emph" presetSubtype="0" fill="hold" nodeType="afterEffect">
                                  <p:stCondLst>
                                    <p:cond delay="0"/>
                                  </p:stCondLst>
                                  <p:childTnLst>
                                    <p:animScale>
                                      <p:cBhvr>
                                        <p:cTn id="22" dur="100" fill="hold"/>
                                        <p:tgtEl>
                                          <p:spTgt spid="35843"/>
                                        </p:tgtEl>
                                      </p:cBhvr>
                                      <p:by x="105000" y="105000"/>
                                    </p:animScale>
                                  </p:childTnLst>
                                </p:cTn>
                              </p:par>
                              <p:par>
                                <p:cTn id="23" presetID="6" presetClass="emph" presetSubtype="0" fill="hold" nodeType="withEffect">
                                  <p:stCondLst>
                                    <p:cond delay="200"/>
                                  </p:stCondLst>
                                  <p:childTnLst>
                                    <p:animScale>
                                      <p:cBhvr>
                                        <p:cTn id="24" dur="100" fill="hold"/>
                                        <p:tgtEl>
                                          <p:spTgt spid="35843"/>
                                        </p:tgtEl>
                                      </p:cBhvr>
                                      <p:by x="95000" y="95000"/>
                                    </p:animScale>
                                  </p:childTnLst>
                                </p:cTn>
                              </p:par>
                            </p:childTnLst>
                          </p:cTn>
                        </p:par>
                        <p:par>
                          <p:cTn id="25" fill="hold" nodeType="afterGroup">
                            <p:stCondLst>
                              <p:cond delay="1550"/>
                            </p:stCondLst>
                            <p:childTnLst>
                              <p:par>
                                <p:cTn id="26" presetID="42" presetClass="entr" presetSubtype="0" fill="hold" grpId="0" nodeType="afterEffect">
                                  <p:stCondLst>
                                    <p:cond delay="0"/>
                                  </p:stCondLst>
                                  <p:childTnLst>
                                    <p:set>
                                      <p:cBhvr>
                                        <p:cTn id="27" dur="1" fill="hold">
                                          <p:stCondLst>
                                            <p:cond delay="0"/>
                                          </p:stCondLst>
                                        </p:cTn>
                                        <p:tgtEl>
                                          <p:spTgt spid="35842"/>
                                        </p:tgtEl>
                                        <p:attrNameLst>
                                          <p:attrName>style.visibility</p:attrName>
                                        </p:attrNameLst>
                                      </p:cBhvr>
                                      <p:to>
                                        <p:strVal val="visible"/>
                                      </p:to>
                                    </p:set>
                                    <p:animEffect>
                                      <p:cBhvr>
                                        <p:cTn id="28" dur="1000"/>
                                        <p:tgtEl>
                                          <p:spTgt spid="35842"/>
                                        </p:tgtEl>
                                      </p:cBhvr>
                                    </p:animEffect>
                                    <p:anim calcmode="lin" valueType="num">
                                      <p:cBhvr>
                                        <p:cTn id="29" dur="1000" fill="hold"/>
                                        <p:tgtEl>
                                          <p:spTgt spid="35842"/>
                                        </p:tgtEl>
                                        <p:attrNameLst>
                                          <p:attrName>ppt_x</p:attrName>
                                        </p:attrNameLst>
                                      </p:cBhvr>
                                      <p:tavLst>
                                        <p:tav tm="0">
                                          <p:val>
                                            <p:strVal val="#ppt_x"/>
                                          </p:val>
                                        </p:tav>
                                        <p:tav tm="100000">
                                          <p:val>
                                            <p:strVal val="#ppt_x"/>
                                          </p:val>
                                        </p:tav>
                                      </p:tavLst>
                                    </p:anim>
                                    <p:anim calcmode="lin" valueType="num">
                                      <p:cBhvr>
                                        <p:cTn id="30" dur="1000" fill="hold"/>
                                        <p:tgtEl>
                                          <p:spTgt spid="35842"/>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550"/>
                            </p:stCondLst>
                            <p:childTnLst>
                              <p:par>
                                <p:cTn id="32" presetID="10" presetClass="entr" presetSubtype="0" fill="hold" nodeType="afterEffect">
                                  <p:stCondLst>
                                    <p:cond delay="0"/>
                                  </p:stCondLst>
                                  <p:childTnLst>
                                    <p:set>
                                      <p:cBhvr>
                                        <p:cTn id="33" dur="1" fill="hold">
                                          <p:stCondLst>
                                            <p:cond delay="0"/>
                                          </p:stCondLst>
                                        </p:cTn>
                                        <p:tgtEl>
                                          <p:spTgt spid="35849"/>
                                        </p:tgtEl>
                                        <p:attrNameLst>
                                          <p:attrName>style.visibility</p:attrName>
                                        </p:attrNameLst>
                                      </p:cBhvr>
                                      <p:to>
                                        <p:strVal val="visible"/>
                                      </p:to>
                                    </p:set>
                                    <p:animEffect>
                                      <p:cBhvr>
                                        <p:cTn id="34" dur="500"/>
                                        <p:tgtEl>
                                          <p:spTgt spid="35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4"/>
          <p:cNvSpPr>
            <a:spLocks noChangeArrowheads="1"/>
          </p:cNvSpPr>
          <p:nvPr/>
        </p:nvSpPr>
        <p:spPr bwMode="auto">
          <a:xfrm>
            <a:off x="1979613" y="1535113"/>
            <a:ext cx="4787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开始时间：</a:t>
            </a:r>
            <a:r>
              <a:rPr lang="en-US" altLang="zh-CN"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月</a:t>
            </a:r>
            <a:endParaRPr lang="zh-CN" altLang="en-US"/>
          </a:p>
        </p:txBody>
      </p:sp>
      <p:sp>
        <p:nvSpPr>
          <p:cNvPr id="37891" name="矩形 3"/>
          <p:cNvSpPr>
            <a:spLocks noChangeArrowheads="1"/>
          </p:cNvSpPr>
          <p:nvPr/>
        </p:nvSpPr>
        <p:spPr bwMode="auto">
          <a:xfrm>
            <a:off x="1979613" y="2759075"/>
            <a:ext cx="4248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在各级党政机关、人民团体及其内设机构县处级以上领导干部</a:t>
            </a:r>
            <a:endPar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892" name="矩形 8"/>
          <p:cNvSpPr>
            <a:spLocks noChangeArrowheads="1"/>
          </p:cNvSpPr>
          <p:nvPr/>
        </p:nvSpPr>
        <p:spPr bwMode="auto">
          <a:xfrm>
            <a:off x="1979613" y="2247900"/>
            <a:ext cx="2952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专题教育的范围</a:t>
            </a:r>
            <a:endParaRPr lang="zh-CN" altLang="en-US"/>
          </a:p>
        </p:txBody>
      </p:sp>
      <p:sp>
        <p:nvSpPr>
          <p:cNvPr id="37893" name="矩形 5"/>
          <p:cNvSpPr>
            <a:spLocks noChangeArrowheads="1"/>
          </p:cNvSpPr>
          <p:nvPr/>
        </p:nvSpPr>
        <p:spPr bwMode="auto">
          <a:xfrm>
            <a:off x="1981200" y="3365500"/>
            <a:ext cx="4356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事业单位、国有企业中层以上领导人员中开展针对的对象是县处级以上领导干部和管理人员</a:t>
            </a:r>
            <a:endPar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7894" name="Picture 3" descr="C:\Users\PC\Desktop\zqq\20158_0014_------.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26125" y="3867150"/>
            <a:ext cx="3317875"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标题 3"/>
          <p:cNvSpPr>
            <a:spLocks noChangeArrowheads="1"/>
          </p:cNvSpPr>
          <p:nvPr/>
        </p:nvSpPr>
        <p:spPr bwMode="auto">
          <a:xfrm>
            <a:off x="-33338" y="187325"/>
            <a:ext cx="51831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“三严三实”专题教育的时间与范围</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37896" name="组合 18"/>
          <p:cNvGrpSpPr>
            <a:grpSpLocks/>
          </p:cNvGrpSpPr>
          <p:nvPr/>
        </p:nvGrpSpPr>
        <p:grpSpPr bwMode="auto">
          <a:xfrm>
            <a:off x="952500" y="1431925"/>
            <a:ext cx="882650" cy="850900"/>
            <a:chOff x="0" y="0"/>
            <a:chExt cx="883514" cy="888600"/>
          </a:xfrm>
        </p:grpSpPr>
        <p:grpSp>
          <p:nvGrpSpPr>
            <p:cNvPr id="37897" name="组合 71"/>
            <p:cNvGrpSpPr>
              <a:grpSpLocks/>
            </p:cNvGrpSpPr>
            <p:nvPr/>
          </p:nvGrpSpPr>
          <p:grpSpPr bwMode="auto">
            <a:xfrm>
              <a:off x="0" y="0"/>
              <a:ext cx="883514" cy="888600"/>
              <a:chOff x="0" y="0"/>
              <a:chExt cx="786401" cy="792408"/>
            </a:xfrm>
          </p:grpSpPr>
          <p:grpSp>
            <p:nvGrpSpPr>
              <p:cNvPr id="37898" name="组合 72"/>
              <p:cNvGrpSpPr>
                <a:grpSpLocks/>
              </p:cNvGrpSpPr>
              <p:nvPr/>
            </p:nvGrpSpPr>
            <p:grpSpPr bwMode="auto">
              <a:xfrm>
                <a:off x="0" y="0"/>
                <a:ext cx="786401" cy="792408"/>
                <a:chOff x="0" y="0"/>
                <a:chExt cx="786401" cy="792408"/>
              </a:xfrm>
            </p:grpSpPr>
            <p:grpSp>
              <p:nvGrpSpPr>
                <p:cNvPr id="37899" name="组合 84"/>
                <p:cNvGrpSpPr>
                  <a:grpSpLocks/>
                </p:cNvGrpSpPr>
                <p:nvPr/>
              </p:nvGrpSpPr>
              <p:grpSpPr bwMode="auto">
                <a:xfrm>
                  <a:off x="0" y="0"/>
                  <a:ext cx="786401" cy="792408"/>
                  <a:chOff x="0" y="0"/>
                  <a:chExt cx="1727202" cy="1701801"/>
                </a:xfrm>
              </p:grpSpPr>
              <p:pic>
                <p:nvPicPr>
                  <p:cNvPr id="37900" name="Picture 17"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727200" cy="169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1" name="Oval 18"/>
                  <p:cNvSpPr>
                    <a:spLocks noChangeArrowheads="1"/>
                  </p:cNvSpPr>
                  <p:nvPr/>
                </p:nvSpPr>
                <p:spPr bwMode="auto">
                  <a:xfrm>
                    <a:off x="0" y="0"/>
                    <a:ext cx="1727202" cy="1701801"/>
                  </a:xfrm>
                  <a:prstGeom prst="ellipse">
                    <a:avLst/>
                  </a:prstGeom>
                  <a:gradFill rotWithShape="0">
                    <a:gsLst>
                      <a:gs pos="0">
                        <a:srgbClr val="C00000"/>
                      </a:gs>
                      <a:gs pos="50000">
                        <a:srgbClr val="FF3300"/>
                      </a:gs>
                      <a:gs pos="100000">
                        <a:srgbClr val="FF8A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800">
                      <a:solidFill>
                        <a:srgbClr val="FFFF7A"/>
                      </a:solidFill>
                      <a:latin typeface="Arial Black" panose="020B0A04020102020204" pitchFamily="34" charset="0"/>
                      <a:ea typeface="华文细黑" panose="02010600040101010101" pitchFamily="2" charset="-122"/>
                      <a:sym typeface="Arial Black" panose="020B0A04020102020204" pitchFamily="34" charset="0"/>
                    </a:endParaRPr>
                  </a:p>
                </p:txBody>
              </p:sp>
            </p:grpSp>
            <p:pic>
              <p:nvPicPr>
                <p:cNvPr id="37902" name="Picture 19"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641" y="13920"/>
                  <a:ext cx="621120" cy="279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7903" name="Group 20"/>
              <p:cNvGrpSpPr>
                <a:grpSpLocks/>
              </p:cNvGrpSpPr>
              <p:nvPr/>
            </p:nvGrpSpPr>
            <p:grpSpPr bwMode="auto">
              <a:xfrm rot="-1297425" flipH="1" flipV="1">
                <a:off x="55706" y="610279"/>
                <a:ext cx="673472" cy="164841"/>
                <a:chOff x="0" y="0"/>
                <a:chExt cx="893" cy="246"/>
              </a:xfrm>
            </p:grpSpPr>
            <p:grpSp>
              <p:nvGrpSpPr>
                <p:cNvPr id="37904" name="Group 21"/>
                <p:cNvGrpSpPr>
                  <a:grpSpLocks/>
                </p:cNvGrpSpPr>
                <p:nvPr/>
              </p:nvGrpSpPr>
              <p:grpSpPr bwMode="auto">
                <a:xfrm>
                  <a:off x="0" y="0"/>
                  <a:ext cx="743" cy="185"/>
                  <a:chOff x="0" y="0"/>
                  <a:chExt cx="1118" cy="279"/>
                </a:xfrm>
              </p:grpSpPr>
              <p:sp>
                <p:nvSpPr>
                  <p:cNvPr id="37905" name="AutoShape 22"/>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06" name="AutoShape 23"/>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07" name="AutoShape 24"/>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08" name="AutoShape 25"/>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nvGrpSpPr>
                <p:cNvPr id="37909" name="Group 26"/>
                <p:cNvGrpSpPr>
                  <a:grpSpLocks/>
                </p:cNvGrpSpPr>
                <p:nvPr/>
              </p:nvGrpSpPr>
              <p:grpSpPr bwMode="auto">
                <a:xfrm rot="1353540">
                  <a:off x="150" y="60"/>
                  <a:ext cx="743" cy="186"/>
                  <a:chOff x="0" y="0"/>
                  <a:chExt cx="1118" cy="279"/>
                </a:xfrm>
              </p:grpSpPr>
              <p:sp>
                <p:nvSpPr>
                  <p:cNvPr id="37910" name="AutoShape 27"/>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11" name="AutoShape 28"/>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12" name="AutoShape 29"/>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37913" name="AutoShape 30"/>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grpSp>
        <p:sp>
          <p:nvSpPr>
            <p:cNvPr id="37914" name="矩形 20"/>
            <p:cNvSpPr>
              <a:spLocks noChangeArrowheads="1"/>
            </p:cNvSpPr>
            <p:nvPr/>
          </p:nvSpPr>
          <p:spPr bwMode="auto">
            <a:xfrm>
              <a:off x="154138" y="125356"/>
              <a:ext cx="541868" cy="542681"/>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Calibri" panose="020F0502020204030204" pitchFamily="34" charset="0"/>
              </a:endParaRPr>
            </a:p>
          </p:txBody>
        </p:sp>
      </p:grpSp>
      <p:pic>
        <p:nvPicPr>
          <p:cNvPr id="37915" name="Picture 3" descr="C:\Users\PC\Desktop\zqq\201513_0002_20_0006_-----4.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4610100"/>
            <a:ext cx="91440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7896"/>
                                        </p:tgtEl>
                                        <p:attrNameLst>
                                          <p:attrName>style.visibility</p:attrName>
                                        </p:attrNameLst>
                                      </p:cBhvr>
                                      <p:to>
                                        <p:strVal val="visible"/>
                                      </p:to>
                                    </p:set>
                                    <p:animEffect>
                                      <p:cBhvr>
                                        <p:cTn id="7" dur="1000"/>
                                        <p:tgtEl>
                                          <p:spTgt spid="37896"/>
                                        </p:tgtEl>
                                      </p:cBhvr>
                                    </p:animEffect>
                                    <p:anim calcmode="lin" valueType="num">
                                      <p:cBhvr>
                                        <p:cTn id="8" dur="1000" fill="hold"/>
                                        <p:tgtEl>
                                          <p:spTgt spid="37896"/>
                                        </p:tgtEl>
                                        <p:attrNameLst>
                                          <p:attrName>ppt_x</p:attrName>
                                        </p:attrNameLst>
                                      </p:cBhvr>
                                      <p:tavLst>
                                        <p:tav tm="0">
                                          <p:val>
                                            <p:strVal val="#ppt_x"/>
                                          </p:val>
                                        </p:tav>
                                        <p:tav tm="100000">
                                          <p:val>
                                            <p:strVal val="#ppt_x"/>
                                          </p:val>
                                        </p:tav>
                                      </p:tavLst>
                                    </p:anim>
                                    <p:anim calcmode="lin" valueType="num">
                                      <p:cBhvr>
                                        <p:cTn id="9" dur="1000" fill="hold"/>
                                        <p:tgtEl>
                                          <p:spTgt spid="3789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7890"/>
                                        </p:tgtEl>
                                        <p:attrNameLst>
                                          <p:attrName>style.visibility</p:attrName>
                                        </p:attrNameLst>
                                      </p:cBhvr>
                                      <p:to>
                                        <p:strVal val="visible"/>
                                      </p:to>
                                    </p:set>
                                    <p:animEffect>
                                      <p:cBhvr>
                                        <p:cTn id="13" dur="1000"/>
                                        <p:tgtEl>
                                          <p:spTgt spid="37890"/>
                                        </p:tgtEl>
                                      </p:cBhvr>
                                    </p:animEffect>
                                    <p:anim calcmode="lin" valueType="num">
                                      <p:cBhvr>
                                        <p:cTn id="14" dur="1000" fill="hold"/>
                                        <p:tgtEl>
                                          <p:spTgt spid="37890"/>
                                        </p:tgtEl>
                                        <p:attrNameLst>
                                          <p:attrName>ppt_x</p:attrName>
                                        </p:attrNameLst>
                                      </p:cBhvr>
                                      <p:tavLst>
                                        <p:tav tm="0">
                                          <p:val>
                                            <p:strVal val="#ppt_x"/>
                                          </p:val>
                                        </p:tav>
                                        <p:tav tm="100000">
                                          <p:val>
                                            <p:strVal val="#ppt_x"/>
                                          </p:val>
                                        </p:tav>
                                      </p:tavLst>
                                    </p:anim>
                                    <p:anim calcmode="lin" valueType="num">
                                      <p:cBhvr>
                                        <p:cTn id="15" dur="1000" fill="hold"/>
                                        <p:tgtEl>
                                          <p:spTgt spid="37890"/>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7892"/>
                                        </p:tgtEl>
                                        <p:attrNameLst>
                                          <p:attrName>style.visibility</p:attrName>
                                        </p:attrNameLst>
                                      </p:cBhvr>
                                      <p:to>
                                        <p:strVal val="visible"/>
                                      </p:to>
                                    </p:set>
                                    <p:animEffect>
                                      <p:cBhvr>
                                        <p:cTn id="19" dur="1000"/>
                                        <p:tgtEl>
                                          <p:spTgt spid="37892"/>
                                        </p:tgtEl>
                                      </p:cBhvr>
                                    </p:animEffect>
                                    <p:anim calcmode="lin" valueType="num">
                                      <p:cBhvr>
                                        <p:cTn id="20" dur="1000" fill="hold"/>
                                        <p:tgtEl>
                                          <p:spTgt spid="37892"/>
                                        </p:tgtEl>
                                        <p:attrNameLst>
                                          <p:attrName>ppt_x</p:attrName>
                                        </p:attrNameLst>
                                      </p:cBhvr>
                                      <p:tavLst>
                                        <p:tav tm="0">
                                          <p:val>
                                            <p:strVal val="#ppt_x"/>
                                          </p:val>
                                        </p:tav>
                                        <p:tav tm="100000">
                                          <p:val>
                                            <p:strVal val="#ppt_x"/>
                                          </p:val>
                                        </p:tav>
                                      </p:tavLst>
                                    </p:anim>
                                    <p:anim calcmode="lin" valueType="num">
                                      <p:cBhvr>
                                        <p:cTn id="21" dur="1000" fill="hold"/>
                                        <p:tgtEl>
                                          <p:spTgt spid="3789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37891"/>
                                        </p:tgtEl>
                                        <p:attrNameLst>
                                          <p:attrName>style.visibility</p:attrName>
                                        </p:attrNameLst>
                                      </p:cBhvr>
                                      <p:to>
                                        <p:strVal val="visible"/>
                                      </p:to>
                                    </p:set>
                                    <p:animEffect>
                                      <p:cBhvr>
                                        <p:cTn id="25" dur="500"/>
                                        <p:tgtEl>
                                          <p:spTgt spid="37891"/>
                                        </p:tgtEl>
                                      </p:cBhvr>
                                    </p:animEffect>
                                  </p:childTnLst>
                                </p:cTn>
                              </p:par>
                            </p:childTnLst>
                          </p:cTn>
                        </p:par>
                        <p:par>
                          <p:cTn id="26" fill="hold" nodeType="afterGroup">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37893"/>
                                        </p:tgtEl>
                                        <p:attrNameLst>
                                          <p:attrName>style.visibility</p:attrName>
                                        </p:attrNameLst>
                                      </p:cBhvr>
                                      <p:to>
                                        <p:strVal val="visible"/>
                                      </p:to>
                                    </p:set>
                                    <p:animEffect>
                                      <p:cBhvr>
                                        <p:cTn id="29" dur="500"/>
                                        <p:tgtEl>
                                          <p:spTgt spid="37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ldLvl="0" autoUpdateAnimBg="0"/>
      <p:bldP spid="37891" grpId="0" bldLvl="0" autoUpdateAnimBg="0"/>
      <p:bldP spid="37892" grpId="0" bldLvl="0" autoUpdateAnimBg="0"/>
      <p:bldP spid="3789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矩形 6"/>
          <p:cNvSpPr>
            <a:spLocks noChangeArrowheads="1"/>
          </p:cNvSpPr>
          <p:nvPr/>
        </p:nvSpPr>
        <p:spPr bwMode="auto">
          <a:xfrm>
            <a:off x="796925" y="2541588"/>
            <a:ext cx="45354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8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要努力在深化“四风”整治、巩固和拓展党的群众路线教育实践活动成果上</a:t>
            </a:r>
            <a:endParaRPr lang="zh-CN" altLang="en-US"/>
          </a:p>
        </p:txBody>
      </p:sp>
      <p:sp>
        <p:nvSpPr>
          <p:cNvPr id="40963" name="矩形 7"/>
          <p:cNvSpPr>
            <a:spLocks noChangeArrowheads="1"/>
          </p:cNvSpPr>
          <p:nvPr/>
        </p:nvSpPr>
        <p:spPr bwMode="auto">
          <a:xfrm>
            <a:off x="796925" y="3275013"/>
            <a:ext cx="5214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8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在守纪律讲规矩、营造良好政治生态上</a:t>
            </a:r>
            <a:endParaRPr lang="zh-CN" altLang="en-US"/>
          </a:p>
        </p:txBody>
      </p:sp>
      <p:sp>
        <p:nvSpPr>
          <p:cNvPr id="40964" name="矩形 8"/>
          <p:cNvSpPr>
            <a:spLocks noChangeArrowheads="1"/>
          </p:cNvSpPr>
          <p:nvPr/>
        </p:nvSpPr>
        <p:spPr bwMode="auto">
          <a:xfrm>
            <a:off x="796925" y="3859213"/>
            <a:ext cx="5089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8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在真抓实干、推动改革发展稳定上</a:t>
            </a:r>
          </a:p>
        </p:txBody>
      </p:sp>
      <p:sp>
        <p:nvSpPr>
          <p:cNvPr id="40965" name="标题 3"/>
          <p:cNvSpPr>
            <a:spLocks noChangeArrowheads="1"/>
          </p:cNvSpPr>
          <p:nvPr/>
        </p:nvSpPr>
        <p:spPr bwMode="auto">
          <a:xfrm>
            <a:off x="-33338" y="187325"/>
            <a:ext cx="453390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“三严三实”专题教育要点</a:t>
            </a:r>
          </a:p>
        </p:txBody>
      </p:sp>
      <p:sp>
        <p:nvSpPr>
          <p:cNvPr id="40966" name="标题 3"/>
          <p:cNvSpPr>
            <a:spLocks noChangeArrowheads="1"/>
          </p:cNvSpPr>
          <p:nvPr/>
        </p:nvSpPr>
        <p:spPr bwMode="auto">
          <a:xfrm>
            <a:off x="900113" y="1419225"/>
            <a:ext cx="4176712" cy="765175"/>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3600" b="1">
                <a:solidFill>
                  <a:schemeClr val="bg1"/>
                </a:solidFill>
                <a:latin typeface="微软雅黑" panose="020B0503020204020204" pitchFamily="34" charset="-122"/>
                <a:ea typeface="微软雅黑" panose="020B0503020204020204" pitchFamily="34" charset="-122"/>
              </a:rPr>
              <a:t>专题教育的目的</a:t>
            </a:r>
            <a:endParaRPr lang="zh-CN" altLang="en-US"/>
          </a:p>
        </p:txBody>
      </p:sp>
      <p:grpSp>
        <p:nvGrpSpPr>
          <p:cNvPr id="40967" name="组合 5"/>
          <p:cNvGrpSpPr>
            <a:grpSpLocks/>
          </p:cNvGrpSpPr>
          <p:nvPr/>
        </p:nvGrpSpPr>
        <p:grpSpPr bwMode="auto">
          <a:xfrm>
            <a:off x="6661150" y="2305050"/>
            <a:ext cx="1800225" cy="1851025"/>
            <a:chOff x="0" y="0"/>
            <a:chExt cx="1800000" cy="1800200"/>
          </a:xfrm>
        </p:grpSpPr>
        <p:sp>
          <p:nvSpPr>
            <p:cNvPr id="40968" name="椭圆 32"/>
            <p:cNvSpPr>
              <a:spLocks noChangeArrowheads="1"/>
            </p:cNvSpPr>
            <p:nvPr/>
          </p:nvSpPr>
          <p:spPr bwMode="auto">
            <a:xfrm>
              <a:off x="0" y="0"/>
              <a:ext cx="1800000" cy="1800200"/>
            </a:xfrm>
            <a:prstGeom prst="ellipse">
              <a:avLst/>
            </a:prstGeom>
            <a:gradFill rotWithShape="1">
              <a:gsLst>
                <a:gs pos="0">
                  <a:srgbClr val="FF3300"/>
                </a:gs>
                <a:gs pos="34999">
                  <a:srgbClr val="FF3300"/>
                </a:gs>
                <a:gs pos="89000">
                  <a:srgbClr val="C00000"/>
                </a:gs>
                <a:gs pos="100000">
                  <a:srgbClr val="C0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969" name="矩形 33"/>
            <p:cNvSpPr>
              <a:spLocks noChangeArrowheads="1"/>
            </p:cNvSpPr>
            <p:nvPr/>
          </p:nvSpPr>
          <p:spPr bwMode="auto">
            <a:xfrm>
              <a:off x="287832" y="638490"/>
              <a:ext cx="1261884" cy="58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见实效</a:t>
              </a:r>
            </a:p>
          </p:txBody>
        </p:sp>
      </p:grpSp>
      <p:sp>
        <p:nvSpPr>
          <p:cNvPr id="40970" name="右箭头 34"/>
          <p:cNvSpPr>
            <a:spLocks noChangeArrowheads="1"/>
          </p:cNvSpPr>
          <p:nvPr/>
        </p:nvSpPr>
        <p:spPr bwMode="auto">
          <a:xfrm>
            <a:off x="5508625" y="2906713"/>
            <a:ext cx="927100" cy="744537"/>
          </a:xfrm>
          <a:prstGeom prst="rightArrow">
            <a:avLst>
              <a:gd name="adj1" fmla="val 50000"/>
              <a:gd name="adj2" fmla="val 50062"/>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66"/>
                                        </p:tgtEl>
                                        <p:attrNameLst>
                                          <p:attrName>style.visibility</p:attrName>
                                        </p:attrNameLst>
                                      </p:cBhvr>
                                      <p:to>
                                        <p:strVal val="visible"/>
                                      </p:to>
                                    </p:set>
                                    <p:animEffect>
                                      <p:cBhvr>
                                        <p:cTn id="7" dur="500"/>
                                        <p:tgtEl>
                                          <p:spTgt spid="40966"/>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0962"/>
                                        </p:tgtEl>
                                        <p:attrNameLst>
                                          <p:attrName>style.visibility</p:attrName>
                                        </p:attrNameLst>
                                      </p:cBhvr>
                                      <p:to>
                                        <p:strVal val="visible"/>
                                      </p:to>
                                    </p:set>
                                    <p:anim calcmode="lin" valueType="num">
                                      <p:cBhvr>
                                        <p:cTn id="11" dur="500" fill="hold"/>
                                        <p:tgtEl>
                                          <p:spTgt spid="40962"/>
                                        </p:tgtEl>
                                        <p:attrNameLst>
                                          <p:attrName>ppt_x</p:attrName>
                                        </p:attrNameLst>
                                      </p:cBhvr>
                                      <p:tavLst>
                                        <p:tav tm="0">
                                          <p:val>
                                            <p:strVal val="0-#ppt_w/2"/>
                                          </p:val>
                                        </p:tav>
                                        <p:tav tm="100000">
                                          <p:val>
                                            <p:strVal val="#ppt_x"/>
                                          </p:val>
                                        </p:tav>
                                      </p:tavLst>
                                    </p:anim>
                                    <p:anim calcmode="lin" valueType="num">
                                      <p:cBhvr>
                                        <p:cTn id="12" dur="500" fill="hold"/>
                                        <p:tgtEl>
                                          <p:spTgt spid="4096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40963"/>
                                        </p:tgtEl>
                                        <p:attrNameLst>
                                          <p:attrName>style.visibility</p:attrName>
                                        </p:attrNameLst>
                                      </p:cBhvr>
                                      <p:to>
                                        <p:strVal val="visible"/>
                                      </p:to>
                                    </p:set>
                                    <p:anim calcmode="lin" valueType="num">
                                      <p:cBhvr>
                                        <p:cTn id="16" dur="500" fill="hold"/>
                                        <p:tgtEl>
                                          <p:spTgt spid="40963"/>
                                        </p:tgtEl>
                                        <p:attrNameLst>
                                          <p:attrName>ppt_x</p:attrName>
                                        </p:attrNameLst>
                                      </p:cBhvr>
                                      <p:tavLst>
                                        <p:tav tm="0">
                                          <p:val>
                                            <p:strVal val="0-#ppt_w/2"/>
                                          </p:val>
                                        </p:tav>
                                        <p:tav tm="100000">
                                          <p:val>
                                            <p:strVal val="#ppt_x"/>
                                          </p:val>
                                        </p:tav>
                                      </p:tavLst>
                                    </p:anim>
                                    <p:anim calcmode="lin" valueType="num">
                                      <p:cBhvr>
                                        <p:cTn id="17" dur="500" fill="hold"/>
                                        <p:tgtEl>
                                          <p:spTgt spid="40963"/>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40964"/>
                                        </p:tgtEl>
                                        <p:attrNameLst>
                                          <p:attrName>style.visibility</p:attrName>
                                        </p:attrNameLst>
                                      </p:cBhvr>
                                      <p:to>
                                        <p:strVal val="visible"/>
                                      </p:to>
                                    </p:set>
                                    <p:anim calcmode="lin" valueType="num">
                                      <p:cBhvr>
                                        <p:cTn id="21" dur="500" fill="hold"/>
                                        <p:tgtEl>
                                          <p:spTgt spid="40964"/>
                                        </p:tgtEl>
                                        <p:attrNameLst>
                                          <p:attrName>ppt_x</p:attrName>
                                        </p:attrNameLst>
                                      </p:cBhvr>
                                      <p:tavLst>
                                        <p:tav tm="0">
                                          <p:val>
                                            <p:strVal val="0-#ppt_w/2"/>
                                          </p:val>
                                        </p:tav>
                                        <p:tav tm="100000">
                                          <p:val>
                                            <p:strVal val="#ppt_x"/>
                                          </p:val>
                                        </p:tav>
                                      </p:tavLst>
                                    </p:anim>
                                    <p:anim calcmode="lin" valueType="num">
                                      <p:cBhvr>
                                        <p:cTn id="22" dur="500" fill="hold"/>
                                        <p:tgtEl>
                                          <p:spTgt spid="40964"/>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0970"/>
                                        </p:tgtEl>
                                        <p:attrNameLst>
                                          <p:attrName>style.visibility</p:attrName>
                                        </p:attrNameLst>
                                      </p:cBhvr>
                                      <p:to>
                                        <p:strVal val="visible"/>
                                      </p:to>
                                    </p:set>
                                    <p:animEffect>
                                      <p:cBhvr>
                                        <p:cTn id="26" dur="500"/>
                                        <p:tgtEl>
                                          <p:spTgt spid="40970"/>
                                        </p:tgtEl>
                                      </p:cBhvr>
                                    </p:animEffect>
                                  </p:childTnLst>
                                </p:cTn>
                              </p:par>
                            </p:childTnLst>
                          </p:cTn>
                        </p:par>
                        <p:par>
                          <p:cTn id="27" fill="hold" nodeType="afterGroup">
                            <p:stCondLst>
                              <p:cond delay="2500"/>
                            </p:stCondLst>
                            <p:childTnLst>
                              <p:par>
                                <p:cTn id="28" presetID="10" presetClass="entr" presetSubtype="0" fill="hold" nodeType="afterEffect">
                                  <p:stCondLst>
                                    <p:cond delay="0"/>
                                  </p:stCondLst>
                                  <p:childTnLst>
                                    <p:set>
                                      <p:cBhvr>
                                        <p:cTn id="29" dur="1" fill="hold">
                                          <p:stCondLst>
                                            <p:cond delay="0"/>
                                          </p:stCondLst>
                                        </p:cTn>
                                        <p:tgtEl>
                                          <p:spTgt spid="40967"/>
                                        </p:tgtEl>
                                        <p:attrNameLst>
                                          <p:attrName>style.visibility</p:attrName>
                                        </p:attrNameLst>
                                      </p:cBhvr>
                                      <p:to>
                                        <p:strVal val="visible"/>
                                      </p:to>
                                    </p:set>
                                    <p:anim calcmode="lin" valueType="num">
                                      <p:cBhvr>
                                        <p:cTn id="30" dur="500" fill="hold"/>
                                        <p:tgtEl>
                                          <p:spTgt spid="40967"/>
                                        </p:tgtEl>
                                        <p:attrNameLst>
                                          <p:attrName>ppt_w</p:attrName>
                                        </p:attrNameLst>
                                      </p:cBhvr>
                                      <p:tavLst>
                                        <p:tav tm="0">
                                          <p:val>
                                            <p:fltVal val="0"/>
                                          </p:val>
                                        </p:tav>
                                        <p:tav tm="100000">
                                          <p:val>
                                            <p:strVal val="#ppt_w"/>
                                          </p:val>
                                        </p:tav>
                                      </p:tavLst>
                                    </p:anim>
                                    <p:anim calcmode="lin" valueType="num">
                                      <p:cBhvr>
                                        <p:cTn id="31" dur="500" fill="hold"/>
                                        <p:tgtEl>
                                          <p:spTgt spid="40967"/>
                                        </p:tgtEl>
                                        <p:attrNameLst>
                                          <p:attrName>ppt_h</p:attrName>
                                        </p:attrNameLst>
                                      </p:cBhvr>
                                      <p:tavLst>
                                        <p:tav tm="0">
                                          <p:val>
                                            <p:fltVal val="0"/>
                                          </p:val>
                                        </p:tav>
                                        <p:tav tm="100000">
                                          <p:val>
                                            <p:strVal val="#ppt_h"/>
                                          </p:val>
                                        </p:tav>
                                      </p:tavLst>
                                    </p:anim>
                                    <p:animEffect>
                                      <p:cBhvr>
                                        <p:cTn id="32" dur="500"/>
                                        <p:tgtEl>
                                          <p:spTgt spid="4096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6" presetClass="emph" presetSubtype="0" fill="hold" nodeType="clickEffect">
                                  <p:stCondLst>
                                    <p:cond delay="0"/>
                                  </p:stCondLst>
                                  <p:childTnLst>
                                    <p:animEffect>
                                      <p:cBhvr>
                                        <p:cTn id="36" dur="500" tmFilter="0, 0; .2, .5; .8, .5; 1, 0"/>
                                        <p:tgtEl>
                                          <p:spTgt spid="40967"/>
                                        </p:tgtEl>
                                      </p:cBhvr>
                                    </p:animEffect>
                                    <p:animScale>
                                      <p:cBhvr>
                                        <p:cTn id="37" dur="250" autoRev="1" fill="hold"/>
                                        <p:tgtEl>
                                          <p:spTgt spid="4096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ldLvl="0" autoUpdateAnimBg="0"/>
      <p:bldP spid="40963" grpId="0" bldLvl="0" autoUpdateAnimBg="0"/>
      <p:bldP spid="40964" grpId="0" bldLvl="0" autoUpdateAnimBg="0"/>
      <p:bldP spid="40966" grpId="0" bldLvl="0" animBg="1" autoUpdateAnimBg="0"/>
      <p:bldP spid="40970"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3"/>
          <p:cNvSpPr>
            <a:spLocks noChangeArrowheads="1"/>
          </p:cNvSpPr>
          <p:nvPr/>
        </p:nvSpPr>
        <p:spPr bwMode="auto">
          <a:xfrm>
            <a:off x="1606550" y="1354138"/>
            <a:ext cx="6205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sz="4000" b="1">
                <a:solidFill>
                  <a:srgbClr val="000000"/>
                </a:solidFill>
                <a:latin typeface="微软雅黑" panose="020B0503020204020204" pitchFamily="34" charset="-122"/>
                <a:ea typeface="微软雅黑" panose="020B0503020204020204" pitchFamily="34" charset="-122"/>
              </a:rPr>
              <a:t>专题教育着力解决的问题</a:t>
            </a:r>
          </a:p>
        </p:txBody>
      </p:sp>
      <p:grpSp>
        <p:nvGrpSpPr>
          <p:cNvPr id="41987" name="组合 18"/>
          <p:cNvGrpSpPr>
            <a:grpSpLocks/>
          </p:cNvGrpSpPr>
          <p:nvPr/>
        </p:nvGrpSpPr>
        <p:grpSpPr bwMode="auto">
          <a:xfrm>
            <a:off x="682625" y="1254125"/>
            <a:ext cx="882650" cy="800100"/>
            <a:chOff x="0" y="0"/>
            <a:chExt cx="883514" cy="888600"/>
          </a:xfrm>
        </p:grpSpPr>
        <p:grpSp>
          <p:nvGrpSpPr>
            <p:cNvPr id="41988" name="组合 71"/>
            <p:cNvGrpSpPr>
              <a:grpSpLocks/>
            </p:cNvGrpSpPr>
            <p:nvPr/>
          </p:nvGrpSpPr>
          <p:grpSpPr bwMode="auto">
            <a:xfrm>
              <a:off x="0" y="0"/>
              <a:ext cx="883514" cy="888600"/>
              <a:chOff x="0" y="0"/>
              <a:chExt cx="786401" cy="792408"/>
            </a:xfrm>
          </p:grpSpPr>
          <p:grpSp>
            <p:nvGrpSpPr>
              <p:cNvPr id="41989" name="组合 72"/>
              <p:cNvGrpSpPr>
                <a:grpSpLocks/>
              </p:cNvGrpSpPr>
              <p:nvPr/>
            </p:nvGrpSpPr>
            <p:grpSpPr bwMode="auto">
              <a:xfrm>
                <a:off x="0" y="0"/>
                <a:ext cx="786401" cy="792408"/>
                <a:chOff x="0" y="0"/>
                <a:chExt cx="786401" cy="792408"/>
              </a:xfrm>
            </p:grpSpPr>
            <p:grpSp>
              <p:nvGrpSpPr>
                <p:cNvPr id="41990" name="组合 84"/>
                <p:cNvGrpSpPr>
                  <a:grpSpLocks/>
                </p:cNvGrpSpPr>
                <p:nvPr/>
              </p:nvGrpSpPr>
              <p:grpSpPr bwMode="auto">
                <a:xfrm>
                  <a:off x="0" y="0"/>
                  <a:ext cx="786401" cy="792408"/>
                  <a:chOff x="0" y="0"/>
                  <a:chExt cx="1727202" cy="1701801"/>
                </a:xfrm>
              </p:grpSpPr>
              <p:pic>
                <p:nvPicPr>
                  <p:cNvPr id="41991" name="Picture 17" descr="circuler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727200" cy="169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Oval 18"/>
                  <p:cNvSpPr>
                    <a:spLocks noChangeArrowheads="1"/>
                  </p:cNvSpPr>
                  <p:nvPr/>
                </p:nvSpPr>
                <p:spPr bwMode="auto">
                  <a:xfrm>
                    <a:off x="0" y="0"/>
                    <a:ext cx="1727202" cy="1701801"/>
                  </a:xfrm>
                  <a:prstGeom prst="ellipse">
                    <a:avLst/>
                  </a:prstGeom>
                  <a:gradFill rotWithShape="0">
                    <a:gsLst>
                      <a:gs pos="0">
                        <a:srgbClr val="C00000"/>
                      </a:gs>
                      <a:gs pos="50000">
                        <a:srgbClr val="FF3300"/>
                      </a:gs>
                      <a:gs pos="100000">
                        <a:srgbClr val="FF8A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800">
                      <a:solidFill>
                        <a:srgbClr val="FFFF7A"/>
                      </a:solidFill>
                      <a:latin typeface="Arial Black" panose="020B0A04020102020204" pitchFamily="34" charset="0"/>
                      <a:ea typeface="华文细黑" panose="02010600040101010101" pitchFamily="2" charset="-122"/>
                      <a:sym typeface="Arial Black" panose="020B0A04020102020204" pitchFamily="34" charset="0"/>
                    </a:endParaRPr>
                  </a:p>
                </p:txBody>
              </p:sp>
            </p:grpSp>
            <p:pic>
              <p:nvPicPr>
                <p:cNvPr id="41993" name="Picture 19" descr="Picture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641" y="13920"/>
                  <a:ext cx="621120" cy="279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994" name="Group 20"/>
              <p:cNvGrpSpPr>
                <a:grpSpLocks/>
              </p:cNvGrpSpPr>
              <p:nvPr/>
            </p:nvGrpSpPr>
            <p:grpSpPr bwMode="auto">
              <a:xfrm rot="-1297425" flipH="1" flipV="1">
                <a:off x="55706" y="610279"/>
                <a:ext cx="673472" cy="164841"/>
                <a:chOff x="0" y="0"/>
                <a:chExt cx="893" cy="246"/>
              </a:xfrm>
            </p:grpSpPr>
            <p:grpSp>
              <p:nvGrpSpPr>
                <p:cNvPr id="41995" name="Group 21"/>
                <p:cNvGrpSpPr>
                  <a:grpSpLocks/>
                </p:cNvGrpSpPr>
                <p:nvPr/>
              </p:nvGrpSpPr>
              <p:grpSpPr bwMode="auto">
                <a:xfrm>
                  <a:off x="0" y="0"/>
                  <a:ext cx="743" cy="185"/>
                  <a:chOff x="0" y="0"/>
                  <a:chExt cx="1118" cy="279"/>
                </a:xfrm>
              </p:grpSpPr>
              <p:sp>
                <p:nvSpPr>
                  <p:cNvPr id="41996" name="AutoShape 22"/>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1997" name="AutoShape 23"/>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1998" name="AutoShape 24"/>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1999" name="AutoShape 25"/>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nvGrpSpPr>
                <p:cNvPr id="42000" name="Group 26"/>
                <p:cNvGrpSpPr>
                  <a:grpSpLocks/>
                </p:cNvGrpSpPr>
                <p:nvPr/>
              </p:nvGrpSpPr>
              <p:grpSpPr bwMode="auto">
                <a:xfrm rot="1353540">
                  <a:off x="150" y="60"/>
                  <a:ext cx="743" cy="186"/>
                  <a:chOff x="0" y="0"/>
                  <a:chExt cx="1118" cy="279"/>
                </a:xfrm>
              </p:grpSpPr>
              <p:sp>
                <p:nvSpPr>
                  <p:cNvPr id="42001" name="AutoShape 27"/>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2002" name="AutoShape 28"/>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2003" name="AutoShape 29"/>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42004" name="AutoShape 30"/>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grpSp>
        <p:sp>
          <p:nvSpPr>
            <p:cNvPr id="42005" name="矩形 20"/>
            <p:cNvSpPr>
              <a:spLocks noChangeArrowheads="1"/>
            </p:cNvSpPr>
            <p:nvPr/>
          </p:nvSpPr>
          <p:spPr bwMode="auto">
            <a:xfrm>
              <a:off x="154138" y="125356"/>
              <a:ext cx="541868" cy="542681"/>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Calibri" panose="020F0502020204030204" pitchFamily="34" charset="0"/>
              </a:endParaRPr>
            </a:p>
          </p:txBody>
        </p:sp>
      </p:grpSp>
      <p:sp>
        <p:nvSpPr>
          <p:cNvPr id="42006" name="矩形 31"/>
          <p:cNvSpPr>
            <a:spLocks noChangeArrowheads="1"/>
          </p:cNvSpPr>
          <p:nvPr/>
        </p:nvSpPr>
        <p:spPr bwMode="auto">
          <a:xfrm>
            <a:off x="1547813" y="2182813"/>
            <a:ext cx="6192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理想信念动摇、信仰迷茫、精神迷失，宗旨意识淡薄、忽视群众利益、漠视群众疾苦，党性修养缺失、不讲党的原则等问题</a:t>
            </a:r>
            <a:endParaRPr lang="zh-CN" altLang="en-US"/>
          </a:p>
        </p:txBody>
      </p:sp>
      <p:sp>
        <p:nvSpPr>
          <p:cNvPr id="42007" name="矩形 35"/>
          <p:cNvSpPr>
            <a:spLocks noChangeArrowheads="1"/>
          </p:cNvSpPr>
          <p:nvPr/>
        </p:nvSpPr>
        <p:spPr bwMode="auto">
          <a:xfrm>
            <a:off x="1547813" y="2765425"/>
            <a:ext cx="6192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滥用权力、设租寻租，官商勾结、利益输送，不直面问题、不负责任、不敢担当，顶风违纪还在搞“四风”、不收敛不收手等问题</a:t>
            </a:r>
            <a:endParaRPr lang="zh-CN" altLang="en-US"/>
          </a:p>
        </p:txBody>
      </p:sp>
      <p:sp>
        <p:nvSpPr>
          <p:cNvPr id="42008" name="矩形 36"/>
          <p:cNvSpPr>
            <a:spLocks noChangeArrowheads="1"/>
          </p:cNvSpPr>
          <p:nvPr/>
        </p:nvSpPr>
        <p:spPr bwMode="auto">
          <a:xfrm>
            <a:off x="1547813" y="3349625"/>
            <a:ext cx="6192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n"/>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无视党的政治纪律和政治规矩，对党不忠诚、做人不老实，阳奉阴违、自行其是，心中无党纪、眼里无国法等问题</a:t>
            </a:r>
            <a:endParaRPr lang="zh-CN" altLang="en-US"/>
          </a:p>
        </p:txBody>
      </p:sp>
      <p:pic>
        <p:nvPicPr>
          <p:cNvPr id="42009"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a:ext>
            </a:extLst>
          </a:blip>
          <a:srcRect/>
          <a:stretch>
            <a:fillRect/>
          </a:stretch>
        </p:blipFill>
        <p:spPr bwMode="auto">
          <a:xfrm>
            <a:off x="0" y="3448050"/>
            <a:ext cx="49149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10" name="标题 3"/>
          <p:cNvSpPr>
            <a:spLocks noChangeArrowheads="1"/>
          </p:cNvSpPr>
          <p:nvPr/>
        </p:nvSpPr>
        <p:spPr bwMode="auto">
          <a:xfrm>
            <a:off x="-33338" y="187325"/>
            <a:ext cx="453390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“三严三实”专题教育要点</a:t>
            </a: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1987"/>
                                        </p:tgtEl>
                                        <p:attrNameLst>
                                          <p:attrName>style.visibility</p:attrName>
                                        </p:attrNameLst>
                                      </p:cBhvr>
                                      <p:to>
                                        <p:strVal val="visible"/>
                                      </p:to>
                                    </p:set>
                                    <p:animEffect>
                                      <p:cBhvr>
                                        <p:cTn id="7" dur="1000"/>
                                        <p:tgtEl>
                                          <p:spTgt spid="41987"/>
                                        </p:tgtEl>
                                      </p:cBhvr>
                                    </p:animEffect>
                                    <p:anim calcmode="lin" valueType="num">
                                      <p:cBhvr>
                                        <p:cTn id="8" dur="1000" fill="hold"/>
                                        <p:tgtEl>
                                          <p:spTgt spid="41987"/>
                                        </p:tgtEl>
                                        <p:attrNameLst>
                                          <p:attrName>ppt_x</p:attrName>
                                        </p:attrNameLst>
                                      </p:cBhvr>
                                      <p:tavLst>
                                        <p:tav tm="0">
                                          <p:val>
                                            <p:strVal val="#ppt_x"/>
                                          </p:val>
                                        </p:tav>
                                        <p:tav tm="100000">
                                          <p:val>
                                            <p:strVal val="#ppt_x"/>
                                          </p:val>
                                        </p:tav>
                                      </p:tavLst>
                                    </p:anim>
                                    <p:anim calcmode="lin" valueType="num">
                                      <p:cBhvr>
                                        <p:cTn id="9" dur="1000" fill="hold"/>
                                        <p:tgtEl>
                                          <p:spTgt spid="4198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1986"/>
                                        </p:tgtEl>
                                        <p:attrNameLst>
                                          <p:attrName>style.visibility</p:attrName>
                                        </p:attrNameLst>
                                      </p:cBhvr>
                                      <p:to>
                                        <p:strVal val="visible"/>
                                      </p:to>
                                    </p:set>
                                    <p:animEffect>
                                      <p:cBhvr>
                                        <p:cTn id="13" dur="500"/>
                                        <p:tgtEl>
                                          <p:spTgt spid="41986"/>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2006"/>
                                        </p:tgtEl>
                                        <p:attrNameLst>
                                          <p:attrName>style.visibility</p:attrName>
                                        </p:attrNameLst>
                                      </p:cBhvr>
                                      <p:to>
                                        <p:strVal val="visible"/>
                                      </p:to>
                                    </p:set>
                                    <p:animEffect>
                                      <p:cBhvr>
                                        <p:cTn id="17" dur="500"/>
                                        <p:tgtEl>
                                          <p:spTgt spid="42006"/>
                                        </p:tgtEl>
                                      </p:cBhvr>
                                    </p:animEffect>
                                  </p:childTnLst>
                                </p:cTn>
                              </p:par>
                            </p:childTnLst>
                          </p:cTn>
                        </p:par>
                        <p:par>
                          <p:cTn id="18" fill="hold" nodeType="afterGroup">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2007"/>
                                        </p:tgtEl>
                                        <p:attrNameLst>
                                          <p:attrName>style.visibility</p:attrName>
                                        </p:attrNameLst>
                                      </p:cBhvr>
                                      <p:to>
                                        <p:strVal val="visible"/>
                                      </p:to>
                                    </p:set>
                                    <p:animEffect>
                                      <p:cBhvr>
                                        <p:cTn id="21" dur="500"/>
                                        <p:tgtEl>
                                          <p:spTgt spid="42007"/>
                                        </p:tgtEl>
                                      </p:cBhvr>
                                    </p:animEffect>
                                  </p:childTnLst>
                                </p:cTn>
                              </p:par>
                            </p:childTnLst>
                          </p:cTn>
                        </p:par>
                        <p:par>
                          <p:cTn id="22" fill="hold" nodeType="afterGroup">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2008"/>
                                        </p:tgtEl>
                                        <p:attrNameLst>
                                          <p:attrName>style.visibility</p:attrName>
                                        </p:attrNameLst>
                                      </p:cBhvr>
                                      <p:to>
                                        <p:strVal val="visible"/>
                                      </p:to>
                                    </p:set>
                                    <p:animEffect>
                                      <p:cBhvr>
                                        <p:cTn id="25" dur="500"/>
                                        <p:tgtEl>
                                          <p:spTgt spid="42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ldLvl="0" autoUpdateAnimBg="0"/>
      <p:bldP spid="42006" grpId="0" bldLvl="0" autoUpdateAnimBg="0"/>
      <p:bldP spid="42007" grpId="0" bldLvl="0" autoUpdateAnimBg="0"/>
      <p:bldP spid="42008"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le Tile"/>
          <p:cNvSpPr>
            <a:spLocks noChangeArrowheads="1"/>
          </p:cNvSpPr>
          <p:nvPr/>
        </p:nvSpPr>
        <p:spPr bwMode="auto">
          <a:xfrm>
            <a:off x="3816350" y="1050925"/>
            <a:ext cx="4572000" cy="3600450"/>
          </a:xfrm>
          <a:prstGeom prst="rect">
            <a:avLst/>
          </a:prstGeom>
          <a:solidFill>
            <a:srgbClr val="E2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fontAlgn="ctr">
              <a:buClr>
                <a:srgbClr val="FF0000"/>
              </a:buClr>
              <a:buSzPct val="70000"/>
              <a:buFont typeface="Wingdings" panose="05000000000000000000" pitchFamily="2" charset="2"/>
              <a:buChar char="u"/>
            </a:pPr>
            <a:endParaRPr lang="zh-CN"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23" name="TextBox 14"/>
          <p:cNvSpPr>
            <a:spLocks noChangeArrowheads="1"/>
          </p:cNvSpPr>
          <p:nvPr/>
        </p:nvSpPr>
        <p:spPr bwMode="auto">
          <a:xfrm>
            <a:off x="4029075" y="1350963"/>
            <a:ext cx="4143375"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0" rIns="72000" bIns="180000"/>
          <a:lstStyle/>
          <a:p>
            <a:pPr algn="just">
              <a:lnSpc>
                <a:spcPct val="150000"/>
              </a:lnSpc>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月，中共中央办公厅印发</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关于在县处级以上领导干部中开展“三严三实”专题教育方案</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，对</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年在县处级以上领导干部中开展“三严三实”专题教育作出安排。</a:t>
            </a:r>
          </a:p>
          <a:p>
            <a:pPr algn="just">
              <a:lnSpc>
                <a:spcPct val="150000"/>
              </a:lnSpc>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方案</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要求从</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月底开始，在各级党政机关、人民团体及其内设机构县处级以上领导干部和事业单位、国有企业中层以上领导人员中开展，各级同步进行。</a:t>
            </a:r>
            <a:endParaRPr lang="zh-CN" altLang="en-US"/>
          </a:p>
        </p:txBody>
      </p:sp>
      <p:pic>
        <p:nvPicPr>
          <p:cNvPr id="5124" name="Picture 3"/>
          <p:cNvPicPr>
            <a:picLocks noChangeAspect="1" noChangeArrowheads="1"/>
          </p:cNvPicPr>
          <p:nvPr/>
        </p:nvPicPr>
        <p:blipFill>
          <a:blip r:embed="rId2" cstate="email">
            <a:lum contrast="10000"/>
            <a:extLst>
              <a:ext uri="{28A0092B-C50C-407E-A947-70E740481C1C}">
                <a14:useLocalDpi xmlns:a14="http://schemas.microsoft.com/office/drawing/2010/main"/>
              </a:ext>
            </a:extLst>
          </a:blip>
          <a:srcRect/>
          <a:stretch>
            <a:fillRect/>
          </a:stretch>
        </p:blipFill>
        <p:spPr bwMode="auto">
          <a:xfrm>
            <a:off x="819150" y="1050925"/>
            <a:ext cx="2897188" cy="360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标题 1"/>
          <p:cNvSpPr>
            <a:spLocks noGrp="1" noChangeArrowheads="1"/>
          </p:cNvSpPr>
          <p:nvPr>
            <p:ph type="title" idx="4294967295"/>
          </p:nvPr>
        </p:nvSpPr>
        <p:spPr bwMode="auto">
          <a:xfrm>
            <a:off x="231775" y="153988"/>
            <a:ext cx="8229600" cy="504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zh-CN" altLang="en-US" sz="2400" b="1" dirty="0">
                <a:latin typeface="微软雅黑" panose="020B0503020204020204" pitchFamily="34" charset="-122"/>
                <a:ea typeface="微软雅黑" panose="020B0503020204020204" pitchFamily="34" charset="-122"/>
              </a:rPr>
              <a:t>前  言</a:t>
            </a: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ppt_x</p:attrName>
                                        </p:attrNameLst>
                                      </p:cBhvr>
                                      <p:tavLst>
                                        <p:tav tm="0">
                                          <p:val>
                                            <p:strVal val="0-#ppt_w/2"/>
                                          </p:val>
                                        </p:tav>
                                        <p:tav tm="100000">
                                          <p:val>
                                            <p:strVal val="#ppt_x"/>
                                          </p:val>
                                        </p:tav>
                                      </p:tavLst>
                                    </p:anim>
                                    <p:anim calcmode="lin" valueType="num">
                                      <p:cBhvr>
                                        <p:cTn id="8" dur="500" fill="hold"/>
                                        <p:tgtEl>
                                          <p:spTgt spid="51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p:cTn id="11" dur="500" fill="hold"/>
                                        <p:tgtEl>
                                          <p:spTgt spid="5122"/>
                                        </p:tgtEl>
                                        <p:attrNameLst>
                                          <p:attrName>ppt_x</p:attrName>
                                        </p:attrNameLst>
                                      </p:cBhvr>
                                      <p:tavLst>
                                        <p:tav tm="0">
                                          <p:val>
                                            <p:strVal val="1+#ppt_w/2"/>
                                          </p:val>
                                        </p:tav>
                                        <p:tav tm="100000">
                                          <p:val>
                                            <p:strVal val="#ppt_x"/>
                                          </p:val>
                                        </p:tav>
                                      </p:tavLst>
                                    </p:anim>
                                    <p:anim calcmode="lin" valueType="num">
                                      <p:cBhvr>
                                        <p:cTn id="12" dur="500" fill="hold"/>
                                        <p:tgtEl>
                                          <p:spTgt spid="51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5123"/>
                                        </p:tgtEl>
                                        <p:attrNameLst>
                                          <p:attrName>style.visibility</p:attrName>
                                        </p:attrNameLst>
                                      </p:cBhvr>
                                      <p:to>
                                        <p:strVal val="visible"/>
                                      </p:to>
                                    </p:set>
                                    <p:anim calcmode="fmla" valueType="clr">
                                      <p:cBhvr override="childStyle">
                                        <p:cTn id="16" dur="100"/>
                                        <p:tgtEl>
                                          <p:spTgt spid="5123"/>
                                        </p:tgtEl>
                                        <p:attrNameLst>
                                          <p:attrName>style.color</p:attrName>
                                        </p:attrNameLst>
                                      </p:cBhvr>
                                      <p:tavLst>
                                        <p:tav tm="0">
                                          <p:val>
                                            <p:clrVal>
                                              <a:schemeClr val="accent1"/>
                                            </p:clrVal>
                                          </p:val>
                                        </p:tav>
                                        <p:tav tm="50000">
                                          <p:val>
                                            <p:clrVal>
                                              <a:schemeClr val="accent1"/>
                                            </p:clrVal>
                                          </p:val>
                                        </p:tav>
                                      </p:tavLst>
                                    </p:anim>
                                    <p:anim calcmode="fmla" valueType="clr">
                                      <p:cBhvr>
                                        <p:cTn id="17" dur="100"/>
                                        <p:tgtEl>
                                          <p:spTgt spid="5123"/>
                                        </p:tgtEl>
                                        <p:attrNameLst>
                                          <p:attrName>fillcolor</p:attrName>
                                        </p:attrNameLst>
                                      </p:cBhvr>
                                      <p:tavLst>
                                        <p:tav tm="0">
                                          <p:val>
                                            <p:clrVal>
                                              <a:schemeClr val="accent1"/>
                                            </p:clrVal>
                                          </p:val>
                                        </p:tav>
                                        <p:tav tm="50000">
                                          <p:val>
                                            <p:clrVal>
                                              <a:schemeClr val="accent1"/>
                                            </p:clrVal>
                                          </p:val>
                                        </p:tav>
                                      </p:tavLst>
                                    </p:anim>
                                    <p:set>
                                      <p:cBhvr>
                                        <p:cTn id="18" dur="100"/>
                                        <p:tgtEl>
                                          <p:spTgt spid="512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3"/>
          <p:cNvSpPr>
            <a:spLocks noChangeArrowheads="1"/>
          </p:cNvSpPr>
          <p:nvPr/>
        </p:nvSpPr>
        <p:spPr bwMode="auto">
          <a:xfrm>
            <a:off x="-33338" y="187325"/>
            <a:ext cx="546893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“三严三实”专题教育开展落实整改</a:t>
            </a:r>
          </a:p>
        </p:txBody>
      </p:sp>
      <p:sp>
        <p:nvSpPr>
          <p:cNvPr id="45059" name="矩形 17"/>
          <p:cNvSpPr>
            <a:spLocks noChangeArrowheads="1"/>
          </p:cNvSpPr>
          <p:nvPr/>
        </p:nvSpPr>
        <p:spPr bwMode="auto">
          <a:xfrm>
            <a:off x="2762250" y="1276350"/>
            <a:ext cx="4572000" cy="747713"/>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要强化整改落实和立规执纪，坚持边学边查边改，主要领导干部带头，列出问题清单，一项一项整改，进行专项整治，严格正风肃纪。</a:t>
            </a:r>
            <a:endParaRPr lang="zh-CN" altLang="en-US"/>
          </a:p>
        </p:txBody>
      </p:sp>
      <p:sp>
        <p:nvSpPr>
          <p:cNvPr id="45060" name="矩形 30"/>
          <p:cNvSpPr>
            <a:spLocks noChangeArrowheads="1"/>
          </p:cNvSpPr>
          <p:nvPr/>
        </p:nvSpPr>
        <p:spPr bwMode="auto">
          <a:xfrm>
            <a:off x="2765425" y="2281238"/>
            <a:ext cx="4572000" cy="525462"/>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对存在“不严不实”问题的领导干部，立足于教育提高，促其改进</a:t>
            </a:r>
            <a:endParaRPr lang="zh-CN" altLang="en-US"/>
          </a:p>
        </p:txBody>
      </p:sp>
      <p:sp>
        <p:nvSpPr>
          <p:cNvPr id="45061" name="矩形 31"/>
          <p:cNvSpPr>
            <a:spLocks noChangeArrowheads="1"/>
          </p:cNvSpPr>
          <p:nvPr/>
        </p:nvSpPr>
        <p:spPr bwMode="auto">
          <a:xfrm>
            <a:off x="2765425" y="3067050"/>
            <a:ext cx="4572000" cy="525463"/>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对群众意见大、不能认真查摆问题、没有明显改进的，要进行组织调整</a:t>
            </a:r>
            <a:endParaRPr lang="zh-CN" altLang="en-US"/>
          </a:p>
        </p:txBody>
      </p:sp>
      <p:sp>
        <p:nvSpPr>
          <p:cNvPr id="45062" name="矩形 32"/>
          <p:cNvSpPr>
            <a:spLocks noChangeArrowheads="1"/>
          </p:cNvSpPr>
          <p:nvPr/>
        </p:nvSpPr>
        <p:spPr bwMode="auto">
          <a:xfrm>
            <a:off x="2762250" y="3973513"/>
            <a:ext cx="4572000" cy="527050"/>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针对“不严不实”问题，建制度、立规矩，强化刚性执行</a:t>
            </a:r>
            <a:endParaRPr lang="zh-CN" altLang="en-US"/>
          </a:p>
        </p:txBody>
      </p:sp>
      <p:grpSp>
        <p:nvGrpSpPr>
          <p:cNvPr id="45063" name="组合 33"/>
          <p:cNvGrpSpPr>
            <a:grpSpLocks/>
          </p:cNvGrpSpPr>
          <p:nvPr/>
        </p:nvGrpSpPr>
        <p:grpSpPr bwMode="auto">
          <a:xfrm>
            <a:off x="1692275" y="1347788"/>
            <a:ext cx="747713" cy="608012"/>
            <a:chOff x="0" y="0"/>
            <a:chExt cx="388411" cy="674253"/>
          </a:xfrm>
        </p:grpSpPr>
        <p:sp>
          <p:nvSpPr>
            <p:cNvPr id="45065" name="矩形 35"/>
            <p:cNvSpPr>
              <a:spLocks noChangeArrowheads="1"/>
            </p:cNvSpPr>
            <p:nvPr/>
          </p:nvSpPr>
          <p:spPr bwMode="auto">
            <a:xfrm>
              <a:off x="31588" y="79026"/>
              <a:ext cx="325235" cy="581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5066" name="组合 36"/>
          <p:cNvGrpSpPr>
            <a:grpSpLocks/>
          </p:cNvGrpSpPr>
          <p:nvPr/>
        </p:nvGrpSpPr>
        <p:grpSpPr bwMode="auto">
          <a:xfrm>
            <a:off x="1692275" y="2224088"/>
            <a:ext cx="747713" cy="608012"/>
            <a:chOff x="0" y="0"/>
            <a:chExt cx="388411" cy="674253"/>
          </a:xfrm>
        </p:grpSpPr>
        <p:sp>
          <p:nvSpPr>
            <p:cNvPr id="45068" name="矩形 38"/>
            <p:cNvSpPr>
              <a:spLocks noChangeArrowheads="1"/>
            </p:cNvSpPr>
            <p:nvPr/>
          </p:nvSpPr>
          <p:spPr bwMode="auto">
            <a:xfrm>
              <a:off x="31588" y="79026"/>
              <a:ext cx="325235" cy="581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5069" name="组合 39"/>
          <p:cNvGrpSpPr>
            <a:grpSpLocks/>
          </p:cNvGrpSpPr>
          <p:nvPr/>
        </p:nvGrpSpPr>
        <p:grpSpPr bwMode="auto">
          <a:xfrm>
            <a:off x="1692275" y="3067050"/>
            <a:ext cx="747713" cy="606425"/>
            <a:chOff x="0" y="0"/>
            <a:chExt cx="388411" cy="674253"/>
          </a:xfrm>
        </p:grpSpPr>
        <p:sp>
          <p:nvSpPr>
            <p:cNvPr id="45071" name="矩形 44"/>
            <p:cNvSpPr>
              <a:spLocks noChangeArrowheads="1"/>
            </p:cNvSpPr>
            <p:nvPr/>
          </p:nvSpPr>
          <p:spPr bwMode="auto">
            <a:xfrm>
              <a:off x="31588" y="79026"/>
              <a:ext cx="325235" cy="581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5072" name="组合 45"/>
          <p:cNvGrpSpPr>
            <a:grpSpLocks/>
          </p:cNvGrpSpPr>
          <p:nvPr/>
        </p:nvGrpSpPr>
        <p:grpSpPr bwMode="auto">
          <a:xfrm>
            <a:off x="1692275" y="3908425"/>
            <a:ext cx="747713" cy="608013"/>
            <a:chOff x="0" y="0"/>
            <a:chExt cx="388411" cy="674253"/>
          </a:xfrm>
        </p:grpSpPr>
        <p:sp>
          <p:nvSpPr>
            <p:cNvPr id="45074" name="矩形 47"/>
            <p:cNvSpPr>
              <a:spLocks noChangeArrowheads="1"/>
            </p:cNvSpPr>
            <p:nvPr/>
          </p:nvSpPr>
          <p:spPr bwMode="auto">
            <a:xfrm>
              <a:off x="31588" y="79026"/>
              <a:ext cx="325235" cy="581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8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5063"/>
                                        </p:tgtEl>
                                        <p:attrNameLst>
                                          <p:attrName>style.visibility</p:attrName>
                                        </p:attrNameLst>
                                      </p:cBhvr>
                                      <p:to>
                                        <p:strVal val="visible"/>
                                      </p:to>
                                    </p:set>
                                    <p:anim calcmode="lin" valueType="num">
                                      <p:cBhvr>
                                        <p:cTn id="7" dur="500" fill="hold"/>
                                        <p:tgtEl>
                                          <p:spTgt spid="45063"/>
                                        </p:tgtEl>
                                        <p:attrNameLst>
                                          <p:attrName>ppt_x</p:attrName>
                                        </p:attrNameLst>
                                      </p:cBhvr>
                                      <p:tavLst>
                                        <p:tav tm="0">
                                          <p:val>
                                            <p:strVal val="0-#ppt_w/2"/>
                                          </p:val>
                                        </p:tav>
                                        <p:tav tm="100000">
                                          <p:val>
                                            <p:strVal val="#ppt_x"/>
                                          </p:val>
                                        </p:tav>
                                      </p:tavLst>
                                    </p:anim>
                                    <p:anim calcmode="lin" valueType="num">
                                      <p:cBhvr>
                                        <p:cTn id="8" dur="500" fill="hold"/>
                                        <p:tgtEl>
                                          <p:spTgt spid="4506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5066"/>
                                        </p:tgtEl>
                                        <p:attrNameLst>
                                          <p:attrName>style.visibility</p:attrName>
                                        </p:attrNameLst>
                                      </p:cBhvr>
                                      <p:to>
                                        <p:strVal val="visible"/>
                                      </p:to>
                                    </p:set>
                                    <p:anim calcmode="lin" valueType="num">
                                      <p:cBhvr>
                                        <p:cTn id="13" dur="500" fill="hold"/>
                                        <p:tgtEl>
                                          <p:spTgt spid="45066"/>
                                        </p:tgtEl>
                                        <p:attrNameLst>
                                          <p:attrName>ppt_x</p:attrName>
                                        </p:attrNameLst>
                                      </p:cBhvr>
                                      <p:tavLst>
                                        <p:tav tm="0">
                                          <p:val>
                                            <p:strVal val="0-#ppt_w/2"/>
                                          </p:val>
                                        </p:tav>
                                        <p:tav tm="100000">
                                          <p:val>
                                            <p:strVal val="#ppt_x"/>
                                          </p:val>
                                        </p:tav>
                                      </p:tavLst>
                                    </p:anim>
                                    <p:anim calcmode="lin" valueType="num">
                                      <p:cBhvr>
                                        <p:cTn id="14" dur="500" fill="hold"/>
                                        <p:tgtEl>
                                          <p:spTgt spid="4506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5069"/>
                                        </p:tgtEl>
                                        <p:attrNameLst>
                                          <p:attrName>style.visibility</p:attrName>
                                        </p:attrNameLst>
                                      </p:cBhvr>
                                      <p:to>
                                        <p:strVal val="visible"/>
                                      </p:to>
                                    </p:set>
                                    <p:anim calcmode="lin" valueType="num">
                                      <p:cBhvr>
                                        <p:cTn id="19" dur="500" fill="hold"/>
                                        <p:tgtEl>
                                          <p:spTgt spid="45069"/>
                                        </p:tgtEl>
                                        <p:attrNameLst>
                                          <p:attrName>ppt_x</p:attrName>
                                        </p:attrNameLst>
                                      </p:cBhvr>
                                      <p:tavLst>
                                        <p:tav tm="0">
                                          <p:val>
                                            <p:strVal val="0-#ppt_w/2"/>
                                          </p:val>
                                        </p:tav>
                                        <p:tav tm="100000">
                                          <p:val>
                                            <p:strVal val="#ppt_x"/>
                                          </p:val>
                                        </p:tav>
                                      </p:tavLst>
                                    </p:anim>
                                    <p:anim calcmode="lin" valueType="num">
                                      <p:cBhvr>
                                        <p:cTn id="20" dur="500" fill="hold"/>
                                        <p:tgtEl>
                                          <p:spTgt spid="4506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5072"/>
                                        </p:tgtEl>
                                        <p:attrNameLst>
                                          <p:attrName>style.visibility</p:attrName>
                                        </p:attrNameLst>
                                      </p:cBhvr>
                                      <p:to>
                                        <p:strVal val="visible"/>
                                      </p:to>
                                    </p:set>
                                    <p:anim calcmode="lin" valueType="num">
                                      <p:cBhvr>
                                        <p:cTn id="25" dur="500" fill="hold"/>
                                        <p:tgtEl>
                                          <p:spTgt spid="45072"/>
                                        </p:tgtEl>
                                        <p:attrNameLst>
                                          <p:attrName>ppt_x</p:attrName>
                                        </p:attrNameLst>
                                      </p:cBhvr>
                                      <p:tavLst>
                                        <p:tav tm="0">
                                          <p:val>
                                            <p:strVal val="0-#ppt_w/2"/>
                                          </p:val>
                                        </p:tav>
                                        <p:tav tm="100000">
                                          <p:val>
                                            <p:strVal val="#ppt_x"/>
                                          </p:val>
                                        </p:tav>
                                      </p:tavLst>
                                    </p:anim>
                                    <p:anim calcmode="lin" valueType="num">
                                      <p:cBhvr>
                                        <p:cTn id="26" dur="500" fill="hold"/>
                                        <p:tgtEl>
                                          <p:spTgt spid="45072"/>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45059"/>
                                        </p:tgtEl>
                                        <p:attrNameLst>
                                          <p:attrName>style.visibility</p:attrName>
                                        </p:attrNameLst>
                                      </p:cBhvr>
                                      <p:to>
                                        <p:strVal val="visible"/>
                                      </p:to>
                                    </p:set>
                                    <p:animEffect>
                                      <p:cBhvr>
                                        <p:cTn id="30" dur="500"/>
                                        <p:tgtEl>
                                          <p:spTgt spid="45059"/>
                                        </p:tgtEl>
                                      </p:cBhvr>
                                    </p:animEffect>
                                  </p:childTnLst>
                                </p:cTn>
                              </p:par>
                            </p:childTnLst>
                          </p:cTn>
                        </p:par>
                        <p:par>
                          <p:cTn id="31" fill="hold" nodeType="afterGroup">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45060"/>
                                        </p:tgtEl>
                                        <p:attrNameLst>
                                          <p:attrName>style.visibility</p:attrName>
                                        </p:attrNameLst>
                                      </p:cBhvr>
                                      <p:to>
                                        <p:strVal val="visible"/>
                                      </p:to>
                                    </p:set>
                                    <p:animEffect>
                                      <p:cBhvr>
                                        <p:cTn id="34" dur="500"/>
                                        <p:tgtEl>
                                          <p:spTgt spid="45060"/>
                                        </p:tgtEl>
                                      </p:cBhvr>
                                    </p:animEffect>
                                  </p:childTnLst>
                                </p:cTn>
                              </p:par>
                            </p:childTnLst>
                          </p:cTn>
                        </p:par>
                        <p:par>
                          <p:cTn id="35" fill="hold" nodeType="afterGroup">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45061"/>
                                        </p:tgtEl>
                                        <p:attrNameLst>
                                          <p:attrName>style.visibility</p:attrName>
                                        </p:attrNameLst>
                                      </p:cBhvr>
                                      <p:to>
                                        <p:strVal val="visible"/>
                                      </p:to>
                                    </p:set>
                                    <p:animEffect>
                                      <p:cBhvr>
                                        <p:cTn id="38" dur="500"/>
                                        <p:tgtEl>
                                          <p:spTgt spid="45061"/>
                                        </p:tgtEl>
                                      </p:cBhvr>
                                    </p:animEffect>
                                  </p:childTnLst>
                                </p:cTn>
                              </p:par>
                            </p:childTnLst>
                          </p:cTn>
                        </p:par>
                        <p:par>
                          <p:cTn id="39" fill="hold" nodeType="afterGroup">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45062"/>
                                        </p:tgtEl>
                                        <p:attrNameLst>
                                          <p:attrName>style.visibility</p:attrName>
                                        </p:attrNameLst>
                                      </p:cBhvr>
                                      <p:to>
                                        <p:strVal val="visible"/>
                                      </p:to>
                                    </p:set>
                                    <p:animEffect>
                                      <p:cBhvr>
                                        <p:cTn id="42" dur="500"/>
                                        <p:tgtEl>
                                          <p:spTgt spid="45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ldLvl="0" animBg="1" autoUpdateAnimBg="0"/>
      <p:bldP spid="45060" grpId="0" bldLvl="0" animBg="1" autoUpdateAnimBg="0"/>
      <p:bldP spid="45061" grpId="0" bldLvl="0" animBg="1" autoUpdateAnimBg="0"/>
      <p:bldP spid="45062" grpId="0" bldLvl="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3"/>
          <p:cNvSpPr>
            <a:spLocks noChangeArrowheads="1"/>
          </p:cNvSpPr>
          <p:nvPr/>
        </p:nvSpPr>
        <p:spPr bwMode="auto">
          <a:xfrm>
            <a:off x="107950" y="187325"/>
            <a:ext cx="45354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扎实践行“三严三实”</a:t>
            </a:r>
            <a:endParaRPr lang="zh-CN" altLang="en-US"/>
          </a:p>
        </p:txBody>
      </p:sp>
      <p:sp>
        <p:nvSpPr>
          <p:cNvPr id="47107" name="矩形 18"/>
          <p:cNvSpPr>
            <a:spLocks noChangeArrowheads="1"/>
          </p:cNvSpPr>
          <p:nvPr/>
        </p:nvSpPr>
        <p:spPr bwMode="auto">
          <a:xfrm>
            <a:off x="1116013" y="1152525"/>
            <a:ext cx="66214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just">
              <a:buClr>
                <a:schemeClr val="accent2"/>
              </a:buClr>
              <a:buFont typeface="Wingdings" panose="05000000000000000000" pitchFamily="2" charset="2"/>
              <a:buChar char="n"/>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习主席关于“三严三实”的重要论述</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既是标准和要求</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也是考题和期望。每名党员干部要自觉把“三严三实”作为衡量能力素质的一把标尺和一面镜子</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把“三严三实”作为修身之本、为政之道、成事之要</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以“三严”袪歪风、以“三实”聚兵心</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在聚焦强军目标、献身强军实践中</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让“三严三实”成为每位党员干部的自觉行为。</a:t>
            </a:r>
            <a:endParaRPr lang="zh-CN" altLang="en-US"/>
          </a:p>
        </p:txBody>
      </p:sp>
      <p:sp>
        <p:nvSpPr>
          <p:cNvPr id="47108" name="矩形 19"/>
          <p:cNvSpPr>
            <a:spLocks noChangeArrowheads="1"/>
          </p:cNvSpPr>
          <p:nvPr/>
        </p:nvSpPr>
        <p:spPr bwMode="auto">
          <a:xfrm>
            <a:off x="1547813" y="2719388"/>
            <a:ext cx="6188075" cy="477837"/>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带头树立新风</a:t>
            </a:r>
            <a:r>
              <a:rPr lang="en-US" altLang="zh-CN"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时时以“三严三实”要求自己</a:t>
            </a:r>
            <a:endParaRPr lang="zh-CN" altLang="en-US"/>
          </a:p>
        </p:txBody>
      </p:sp>
      <p:sp>
        <p:nvSpPr>
          <p:cNvPr id="47109" name="矩形 20"/>
          <p:cNvSpPr>
            <a:spLocks noChangeArrowheads="1"/>
          </p:cNvSpPr>
          <p:nvPr/>
        </p:nvSpPr>
        <p:spPr bwMode="auto">
          <a:xfrm>
            <a:off x="1547813" y="3367088"/>
            <a:ext cx="6188075" cy="477837"/>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带头净化灵魂</a:t>
            </a:r>
            <a:r>
              <a:rPr lang="en-US" altLang="zh-CN"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事事以“三严三实”衡量自己</a:t>
            </a:r>
            <a:endParaRPr lang="zh-CN" altLang="en-US"/>
          </a:p>
        </p:txBody>
      </p:sp>
      <p:sp>
        <p:nvSpPr>
          <p:cNvPr id="47110" name="矩形 21"/>
          <p:cNvSpPr>
            <a:spLocks noChangeArrowheads="1"/>
          </p:cNvSpPr>
          <p:nvPr/>
        </p:nvSpPr>
        <p:spPr bwMode="auto">
          <a:xfrm>
            <a:off x="1547813" y="4038600"/>
            <a:ext cx="6188075" cy="477838"/>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带头强化使命</a:t>
            </a:r>
            <a:r>
              <a:rPr lang="en-US" altLang="zh-CN"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处处以“三严三实”鞭策自己</a:t>
            </a:r>
            <a:endParaRPr lang="zh-CN" altLang="en-US"/>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107"/>
                                        </p:tgtEl>
                                        <p:attrNameLst>
                                          <p:attrName>style.visibility</p:attrName>
                                        </p:attrNameLst>
                                      </p:cBhvr>
                                      <p:to>
                                        <p:strVal val="visible"/>
                                      </p:to>
                                    </p:set>
                                    <p:animEffect>
                                      <p:cBhvr>
                                        <p:cTn id="7" dur="1000"/>
                                        <p:tgtEl>
                                          <p:spTgt spid="47107"/>
                                        </p:tgtEl>
                                      </p:cBhvr>
                                    </p:animEffect>
                                    <p:anim calcmode="lin" valueType="num">
                                      <p:cBhvr>
                                        <p:cTn id="8" dur="1000" fill="hold"/>
                                        <p:tgtEl>
                                          <p:spTgt spid="47107"/>
                                        </p:tgtEl>
                                        <p:attrNameLst>
                                          <p:attrName>ppt_x</p:attrName>
                                        </p:attrNameLst>
                                      </p:cBhvr>
                                      <p:tavLst>
                                        <p:tav tm="0">
                                          <p:val>
                                            <p:strVal val="#ppt_x"/>
                                          </p:val>
                                        </p:tav>
                                        <p:tav tm="100000">
                                          <p:val>
                                            <p:strVal val="#ppt_x"/>
                                          </p:val>
                                        </p:tav>
                                      </p:tavLst>
                                    </p:anim>
                                    <p:anim calcmode="lin" valueType="num">
                                      <p:cBhvr>
                                        <p:cTn id="9" dur="1000" fill="hold"/>
                                        <p:tgtEl>
                                          <p:spTgt spid="4710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7108"/>
                                        </p:tgtEl>
                                        <p:attrNameLst>
                                          <p:attrName>style.visibility</p:attrName>
                                        </p:attrNameLst>
                                      </p:cBhvr>
                                      <p:to>
                                        <p:strVal val="visible"/>
                                      </p:to>
                                    </p:set>
                                    <p:animEffect>
                                      <p:cBhvr>
                                        <p:cTn id="13" dur="500"/>
                                        <p:tgtEl>
                                          <p:spTgt spid="47108"/>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7109"/>
                                        </p:tgtEl>
                                        <p:attrNameLst>
                                          <p:attrName>style.visibility</p:attrName>
                                        </p:attrNameLst>
                                      </p:cBhvr>
                                      <p:to>
                                        <p:strVal val="visible"/>
                                      </p:to>
                                    </p:set>
                                    <p:animEffect>
                                      <p:cBhvr>
                                        <p:cTn id="17" dur="500"/>
                                        <p:tgtEl>
                                          <p:spTgt spid="47109"/>
                                        </p:tgtEl>
                                      </p:cBhvr>
                                    </p:animEffect>
                                  </p:childTnLst>
                                </p:cTn>
                              </p:par>
                            </p:childTnLst>
                          </p:cTn>
                        </p:par>
                        <p:par>
                          <p:cTn id="18" fill="hold" nodeType="afterGroup">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7110"/>
                                        </p:tgtEl>
                                        <p:attrNameLst>
                                          <p:attrName>style.visibility</p:attrName>
                                        </p:attrNameLst>
                                      </p:cBhvr>
                                      <p:to>
                                        <p:strVal val="visible"/>
                                      </p:to>
                                    </p:set>
                                    <p:animEffect>
                                      <p:cBhvr>
                                        <p:cTn id="21" dur="500"/>
                                        <p:tgtEl>
                                          <p:spTgt spid="47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ldLvl="0" autoUpdateAnimBg="0"/>
      <p:bldP spid="47108" grpId="0" bldLvl="0" animBg="1" autoUpdateAnimBg="0"/>
      <p:bldP spid="47109" grpId="0" bldLvl="0" animBg="1" autoUpdateAnimBg="0"/>
      <p:bldP spid="47110" grpId="0" bldLvl="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添加第四部分文字内容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第四部分</a:t>
              </a:r>
              <a:endParaRPr lang="zh-CN" altLang="en-US" sz="2800" b="1" dirty="0">
                <a:solidFill>
                  <a:srgbClr val="FFFF00"/>
                </a:solidFill>
                <a:latin typeface="微软雅黑" pitchFamily="34" charset="-122"/>
                <a:ea typeface="微软雅黑" pitchFamily="34" charset="-122"/>
              </a:endParaRPr>
            </a:p>
          </p:txBody>
        </p:sp>
      </p:gr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3533" y="2121415"/>
            <a:ext cx="4492699" cy="3018638"/>
          </a:xfrm>
          <a:prstGeom prst="rect">
            <a:avLst/>
          </a:prstGeom>
        </p:spPr>
      </p:pic>
      <p:sp>
        <p:nvSpPr>
          <p:cNvPr id="17" name="TextBox 16"/>
          <p:cNvSpPr txBox="1"/>
          <p:nvPr/>
        </p:nvSpPr>
        <p:spPr>
          <a:xfrm>
            <a:off x="755576" y="2067694"/>
            <a:ext cx="4974008" cy="978729"/>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2602218"/>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2"/>
          <p:cNvSpPr>
            <a:spLocks noChangeArrowheads="1"/>
          </p:cNvSpPr>
          <p:nvPr/>
        </p:nvSpPr>
        <p:spPr bwMode="auto">
          <a:xfrm>
            <a:off x="1116013" y="2103438"/>
            <a:ext cx="691197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just">
              <a:lnSpc>
                <a:spcPct val="120000"/>
              </a:lnSpc>
              <a:buClr>
                <a:schemeClr val="accent2"/>
              </a:buClr>
              <a:buFont typeface="Wingdings" panose="05000000000000000000" pitchFamily="2" charset="2"/>
              <a:buChar char="n"/>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党员干部要以“日日弹尘</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天天洗脸”的精神</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拿起批评与自我批评的武器</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常思“严”之益</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常思“纵”之害</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对照</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党章</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及“四风”要求深查细照</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检讨思想行为；以反面典型警醒自己</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不仁之事不做</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不义之财不取</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不正之风不沾</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不法之事不干</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经得住考验、扛得住侵蚀、守得住灵魂</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确保警钟长鸣、发条拧紧。要着眼使命任务</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严格按照习主席提出的“能打仗、打胜仗”要求</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坚持正人先正己</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既做好一名“指挥员”</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又当好一名“战斗员”</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以“喊破嗓子不如甩开膀子”的气势</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始终保持蓬勃朝气、昂扬锐气和浩然正气</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以自身的作风形象和表率作用</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在战斗力生成发展中发挥重要的支撑引领作用。</a:t>
            </a:r>
            <a:endParaRPr lang="zh-CN" altLang="en-US"/>
          </a:p>
        </p:txBody>
      </p:sp>
      <p:sp>
        <p:nvSpPr>
          <p:cNvPr id="49155" name="矩形 7"/>
          <p:cNvSpPr>
            <a:spLocks noChangeArrowheads="1"/>
          </p:cNvSpPr>
          <p:nvPr/>
        </p:nvSpPr>
        <p:spPr bwMode="auto">
          <a:xfrm>
            <a:off x="1260475" y="1419225"/>
            <a:ext cx="6767513" cy="504825"/>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带头净化灵魂</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事事以“三严三实”衡量自己</a:t>
            </a:r>
            <a:endParaRPr lang="zh-CN" altLang="en-US"/>
          </a:p>
        </p:txBody>
      </p:sp>
      <p:sp>
        <p:nvSpPr>
          <p:cNvPr id="49156" name="标题 3"/>
          <p:cNvSpPr>
            <a:spLocks noChangeArrowheads="1"/>
          </p:cNvSpPr>
          <p:nvPr/>
        </p:nvSpPr>
        <p:spPr bwMode="auto">
          <a:xfrm>
            <a:off x="107950" y="187325"/>
            <a:ext cx="45354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扎实践行“三严三实”</a:t>
            </a:r>
            <a:endParaRPr lang="zh-CN" altLang="en-US"/>
          </a:p>
        </p:txBody>
      </p:sp>
      <p:pic>
        <p:nvPicPr>
          <p:cNvPr id="49157" name="Picture 3" descr="C:\Users\PC\Desktop\zqq\201513_0002_20_0006_-----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610100"/>
            <a:ext cx="91440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155"/>
                                        </p:tgtEl>
                                        <p:attrNameLst>
                                          <p:attrName>style.visibility</p:attrName>
                                        </p:attrNameLst>
                                      </p:cBhvr>
                                      <p:to>
                                        <p:strVal val="visible"/>
                                      </p:to>
                                    </p:set>
                                    <p:animEffect>
                                      <p:cBhvr>
                                        <p:cTn id="7" dur="500"/>
                                        <p:tgtEl>
                                          <p:spTgt spid="49155"/>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154"/>
                                        </p:tgtEl>
                                        <p:attrNameLst>
                                          <p:attrName>style.visibility</p:attrName>
                                        </p:attrNameLst>
                                      </p:cBhvr>
                                      <p:to>
                                        <p:strVal val="visible"/>
                                      </p:to>
                                    </p:set>
                                    <p:animEffect>
                                      <p:cBhvr>
                                        <p:cTn id="11" dur="750"/>
                                        <p:tgtEl>
                                          <p:spTgt spid="49154"/>
                                        </p:tgtEl>
                                      </p:cBhvr>
                                    </p:animEffect>
                                  </p:childTnLst>
                                </p:cTn>
                              </p:par>
                            </p:childTnLst>
                          </p:cTn>
                        </p:par>
                        <p:par>
                          <p:cTn id="12" fill="hold" nodeType="afterGroup">
                            <p:stCondLst>
                              <p:cond delay="1250"/>
                            </p:stCondLst>
                            <p:childTnLst>
                              <p:par>
                                <p:cTn id="13" presetID="10" presetClass="entr" presetSubtype="0" fill="hold" nodeType="afterEffect">
                                  <p:stCondLst>
                                    <p:cond delay="0"/>
                                  </p:stCondLst>
                                  <p:childTnLst>
                                    <p:set>
                                      <p:cBhvr>
                                        <p:cTn id="14" dur="1" fill="hold">
                                          <p:stCondLst>
                                            <p:cond delay="0"/>
                                          </p:stCondLst>
                                        </p:cTn>
                                        <p:tgtEl>
                                          <p:spTgt spid="49157"/>
                                        </p:tgtEl>
                                        <p:attrNameLst>
                                          <p:attrName>style.visibility</p:attrName>
                                        </p:attrNameLst>
                                      </p:cBhvr>
                                      <p:to>
                                        <p:strVal val="visible"/>
                                      </p:to>
                                    </p:set>
                                    <p:animEffect>
                                      <p:cBhvr>
                                        <p:cTn id="15" dur="500"/>
                                        <p:tgtEl>
                                          <p:spTgt spid="49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ldLvl="0" autoUpdateAnimBg="0"/>
      <p:bldP spid="49155" grpId="0" bldLvl="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2"/>
          <p:cNvSpPr>
            <a:spLocks noChangeArrowheads="1"/>
          </p:cNvSpPr>
          <p:nvPr/>
        </p:nvSpPr>
        <p:spPr bwMode="auto">
          <a:xfrm>
            <a:off x="3492500" y="2247900"/>
            <a:ext cx="51117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marL="342900" indent="-342900">
              <a:defRPr sz="1600">
                <a:solidFill>
                  <a:schemeClr val="tx1"/>
                </a:solidFill>
                <a:latin typeface="Arial" panose="020B0604020202020204" pitchFamily="34" charset="0"/>
                <a:ea typeface="宋体" panose="02010600030101010101" pitchFamily="2" charset="-122"/>
              </a:defRPr>
            </a:lvl1pPr>
            <a:lvl2pPr>
              <a:defRPr sz="1600">
                <a:solidFill>
                  <a:schemeClr val="tx1"/>
                </a:solidFill>
                <a:latin typeface="Arial" panose="020B0604020202020204" pitchFamily="34" charset="0"/>
                <a:ea typeface="宋体" panose="02010600030101010101" pitchFamily="2" charset="-122"/>
              </a:defRPr>
            </a:lvl2pPr>
            <a:lvl3pPr>
              <a:defRPr sz="1600">
                <a:solidFill>
                  <a:schemeClr val="tx1"/>
                </a:solidFill>
                <a:latin typeface="Arial" panose="020B0604020202020204" pitchFamily="34" charset="0"/>
                <a:ea typeface="宋体" panose="02010600030101010101" pitchFamily="2" charset="-122"/>
              </a:defRPr>
            </a:lvl3pPr>
            <a:lvl4pPr>
              <a:defRPr sz="1600">
                <a:solidFill>
                  <a:schemeClr val="tx1"/>
                </a:solidFill>
                <a:latin typeface="Arial" panose="020B0604020202020204" pitchFamily="34" charset="0"/>
                <a:ea typeface="宋体" panose="02010600030101010101" pitchFamily="2" charset="-122"/>
              </a:defRPr>
            </a:lvl4pPr>
            <a:lvl5pPr>
              <a:defRPr sz="1600">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just">
              <a:lnSpc>
                <a:spcPct val="120000"/>
              </a:lnSpc>
              <a:buClr>
                <a:schemeClr val="accent2"/>
              </a:buClr>
              <a:buFont typeface="Wingdings" panose="05000000000000000000" pitchFamily="2" charset="2"/>
              <a:buChar char="n"/>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党员干部要始终思责思廉思进</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慎终追远</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认清自己肩负的责任和使命</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常怀为兵之心、常思为兵之策、常谋为兵之事</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将“三严三实”的要求内化于心、外践于行</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在干事创业中强化勤奋敬业的工作导向</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树立建功立业的工作态度</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形成风清气正的工作环境。要敢于直面矛盾</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善于解决矛盾</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弄清“为何严为何实、如何严如何实”的现实问题</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将他律变为自律</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变外在规则为内在价值</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坚定理想信念、加强党性修养、牢记党的宗旨、严守党的纪律</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真正把党的优良作风转化为自重的准则、自省的镜子、自警的标尺、自励的目标</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堂堂正正做人、干干净净做事</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展示共产党员人的政治本色和高尚情操</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为实现“中国梦”、“强军梦”聚集正能量。</a:t>
            </a:r>
            <a:endParaRPr lang="zh-CN" altLang="en-US"/>
          </a:p>
        </p:txBody>
      </p:sp>
      <p:sp>
        <p:nvSpPr>
          <p:cNvPr id="50179" name="矩形 7"/>
          <p:cNvSpPr>
            <a:spLocks noChangeArrowheads="1"/>
          </p:cNvSpPr>
          <p:nvPr/>
        </p:nvSpPr>
        <p:spPr bwMode="auto">
          <a:xfrm>
            <a:off x="3779838" y="1203325"/>
            <a:ext cx="468153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带头强化使命</a:t>
            </a:r>
            <a:r>
              <a:rPr lang="en-US" altLang="zh-CN"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处处以</a:t>
            </a:r>
            <a:endParaRPr lang="en-US" altLang="zh-CN"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“三严三实”鞭策自己</a:t>
            </a:r>
            <a:endParaRPr lang="zh-CN" altLang="en-US"/>
          </a:p>
        </p:txBody>
      </p:sp>
      <p:pic>
        <p:nvPicPr>
          <p:cNvPr id="50180" name="图片 2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 y="1735138"/>
            <a:ext cx="4522788" cy="340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标题 3"/>
          <p:cNvSpPr>
            <a:spLocks noChangeArrowheads="1"/>
          </p:cNvSpPr>
          <p:nvPr/>
        </p:nvSpPr>
        <p:spPr bwMode="auto">
          <a:xfrm>
            <a:off x="107950" y="187325"/>
            <a:ext cx="45354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扎实践行“三严三实”</a:t>
            </a:r>
            <a:endParaRPr lang="zh-CN" altLang="en-US"/>
          </a:p>
        </p:txBody>
      </p:sp>
      <p:grpSp>
        <p:nvGrpSpPr>
          <p:cNvPr id="50182" name="组合 18"/>
          <p:cNvGrpSpPr>
            <a:grpSpLocks/>
          </p:cNvGrpSpPr>
          <p:nvPr/>
        </p:nvGrpSpPr>
        <p:grpSpPr bwMode="auto">
          <a:xfrm>
            <a:off x="3041650" y="1252538"/>
            <a:ext cx="882650" cy="852487"/>
            <a:chOff x="0" y="0"/>
            <a:chExt cx="883514" cy="888600"/>
          </a:xfrm>
        </p:grpSpPr>
        <p:grpSp>
          <p:nvGrpSpPr>
            <p:cNvPr id="50183" name="组合 71"/>
            <p:cNvGrpSpPr>
              <a:grpSpLocks/>
            </p:cNvGrpSpPr>
            <p:nvPr/>
          </p:nvGrpSpPr>
          <p:grpSpPr bwMode="auto">
            <a:xfrm>
              <a:off x="0" y="0"/>
              <a:ext cx="883514" cy="888600"/>
              <a:chOff x="0" y="0"/>
              <a:chExt cx="786401" cy="792408"/>
            </a:xfrm>
          </p:grpSpPr>
          <p:grpSp>
            <p:nvGrpSpPr>
              <p:cNvPr id="50184" name="组合 72"/>
              <p:cNvGrpSpPr>
                <a:grpSpLocks/>
              </p:cNvGrpSpPr>
              <p:nvPr/>
            </p:nvGrpSpPr>
            <p:grpSpPr bwMode="auto">
              <a:xfrm>
                <a:off x="0" y="0"/>
                <a:ext cx="786401" cy="792408"/>
                <a:chOff x="0" y="0"/>
                <a:chExt cx="786401" cy="792408"/>
              </a:xfrm>
            </p:grpSpPr>
            <p:grpSp>
              <p:nvGrpSpPr>
                <p:cNvPr id="50185" name="组合 84"/>
                <p:cNvGrpSpPr>
                  <a:grpSpLocks/>
                </p:cNvGrpSpPr>
                <p:nvPr/>
              </p:nvGrpSpPr>
              <p:grpSpPr bwMode="auto">
                <a:xfrm>
                  <a:off x="0" y="0"/>
                  <a:ext cx="786401" cy="792408"/>
                  <a:chOff x="0" y="0"/>
                  <a:chExt cx="1727202" cy="1701801"/>
                </a:xfrm>
              </p:grpSpPr>
              <p:pic>
                <p:nvPicPr>
                  <p:cNvPr id="50186" name="Picture 17"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727200" cy="169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7" name="Oval 18"/>
                  <p:cNvSpPr>
                    <a:spLocks noChangeArrowheads="1"/>
                  </p:cNvSpPr>
                  <p:nvPr/>
                </p:nvSpPr>
                <p:spPr bwMode="auto">
                  <a:xfrm>
                    <a:off x="0" y="0"/>
                    <a:ext cx="1727202" cy="1701801"/>
                  </a:xfrm>
                  <a:prstGeom prst="ellipse">
                    <a:avLst/>
                  </a:prstGeom>
                  <a:gradFill rotWithShape="0">
                    <a:gsLst>
                      <a:gs pos="0">
                        <a:srgbClr val="C00000"/>
                      </a:gs>
                      <a:gs pos="50000">
                        <a:srgbClr val="FF3300"/>
                      </a:gs>
                      <a:gs pos="100000">
                        <a:srgbClr val="FF8A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800">
                      <a:solidFill>
                        <a:srgbClr val="FFFF7A"/>
                      </a:solidFill>
                      <a:latin typeface="Arial Black" panose="020B0A04020102020204" pitchFamily="34" charset="0"/>
                      <a:ea typeface="华文细黑" panose="02010600040101010101" pitchFamily="2" charset="-122"/>
                      <a:sym typeface="Arial Black" panose="020B0A04020102020204" pitchFamily="34" charset="0"/>
                    </a:endParaRPr>
                  </a:p>
                </p:txBody>
              </p:sp>
            </p:grpSp>
            <p:pic>
              <p:nvPicPr>
                <p:cNvPr id="50188" name="Picture 19"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641" y="13920"/>
                  <a:ext cx="621120" cy="279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189" name="Group 20"/>
              <p:cNvGrpSpPr>
                <a:grpSpLocks/>
              </p:cNvGrpSpPr>
              <p:nvPr/>
            </p:nvGrpSpPr>
            <p:grpSpPr bwMode="auto">
              <a:xfrm rot="-1297425" flipH="1" flipV="1">
                <a:off x="55706" y="610279"/>
                <a:ext cx="673472" cy="164841"/>
                <a:chOff x="0" y="0"/>
                <a:chExt cx="893" cy="246"/>
              </a:xfrm>
            </p:grpSpPr>
            <p:grpSp>
              <p:nvGrpSpPr>
                <p:cNvPr id="50190" name="Group 21"/>
                <p:cNvGrpSpPr>
                  <a:grpSpLocks/>
                </p:cNvGrpSpPr>
                <p:nvPr/>
              </p:nvGrpSpPr>
              <p:grpSpPr bwMode="auto">
                <a:xfrm>
                  <a:off x="0" y="0"/>
                  <a:ext cx="743" cy="185"/>
                  <a:chOff x="0" y="0"/>
                  <a:chExt cx="1118" cy="279"/>
                </a:xfrm>
              </p:grpSpPr>
              <p:sp>
                <p:nvSpPr>
                  <p:cNvPr id="50191" name="AutoShape 22"/>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2" name="AutoShape 23"/>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3" name="AutoShape 24"/>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4" name="AutoShape 25"/>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nvGrpSpPr>
                <p:cNvPr id="50195" name="Group 26"/>
                <p:cNvGrpSpPr>
                  <a:grpSpLocks/>
                </p:cNvGrpSpPr>
                <p:nvPr/>
              </p:nvGrpSpPr>
              <p:grpSpPr bwMode="auto">
                <a:xfrm rot="1353540">
                  <a:off x="150" y="60"/>
                  <a:ext cx="743" cy="186"/>
                  <a:chOff x="0" y="0"/>
                  <a:chExt cx="1118" cy="279"/>
                </a:xfrm>
              </p:grpSpPr>
              <p:sp>
                <p:nvSpPr>
                  <p:cNvPr id="50196" name="AutoShape 27"/>
                  <p:cNvSpPr>
                    <a:spLocks noChangeArrowheads="1"/>
                  </p:cNvSpPr>
                  <p:nvPr/>
                </p:nvSpPr>
                <p:spPr bwMode="auto">
                  <a:xfrm rot="5263130">
                    <a:off x="289"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7" name="AutoShape 28"/>
                  <p:cNvSpPr>
                    <a:spLocks noChangeArrowheads="1"/>
                  </p:cNvSpPr>
                  <p:nvPr/>
                </p:nvSpPr>
                <p:spPr bwMode="auto">
                  <a:xfrm rot="6078281">
                    <a:off x="425" y="-294"/>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8" name="AutoShape 29"/>
                  <p:cNvSpPr>
                    <a:spLocks noChangeArrowheads="1"/>
                  </p:cNvSpPr>
                  <p:nvPr/>
                </p:nvSpPr>
                <p:spPr bwMode="auto">
                  <a:xfrm rot="6373927">
                    <a:off x="501" y="-27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sp>
                <p:nvSpPr>
                  <p:cNvPr id="50199" name="AutoShape 30"/>
                  <p:cNvSpPr>
                    <a:spLocks noChangeArrowheads="1"/>
                  </p:cNvSpPr>
                  <p:nvPr/>
                </p:nvSpPr>
                <p:spPr bwMode="auto">
                  <a:xfrm rot="6906313">
                    <a:off x="591" y="-242"/>
                    <a:ext cx="227" cy="816"/>
                  </a:xfrm>
                  <a:prstGeom prst="moon">
                    <a:avLst>
                      <a:gd name="adj" fmla="val 49769"/>
                    </a:avLst>
                  </a:prstGeom>
                  <a:solidFill>
                    <a:srgbClr val="F8F8F8">
                      <a:alpha val="3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grpSp>
        </p:grpSp>
        <p:sp>
          <p:nvSpPr>
            <p:cNvPr id="50200" name="矩形 20"/>
            <p:cNvSpPr>
              <a:spLocks noChangeArrowheads="1"/>
            </p:cNvSpPr>
            <p:nvPr/>
          </p:nvSpPr>
          <p:spPr bwMode="auto">
            <a:xfrm>
              <a:off x="154138" y="125356"/>
              <a:ext cx="541868" cy="542681"/>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Calibri" panose="020F0502020204030204" pitchFamily="34" charset="0"/>
              </a:endParaRPr>
            </a:p>
          </p:txBody>
        </p:sp>
      </p:gr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p:cTn id="7" dur="500" fill="hold"/>
                                        <p:tgtEl>
                                          <p:spTgt spid="50180"/>
                                        </p:tgtEl>
                                        <p:attrNameLst>
                                          <p:attrName>ppt_x</p:attrName>
                                        </p:attrNameLst>
                                      </p:cBhvr>
                                      <p:tavLst>
                                        <p:tav tm="0">
                                          <p:val>
                                            <p:strVal val="0-#ppt_w/2"/>
                                          </p:val>
                                        </p:tav>
                                        <p:tav tm="100000">
                                          <p:val>
                                            <p:strVal val="#ppt_x"/>
                                          </p:val>
                                        </p:tav>
                                      </p:tavLst>
                                    </p:anim>
                                    <p:anim calcmode="lin" valueType="num">
                                      <p:cBhvr>
                                        <p:cTn id="8" dur="500" fill="hold"/>
                                        <p:tgtEl>
                                          <p:spTgt spid="5018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fill="hold" nodeType="afterEffect">
                                  <p:stCondLst>
                                    <p:cond delay="0"/>
                                  </p:stCondLst>
                                  <p:childTnLst>
                                    <p:set>
                                      <p:cBhvr>
                                        <p:cTn id="11" dur="1" fill="hold">
                                          <p:stCondLst>
                                            <p:cond delay="0"/>
                                          </p:stCondLst>
                                        </p:cTn>
                                        <p:tgtEl>
                                          <p:spTgt spid="50182"/>
                                        </p:tgtEl>
                                        <p:attrNameLst>
                                          <p:attrName>style.visibility</p:attrName>
                                        </p:attrNameLst>
                                      </p:cBhvr>
                                      <p:to>
                                        <p:strVal val="visible"/>
                                      </p:to>
                                    </p:set>
                                    <p:animEffect>
                                      <p:cBhvr>
                                        <p:cTn id="12" dur="500"/>
                                        <p:tgtEl>
                                          <p:spTgt spid="50182"/>
                                        </p:tgtEl>
                                      </p:cBhvr>
                                    </p:animEffect>
                                    <p:anim calcmode="lin" valueType="num">
                                      <p:cBhvr>
                                        <p:cTn id="13" dur="500" fill="hold"/>
                                        <p:tgtEl>
                                          <p:spTgt spid="50182"/>
                                        </p:tgtEl>
                                        <p:attrNameLst>
                                          <p:attrName>ppt_x</p:attrName>
                                        </p:attrNameLst>
                                      </p:cBhvr>
                                      <p:tavLst>
                                        <p:tav tm="0">
                                          <p:val>
                                            <p:strVal val="#ppt_x"/>
                                          </p:val>
                                        </p:tav>
                                        <p:tav tm="100000">
                                          <p:val>
                                            <p:strVal val="#ppt_x"/>
                                          </p:val>
                                        </p:tav>
                                      </p:tavLst>
                                    </p:anim>
                                    <p:anim calcmode="lin" valueType="num">
                                      <p:cBhvr>
                                        <p:cTn id="14" dur="500" fill="hold"/>
                                        <p:tgtEl>
                                          <p:spTgt spid="50182"/>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0179"/>
                                        </p:tgtEl>
                                        <p:attrNameLst>
                                          <p:attrName>style.visibility</p:attrName>
                                        </p:attrNameLst>
                                      </p:cBhvr>
                                      <p:to>
                                        <p:strVal val="visible"/>
                                      </p:to>
                                    </p:set>
                                    <p:animEffect>
                                      <p:cBhvr>
                                        <p:cTn id="18" dur="500"/>
                                        <p:tgtEl>
                                          <p:spTgt spid="50179"/>
                                        </p:tgtEl>
                                      </p:cBhvr>
                                    </p:animEffect>
                                  </p:childTnLst>
                                </p:cTn>
                              </p:par>
                            </p:childTnLst>
                          </p:cTn>
                        </p:par>
                        <p:par>
                          <p:cTn id="19" fill="hold" nodeType="afterGroup">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50178"/>
                                        </p:tgtEl>
                                        <p:attrNameLst>
                                          <p:attrName>style.visibility</p:attrName>
                                        </p:attrNameLst>
                                      </p:cBhvr>
                                      <p:to>
                                        <p:strVal val="visible"/>
                                      </p:to>
                                    </p:set>
                                    <p:animEffect>
                                      <p:cBhvr>
                                        <p:cTn id="22" dur="75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ldLvl="0" autoUpdateAnimBg="0"/>
      <p:bldP spid="50179"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Tile"/>
          <p:cNvSpPr>
            <a:spLocks noChangeArrowheads="1"/>
          </p:cNvSpPr>
          <p:nvPr/>
        </p:nvSpPr>
        <p:spPr bwMode="auto">
          <a:xfrm>
            <a:off x="3603625" y="1860550"/>
            <a:ext cx="4568825" cy="2432050"/>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endParaRPr lang="zh-CN" altLang="zh-CN">
              <a:solidFill>
                <a:srgbClr val="FFFFFF"/>
              </a:solidFill>
              <a:latin typeface="Calibri" panose="020F0502020204030204" pitchFamily="34" charset="0"/>
              <a:sym typeface="Calibri" panose="020F0502020204030204" pitchFamily="34" charset="0"/>
            </a:endParaRPr>
          </a:p>
        </p:txBody>
      </p:sp>
      <p:sp>
        <p:nvSpPr>
          <p:cNvPr id="53251" name="矩形 7"/>
          <p:cNvSpPr>
            <a:spLocks noChangeArrowheads="1"/>
          </p:cNvSpPr>
          <p:nvPr/>
        </p:nvSpPr>
        <p:spPr bwMode="auto">
          <a:xfrm>
            <a:off x="1293813" y="1203325"/>
            <a:ext cx="6878637" cy="523875"/>
          </a:xfrm>
          <a:prstGeom prst="rect">
            <a:avLst/>
          </a:prstGeom>
          <a:gradFill rotWithShape="1">
            <a:gsLst>
              <a:gs pos="0">
                <a:srgbClr val="FF3300"/>
              </a:gs>
              <a:gs pos="34999">
                <a:srgbClr val="FF3300"/>
              </a:gs>
              <a:gs pos="89000">
                <a:srgbClr val="C00000"/>
              </a:gs>
              <a:gs pos="100000">
                <a:srgbClr val="C00000"/>
              </a:gs>
            </a:gsLst>
            <a:lin ang="5400000" scaled="1"/>
          </a:gradFill>
          <a:ln w="25400" cap="flat" cmpd="sng">
            <a:solidFill>
              <a:srgbClr val="BA0310"/>
            </a:solidFill>
            <a:miter lim="800000"/>
            <a:headEnd/>
            <a:tailEnd/>
          </a:ln>
        </p:spPr>
        <p:txBody>
          <a:bodyPr anchor="ctr"/>
          <a:lstStyle/>
          <a:p>
            <a:pPr algn="ctr"/>
            <a:r>
              <a:rPr lang="zh-CN" altLang="en-US" sz="2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抓好“关键少数” 落实“三严三实”</a:t>
            </a:r>
            <a:endParaRPr lang="zh-CN" altLang="en-US"/>
          </a:p>
        </p:txBody>
      </p:sp>
      <p:sp>
        <p:nvSpPr>
          <p:cNvPr id="53252" name="Rectangle 30"/>
          <p:cNvSpPr>
            <a:spLocks noChangeArrowheads="1"/>
          </p:cNvSpPr>
          <p:nvPr/>
        </p:nvSpPr>
        <p:spPr bwMode="auto">
          <a:xfrm>
            <a:off x="3702050" y="2066925"/>
            <a:ext cx="4325938"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pPr>
              <a:lnSpc>
                <a:spcPct val="120000"/>
              </a:lnSpc>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党员领导干部，尤其是“关键少数”，不但要有现代化的治理能力做支撑，而且要有强大的人格力量做保证。唯有对党忠诚、个人干净、敢于担当，才能顶住目前经济社会发展的巨大压力，抓住经济新常态下的新机遇，在改革发展稳定上有所作为。</a:t>
            </a:r>
            <a:endParaRPr lang="zh-CN" altLang="en-US"/>
          </a:p>
        </p:txBody>
      </p:sp>
      <p:pic>
        <p:nvPicPr>
          <p:cNvPr id="53253" name="Picture 3"/>
          <p:cNvPicPr>
            <a:picLocks noChangeAspect="1" noChangeArrowheads="1"/>
          </p:cNvPicPr>
          <p:nvPr/>
        </p:nvPicPr>
        <p:blipFill>
          <a:blip r:embed="rId2" cstate="email">
            <a:lum contrast="10000"/>
            <a:extLst>
              <a:ext uri="{28A0092B-C50C-407E-A947-70E740481C1C}">
                <a14:useLocalDpi xmlns:a14="http://schemas.microsoft.com/office/drawing/2010/main"/>
              </a:ext>
            </a:extLst>
          </a:blip>
          <a:srcRect/>
          <a:stretch>
            <a:fillRect/>
          </a:stretch>
        </p:blipFill>
        <p:spPr bwMode="auto">
          <a:xfrm>
            <a:off x="1293813" y="1860550"/>
            <a:ext cx="2257425"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标题 3"/>
          <p:cNvSpPr>
            <a:spLocks noChangeArrowheads="1"/>
          </p:cNvSpPr>
          <p:nvPr/>
        </p:nvSpPr>
        <p:spPr bwMode="auto">
          <a:xfrm>
            <a:off x="107950" y="187325"/>
            <a:ext cx="45354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扎实践行“三严三实”</a:t>
            </a:r>
            <a:endParaRPr lang="zh-CN" altLang="en-US" dirty="0"/>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251"/>
                                        </p:tgtEl>
                                        <p:attrNameLst>
                                          <p:attrName>style.visibility</p:attrName>
                                        </p:attrNameLst>
                                      </p:cBhvr>
                                      <p:to>
                                        <p:strVal val="visible"/>
                                      </p:to>
                                    </p:set>
                                    <p:animEffect>
                                      <p:cBhvr>
                                        <p:cTn id="7" dur="500"/>
                                        <p:tgtEl>
                                          <p:spTgt spid="53251"/>
                                        </p:tgtEl>
                                      </p:cBhvr>
                                    </p:animEffect>
                                  </p:childTnLst>
                                </p:cTn>
                              </p:par>
                            </p:childTnLst>
                          </p:cTn>
                        </p:par>
                        <p:par>
                          <p:cTn id="8" fill="hold" nodeType="afterGroup">
                            <p:stCondLst>
                              <p:cond delay="500"/>
                            </p:stCondLst>
                            <p:childTnLst>
                              <p:par>
                                <p:cTn id="9" presetID="2" presetClass="entr" presetSubtype="8" fill="hold" nodeType="afterEffect">
                                  <p:stCondLst>
                                    <p:cond delay="0"/>
                                  </p:stCondLst>
                                  <p:childTnLst>
                                    <p:set>
                                      <p:cBhvr>
                                        <p:cTn id="10" dur="1" fill="hold">
                                          <p:stCondLst>
                                            <p:cond delay="0"/>
                                          </p:stCondLst>
                                        </p:cTn>
                                        <p:tgtEl>
                                          <p:spTgt spid="53253"/>
                                        </p:tgtEl>
                                        <p:attrNameLst>
                                          <p:attrName>style.visibility</p:attrName>
                                        </p:attrNameLst>
                                      </p:cBhvr>
                                      <p:to>
                                        <p:strVal val="visible"/>
                                      </p:to>
                                    </p:set>
                                    <p:anim calcmode="lin" valueType="num">
                                      <p:cBhvr>
                                        <p:cTn id="11" dur="500" fill="hold"/>
                                        <p:tgtEl>
                                          <p:spTgt spid="53253"/>
                                        </p:tgtEl>
                                        <p:attrNameLst>
                                          <p:attrName>ppt_x</p:attrName>
                                        </p:attrNameLst>
                                      </p:cBhvr>
                                      <p:tavLst>
                                        <p:tav tm="0">
                                          <p:val>
                                            <p:strVal val="0-#ppt_w/2"/>
                                          </p:val>
                                        </p:tav>
                                        <p:tav tm="100000">
                                          <p:val>
                                            <p:strVal val="#ppt_x"/>
                                          </p:val>
                                        </p:tav>
                                      </p:tavLst>
                                    </p:anim>
                                    <p:anim calcmode="lin" valueType="num">
                                      <p:cBhvr>
                                        <p:cTn id="12" dur="500" fill="hold"/>
                                        <p:tgtEl>
                                          <p:spTgt spid="5325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53250"/>
                                        </p:tgtEl>
                                        <p:attrNameLst>
                                          <p:attrName>style.visibility</p:attrName>
                                        </p:attrNameLst>
                                      </p:cBhvr>
                                      <p:to>
                                        <p:strVal val="visible"/>
                                      </p:to>
                                    </p:set>
                                    <p:anim calcmode="lin" valueType="num">
                                      <p:cBhvr>
                                        <p:cTn id="16" dur="750" fill="hold"/>
                                        <p:tgtEl>
                                          <p:spTgt spid="53250"/>
                                        </p:tgtEl>
                                        <p:attrNameLst>
                                          <p:attrName>ppt_x</p:attrName>
                                        </p:attrNameLst>
                                      </p:cBhvr>
                                      <p:tavLst>
                                        <p:tav tm="0">
                                          <p:val>
                                            <p:strVal val="1+#ppt_w/2"/>
                                          </p:val>
                                        </p:tav>
                                        <p:tav tm="100000">
                                          <p:val>
                                            <p:strVal val="#ppt_x"/>
                                          </p:val>
                                        </p:tav>
                                      </p:tavLst>
                                    </p:anim>
                                    <p:anim calcmode="lin" valueType="num">
                                      <p:cBhvr>
                                        <p:cTn id="17" dur="750" fill="hold"/>
                                        <p:tgtEl>
                                          <p:spTgt spid="53250"/>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750"/>
                            </p:stCondLst>
                            <p:childTnLst>
                              <p:par>
                                <p:cTn id="19" presetID="16" presetClass="entr" presetSubtype="21" fill="hold" grpId="0" nodeType="afterEffect">
                                  <p:stCondLst>
                                    <p:cond delay="0"/>
                                  </p:stCondLst>
                                  <p:childTnLst>
                                    <p:set>
                                      <p:cBhvr>
                                        <p:cTn id="20" dur="1" fill="hold">
                                          <p:stCondLst>
                                            <p:cond delay="0"/>
                                          </p:stCondLst>
                                        </p:cTn>
                                        <p:tgtEl>
                                          <p:spTgt spid="53252"/>
                                        </p:tgtEl>
                                        <p:attrNameLst>
                                          <p:attrName>style.visibility</p:attrName>
                                        </p:attrNameLst>
                                      </p:cBhvr>
                                      <p:to>
                                        <p:strVal val="visible"/>
                                      </p:to>
                                    </p:set>
                                    <p:animEffect>
                                      <p:cBhvr>
                                        <p:cTn id="21" dur="10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ldLvl="0" animBg="1" autoUpdateAnimBg="0"/>
      <p:bldP spid="53251" grpId="0" bldLvl="0" animBg="1" autoUpdateAnimBg="0"/>
      <p:bldP spid="53252"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Picture 2" descr="0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31300" cy="5143500"/>
          </a:xfrm>
          <a:prstGeom prst="rect">
            <a:avLst/>
          </a:prstGeom>
          <a:noFill/>
          <a:ln>
            <a:noFill/>
          </a:ln>
          <a:effectLst>
            <a:outerShdw dist="28398" dir="1593903"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未标题-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925" y="-20638"/>
            <a:ext cx="9131300" cy="514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00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925" y="-20638"/>
            <a:ext cx="9131300" cy="5143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28398" dir="1593903" algn="ctr" rotWithShape="0">
                    <a:srgbClr val="808080"/>
                  </a:outerShdw>
                </a:effectLst>
              </a14:hiddenEffects>
            </a:ext>
          </a:extLst>
        </p:spPr>
      </p:pic>
      <p:pic>
        <p:nvPicPr>
          <p:cNvPr id="4101" name="Picture 5" descr="未标题-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925" y="-20638"/>
            <a:ext cx="9129713" cy="514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804025" y="3435350"/>
            <a:ext cx="2719388"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5" descr="C:\Documents and Settings\Administrator\桌面\05.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868988" y="771525"/>
            <a:ext cx="234315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272" descr="红旗底条"/>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4233863"/>
            <a:ext cx="91455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0" descr="华表"/>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79388" y="1203325"/>
            <a:ext cx="1793876" cy="319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7" name="Picture 11" descr="天安门"/>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0" y="3508375"/>
            <a:ext cx="2974975" cy="165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8" name="Picture 12" descr="星"/>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7950" y="2644775"/>
            <a:ext cx="22098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1979712" y="1635647"/>
            <a:ext cx="1296144" cy="1224136"/>
            <a:chOff x="1909217" y="1491630"/>
            <a:chExt cx="1296144" cy="1224136"/>
          </a:xfrm>
        </p:grpSpPr>
        <p:grpSp>
          <p:nvGrpSpPr>
            <p:cNvPr id="16" name="组合 15"/>
            <p:cNvGrpSpPr/>
            <p:nvPr/>
          </p:nvGrpSpPr>
          <p:grpSpPr>
            <a:xfrm>
              <a:off x="1909217" y="1491630"/>
              <a:ext cx="1296144" cy="1224136"/>
              <a:chOff x="2123728" y="1779662"/>
              <a:chExt cx="1296144" cy="1224136"/>
            </a:xfrm>
          </p:grpSpPr>
          <p:sp>
            <p:nvSpPr>
              <p:cNvPr id="18" name="矩形 17"/>
              <p:cNvSpPr/>
              <p:nvPr/>
            </p:nvSpPr>
            <p:spPr>
              <a:xfrm>
                <a:off x="2123728" y="1779662"/>
                <a:ext cx="1296144" cy="1224136"/>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a:stCxn id="18" idx="1"/>
                <a:endCxn id="18"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a:endCxn id="18"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2123728" y="1637620"/>
              <a:ext cx="845468" cy="1015663"/>
            </a:xfrm>
            <a:prstGeom prst="rect">
              <a:avLst/>
            </a:prstGeom>
          </p:spPr>
          <p:txBody>
            <a:bodyPr wrap="square">
              <a:spAutoFit/>
            </a:bodyPr>
            <a:lstStyle/>
            <a:p>
              <a:pPr algn="ctr"/>
              <a:r>
                <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两</a:t>
              </a:r>
              <a:endPar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347864" y="1635647"/>
            <a:ext cx="1296144" cy="1224136"/>
            <a:chOff x="3277369" y="1491630"/>
            <a:chExt cx="1296144" cy="1224136"/>
          </a:xfrm>
        </p:grpSpPr>
        <p:grpSp>
          <p:nvGrpSpPr>
            <p:cNvPr id="22" name="组合 21"/>
            <p:cNvGrpSpPr/>
            <p:nvPr/>
          </p:nvGrpSpPr>
          <p:grpSpPr>
            <a:xfrm>
              <a:off x="3277369" y="1491630"/>
              <a:ext cx="1296144" cy="1224136"/>
              <a:chOff x="2123728" y="1779662"/>
              <a:chExt cx="1296144" cy="1224136"/>
            </a:xfrm>
          </p:grpSpPr>
          <p:sp>
            <p:nvSpPr>
              <p:cNvPr id="24" name="矩形 23"/>
              <p:cNvSpPr/>
              <p:nvPr/>
            </p:nvSpPr>
            <p:spPr>
              <a:xfrm>
                <a:off x="2123728" y="1779662"/>
                <a:ext cx="1296144" cy="1224136"/>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24" idx="1"/>
                <a:endCxn id="24"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4" idx="0"/>
                <a:endCxn id="24"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3501194" y="1628095"/>
              <a:ext cx="845468" cy="1015663"/>
            </a:xfrm>
            <a:prstGeom prst="rect">
              <a:avLst/>
            </a:prstGeom>
          </p:spPr>
          <p:txBody>
            <a:bodyPr wrap="square">
              <a:spAutoFit/>
            </a:bodyPr>
            <a:lstStyle/>
            <a:p>
              <a:pPr algn="ctr"/>
              <a:r>
                <a:rPr lang="zh-CN" altLang="en-US" sz="6000" b="1" dirty="0" smtClean="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rPr>
                <a:t>学</a:t>
              </a:r>
              <a:endParaRPr lang="zh-CN" altLang="en-US" sz="6000" b="1" dirty="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714503" y="1635647"/>
            <a:ext cx="1296144" cy="1224136"/>
            <a:chOff x="1907704" y="2787774"/>
            <a:chExt cx="1296144" cy="1224136"/>
          </a:xfrm>
        </p:grpSpPr>
        <p:grpSp>
          <p:nvGrpSpPr>
            <p:cNvPr id="28" name="组合 27"/>
            <p:cNvGrpSpPr/>
            <p:nvPr/>
          </p:nvGrpSpPr>
          <p:grpSpPr>
            <a:xfrm>
              <a:off x="1907704" y="2787774"/>
              <a:ext cx="1296144" cy="1224136"/>
              <a:chOff x="2123728" y="1779662"/>
              <a:chExt cx="1296144" cy="1224136"/>
            </a:xfrm>
          </p:grpSpPr>
          <p:sp>
            <p:nvSpPr>
              <p:cNvPr id="30" name="矩形 29"/>
              <p:cNvSpPr/>
              <p:nvPr/>
            </p:nvSpPr>
            <p:spPr>
              <a:xfrm>
                <a:off x="2123728" y="1779662"/>
                <a:ext cx="1296144" cy="1224136"/>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stCxn id="30" idx="1"/>
                <a:endCxn id="30"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30" idx="0"/>
                <a:endCxn id="30"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2123728" y="2892010"/>
              <a:ext cx="845468" cy="1015663"/>
            </a:xfrm>
            <a:prstGeom prst="rect">
              <a:avLst/>
            </a:prstGeom>
          </p:spPr>
          <p:txBody>
            <a:bodyPr wrap="square">
              <a:spAutoFit/>
            </a:bodyPr>
            <a:lstStyle/>
            <a:p>
              <a:pPr algn="ctr"/>
              <a:r>
                <a:rPr lang="zh-CN" altLang="en-US" sz="6000" b="1" dirty="0" smtClean="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rPr>
                <a:t>一</a:t>
              </a:r>
              <a:endParaRPr lang="zh-CN" altLang="en-US" sz="6000" b="1" dirty="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082655" y="1635646"/>
            <a:ext cx="1296144" cy="1224136"/>
            <a:chOff x="3275856" y="2787774"/>
            <a:chExt cx="1296144" cy="1224136"/>
          </a:xfrm>
        </p:grpSpPr>
        <p:grpSp>
          <p:nvGrpSpPr>
            <p:cNvPr id="34" name="组合 33"/>
            <p:cNvGrpSpPr/>
            <p:nvPr/>
          </p:nvGrpSpPr>
          <p:grpSpPr>
            <a:xfrm>
              <a:off x="3275856" y="2787774"/>
              <a:ext cx="1296144" cy="1224136"/>
              <a:chOff x="2123728" y="1779662"/>
              <a:chExt cx="1296144" cy="1224136"/>
            </a:xfrm>
          </p:grpSpPr>
          <p:sp>
            <p:nvSpPr>
              <p:cNvPr id="36" name="矩形 35"/>
              <p:cNvSpPr/>
              <p:nvPr/>
            </p:nvSpPr>
            <p:spPr>
              <a:xfrm>
                <a:off x="2123728" y="1779662"/>
                <a:ext cx="1296144" cy="1224136"/>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a:stCxn id="36" idx="1"/>
                <a:endCxn id="36" idx="3"/>
              </p:cNvCxnSpPr>
              <p:nvPr/>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36" idx="0"/>
                <a:endCxn id="36" idx="2"/>
              </p:cNvCxnSpPr>
              <p:nvPr/>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3501194" y="2882485"/>
              <a:ext cx="845468" cy="1015663"/>
            </a:xfrm>
            <a:prstGeom prst="rect">
              <a:avLst/>
            </a:prstGeom>
          </p:spPr>
          <p:txBody>
            <a:bodyPr wrap="square">
              <a:spAutoFit/>
            </a:bodyPr>
            <a:lstStyle/>
            <a:p>
              <a:pPr algn="ctr"/>
              <a:r>
                <a:rPr lang="zh-CN" altLang="en-US" sz="6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rPr>
                <a:t>做</a:t>
              </a:r>
              <a:endPar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67544" y="267494"/>
            <a:ext cx="2662783" cy="468052"/>
            <a:chOff x="4861545" y="2211710"/>
            <a:chExt cx="2662783" cy="468052"/>
          </a:xfrm>
        </p:grpSpPr>
        <p:grpSp>
          <p:nvGrpSpPr>
            <p:cNvPr id="40" name="组合 39"/>
            <p:cNvGrpSpPr/>
            <p:nvPr/>
          </p:nvGrpSpPr>
          <p:grpSpPr>
            <a:xfrm>
              <a:off x="4861545" y="2211710"/>
              <a:ext cx="2662783" cy="468052"/>
              <a:chOff x="4861545" y="1995686"/>
              <a:chExt cx="2662783" cy="468052"/>
            </a:xfrm>
          </p:grpSpPr>
          <p:sp>
            <p:nvSpPr>
              <p:cNvPr id="42" name="矩形 41"/>
              <p:cNvSpPr/>
              <p:nvPr/>
            </p:nvSpPr>
            <p:spPr>
              <a:xfrm>
                <a:off x="4861545" y="1995686"/>
                <a:ext cx="2662783" cy="468052"/>
              </a:xfrm>
              <a:prstGeom prst="rect">
                <a:avLst/>
              </a:prstGeom>
              <a:gradFill>
                <a:gsLst>
                  <a:gs pos="0">
                    <a:srgbClr val="FF0000"/>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37"/>
              <p:cNvSpPr txBox="1"/>
              <p:nvPr/>
            </p:nvSpPr>
            <p:spPr>
              <a:xfrm>
                <a:off x="5292080" y="2027624"/>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学党章党规</a:t>
                </a:r>
              </a:p>
            </p:txBody>
          </p:sp>
        </p:grpSp>
        <p:sp>
          <p:nvSpPr>
            <p:cNvPr id="41" name="五角星 40"/>
            <p:cNvSpPr/>
            <p:nvPr/>
          </p:nvSpPr>
          <p:spPr>
            <a:xfrm rot="21362344">
              <a:off x="4966030" y="2302410"/>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166598" y="258983"/>
            <a:ext cx="2662783" cy="468052"/>
            <a:chOff x="4861545" y="2823778"/>
            <a:chExt cx="2662783" cy="468052"/>
          </a:xfrm>
        </p:grpSpPr>
        <p:grpSp>
          <p:nvGrpSpPr>
            <p:cNvPr id="45" name="组合 44"/>
            <p:cNvGrpSpPr/>
            <p:nvPr/>
          </p:nvGrpSpPr>
          <p:grpSpPr>
            <a:xfrm>
              <a:off x="4861545" y="2823778"/>
              <a:ext cx="2662783" cy="468052"/>
              <a:chOff x="4861545" y="2751770"/>
              <a:chExt cx="2662783" cy="468052"/>
            </a:xfrm>
          </p:grpSpPr>
          <p:sp>
            <p:nvSpPr>
              <p:cNvPr id="47" name="矩形 46"/>
              <p:cNvSpPr/>
              <p:nvPr/>
            </p:nvSpPr>
            <p:spPr>
              <a:xfrm>
                <a:off x="4861545" y="2751770"/>
                <a:ext cx="2662783" cy="4680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38"/>
              <p:cNvSpPr txBox="1"/>
              <p:nvPr/>
            </p:nvSpPr>
            <p:spPr>
              <a:xfrm>
                <a:off x="5292080" y="2786901"/>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学系列讲话</a:t>
                </a:r>
              </a:p>
            </p:txBody>
          </p:sp>
        </p:grpSp>
        <p:sp>
          <p:nvSpPr>
            <p:cNvPr id="46" name="五角星 45"/>
            <p:cNvSpPr/>
            <p:nvPr/>
          </p:nvSpPr>
          <p:spPr>
            <a:xfrm rot="21362344">
              <a:off x="4966030" y="2902023"/>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866631" y="258983"/>
            <a:ext cx="2662783" cy="468052"/>
            <a:chOff x="4861545" y="3435846"/>
            <a:chExt cx="2662783" cy="468052"/>
          </a:xfrm>
        </p:grpSpPr>
        <p:grpSp>
          <p:nvGrpSpPr>
            <p:cNvPr id="50" name="组合 49"/>
            <p:cNvGrpSpPr/>
            <p:nvPr/>
          </p:nvGrpSpPr>
          <p:grpSpPr>
            <a:xfrm>
              <a:off x="4861545" y="3435846"/>
              <a:ext cx="2662783" cy="468052"/>
              <a:chOff x="4861545" y="3507854"/>
              <a:chExt cx="2662783" cy="468052"/>
            </a:xfrm>
          </p:grpSpPr>
          <p:sp>
            <p:nvSpPr>
              <p:cNvPr id="52" name="矩形 51"/>
              <p:cNvSpPr/>
              <p:nvPr/>
            </p:nvSpPr>
            <p:spPr>
              <a:xfrm>
                <a:off x="4861545" y="3507854"/>
                <a:ext cx="2662783" cy="468052"/>
              </a:xfrm>
              <a:prstGeom prst="rect">
                <a:avLst/>
              </a:prstGeom>
              <a:gradFill>
                <a:gsLst>
                  <a:gs pos="0">
                    <a:srgbClr val="FF0000"/>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39"/>
              <p:cNvSpPr txBox="1"/>
              <p:nvPr/>
            </p:nvSpPr>
            <p:spPr>
              <a:xfrm>
                <a:off x="5292080" y="3539792"/>
                <a:ext cx="1851789" cy="400110"/>
              </a:xfrm>
              <a:prstGeom prst="rect">
                <a:avLst/>
              </a:prstGeom>
              <a:noFill/>
            </p:spPr>
            <p:txBody>
              <a:bodyPr wrap="none" rtlCol="0">
                <a:spAutoFit/>
              </a:bodyPr>
              <a:lstStyle/>
              <a:p>
                <a:r>
                  <a:rPr lang="zh-CN" altLang="en-US" sz="2000" spc="600" dirty="0">
                    <a:solidFill>
                      <a:schemeClr val="bg1"/>
                    </a:solidFill>
                    <a:latin typeface="微软雅黑" pitchFamily="34" charset="-122"/>
                    <a:ea typeface="微软雅黑" pitchFamily="34" charset="-122"/>
                  </a:rPr>
                  <a:t>做合格党员</a:t>
                </a:r>
              </a:p>
            </p:txBody>
          </p:sp>
        </p:grpSp>
        <p:sp>
          <p:nvSpPr>
            <p:cNvPr id="51" name="五角星 50"/>
            <p:cNvSpPr/>
            <p:nvPr/>
          </p:nvSpPr>
          <p:spPr>
            <a:xfrm rot="21362344">
              <a:off x="4959509" y="3529720"/>
              <a:ext cx="299474" cy="276238"/>
            </a:xfrm>
            <a:prstGeom prst="star5">
              <a:avLst/>
            </a:prstGeom>
            <a:gradFill flip="none" rotWithShape="1">
              <a:gsLst>
                <a:gs pos="17000">
                  <a:srgbClr val="FFF200"/>
                </a:gs>
                <a:gs pos="79000">
                  <a:srgbClr val="FF7A00"/>
                </a:gs>
              </a:gsLst>
              <a:path path="circle">
                <a:fillToRect l="50000" t="50000" r="50000" b="50000"/>
              </a:path>
              <a:tileRect/>
            </a:gradFill>
            <a:ln w="12700">
              <a:solidFill>
                <a:srgbClr val="FFFF00"/>
              </a:solidFill>
            </a:ln>
            <a:effectLst>
              <a:outerShdw blurRad="381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TextBox 54"/>
          <p:cNvSpPr txBox="1"/>
          <p:nvPr/>
        </p:nvSpPr>
        <p:spPr>
          <a:xfrm>
            <a:off x="1259632" y="3219822"/>
            <a:ext cx="6872394" cy="584775"/>
          </a:xfrm>
          <a:prstGeom prst="rect">
            <a:avLst/>
          </a:prstGeom>
          <a:noFill/>
        </p:spPr>
        <p:txBody>
          <a:bodyPr wrap="none" rtlCol="0">
            <a:spAutoFit/>
          </a:bodyPr>
          <a:lstStyle/>
          <a:p>
            <a:r>
              <a:rPr lang="zh-CN" altLang="en-US" sz="32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itchFamily="34" charset="-122"/>
                <a:ea typeface="微软雅黑" pitchFamily="34" charset="-122"/>
              </a:rPr>
              <a:t>贯彻从严治党要求 狠抓两学一做落实</a:t>
            </a:r>
            <a:endParaRPr lang="zh-CN" altLang="en-US" sz="32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endParaRPr>
          </a:p>
        </p:txBody>
      </p:sp>
      <p:grpSp>
        <p:nvGrpSpPr>
          <p:cNvPr id="55" name="组合 54"/>
          <p:cNvGrpSpPr/>
          <p:nvPr/>
        </p:nvGrpSpPr>
        <p:grpSpPr>
          <a:xfrm>
            <a:off x="2627784" y="727035"/>
            <a:ext cx="4102943" cy="908612"/>
            <a:chOff x="2627784" y="727035"/>
            <a:chExt cx="4102943" cy="908612"/>
          </a:xfrm>
        </p:grpSpPr>
        <p:cxnSp>
          <p:nvCxnSpPr>
            <p:cNvPr id="56" name="直接连接符 55"/>
            <p:cNvCxnSpPr>
              <a:stCxn id="47" idx="2"/>
              <a:endCxn id="18" idx="0"/>
            </p:cNvCxnSpPr>
            <p:nvPr/>
          </p:nvCxnSpPr>
          <p:spPr>
            <a:xfrm flipH="1">
              <a:off x="2627784" y="727035"/>
              <a:ext cx="1870206" cy="908612"/>
            </a:xfrm>
            <a:prstGeom prst="line">
              <a:avLst/>
            </a:prstGeom>
            <a:ln>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47" idx="2"/>
              <a:endCxn id="36" idx="0"/>
            </p:cNvCxnSpPr>
            <p:nvPr/>
          </p:nvCxnSpPr>
          <p:spPr>
            <a:xfrm>
              <a:off x="4497990" y="727035"/>
              <a:ext cx="2232737" cy="908611"/>
            </a:xfrm>
            <a:prstGeom prst="line">
              <a:avLst/>
            </a:prstGeom>
            <a:ln>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58" name="TextBox 57"/>
          <p:cNvSpPr txBox="1"/>
          <p:nvPr/>
        </p:nvSpPr>
        <p:spPr>
          <a:xfrm>
            <a:off x="3153177" y="3867894"/>
            <a:ext cx="3147015" cy="369332"/>
          </a:xfrm>
          <a:prstGeom prst="rect">
            <a:avLst/>
          </a:prstGeom>
          <a:noFill/>
        </p:spPr>
        <p:txBody>
          <a:bodyPr wrap="none" rtlCol="0">
            <a:spAutoFit/>
          </a:bodyPr>
          <a:lstStyle/>
          <a:p>
            <a:r>
              <a:rPr lang="zh-CN" altLang="en-US" sz="1800" spc="300"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rPr>
              <a:t>江西省南昌市党委宣传部</a:t>
            </a:r>
            <a:endParaRPr lang="zh-CN" altLang="en-US" sz="1800" spc="300"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endParaRPr>
          </a:p>
        </p:txBody>
      </p:sp>
    </p:spTree>
  </p:cSld>
  <p:clrMapOvr>
    <a:masterClrMapping/>
  </p:clrMapOvr>
  <p:transition spd="slow" advClick="0" advTm="0">
    <p:pull dir="l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3000"/>
                                      </p:stCondLst>
                                      <p:childTnLst>
                                        <p:set>
                                          <p:cBhvr>
                                            <p:cTn id="6" dur="1" fill="hold">
                                              <p:stCondLst>
                                                <p:cond delay="0"/>
                                              </p:stCondLst>
                                            </p:cTn>
                                            <p:tgtEl>
                                              <p:spTgt spid="4103"/>
                                            </p:tgtEl>
                                            <p:attrNameLst>
                                              <p:attrName>style.visibility</p:attrName>
                                            </p:attrNameLst>
                                          </p:cBhvr>
                                          <p:to>
                                            <p:strVal val="visible"/>
                                          </p:to>
                                        </p:set>
                                        <p:animEffect>
                                          <p:cBhvr>
                                            <p:cTn id="7" dur="1000"/>
                                            <p:tgtEl>
                                              <p:spTgt spid="4103"/>
                                            </p:tgtEl>
                                          </p:cBhvr>
                                        </p:animEffect>
                                        <p:anim calcmode="lin" valueType="num">
                                          <p:cBhvr>
                                            <p:cTn id="8" dur="1000" fill="hold"/>
                                            <p:tgtEl>
                                              <p:spTgt spid="4103"/>
                                            </p:tgtEl>
                                            <p:attrNameLst>
                                              <p:attrName>ppt_x</p:attrName>
                                            </p:attrNameLst>
                                          </p:cBhvr>
                                          <p:tavLst>
                                            <p:tav tm="0">
                                              <p:val>
                                                <p:strVal val="#ppt_x"/>
                                              </p:val>
                                            </p:tav>
                                            <p:tav tm="100000">
                                              <p:val>
                                                <p:strVal val="#ppt_x"/>
                                              </p:val>
                                            </p:tav>
                                          </p:tavLst>
                                        </p:anim>
                                        <p:anim calcmode="lin" valueType="num">
                                          <p:cBhvr>
                                            <p:cTn id="9" dur="1000" fill="hold"/>
                                            <p:tgtEl>
                                              <p:spTgt spid="4103"/>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4000"/>
                                      </p:stCondLst>
                                      <p:childTnLst>
                                        <p:set>
                                          <p:cBhvr>
                                            <p:cTn id="11" dur="1" fill="hold">
                                              <p:stCondLst>
                                                <p:cond delay="0"/>
                                              </p:stCondLst>
                                            </p:cTn>
                                            <p:tgtEl>
                                              <p:spTgt spid="4105"/>
                                            </p:tgtEl>
                                            <p:attrNameLst>
                                              <p:attrName>style.visibility</p:attrName>
                                            </p:attrNameLst>
                                          </p:cBhvr>
                                          <p:to>
                                            <p:strVal val="visible"/>
                                          </p:to>
                                        </p:set>
                                        <p:animEffect>
                                          <p:cBhvr>
                                            <p:cTn id="12" dur="500"/>
                                            <p:tgtEl>
                                              <p:spTgt spid="4105"/>
                                            </p:tgtEl>
                                          </p:cBhvr>
                                        </p:animEffect>
                                      </p:childTnLst>
                                    </p:cTn>
                                  </p:par>
                                  <p:par>
                                    <p:cTn id="13" presetID="2" presetClass="entr" presetSubtype="6" fill="hold" nodeType="withEffect">
                                      <p:stCondLst>
                                        <p:cond delay="5250"/>
                                      </p:stCondLst>
                                      <p:childTnLst>
                                        <p:set>
                                          <p:cBhvr>
                                            <p:cTn id="14" dur="1" fill="hold">
                                              <p:stCondLst>
                                                <p:cond delay="0"/>
                                              </p:stCondLst>
                                            </p:cTn>
                                            <p:tgtEl>
                                              <p:spTgt spid="4104"/>
                                            </p:tgtEl>
                                            <p:attrNameLst>
                                              <p:attrName>style.visibility</p:attrName>
                                            </p:attrNameLst>
                                          </p:cBhvr>
                                          <p:to>
                                            <p:strVal val="visible"/>
                                          </p:to>
                                        </p:set>
                                        <p:anim calcmode="lin" valueType="num">
                                          <p:cBhvr>
                                            <p:cTn id="15" dur="1000" fill="hold"/>
                                            <p:tgtEl>
                                              <p:spTgt spid="4104"/>
                                            </p:tgtEl>
                                            <p:attrNameLst>
                                              <p:attrName>ppt_x</p:attrName>
                                            </p:attrNameLst>
                                          </p:cBhvr>
                                          <p:tavLst>
                                            <p:tav tm="0">
                                              <p:val>
                                                <p:strVal val="1+#ppt_w/2"/>
                                              </p:val>
                                            </p:tav>
                                            <p:tav tm="100000">
                                              <p:val>
                                                <p:strVal val="#ppt_x"/>
                                              </p:val>
                                            </p:tav>
                                          </p:tavLst>
                                        </p:anim>
                                        <p:anim calcmode="lin" valueType="num">
                                          <p:cBhvr>
                                            <p:cTn id="16" dur="10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4108"/>
                                            </p:tgtEl>
                                            <p:attrNameLst>
                                              <p:attrName>style.visibility</p:attrName>
                                            </p:attrNameLst>
                                          </p:cBhvr>
                                          <p:to>
                                            <p:strVal val="visible"/>
                                          </p:to>
                                        </p:set>
                                        <p:anim calcmode="lin" valueType="num">
                                          <p:cBhvr>
                                            <p:cTn id="21" dur="500" fill="hold"/>
                                            <p:tgtEl>
                                              <p:spTgt spid="4108"/>
                                            </p:tgtEl>
                                            <p:attrNameLst>
                                              <p:attrName>ppt_w</p:attrName>
                                            </p:attrNameLst>
                                          </p:cBhvr>
                                          <p:tavLst>
                                            <p:tav tm="0">
                                              <p:val>
                                                <p:fltVal val="0"/>
                                              </p:val>
                                            </p:tav>
                                            <p:tav tm="100000">
                                              <p:val>
                                                <p:strVal val="#ppt_w"/>
                                              </p:val>
                                            </p:tav>
                                          </p:tavLst>
                                        </p:anim>
                                        <p:anim calcmode="lin" valueType="num">
                                          <p:cBhvr>
                                            <p:cTn id="22" dur="500" fill="hold"/>
                                            <p:tgtEl>
                                              <p:spTgt spid="4108"/>
                                            </p:tgtEl>
                                            <p:attrNameLst>
                                              <p:attrName>ppt_h</p:attrName>
                                            </p:attrNameLst>
                                          </p:cBhvr>
                                          <p:tavLst>
                                            <p:tav tm="0">
                                              <p:val>
                                                <p:fltVal val="0"/>
                                              </p:val>
                                            </p:tav>
                                            <p:tav tm="100000">
                                              <p:val>
                                                <p:strVal val="#ppt_h"/>
                                              </p:val>
                                            </p:tav>
                                          </p:tavLst>
                                        </p:anim>
                                        <p:animEffect transition="in" filter="fade">
                                          <p:cBhvr>
                                            <p:cTn id="23" dur="500"/>
                                            <p:tgtEl>
                                              <p:spTgt spid="41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animEffect transition="in" filter="slide(fromBottom)">
                                          <p:cBhvr>
                                            <p:cTn id="28" dur="500"/>
                                            <p:tgtEl>
                                              <p:spTgt spid="41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4107"/>
                                            </p:tgtEl>
                                            <p:attrNameLst>
                                              <p:attrName>style.visibility</p:attrName>
                                            </p:attrNameLst>
                                          </p:cBhvr>
                                          <p:to>
                                            <p:strVal val="visible"/>
                                          </p:to>
                                        </p:set>
                                        <p:anim calcmode="lin" valueType="num">
                                          <p:cBhvr>
                                            <p:cTn id="33" dur="1000" fill="hold"/>
                                            <p:tgtEl>
                                              <p:spTgt spid="4107"/>
                                            </p:tgtEl>
                                            <p:attrNameLst>
                                              <p:attrName>ppt_x</p:attrName>
                                            </p:attrNameLst>
                                          </p:cBhvr>
                                          <p:tavLst>
                                            <p:tav tm="0">
                                              <p:val>
                                                <p:strVal val="#ppt_x-.2"/>
                                              </p:val>
                                            </p:tav>
                                            <p:tav tm="100000">
                                              <p:val>
                                                <p:strVal val="#ppt_x"/>
                                              </p:val>
                                            </p:tav>
                                          </p:tavLst>
                                        </p:anim>
                                        <p:anim calcmode="lin" valueType="num">
                                          <p:cBhvr>
                                            <p:cTn id="34" dur="1000" fill="hold"/>
                                            <p:tgtEl>
                                              <p:spTgt spid="4107"/>
                                            </p:tgtEl>
                                            <p:attrNameLst>
                                              <p:attrName>ppt_y</p:attrName>
                                            </p:attrNameLst>
                                          </p:cBhvr>
                                          <p:tavLst>
                                            <p:tav tm="0">
                                              <p:val>
                                                <p:strVal val="#ppt_y"/>
                                              </p:val>
                                            </p:tav>
                                            <p:tav tm="100000">
                                              <p:val>
                                                <p:strVal val="#ppt_y"/>
                                              </p:val>
                                            </p:tav>
                                          </p:tavLst>
                                        </p:anim>
                                        <p:animEffect transition="in" filter="wipe(right)" prLst="gradientSize: 0.1">
                                          <p:cBhvr>
                                            <p:cTn id="35" dur="1000"/>
                                            <p:tgtEl>
                                              <p:spTgt spid="410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5" presetClass="emph" presetSubtype="0" fill="hold" nodeType="clickEffect">
                                      <p:stCondLst>
                                        <p:cond delay="0"/>
                                      </p:stCondLst>
                                      <p:childTnLst>
                                        <p:anim calcmode="discrete" valueType="str">
                                          <p:cBhvr>
                                            <p:cTn id="39" dur="1000" fill="hold"/>
                                            <p:tgtEl>
                                              <p:spTgt spid="4101"/>
                                            </p:tgtEl>
                                            <p:attrNameLst>
                                              <p:attrName>style.visibility</p:attrName>
                                            </p:attrNameLst>
                                          </p:cBhvr>
                                          <p:tavLst>
                                            <p:tav tm="0">
                                              <p:val>
                                                <p:strVal val="hidden"/>
                                              </p:val>
                                            </p:tav>
                                            <p:tav tm="50000">
                                              <p:val>
                                                <p:strVal val="visible"/>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5" presetClass="emph" presetSubtype="0" fill="hold" nodeType="clickEffect">
                                      <p:stCondLst>
                                        <p:cond delay="0"/>
                                      </p:stCondLst>
                                      <p:childTnLst>
                                        <p:anim calcmode="discrete" valueType="str">
                                          <p:cBhvr>
                                            <p:cTn id="43" dur="1000" fill="hold"/>
                                            <p:tgtEl>
                                              <p:spTgt spid="4100"/>
                                            </p:tgtEl>
                                            <p:attrNameLst>
                                              <p:attrName>style.visibility</p:attrName>
                                            </p:attrNameLst>
                                          </p:cBhvr>
                                          <p:tavLst>
                                            <p:tav tm="0">
                                              <p:val>
                                                <p:strVal val="hidden"/>
                                              </p:val>
                                            </p:tav>
                                            <p:tav tm="50000">
                                              <p:val>
                                                <p:strVal val="visible"/>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5" presetClass="emph" presetSubtype="0" fill="hold" nodeType="clickEffect">
                                      <p:stCondLst>
                                        <p:cond delay="0"/>
                                      </p:stCondLst>
                                      <p:childTnLst>
                                        <p:anim calcmode="discrete" valueType="str">
                                          <p:cBhvr>
                                            <p:cTn id="47" dur="1000" fill="hold"/>
                                            <p:tgtEl>
                                              <p:spTgt spid="4099"/>
                                            </p:tgtEl>
                                            <p:attrNameLst>
                                              <p:attrName>style.visibility</p:attrName>
                                            </p:attrNameLst>
                                          </p:cBhvr>
                                          <p:tavLst>
                                            <p:tav tm="0">
                                              <p:val>
                                                <p:strVal val="hidden"/>
                                              </p:val>
                                            </p:tav>
                                            <p:tav tm="50000">
                                              <p:val>
                                                <p:strVal val="visible"/>
                                              </p:val>
                                            </p:tav>
                                          </p:tavLst>
                                        </p:anim>
                                      </p:childTnLst>
                                    </p:cTn>
                                  </p:par>
                                </p:childTnLst>
                              </p:cTn>
                            </p:par>
                            <p:par>
                              <p:cTn id="48" fill="hold">
                                <p:stCondLst>
                                  <p:cond delay="1000"/>
                                </p:stCondLst>
                                <p:childTnLst>
                                  <p:par>
                                    <p:cTn id="49" presetID="2" presetClass="entr" presetSubtype="2" accel="32000" fill="hold" nodeType="afterEffect" p14:presetBounceEnd="32000">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14:bounceEnd="32000">
                                          <p:cBhvr additive="base">
                                            <p:cTn id="51" dur="1000" fill="hold"/>
                                            <p:tgtEl>
                                              <p:spTgt spid="39"/>
                                            </p:tgtEl>
                                            <p:attrNameLst>
                                              <p:attrName>ppt_x</p:attrName>
                                            </p:attrNameLst>
                                          </p:cBhvr>
                                          <p:tavLst>
                                            <p:tav tm="0">
                                              <p:val>
                                                <p:strVal val="1+#ppt_w/2"/>
                                              </p:val>
                                            </p:tav>
                                            <p:tav tm="100000">
                                              <p:val>
                                                <p:strVal val="#ppt_x"/>
                                              </p:val>
                                            </p:tav>
                                          </p:tavLst>
                                        </p:anim>
                                        <p:anim calcmode="lin" valueType="num" p14:bounceEnd="32000">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2" accel="32000" fill="hold" nodeType="withEffect" p14:presetBounceEnd="32000">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14:bounceEnd="32000">
                                          <p:cBhvr additive="base">
                                            <p:cTn id="55" dur="1000" fill="hold"/>
                                            <p:tgtEl>
                                              <p:spTgt spid="44"/>
                                            </p:tgtEl>
                                            <p:attrNameLst>
                                              <p:attrName>ppt_x</p:attrName>
                                            </p:attrNameLst>
                                          </p:cBhvr>
                                          <p:tavLst>
                                            <p:tav tm="0">
                                              <p:val>
                                                <p:strVal val="1+#ppt_w/2"/>
                                              </p:val>
                                            </p:tav>
                                            <p:tav tm="100000">
                                              <p:val>
                                                <p:strVal val="#ppt_x"/>
                                              </p:val>
                                            </p:tav>
                                          </p:tavLst>
                                        </p:anim>
                                        <p:anim calcmode="lin" valueType="num" p14:bounceEnd="32000">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2" accel="32000" fill="hold" nodeType="withEffect" p14:presetBounceEnd="32000">
                                      <p:stCondLst>
                                        <p:cond delay="1000"/>
                                      </p:stCondLst>
                                      <p:childTnLst>
                                        <p:set>
                                          <p:cBhvr>
                                            <p:cTn id="58" dur="1" fill="hold">
                                              <p:stCondLst>
                                                <p:cond delay="0"/>
                                              </p:stCondLst>
                                            </p:cTn>
                                            <p:tgtEl>
                                              <p:spTgt spid="49"/>
                                            </p:tgtEl>
                                            <p:attrNameLst>
                                              <p:attrName>style.visibility</p:attrName>
                                            </p:attrNameLst>
                                          </p:cBhvr>
                                          <p:to>
                                            <p:strVal val="visible"/>
                                          </p:to>
                                        </p:set>
                                        <p:anim calcmode="lin" valueType="num" p14:bounceEnd="32000">
                                          <p:cBhvr additive="base">
                                            <p:cTn id="59" dur="1000" fill="hold"/>
                                            <p:tgtEl>
                                              <p:spTgt spid="49"/>
                                            </p:tgtEl>
                                            <p:attrNameLst>
                                              <p:attrName>ppt_x</p:attrName>
                                            </p:attrNameLst>
                                          </p:cBhvr>
                                          <p:tavLst>
                                            <p:tav tm="0">
                                              <p:val>
                                                <p:strVal val="1+#ppt_w/2"/>
                                              </p:val>
                                            </p:tav>
                                            <p:tav tm="100000">
                                              <p:val>
                                                <p:strVal val="#ppt_x"/>
                                              </p:val>
                                            </p:tav>
                                          </p:tavLst>
                                        </p:anim>
                                        <p:anim calcmode="lin" valueType="num" p14:bounceEnd="32000">
                                          <p:cBhvr additive="base">
                                            <p:cTn id="60" dur="1000" fill="hold"/>
                                            <p:tgtEl>
                                              <p:spTgt spid="49"/>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3" presetClass="entr" presetSubtype="3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6*min(max(#ppt_w*#ppt_h,.3),1)-7.4)/-.7*#ppt_w"/>
                                              </p:val>
                                            </p:tav>
                                            <p:tav tm="100000">
                                              <p:val>
                                                <p:strVal val="#ppt_w"/>
                                              </p:val>
                                            </p:tav>
                                          </p:tavLst>
                                        </p:anim>
                                        <p:anim calcmode="lin" valueType="num">
                                          <p:cBhvr>
                                            <p:cTn id="65" dur="1000" fill="hold"/>
                                            <p:tgtEl>
                                              <p:spTgt spid="15"/>
                                            </p:tgtEl>
                                            <p:attrNameLst>
                                              <p:attrName>ppt_h</p:attrName>
                                            </p:attrNameLst>
                                          </p:cBhvr>
                                          <p:tavLst>
                                            <p:tav tm="0">
                                              <p:val>
                                                <p:strVal val="(6*min(max(#ppt_w*#ppt_h,.3),1)-7.4)/-.7*#ppt_h"/>
                                              </p:val>
                                            </p:tav>
                                            <p:tav tm="100000">
                                              <p:val>
                                                <p:strVal val="#ppt_h"/>
                                              </p:val>
                                            </p:tav>
                                          </p:tavLst>
                                        </p:anim>
                                        <p:anim calcmode="lin" valueType="num">
                                          <p:cBhvr>
                                            <p:cTn id="66" dur="1000" fill="hold"/>
                                            <p:tgtEl>
                                              <p:spTgt spid="15"/>
                                            </p:tgtEl>
                                            <p:attrNameLst>
                                              <p:attrName>ppt_x</p:attrName>
                                            </p:attrNameLst>
                                          </p:cBhvr>
                                          <p:tavLst>
                                            <p:tav tm="0">
                                              <p:val>
                                                <p:fltVal val="0.5"/>
                                              </p:val>
                                            </p:tav>
                                            <p:tav tm="100000">
                                              <p:val>
                                                <p:strVal val="#ppt_x"/>
                                              </p:val>
                                            </p:tav>
                                          </p:tavLst>
                                        </p:anim>
                                        <p:anim calcmode="lin" valueType="num">
                                          <p:cBhvr>
                                            <p:cTn id="67" dur="1000" fill="hold"/>
                                            <p:tgtEl>
                                              <p:spTgt spid="15"/>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nodeType="withEffect">
                                      <p:stCondLst>
                                        <p:cond delay="50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ppt_w</p:attrName>
                                            </p:attrNameLst>
                                          </p:cBhvr>
                                          <p:tavLst>
                                            <p:tav tm="0">
                                              <p:val>
                                                <p:strVal val="(6*min(max(#ppt_w*#ppt_h,.3),1)-7.4)/-.7*#ppt_w"/>
                                              </p:val>
                                            </p:tav>
                                            <p:tav tm="100000">
                                              <p:val>
                                                <p:strVal val="#ppt_w"/>
                                              </p:val>
                                            </p:tav>
                                          </p:tavLst>
                                        </p:anim>
                                        <p:anim calcmode="lin" valueType="num">
                                          <p:cBhvr>
                                            <p:cTn id="71" dur="1000" fill="hold"/>
                                            <p:tgtEl>
                                              <p:spTgt spid="21"/>
                                            </p:tgtEl>
                                            <p:attrNameLst>
                                              <p:attrName>ppt_h</p:attrName>
                                            </p:attrNameLst>
                                          </p:cBhvr>
                                          <p:tavLst>
                                            <p:tav tm="0">
                                              <p:val>
                                                <p:strVal val="(6*min(max(#ppt_w*#ppt_h,.3),1)-7.4)/-.7*#ppt_h"/>
                                              </p:val>
                                            </p:tav>
                                            <p:tav tm="100000">
                                              <p:val>
                                                <p:strVal val="#ppt_h"/>
                                              </p:val>
                                            </p:tav>
                                          </p:tavLst>
                                        </p:anim>
                                        <p:anim calcmode="lin" valueType="num">
                                          <p:cBhvr>
                                            <p:cTn id="72" dur="1000" fill="hold"/>
                                            <p:tgtEl>
                                              <p:spTgt spid="21"/>
                                            </p:tgtEl>
                                            <p:attrNameLst>
                                              <p:attrName>ppt_x</p:attrName>
                                            </p:attrNameLst>
                                          </p:cBhvr>
                                          <p:tavLst>
                                            <p:tav tm="0">
                                              <p:val>
                                                <p:fltVal val="0.5"/>
                                              </p:val>
                                            </p:tav>
                                            <p:tav tm="100000">
                                              <p:val>
                                                <p:strVal val="#ppt_x"/>
                                              </p:val>
                                            </p:tav>
                                          </p:tavLst>
                                        </p:anim>
                                        <p:anim calcmode="lin" valueType="num">
                                          <p:cBhvr>
                                            <p:cTn id="73" dur="1000" fill="hold"/>
                                            <p:tgtEl>
                                              <p:spTgt spid="21"/>
                                            </p:tgtEl>
                                            <p:attrNameLst>
                                              <p:attrName>ppt_y</p:attrName>
                                            </p:attrNameLst>
                                          </p:cBhvr>
                                          <p:tavLst>
                                            <p:tav tm="0">
                                              <p:val>
                                                <p:strVal val="1+(6*min(max(#ppt_w*#ppt_h,.3),1)-7.4)/-.7*#ppt_h/2"/>
                                              </p:val>
                                            </p:tav>
                                            <p:tav tm="100000">
                                              <p:val>
                                                <p:strVal val="#ppt_y"/>
                                              </p:val>
                                            </p:tav>
                                          </p:tavLst>
                                        </p:anim>
                                      </p:childTnLst>
                                    </p:cTn>
                                  </p:par>
                                  <p:par>
                                    <p:cTn id="74" presetID="23" presetClass="entr" presetSubtype="36" fill="hold" nodeType="withEffect">
                                      <p:stCondLst>
                                        <p:cond delay="10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1000" fill="hold"/>
                                            <p:tgtEl>
                                              <p:spTgt spid="27"/>
                                            </p:tgtEl>
                                            <p:attrNameLst>
                                              <p:attrName>ppt_w</p:attrName>
                                            </p:attrNameLst>
                                          </p:cBhvr>
                                          <p:tavLst>
                                            <p:tav tm="0">
                                              <p:val>
                                                <p:strVal val="(6*min(max(#ppt_w*#ppt_h,.3),1)-7.4)/-.7*#ppt_w"/>
                                              </p:val>
                                            </p:tav>
                                            <p:tav tm="100000">
                                              <p:val>
                                                <p:strVal val="#ppt_w"/>
                                              </p:val>
                                            </p:tav>
                                          </p:tavLst>
                                        </p:anim>
                                        <p:anim calcmode="lin" valueType="num">
                                          <p:cBhvr>
                                            <p:cTn id="77" dur="1000" fill="hold"/>
                                            <p:tgtEl>
                                              <p:spTgt spid="27"/>
                                            </p:tgtEl>
                                            <p:attrNameLst>
                                              <p:attrName>ppt_h</p:attrName>
                                            </p:attrNameLst>
                                          </p:cBhvr>
                                          <p:tavLst>
                                            <p:tav tm="0">
                                              <p:val>
                                                <p:strVal val="(6*min(max(#ppt_w*#ppt_h,.3),1)-7.4)/-.7*#ppt_h"/>
                                              </p:val>
                                            </p:tav>
                                            <p:tav tm="100000">
                                              <p:val>
                                                <p:strVal val="#ppt_h"/>
                                              </p:val>
                                            </p:tav>
                                          </p:tavLst>
                                        </p:anim>
                                        <p:anim calcmode="lin" valueType="num">
                                          <p:cBhvr>
                                            <p:cTn id="78" dur="1000" fill="hold"/>
                                            <p:tgtEl>
                                              <p:spTgt spid="27"/>
                                            </p:tgtEl>
                                            <p:attrNameLst>
                                              <p:attrName>ppt_x</p:attrName>
                                            </p:attrNameLst>
                                          </p:cBhvr>
                                          <p:tavLst>
                                            <p:tav tm="0">
                                              <p:val>
                                                <p:fltVal val="0.5"/>
                                              </p:val>
                                            </p:tav>
                                            <p:tav tm="100000">
                                              <p:val>
                                                <p:strVal val="#ppt_x"/>
                                              </p:val>
                                            </p:tav>
                                          </p:tavLst>
                                        </p:anim>
                                        <p:anim calcmode="lin" valueType="num">
                                          <p:cBhvr>
                                            <p:cTn id="79" dur="1000" fill="hold"/>
                                            <p:tgtEl>
                                              <p:spTgt spid="27"/>
                                            </p:tgtEl>
                                            <p:attrNameLst>
                                              <p:attrName>ppt_y</p:attrName>
                                            </p:attrNameLst>
                                          </p:cBhvr>
                                          <p:tavLst>
                                            <p:tav tm="0">
                                              <p:val>
                                                <p:strVal val="1+(6*min(max(#ppt_w*#ppt_h,.3),1)-7.4)/-.7*#ppt_h/2"/>
                                              </p:val>
                                            </p:tav>
                                            <p:tav tm="100000">
                                              <p:val>
                                                <p:strVal val="#ppt_y"/>
                                              </p:val>
                                            </p:tav>
                                          </p:tavLst>
                                        </p:anim>
                                      </p:childTnLst>
                                    </p:cTn>
                                  </p:par>
                                  <p:par>
                                    <p:cTn id="80" presetID="23" presetClass="entr" presetSubtype="36" fill="hold" nodeType="withEffect">
                                      <p:stCondLst>
                                        <p:cond delay="15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ppt_w</p:attrName>
                                            </p:attrNameLst>
                                          </p:cBhvr>
                                          <p:tavLst>
                                            <p:tav tm="0">
                                              <p:val>
                                                <p:strVal val="(6*min(max(#ppt_w*#ppt_h,.3),1)-7.4)/-.7*#ppt_w"/>
                                              </p:val>
                                            </p:tav>
                                            <p:tav tm="100000">
                                              <p:val>
                                                <p:strVal val="#ppt_w"/>
                                              </p:val>
                                            </p:tav>
                                          </p:tavLst>
                                        </p:anim>
                                        <p:anim calcmode="lin" valueType="num">
                                          <p:cBhvr>
                                            <p:cTn id="83" dur="1000" fill="hold"/>
                                            <p:tgtEl>
                                              <p:spTgt spid="33"/>
                                            </p:tgtEl>
                                            <p:attrNameLst>
                                              <p:attrName>ppt_h</p:attrName>
                                            </p:attrNameLst>
                                          </p:cBhvr>
                                          <p:tavLst>
                                            <p:tav tm="0">
                                              <p:val>
                                                <p:strVal val="(6*min(max(#ppt_w*#ppt_h,.3),1)-7.4)/-.7*#ppt_h"/>
                                              </p:val>
                                            </p:tav>
                                            <p:tav tm="100000">
                                              <p:val>
                                                <p:strVal val="#ppt_h"/>
                                              </p:val>
                                            </p:tav>
                                          </p:tavLst>
                                        </p:anim>
                                        <p:anim calcmode="lin" valueType="num">
                                          <p:cBhvr>
                                            <p:cTn id="84" dur="1000" fill="hold"/>
                                            <p:tgtEl>
                                              <p:spTgt spid="33"/>
                                            </p:tgtEl>
                                            <p:attrNameLst>
                                              <p:attrName>ppt_x</p:attrName>
                                            </p:attrNameLst>
                                          </p:cBhvr>
                                          <p:tavLst>
                                            <p:tav tm="0">
                                              <p:val>
                                                <p:fltVal val="0.5"/>
                                              </p:val>
                                            </p:tav>
                                            <p:tav tm="100000">
                                              <p:val>
                                                <p:strVal val="#ppt_x"/>
                                              </p:val>
                                            </p:tav>
                                          </p:tavLst>
                                        </p:anim>
                                        <p:anim calcmode="lin" valueType="num">
                                          <p:cBhvr>
                                            <p:cTn id="85" dur="10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1000"/>
                                            <p:tgtEl>
                                              <p:spTgt spid="55"/>
                                            </p:tgtEl>
                                          </p:cBhvr>
                                        </p:animEffect>
                                      </p:childTnLst>
                                    </p:cTn>
                                  </p:par>
                                </p:childTnLst>
                              </p:cTn>
                            </p:par>
                            <p:par>
                              <p:cTn id="90" fill="hold">
                                <p:stCondLst>
                                  <p:cond delay="6500"/>
                                </p:stCondLst>
                                <p:childTnLst>
                                  <p:par>
                                    <p:cTn id="91" presetID="42"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anim calcmode="lin" valueType="num">
                                          <p:cBhvr>
                                            <p:cTn id="94" dur="1000" fill="hold"/>
                                            <p:tgtEl>
                                              <p:spTgt spid="54"/>
                                            </p:tgtEl>
                                            <p:attrNameLst>
                                              <p:attrName>ppt_x</p:attrName>
                                            </p:attrNameLst>
                                          </p:cBhvr>
                                          <p:tavLst>
                                            <p:tav tm="0">
                                              <p:val>
                                                <p:strVal val="#ppt_x"/>
                                              </p:val>
                                            </p:tav>
                                            <p:tav tm="100000">
                                              <p:val>
                                                <p:strVal val="#ppt_x"/>
                                              </p:val>
                                            </p:tav>
                                          </p:tavLst>
                                        </p:anim>
                                        <p:anim calcmode="lin" valueType="num">
                                          <p:cBhvr>
                                            <p:cTn id="95" dur="1000" fill="hold"/>
                                            <p:tgtEl>
                                              <p:spTgt spid="54"/>
                                            </p:tgtEl>
                                            <p:attrNameLst>
                                              <p:attrName>ppt_y</p:attrName>
                                            </p:attrNameLst>
                                          </p:cBhvr>
                                          <p:tavLst>
                                            <p:tav tm="0">
                                              <p:val>
                                                <p:strVal val="#ppt_y+.1"/>
                                              </p:val>
                                            </p:tav>
                                            <p:tav tm="100000">
                                              <p:val>
                                                <p:strVal val="#ppt_y"/>
                                              </p:val>
                                            </p:tav>
                                          </p:tavLst>
                                        </p:anim>
                                      </p:childTnLst>
                                    </p:cTn>
                                  </p:par>
                                </p:childTnLst>
                              </p:cTn>
                            </p:par>
                            <p:par>
                              <p:cTn id="96" fill="hold">
                                <p:stCondLst>
                                  <p:cond delay="7500"/>
                                </p:stCondLst>
                                <p:childTnLst>
                                  <p:par>
                                    <p:cTn id="97" presetID="55" presetClass="entr" presetSubtype="0" fill="hold" grpId="0" nodeType="afterEffect">
                                      <p:stCondLst>
                                        <p:cond delay="0"/>
                                      </p:stCondLst>
                                      <p:iterate type="lt">
                                        <p:tmPct val="0"/>
                                      </p:iterate>
                                      <p:childTnLst>
                                        <p:set>
                                          <p:cBhvr>
                                            <p:cTn id="98" dur="1" fill="hold">
                                              <p:stCondLst>
                                                <p:cond delay="0"/>
                                              </p:stCondLst>
                                            </p:cTn>
                                            <p:tgtEl>
                                              <p:spTgt spid="58"/>
                                            </p:tgtEl>
                                            <p:attrNameLst>
                                              <p:attrName>style.visibility</p:attrName>
                                            </p:attrNameLst>
                                          </p:cBhvr>
                                          <p:to>
                                            <p:strVal val="visible"/>
                                          </p:to>
                                        </p:set>
                                        <p:anim calcmode="lin" valueType="num">
                                          <p:cBhvr>
                                            <p:cTn id="99" dur="1000" fill="hold"/>
                                            <p:tgtEl>
                                              <p:spTgt spid="58"/>
                                            </p:tgtEl>
                                            <p:attrNameLst>
                                              <p:attrName>ppt_w</p:attrName>
                                            </p:attrNameLst>
                                          </p:cBhvr>
                                          <p:tavLst>
                                            <p:tav tm="0">
                                              <p:val>
                                                <p:strVal val="#ppt_w*0.70"/>
                                              </p:val>
                                            </p:tav>
                                            <p:tav tm="100000">
                                              <p:val>
                                                <p:strVal val="#ppt_w"/>
                                              </p:val>
                                            </p:tav>
                                          </p:tavLst>
                                        </p:anim>
                                        <p:anim calcmode="lin" valueType="num">
                                          <p:cBhvr>
                                            <p:cTn id="100" dur="1000" fill="hold"/>
                                            <p:tgtEl>
                                              <p:spTgt spid="58"/>
                                            </p:tgtEl>
                                            <p:attrNameLst>
                                              <p:attrName>ppt_h</p:attrName>
                                            </p:attrNameLst>
                                          </p:cBhvr>
                                          <p:tavLst>
                                            <p:tav tm="0">
                                              <p:val>
                                                <p:strVal val="#ppt_h"/>
                                              </p:val>
                                            </p:tav>
                                            <p:tav tm="100000">
                                              <p:val>
                                                <p:strVal val="#ppt_h"/>
                                              </p:val>
                                            </p:tav>
                                          </p:tavLst>
                                        </p:anim>
                                        <p:animEffect transition="in" filter="fade">
                                          <p:cBhvr>
                                            <p:cTn id="101"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Lst>
      </p:timing>
    </mc:Choice>
    <mc:Fallback>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3000"/>
                                      </p:stCondLst>
                                      <p:childTnLst>
                                        <p:set>
                                          <p:cBhvr>
                                            <p:cTn id="6" dur="1" fill="hold">
                                              <p:stCondLst>
                                                <p:cond delay="0"/>
                                              </p:stCondLst>
                                            </p:cTn>
                                            <p:tgtEl>
                                              <p:spTgt spid="4103"/>
                                            </p:tgtEl>
                                            <p:attrNameLst>
                                              <p:attrName>style.visibility</p:attrName>
                                            </p:attrNameLst>
                                          </p:cBhvr>
                                          <p:to>
                                            <p:strVal val="visible"/>
                                          </p:to>
                                        </p:set>
                                        <p:animEffect>
                                          <p:cBhvr>
                                            <p:cTn id="7" dur="1000"/>
                                            <p:tgtEl>
                                              <p:spTgt spid="4103"/>
                                            </p:tgtEl>
                                          </p:cBhvr>
                                        </p:animEffect>
                                        <p:anim calcmode="lin" valueType="num">
                                          <p:cBhvr>
                                            <p:cTn id="8" dur="1000" fill="hold"/>
                                            <p:tgtEl>
                                              <p:spTgt spid="4103"/>
                                            </p:tgtEl>
                                            <p:attrNameLst>
                                              <p:attrName>ppt_x</p:attrName>
                                            </p:attrNameLst>
                                          </p:cBhvr>
                                          <p:tavLst>
                                            <p:tav tm="0">
                                              <p:val>
                                                <p:strVal val="#ppt_x"/>
                                              </p:val>
                                            </p:tav>
                                            <p:tav tm="100000">
                                              <p:val>
                                                <p:strVal val="#ppt_x"/>
                                              </p:val>
                                            </p:tav>
                                          </p:tavLst>
                                        </p:anim>
                                        <p:anim calcmode="lin" valueType="num">
                                          <p:cBhvr>
                                            <p:cTn id="9" dur="1000" fill="hold"/>
                                            <p:tgtEl>
                                              <p:spTgt spid="4103"/>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4000"/>
                                      </p:stCondLst>
                                      <p:childTnLst>
                                        <p:set>
                                          <p:cBhvr>
                                            <p:cTn id="11" dur="1" fill="hold">
                                              <p:stCondLst>
                                                <p:cond delay="0"/>
                                              </p:stCondLst>
                                            </p:cTn>
                                            <p:tgtEl>
                                              <p:spTgt spid="4105"/>
                                            </p:tgtEl>
                                            <p:attrNameLst>
                                              <p:attrName>style.visibility</p:attrName>
                                            </p:attrNameLst>
                                          </p:cBhvr>
                                          <p:to>
                                            <p:strVal val="visible"/>
                                          </p:to>
                                        </p:set>
                                        <p:animEffect>
                                          <p:cBhvr>
                                            <p:cTn id="12" dur="500"/>
                                            <p:tgtEl>
                                              <p:spTgt spid="4105"/>
                                            </p:tgtEl>
                                          </p:cBhvr>
                                        </p:animEffect>
                                      </p:childTnLst>
                                    </p:cTn>
                                  </p:par>
                                  <p:par>
                                    <p:cTn id="13" presetID="2" presetClass="entr" presetSubtype="6" fill="hold" nodeType="withEffect">
                                      <p:stCondLst>
                                        <p:cond delay="5250"/>
                                      </p:stCondLst>
                                      <p:childTnLst>
                                        <p:set>
                                          <p:cBhvr>
                                            <p:cTn id="14" dur="1" fill="hold">
                                              <p:stCondLst>
                                                <p:cond delay="0"/>
                                              </p:stCondLst>
                                            </p:cTn>
                                            <p:tgtEl>
                                              <p:spTgt spid="4104"/>
                                            </p:tgtEl>
                                            <p:attrNameLst>
                                              <p:attrName>style.visibility</p:attrName>
                                            </p:attrNameLst>
                                          </p:cBhvr>
                                          <p:to>
                                            <p:strVal val="visible"/>
                                          </p:to>
                                        </p:set>
                                        <p:anim calcmode="lin" valueType="num">
                                          <p:cBhvr>
                                            <p:cTn id="15" dur="1000" fill="hold"/>
                                            <p:tgtEl>
                                              <p:spTgt spid="4104"/>
                                            </p:tgtEl>
                                            <p:attrNameLst>
                                              <p:attrName>ppt_x</p:attrName>
                                            </p:attrNameLst>
                                          </p:cBhvr>
                                          <p:tavLst>
                                            <p:tav tm="0">
                                              <p:val>
                                                <p:strVal val="1+#ppt_w/2"/>
                                              </p:val>
                                            </p:tav>
                                            <p:tav tm="100000">
                                              <p:val>
                                                <p:strVal val="#ppt_x"/>
                                              </p:val>
                                            </p:tav>
                                          </p:tavLst>
                                        </p:anim>
                                        <p:anim calcmode="lin" valueType="num">
                                          <p:cBhvr>
                                            <p:cTn id="16" dur="10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4108"/>
                                            </p:tgtEl>
                                            <p:attrNameLst>
                                              <p:attrName>style.visibility</p:attrName>
                                            </p:attrNameLst>
                                          </p:cBhvr>
                                          <p:to>
                                            <p:strVal val="visible"/>
                                          </p:to>
                                        </p:set>
                                        <p:anim calcmode="lin" valueType="num">
                                          <p:cBhvr>
                                            <p:cTn id="21" dur="500" fill="hold"/>
                                            <p:tgtEl>
                                              <p:spTgt spid="4108"/>
                                            </p:tgtEl>
                                            <p:attrNameLst>
                                              <p:attrName>ppt_w</p:attrName>
                                            </p:attrNameLst>
                                          </p:cBhvr>
                                          <p:tavLst>
                                            <p:tav tm="0">
                                              <p:val>
                                                <p:fltVal val="0"/>
                                              </p:val>
                                            </p:tav>
                                            <p:tav tm="100000">
                                              <p:val>
                                                <p:strVal val="#ppt_w"/>
                                              </p:val>
                                            </p:tav>
                                          </p:tavLst>
                                        </p:anim>
                                        <p:anim calcmode="lin" valueType="num">
                                          <p:cBhvr>
                                            <p:cTn id="22" dur="500" fill="hold"/>
                                            <p:tgtEl>
                                              <p:spTgt spid="4108"/>
                                            </p:tgtEl>
                                            <p:attrNameLst>
                                              <p:attrName>ppt_h</p:attrName>
                                            </p:attrNameLst>
                                          </p:cBhvr>
                                          <p:tavLst>
                                            <p:tav tm="0">
                                              <p:val>
                                                <p:fltVal val="0"/>
                                              </p:val>
                                            </p:tav>
                                            <p:tav tm="100000">
                                              <p:val>
                                                <p:strVal val="#ppt_h"/>
                                              </p:val>
                                            </p:tav>
                                          </p:tavLst>
                                        </p:anim>
                                        <p:animEffect transition="in" filter="fade">
                                          <p:cBhvr>
                                            <p:cTn id="23" dur="500"/>
                                            <p:tgtEl>
                                              <p:spTgt spid="41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animEffect transition="in" filter="slide(fromBottom)">
                                          <p:cBhvr>
                                            <p:cTn id="28" dur="500"/>
                                            <p:tgtEl>
                                              <p:spTgt spid="41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4107"/>
                                            </p:tgtEl>
                                            <p:attrNameLst>
                                              <p:attrName>style.visibility</p:attrName>
                                            </p:attrNameLst>
                                          </p:cBhvr>
                                          <p:to>
                                            <p:strVal val="visible"/>
                                          </p:to>
                                        </p:set>
                                        <p:anim calcmode="lin" valueType="num">
                                          <p:cBhvr>
                                            <p:cTn id="33" dur="1000" fill="hold"/>
                                            <p:tgtEl>
                                              <p:spTgt spid="4107"/>
                                            </p:tgtEl>
                                            <p:attrNameLst>
                                              <p:attrName>ppt_x</p:attrName>
                                            </p:attrNameLst>
                                          </p:cBhvr>
                                          <p:tavLst>
                                            <p:tav tm="0">
                                              <p:val>
                                                <p:strVal val="#ppt_x-.2"/>
                                              </p:val>
                                            </p:tav>
                                            <p:tav tm="100000">
                                              <p:val>
                                                <p:strVal val="#ppt_x"/>
                                              </p:val>
                                            </p:tav>
                                          </p:tavLst>
                                        </p:anim>
                                        <p:anim calcmode="lin" valueType="num">
                                          <p:cBhvr>
                                            <p:cTn id="34" dur="1000" fill="hold"/>
                                            <p:tgtEl>
                                              <p:spTgt spid="4107"/>
                                            </p:tgtEl>
                                            <p:attrNameLst>
                                              <p:attrName>ppt_y</p:attrName>
                                            </p:attrNameLst>
                                          </p:cBhvr>
                                          <p:tavLst>
                                            <p:tav tm="0">
                                              <p:val>
                                                <p:strVal val="#ppt_y"/>
                                              </p:val>
                                            </p:tav>
                                            <p:tav tm="100000">
                                              <p:val>
                                                <p:strVal val="#ppt_y"/>
                                              </p:val>
                                            </p:tav>
                                          </p:tavLst>
                                        </p:anim>
                                        <p:animEffect transition="in" filter="wipe(right)" prLst="gradientSize: 0.1">
                                          <p:cBhvr>
                                            <p:cTn id="35" dur="1000"/>
                                            <p:tgtEl>
                                              <p:spTgt spid="410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5" presetClass="emph" presetSubtype="0" fill="hold" nodeType="clickEffect">
                                      <p:stCondLst>
                                        <p:cond delay="0"/>
                                      </p:stCondLst>
                                      <p:childTnLst>
                                        <p:anim calcmode="discrete" valueType="str">
                                          <p:cBhvr>
                                            <p:cTn id="39" dur="1000" fill="hold"/>
                                            <p:tgtEl>
                                              <p:spTgt spid="4101"/>
                                            </p:tgtEl>
                                            <p:attrNameLst>
                                              <p:attrName>style.visibility</p:attrName>
                                            </p:attrNameLst>
                                          </p:cBhvr>
                                          <p:tavLst>
                                            <p:tav tm="0">
                                              <p:val>
                                                <p:strVal val="hidden"/>
                                              </p:val>
                                            </p:tav>
                                            <p:tav tm="50000">
                                              <p:val>
                                                <p:strVal val="visible"/>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5" presetClass="emph" presetSubtype="0" fill="hold" nodeType="clickEffect">
                                      <p:stCondLst>
                                        <p:cond delay="0"/>
                                      </p:stCondLst>
                                      <p:childTnLst>
                                        <p:anim calcmode="discrete" valueType="str">
                                          <p:cBhvr>
                                            <p:cTn id="43" dur="1000" fill="hold"/>
                                            <p:tgtEl>
                                              <p:spTgt spid="4100"/>
                                            </p:tgtEl>
                                            <p:attrNameLst>
                                              <p:attrName>style.visibility</p:attrName>
                                            </p:attrNameLst>
                                          </p:cBhvr>
                                          <p:tavLst>
                                            <p:tav tm="0">
                                              <p:val>
                                                <p:strVal val="hidden"/>
                                              </p:val>
                                            </p:tav>
                                            <p:tav tm="50000">
                                              <p:val>
                                                <p:strVal val="visible"/>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5" presetClass="emph" presetSubtype="0" fill="hold" nodeType="clickEffect">
                                      <p:stCondLst>
                                        <p:cond delay="0"/>
                                      </p:stCondLst>
                                      <p:childTnLst>
                                        <p:anim calcmode="discrete" valueType="str">
                                          <p:cBhvr>
                                            <p:cTn id="47" dur="1000" fill="hold"/>
                                            <p:tgtEl>
                                              <p:spTgt spid="4099"/>
                                            </p:tgtEl>
                                            <p:attrNameLst>
                                              <p:attrName>style.visibility</p:attrName>
                                            </p:attrNameLst>
                                          </p:cBhvr>
                                          <p:tavLst>
                                            <p:tav tm="0">
                                              <p:val>
                                                <p:strVal val="hidden"/>
                                              </p:val>
                                            </p:tav>
                                            <p:tav tm="50000">
                                              <p:val>
                                                <p:strVal val="visible"/>
                                              </p:val>
                                            </p:tav>
                                          </p:tavLst>
                                        </p:anim>
                                      </p:childTnLst>
                                    </p:cTn>
                                  </p:par>
                                </p:childTnLst>
                              </p:cTn>
                            </p:par>
                            <p:par>
                              <p:cTn id="48" fill="hold">
                                <p:stCondLst>
                                  <p:cond delay="1000"/>
                                </p:stCondLst>
                                <p:childTnLst>
                                  <p:par>
                                    <p:cTn id="49" presetID="2" presetClass="entr" presetSubtype="2" accel="3200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1000" fill="hold"/>
                                            <p:tgtEl>
                                              <p:spTgt spid="39"/>
                                            </p:tgtEl>
                                            <p:attrNameLst>
                                              <p:attrName>ppt_x</p:attrName>
                                            </p:attrNameLst>
                                          </p:cBhvr>
                                          <p:tavLst>
                                            <p:tav tm="0">
                                              <p:val>
                                                <p:strVal val="1+#ppt_w/2"/>
                                              </p:val>
                                            </p:tav>
                                            <p:tav tm="100000">
                                              <p:val>
                                                <p:strVal val="#ppt_x"/>
                                              </p:val>
                                            </p:tav>
                                          </p:tavLst>
                                        </p:anim>
                                        <p:anim calcmode="lin" valueType="num">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2" accel="32000" fill="hold" nodeType="withEffect">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1+#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2" accel="32000" fill="hold" nodeType="withEffect">
                                      <p:stCondLst>
                                        <p:cond delay="100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1000" fill="hold"/>
                                            <p:tgtEl>
                                              <p:spTgt spid="49"/>
                                            </p:tgtEl>
                                            <p:attrNameLst>
                                              <p:attrName>ppt_x</p:attrName>
                                            </p:attrNameLst>
                                          </p:cBhvr>
                                          <p:tavLst>
                                            <p:tav tm="0">
                                              <p:val>
                                                <p:strVal val="1+#ppt_w/2"/>
                                              </p:val>
                                            </p:tav>
                                            <p:tav tm="100000">
                                              <p:val>
                                                <p:strVal val="#ppt_x"/>
                                              </p:val>
                                            </p:tav>
                                          </p:tavLst>
                                        </p:anim>
                                        <p:anim calcmode="lin" valueType="num">
                                          <p:cBhvr additive="base">
                                            <p:cTn id="60" dur="1000" fill="hold"/>
                                            <p:tgtEl>
                                              <p:spTgt spid="49"/>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3" presetClass="entr" presetSubtype="3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6*min(max(#ppt_w*#ppt_h,.3),1)-7.4)/-.7*#ppt_w"/>
                                              </p:val>
                                            </p:tav>
                                            <p:tav tm="100000">
                                              <p:val>
                                                <p:strVal val="#ppt_w"/>
                                              </p:val>
                                            </p:tav>
                                          </p:tavLst>
                                        </p:anim>
                                        <p:anim calcmode="lin" valueType="num">
                                          <p:cBhvr>
                                            <p:cTn id="65" dur="1000" fill="hold"/>
                                            <p:tgtEl>
                                              <p:spTgt spid="15"/>
                                            </p:tgtEl>
                                            <p:attrNameLst>
                                              <p:attrName>ppt_h</p:attrName>
                                            </p:attrNameLst>
                                          </p:cBhvr>
                                          <p:tavLst>
                                            <p:tav tm="0">
                                              <p:val>
                                                <p:strVal val="(6*min(max(#ppt_w*#ppt_h,.3),1)-7.4)/-.7*#ppt_h"/>
                                              </p:val>
                                            </p:tav>
                                            <p:tav tm="100000">
                                              <p:val>
                                                <p:strVal val="#ppt_h"/>
                                              </p:val>
                                            </p:tav>
                                          </p:tavLst>
                                        </p:anim>
                                        <p:anim calcmode="lin" valueType="num">
                                          <p:cBhvr>
                                            <p:cTn id="66" dur="1000" fill="hold"/>
                                            <p:tgtEl>
                                              <p:spTgt spid="15"/>
                                            </p:tgtEl>
                                            <p:attrNameLst>
                                              <p:attrName>ppt_x</p:attrName>
                                            </p:attrNameLst>
                                          </p:cBhvr>
                                          <p:tavLst>
                                            <p:tav tm="0">
                                              <p:val>
                                                <p:fltVal val="0.5"/>
                                              </p:val>
                                            </p:tav>
                                            <p:tav tm="100000">
                                              <p:val>
                                                <p:strVal val="#ppt_x"/>
                                              </p:val>
                                            </p:tav>
                                          </p:tavLst>
                                        </p:anim>
                                        <p:anim calcmode="lin" valueType="num">
                                          <p:cBhvr>
                                            <p:cTn id="67" dur="1000" fill="hold"/>
                                            <p:tgtEl>
                                              <p:spTgt spid="15"/>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nodeType="withEffect">
                                      <p:stCondLst>
                                        <p:cond delay="50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ppt_w</p:attrName>
                                            </p:attrNameLst>
                                          </p:cBhvr>
                                          <p:tavLst>
                                            <p:tav tm="0">
                                              <p:val>
                                                <p:strVal val="(6*min(max(#ppt_w*#ppt_h,.3),1)-7.4)/-.7*#ppt_w"/>
                                              </p:val>
                                            </p:tav>
                                            <p:tav tm="100000">
                                              <p:val>
                                                <p:strVal val="#ppt_w"/>
                                              </p:val>
                                            </p:tav>
                                          </p:tavLst>
                                        </p:anim>
                                        <p:anim calcmode="lin" valueType="num">
                                          <p:cBhvr>
                                            <p:cTn id="71" dur="1000" fill="hold"/>
                                            <p:tgtEl>
                                              <p:spTgt spid="21"/>
                                            </p:tgtEl>
                                            <p:attrNameLst>
                                              <p:attrName>ppt_h</p:attrName>
                                            </p:attrNameLst>
                                          </p:cBhvr>
                                          <p:tavLst>
                                            <p:tav tm="0">
                                              <p:val>
                                                <p:strVal val="(6*min(max(#ppt_w*#ppt_h,.3),1)-7.4)/-.7*#ppt_h"/>
                                              </p:val>
                                            </p:tav>
                                            <p:tav tm="100000">
                                              <p:val>
                                                <p:strVal val="#ppt_h"/>
                                              </p:val>
                                            </p:tav>
                                          </p:tavLst>
                                        </p:anim>
                                        <p:anim calcmode="lin" valueType="num">
                                          <p:cBhvr>
                                            <p:cTn id="72" dur="1000" fill="hold"/>
                                            <p:tgtEl>
                                              <p:spTgt spid="21"/>
                                            </p:tgtEl>
                                            <p:attrNameLst>
                                              <p:attrName>ppt_x</p:attrName>
                                            </p:attrNameLst>
                                          </p:cBhvr>
                                          <p:tavLst>
                                            <p:tav tm="0">
                                              <p:val>
                                                <p:fltVal val="0.5"/>
                                              </p:val>
                                            </p:tav>
                                            <p:tav tm="100000">
                                              <p:val>
                                                <p:strVal val="#ppt_x"/>
                                              </p:val>
                                            </p:tav>
                                          </p:tavLst>
                                        </p:anim>
                                        <p:anim calcmode="lin" valueType="num">
                                          <p:cBhvr>
                                            <p:cTn id="73" dur="1000" fill="hold"/>
                                            <p:tgtEl>
                                              <p:spTgt spid="21"/>
                                            </p:tgtEl>
                                            <p:attrNameLst>
                                              <p:attrName>ppt_y</p:attrName>
                                            </p:attrNameLst>
                                          </p:cBhvr>
                                          <p:tavLst>
                                            <p:tav tm="0">
                                              <p:val>
                                                <p:strVal val="1+(6*min(max(#ppt_w*#ppt_h,.3),1)-7.4)/-.7*#ppt_h/2"/>
                                              </p:val>
                                            </p:tav>
                                            <p:tav tm="100000">
                                              <p:val>
                                                <p:strVal val="#ppt_y"/>
                                              </p:val>
                                            </p:tav>
                                          </p:tavLst>
                                        </p:anim>
                                      </p:childTnLst>
                                    </p:cTn>
                                  </p:par>
                                  <p:par>
                                    <p:cTn id="74" presetID="23" presetClass="entr" presetSubtype="36" fill="hold" nodeType="withEffect">
                                      <p:stCondLst>
                                        <p:cond delay="10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1000" fill="hold"/>
                                            <p:tgtEl>
                                              <p:spTgt spid="27"/>
                                            </p:tgtEl>
                                            <p:attrNameLst>
                                              <p:attrName>ppt_w</p:attrName>
                                            </p:attrNameLst>
                                          </p:cBhvr>
                                          <p:tavLst>
                                            <p:tav tm="0">
                                              <p:val>
                                                <p:strVal val="(6*min(max(#ppt_w*#ppt_h,.3),1)-7.4)/-.7*#ppt_w"/>
                                              </p:val>
                                            </p:tav>
                                            <p:tav tm="100000">
                                              <p:val>
                                                <p:strVal val="#ppt_w"/>
                                              </p:val>
                                            </p:tav>
                                          </p:tavLst>
                                        </p:anim>
                                        <p:anim calcmode="lin" valueType="num">
                                          <p:cBhvr>
                                            <p:cTn id="77" dur="1000" fill="hold"/>
                                            <p:tgtEl>
                                              <p:spTgt spid="27"/>
                                            </p:tgtEl>
                                            <p:attrNameLst>
                                              <p:attrName>ppt_h</p:attrName>
                                            </p:attrNameLst>
                                          </p:cBhvr>
                                          <p:tavLst>
                                            <p:tav tm="0">
                                              <p:val>
                                                <p:strVal val="(6*min(max(#ppt_w*#ppt_h,.3),1)-7.4)/-.7*#ppt_h"/>
                                              </p:val>
                                            </p:tav>
                                            <p:tav tm="100000">
                                              <p:val>
                                                <p:strVal val="#ppt_h"/>
                                              </p:val>
                                            </p:tav>
                                          </p:tavLst>
                                        </p:anim>
                                        <p:anim calcmode="lin" valueType="num">
                                          <p:cBhvr>
                                            <p:cTn id="78" dur="1000" fill="hold"/>
                                            <p:tgtEl>
                                              <p:spTgt spid="27"/>
                                            </p:tgtEl>
                                            <p:attrNameLst>
                                              <p:attrName>ppt_x</p:attrName>
                                            </p:attrNameLst>
                                          </p:cBhvr>
                                          <p:tavLst>
                                            <p:tav tm="0">
                                              <p:val>
                                                <p:fltVal val="0.5"/>
                                              </p:val>
                                            </p:tav>
                                            <p:tav tm="100000">
                                              <p:val>
                                                <p:strVal val="#ppt_x"/>
                                              </p:val>
                                            </p:tav>
                                          </p:tavLst>
                                        </p:anim>
                                        <p:anim calcmode="lin" valueType="num">
                                          <p:cBhvr>
                                            <p:cTn id="79" dur="1000" fill="hold"/>
                                            <p:tgtEl>
                                              <p:spTgt spid="27"/>
                                            </p:tgtEl>
                                            <p:attrNameLst>
                                              <p:attrName>ppt_y</p:attrName>
                                            </p:attrNameLst>
                                          </p:cBhvr>
                                          <p:tavLst>
                                            <p:tav tm="0">
                                              <p:val>
                                                <p:strVal val="1+(6*min(max(#ppt_w*#ppt_h,.3),1)-7.4)/-.7*#ppt_h/2"/>
                                              </p:val>
                                            </p:tav>
                                            <p:tav tm="100000">
                                              <p:val>
                                                <p:strVal val="#ppt_y"/>
                                              </p:val>
                                            </p:tav>
                                          </p:tavLst>
                                        </p:anim>
                                      </p:childTnLst>
                                    </p:cTn>
                                  </p:par>
                                  <p:par>
                                    <p:cTn id="80" presetID="23" presetClass="entr" presetSubtype="36" fill="hold" nodeType="withEffect">
                                      <p:stCondLst>
                                        <p:cond delay="15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ppt_w</p:attrName>
                                            </p:attrNameLst>
                                          </p:cBhvr>
                                          <p:tavLst>
                                            <p:tav tm="0">
                                              <p:val>
                                                <p:strVal val="(6*min(max(#ppt_w*#ppt_h,.3),1)-7.4)/-.7*#ppt_w"/>
                                              </p:val>
                                            </p:tav>
                                            <p:tav tm="100000">
                                              <p:val>
                                                <p:strVal val="#ppt_w"/>
                                              </p:val>
                                            </p:tav>
                                          </p:tavLst>
                                        </p:anim>
                                        <p:anim calcmode="lin" valueType="num">
                                          <p:cBhvr>
                                            <p:cTn id="83" dur="1000" fill="hold"/>
                                            <p:tgtEl>
                                              <p:spTgt spid="33"/>
                                            </p:tgtEl>
                                            <p:attrNameLst>
                                              <p:attrName>ppt_h</p:attrName>
                                            </p:attrNameLst>
                                          </p:cBhvr>
                                          <p:tavLst>
                                            <p:tav tm="0">
                                              <p:val>
                                                <p:strVal val="(6*min(max(#ppt_w*#ppt_h,.3),1)-7.4)/-.7*#ppt_h"/>
                                              </p:val>
                                            </p:tav>
                                            <p:tav tm="100000">
                                              <p:val>
                                                <p:strVal val="#ppt_h"/>
                                              </p:val>
                                            </p:tav>
                                          </p:tavLst>
                                        </p:anim>
                                        <p:anim calcmode="lin" valueType="num">
                                          <p:cBhvr>
                                            <p:cTn id="84" dur="1000" fill="hold"/>
                                            <p:tgtEl>
                                              <p:spTgt spid="33"/>
                                            </p:tgtEl>
                                            <p:attrNameLst>
                                              <p:attrName>ppt_x</p:attrName>
                                            </p:attrNameLst>
                                          </p:cBhvr>
                                          <p:tavLst>
                                            <p:tav tm="0">
                                              <p:val>
                                                <p:fltVal val="0.5"/>
                                              </p:val>
                                            </p:tav>
                                            <p:tav tm="100000">
                                              <p:val>
                                                <p:strVal val="#ppt_x"/>
                                              </p:val>
                                            </p:tav>
                                          </p:tavLst>
                                        </p:anim>
                                        <p:anim calcmode="lin" valueType="num">
                                          <p:cBhvr>
                                            <p:cTn id="85" dur="10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1000"/>
                                            <p:tgtEl>
                                              <p:spTgt spid="55"/>
                                            </p:tgtEl>
                                          </p:cBhvr>
                                        </p:animEffect>
                                      </p:childTnLst>
                                    </p:cTn>
                                  </p:par>
                                </p:childTnLst>
                              </p:cTn>
                            </p:par>
                            <p:par>
                              <p:cTn id="90" fill="hold">
                                <p:stCondLst>
                                  <p:cond delay="6500"/>
                                </p:stCondLst>
                                <p:childTnLst>
                                  <p:par>
                                    <p:cTn id="91" presetID="42"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anim calcmode="lin" valueType="num">
                                          <p:cBhvr>
                                            <p:cTn id="94" dur="1000" fill="hold"/>
                                            <p:tgtEl>
                                              <p:spTgt spid="54"/>
                                            </p:tgtEl>
                                            <p:attrNameLst>
                                              <p:attrName>ppt_x</p:attrName>
                                            </p:attrNameLst>
                                          </p:cBhvr>
                                          <p:tavLst>
                                            <p:tav tm="0">
                                              <p:val>
                                                <p:strVal val="#ppt_x"/>
                                              </p:val>
                                            </p:tav>
                                            <p:tav tm="100000">
                                              <p:val>
                                                <p:strVal val="#ppt_x"/>
                                              </p:val>
                                            </p:tav>
                                          </p:tavLst>
                                        </p:anim>
                                        <p:anim calcmode="lin" valueType="num">
                                          <p:cBhvr>
                                            <p:cTn id="95" dur="1000" fill="hold"/>
                                            <p:tgtEl>
                                              <p:spTgt spid="54"/>
                                            </p:tgtEl>
                                            <p:attrNameLst>
                                              <p:attrName>ppt_y</p:attrName>
                                            </p:attrNameLst>
                                          </p:cBhvr>
                                          <p:tavLst>
                                            <p:tav tm="0">
                                              <p:val>
                                                <p:strVal val="#ppt_y+.1"/>
                                              </p:val>
                                            </p:tav>
                                            <p:tav tm="100000">
                                              <p:val>
                                                <p:strVal val="#ppt_y"/>
                                              </p:val>
                                            </p:tav>
                                          </p:tavLst>
                                        </p:anim>
                                      </p:childTnLst>
                                    </p:cTn>
                                  </p:par>
                                </p:childTnLst>
                              </p:cTn>
                            </p:par>
                            <p:par>
                              <p:cTn id="96" fill="hold">
                                <p:stCondLst>
                                  <p:cond delay="7500"/>
                                </p:stCondLst>
                                <p:childTnLst>
                                  <p:par>
                                    <p:cTn id="97" presetID="55" presetClass="entr" presetSubtype="0" fill="hold" grpId="0" nodeType="afterEffect">
                                      <p:stCondLst>
                                        <p:cond delay="0"/>
                                      </p:stCondLst>
                                      <p:iterate type="lt">
                                        <p:tmPct val="0"/>
                                      </p:iterate>
                                      <p:childTnLst>
                                        <p:set>
                                          <p:cBhvr>
                                            <p:cTn id="98" dur="1" fill="hold">
                                              <p:stCondLst>
                                                <p:cond delay="0"/>
                                              </p:stCondLst>
                                            </p:cTn>
                                            <p:tgtEl>
                                              <p:spTgt spid="58"/>
                                            </p:tgtEl>
                                            <p:attrNameLst>
                                              <p:attrName>style.visibility</p:attrName>
                                            </p:attrNameLst>
                                          </p:cBhvr>
                                          <p:to>
                                            <p:strVal val="visible"/>
                                          </p:to>
                                        </p:set>
                                        <p:anim calcmode="lin" valueType="num">
                                          <p:cBhvr>
                                            <p:cTn id="99" dur="1000" fill="hold"/>
                                            <p:tgtEl>
                                              <p:spTgt spid="58"/>
                                            </p:tgtEl>
                                            <p:attrNameLst>
                                              <p:attrName>ppt_w</p:attrName>
                                            </p:attrNameLst>
                                          </p:cBhvr>
                                          <p:tavLst>
                                            <p:tav tm="0">
                                              <p:val>
                                                <p:strVal val="#ppt_w*0.70"/>
                                              </p:val>
                                            </p:tav>
                                            <p:tav tm="100000">
                                              <p:val>
                                                <p:strVal val="#ppt_w"/>
                                              </p:val>
                                            </p:tav>
                                          </p:tavLst>
                                        </p:anim>
                                        <p:anim calcmode="lin" valueType="num">
                                          <p:cBhvr>
                                            <p:cTn id="100" dur="1000" fill="hold"/>
                                            <p:tgtEl>
                                              <p:spTgt spid="58"/>
                                            </p:tgtEl>
                                            <p:attrNameLst>
                                              <p:attrName>ppt_h</p:attrName>
                                            </p:attrNameLst>
                                          </p:cBhvr>
                                          <p:tavLst>
                                            <p:tav tm="0">
                                              <p:val>
                                                <p:strVal val="#ppt_h"/>
                                              </p:val>
                                            </p:tav>
                                            <p:tav tm="100000">
                                              <p:val>
                                                <p:strVal val="#ppt_h"/>
                                              </p:val>
                                            </p:tav>
                                          </p:tavLst>
                                        </p:anim>
                                        <p:animEffect transition="in" filter="fade">
                                          <p:cBhvr>
                                            <p:cTn id="101"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0561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K:\设计ppt\马年素材\0背景图\图片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050"/>
            <a:ext cx="9144000"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23"/>
          <p:cNvSpPr>
            <a:spLocks noChangeArrowheads="1"/>
          </p:cNvSpPr>
          <p:nvPr/>
        </p:nvSpPr>
        <p:spPr bwMode="auto">
          <a:xfrm>
            <a:off x="3175" y="-19050"/>
            <a:ext cx="9140825" cy="5162550"/>
          </a:xfrm>
          <a:prstGeom prst="rect">
            <a:avLst/>
          </a:prstGeom>
          <a:solidFill>
            <a:srgbClr val="FFEBB3">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383" tIns="43192" rIns="86383" bIns="43192"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614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75" y="-19050"/>
            <a:ext cx="4413250"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9" name="组合 25"/>
          <p:cNvGrpSpPr>
            <a:grpSpLocks/>
          </p:cNvGrpSpPr>
          <p:nvPr/>
        </p:nvGrpSpPr>
        <p:grpSpPr bwMode="auto">
          <a:xfrm>
            <a:off x="2189163" y="1744663"/>
            <a:ext cx="1273175" cy="1981200"/>
            <a:chOff x="0" y="0"/>
            <a:chExt cx="1354199" cy="2080916"/>
          </a:xfrm>
        </p:grpSpPr>
        <p:sp>
          <p:nvSpPr>
            <p:cNvPr id="6150" name="TextBox 26"/>
            <p:cNvSpPr>
              <a:spLocks noChangeArrowheads="1"/>
            </p:cNvSpPr>
            <p:nvPr/>
          </p:nvSpPr>
          <p:spPr bwMode="auto">
            <a:xfrm>
              <a:off x="0" y="0"/>
              <a:ext cx="1308905" cy="208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8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a:p>
          </p:txBody>
        </p:sp>
        <p:sp>
          <p:nvSpPr>
            <p:cNvPr id="6151" name="TextBox 27"/>
            <p:cNvSpPr>
              <a:spLocks noChangeArrowheads="1"/>
            </p:cNvSpPr>
            <p:nvPr/>
          </p:nvSpPr>
          <p:spPr bwMode="auto">
            <a:xfrm>
              <a:off x="863359" y="750068"/>
              <a:ext cx="490840" cy="127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C00000"/>
                  </a:solidFill>
                  <a:sym typeface="Arial" panose="020B0604020202020204" pitchFamily="34" charset="0"/>
                </a:rPr>
                <a:t>CONTENTS</a:t>
              </a:r>
              <a:endParaRPr lang="zh-CN" altLang="en-US" b="1">
                <a:solidFill>
                  <a:srgbClr val="C00000"/>
                </a:solidFill>
                <a:sym typeface="Arial" panose="020B0604020202020204" pitchFamily="34" charset="0"/>
              </a:endParaRPr>
            </a:p>
          </p:txBody>
        </p:sp>
      </p:grpSp>
      <p:sp>
        <p:nvSpPr>
          <p:cNvPr id="6152" name="Freeform 8"/>
          <p:cNvSpPr>
            <a:spLocks noChangeArrowheads="1"/>
          </p:cNvSpPr>
          <p:nvPr/>
        </p:nvSpPr>
        <p:spPr bwMode="auto">
          <a:xfrm>
            <a:off x="4300538" y="4765675"/>
            <a:ext cx="4843462" cy="390525"/>
          </a:xfrm>
          <a:custGeom>
            <a:avLst/>
            <a:gdLst>
              <a:gd name="T0" fmla="*/ 0 w 10000"/>
              <a:gd name="T1" fmla="*/ 0 h 10000"/>
              <a:gd name="T2" fmla="*/ 10000 w 10000"/>
              <a:gd name="T3" fmla="*/ 0 h 10000"/>
              <a:gd name="T4" fmla="*/ 10000 w 10000"/>
              <a:gd name="T5" fmla="*/ 10000 h 10000"/>
              <a:gd name="T6" fmla="*/ 293 w 10000"/>
              <a:gd name="T7" fmla="*/ 9923 h 10000"/>
              <a:gd name="T8" fmla="*/ 44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0"/>
                </a:moveTo>
                <a:lnTo>
                  <a:pt x="10000" y="0"/>
                </a:lnTo>
                <a:lnTo>
                  <a:pt x="10000" y="10000"/>
                </a:lnTo>
                <a:lnTo>
                  <a:pt x="293" y="9923"/>
                </a:lnTo>
                <a:cubicBezTo>
                  <a:pt x="207" y="6590"/>
                  <a:pt x="130" y="3333"/>
                  <a:pt x="44" y="0"/>
                </a:cubicBezTo>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383" tIns="43192" rIns="86383" bIns="43192"/>
          <a:lstStyle/>
          <a:p>
            <a:endParaRPr lang="zh-CN" altLang="zh-CN">
              <a:solidFill>
                <a:srgbClr val="000000"/>
              </a:solidFill>
              <a:sym typeface="宋体" panose="02010600030101010101" pitchFamily="2" charset="-122"/>
            </a:endParaRPr>
          </a:p>
        </p:txBody>
      </p:sp>
      <p:sp>
        <p:nvSpPr>
          <p:cNvPr id="6153" name="下箭头 53"/>
          <p:cNvSpPr>
            <a:spLocks noChangeArrowheads="1"/>
          </p:cNvSpPr>
          <p:nvPr/>
        </p:nvSpPr>
        <p:spPr bwMode="auto">
          <a:xfrm rot="16200000">
            <a:off x="3550444" y="1029494"/>
            <a:ext cx="411163" cy="479425"/>
          </a:xfrm>
          <a:prstGeom prst="downArrow">
            <a:avLst>
              <a:gd name="adj1" fmla="val 50000"/>
              <a:gd name="adj2" fmla="val 50036"/>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779" tIns="32389" rIns="64779" bIns="32389" anchor="ctr"/>
          <a:lstStyle/>
          <a:p>
            <a:pPr algn="ctr"/>
            <a:endParaRPr lang="zh-CN" altLang="zh-CN" sz="1500">
              <a:solidFill>
                <a:srgbClr val="FFFFFF"/>
              </a:solidFill>
              <a:latin typeface="宋体" panose="02010600030101010101" pitchFamily="2" charset="-122"/>
              <a:sym typeface="宋体" panose="02010600030101010101" pitchFamily="2" charset="-122"/>
            </a:endParaRPr>
          </a:p>
        </p:txBody>
      </p:sp>
      <p:grpSp>
        <p:nvGrpSpPr>
          <p:cNvPr id="6154" name="组合 15"/>
          <p:cNvGrpSpPr>
            <a:grpSpLocks/>
          </p:cNvGrpSpPr>
          <p:nvPr/>
        </p:nvGrpSpPr>
        <p:grpSpPr bwMode="auto">
          <a:xfrm>
            <a:off x="4198938" y="1033463"/>
            <a:ext cx="3276600" cy="481012"/>
            <a:chOff x="0" y="0"/>
            <a:chExt cx="3779544" cy="554578"/>
          </a:xfrm>
        </p:grpSpPr>
        <p:sp>
          <p:nvSpPr>
            <p:cNvPr id="6155" name="TextBox 124"/>
            <p:cNvSpPr>
              <a:spLocks noChangeArrowheads="1"/>
            </p:cNvSpPr>
            <p:nvPr/>
          </p:nvSpPr>
          <p:spPr bwMode="auto">
            <a:xfrm>
              <a:off x="608492" y="46431"/>
              <a:ext cx="3171052" cy="4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专题教育的背景和意义</a:t>
              </a:r>
            </a:p>
          </p:txBody>
        </p:sp>
        <p:sp>
          <p:nvSpPr>
            <p:cNvPr id="6156" name="圆角矩形​​ 10"/>
            <p:cNvSpPr>
              <a:spLocks noChangeArrowheads="1"/>
            </p:cNvSpPr>
            <p:nvPr/>
          </p:nvSpPr>
          <p:spPr bwMode="auto">
            <a:xfrm>
              <a:off x="0" y="0"/>
              <a:ext cx="554833" cy="554578"/>
            </a:xfrm>
            <a:prstGeom prst="roundRect">
              <a:avLst>
                <a:gd name="adj" fmla="val 16667"/>
              </a:avLst>
            </a:prstGeom>
            <a:solidFill>
              <a:srgbClr val="CC0000"/>
            </a:solidFill>
            <a:ln w="25400" cmpd="sng">
              <a:solidFill>
                <a:srgbClr val="FF6600"/>
              </a:solidFill>
              <a:miter lim="800000"/>
              <a:headEnd/>
              <a:tailEnd/>
            </a:ln>
          </p:spPr>
          <p:txBody>
            <a:bodyPr anchor="ctr"/>
            <a:lstStyle/>
            <a:p>
              <a:pPr algn="ctr"/>
              <a:r>
                <a:rPr lang="en-US" altLang="zh-CN" sz="2400">
                  <a:solidFill>
                    <a:srgbClr val="FFFFFF"/>
                  </a:solidFill>
                  <a:ea typeface="微软雅黑" panose="020B0503020204020204" pitchFamily="34" charset="-122"/>
                  <a:sym typeface="Arial" panose="020B0604020202020204" pitchFamily="34" charset="0"/>
                </a:rPr>
                <a:t>1</a:t>
              </a:r>
              <a:endParaRPr lang="zh-CN" altLang="en-US" sz="2400">
                <a:solidFill>
                  <a:srgbClr val="FFFFFF"/>
                </a:solidFill>
                <a:ea typeface="微软雅黑" panose="020B0503020204020204" pitchFamily="34" charset="-122"/>
                <a:sym typeface="Arial" panose="020B0604020202020204" pitchFamily="34" charset="0"/>
              </a:endParaRPr>
            </a:p>
          </p:txBody>
        </p:sp>
      </p:grpSp>
      <p:grpSp>
        <p:nvGrpSpPr>
          <p:cNvPr id="6157" name="组合 15"/>
          <p:cNvGrpSpPr>
            <a:grpSpLocks/>
          </p:cNvGrpSpPr>
          <p:nvPr/>
        </p:nvGrpSpPr>
        <p:grpSpPr bwMode="auto">
          <a:xfrm>
            <a:off x="4464050" y="1687513"/>
            <a:ext cx="3276600" cy="481012"/>
            <a:chOff x="0" y="0"/>
            <a:chExt cx="3779544" cy="554578"/>
          </a:xfrm>
        </p:grpSpPr>
        <p:sp>
          <p:nvSpPr>
            <p:cNvPr id="6158" name="TextBox 128"/>
            <p:cNvSpPr>
              <a:spLocks noChangeArrowheads="1"/>
            </p:cNvSpPr>
            <p:nvPr/>
          </p:nvSpPr>
          <p:spPr bwMode="auto">
            <a:xfrm>
              <a:off x="608492" y="46431"/>
              <a:ext cx="3171052" cy="4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C00000"/>
                  </a:solidFill>
                  <a:latin typeface="微软雅黑" panose="020B0503020204020204" pitchFamily="34" charset="-122"/>
                  <a:ea typeface="微软雅黑" panose="020B0503020204020204" pitchFamily="34" charset="-122"/>
                </a:rPr>
                <a:t>三严三实的内涵及联系</a:t>
              </a:r>
              <a:endParaRPr lang="zh-CN" altLang="en-US"/>
            </a:p>
          </p:txBody>
        </p:sp>
        <p:sp>
          <p:nvSpPr>
            <p:cNvPr id="6159" name="圆角矩形​​ 10"/>
            <p:cNvSpPr>
              <a:spLocks noChangeArrowheads="1"/>
            </p:cNvSpPr>
            <p:nvPr/>
          </p:nvSpPr>
          <p:spPr bwMode="auto">
            <a:xfrm>
              <a:off x="0" y="0"/>
              <a:ext cx="554833" cy="554578"/>
            </a:xfrm>
            <a:prstGeom prst="roundRect">
              <a:avLst>
                <a:gd name="adj" fmla="val 16667"/>
              </a:avLst>
            </a:prstGeom>
            <a:solidFill>
              <a:srgbClr val="CC0000"/>
            </a:solidFill>
            <a:ln w="25400" cmpd="sng">
              <a:solidFill>
                <a:srgbClr val="FF6600"/>
              </a:solidFill>
              <a:miter lim="800000"/>
              <a:headEnd/>
              <a:tailEnd/>
            </a:ln>
          </p:spPr>
          <p:txBody>
            <a:bodyPr anchor="ctr"/>
            <a:lstStyle/>
            <a:p>
              <a:pPr algn="ctr"/>
              <a:r>
                <a:rPr lang="en-US" altLang="zh-CN" sz="2400">
                  <a:solidFill>
                    <a:srgbClr val="FFFFFF"/>
                  </a:solidFill>
                  <a:ea typeface="微软雅黑" panose="020B0503020204020204" pitchFamily="34" charset="-122"/>
                  <a:sym typeface="Arial" panose="020B0604020202020204" pitchFamily="34" charset="0"/>
                </a:rPr>
                <a:t>2</a:t>
              </a:r>
              <a:endParaRPr lang="zh-CN" altLang="en-US" sz="2400">
                <a:solidFill>
                  <a:srgbClr val="FFFFFF"/>
                </a:solidFill>
                <a:ea typeface="微软雅黑" panose="020B0503020204020204" pitchFamily="34" charset="-122"/>
                <a:sym typeface="Arial" panose="020B0604020202020204" pitchFamily="34" charset="0"/>
              </a:endParaRPr>
            </a:p>
          </p:txBody>
        </p:sp>
      </p:grpSp>
      <p:grpSp>
        <p:nvGrpSpPr>
          <p:cNvPr id="6160" name="组合 15"/>
          <p:cNvGrpSpPr>
            <a:grpSpLocks/>
          </p:cNvGrpSpPr>
          <p:nvPr/>
        </p:nvGrpSpPr>
        <p:grpSpPr bwMode="auto">
          <a:xfrm>
            <a:off x="4751388" y="2343150"/>
            <a:ext cx="3276600" cy="479425"/>
            <a:chOff x="0" y="0"/>
            <a:chExt cx="3779544" cy="554578"/>
          </a:xfrm>
        </p:grpSpPr>
        <p:sp>
          <p:nvSpPr>
            <p:cNvPr id="6161" name="TextBox 131"/>
            <p:cNvSpPr>
              <a:spLocks noChangeArrowheads="1"/>
            </p:cNvSpPr>
            <p:nvPr/>
          </p:nvSpPr>
          <p:spPr bwMode="auto">
            <a:xfrm>
              <a:off x="608492" y="46431"/>
              <a:ext cx="3171052" cy="4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C00000"/>
                  </a:solidFill>
                  <a:latin typeface="微软雅黑" panose="020B0503020204020204" pitchFamily="34" charset="-122"/>
                  <a:ea typeface="微软雅黑" panose="020B0503020204020204" pitchFamily="34" charset="-122"/>
                </a:rPr>
                <a:t>三严三实教育方案解读</a:t>
              </a:r>
              <a:endParaRPr lang="zh-CN" altLang="en-US"/>
            </a:p>
          </p:txBody>
        </p:sp>
        <p:sp>
          <p:nvSpPr>
            <p:cNvPr id="6162" name="圆角矩形​​ 10"/>
            <p:cNvSpPr>
              <a:spLocks noChangeArrowheads="1"/>
            </p:cNvSpPr>
            <p:nvPr/>
          </p:nvSpPr>
          <p:spPr bwMode="auto">
            <a:xfrm>
              <a:off x="0" y="0"/>
              <a:ext cx="554833" cy="554578"/>
            </a:xfrm>
            <a:prstGeom prst="roundRect">
              <a:avLst>
                <a:gd name="adj" fmla="val 16667"/>
              </a:avLst>
            </a:prstGeom>
            <a:solidFill>
              <a:srgbClr val="CC0000"/>
            </a:solidFill>
            <a:ln w="25400" cmpd="sng">
              <a:solidFill>
                <a:srgbClr val="FF6600"/>
              </a:solidFill>
              <a:miter lim="800000"/>
              <a:headEnd/>
              <a:tailEnd/>
            </a:ln>
          </p:spPr>
          <p:txBody>
            <a:bodyPr anchor="ctr"/>
            <a:lstStyle/>
            <a:p>
              <a:pPr algn="ctr"/>
              <a:r>
                <a:rPr lang="en-US" altLang="zh-CN" sz="2400">
                  <a:solidFill>
                    <a:srgbClr val="FFFFFF"/>
                  </a:solidFill>
                  <a:ea typeface="微软雅黑" panose="020B0503020204020204" pitchFamily="34" charset="-122"/>
                  <a:sym typeface="Arial" panose="020B0604020202020204" pitchFamily="34" charset="0"/>
                </a:rPr>
                <a:t>3</a:t>
              </a:r>
              <a:endParaRPr lang="zh-CN" altLang="en-US" sz="2400">
                <a:solidFill>
                  <a:srgbClr val="FFFFFF"/>
                </a:solidFill>
                <a:ea typeface="微软雅黑" panose="020B0503020204020204" pitchFamily="34" charset="-122"/>
                <a:sym typeface="Arial" panose="020B0604020202020204" pitchFamily="34" charset="0"/>
              </a:endParaRPr>
            </a:p>
          </p:txBody>
        </p:sp>
      </p:grpSp>
      <p:grpSp>
        <p:nvGrpSpPr>
          <p:cNvPr id="6163" name="组合 15"/>
          <p:cNvGrpSpPr>
            <a:grpSpLocks/>
          </p:cNvGrpSpPr>
          <p:nvPr/>
        </p:nvGrpSpPr>
        <p:grpSpPr bwMode="auto">
          <a:xfrm>
            <a:off x="5038725" y="2997200"/>
            <a:ext cx="3021013" cy="481013"/>
            <a:chOff x="0" y="0"/>
            <a:chExt cx="3483736" cy="554578"/>
          </a:xfrm>
        </p:grpSpPr>
        <p:sp>
          <p:nvSpPr>
            <p:cNvPr id="6164" name="TextBox 134"/>
            <p:cNvSpPr>
              <a:spLocks noChangeArrowheads="1"/>
            </p:cNvSpPr>
            <p:nvPr/>
          </p:nvSpPr>
          <p:spPr bwMode="auto">
            <a:xfrm>
              <a:off x="608492" y="46431"/>
              <a:ext cx="2875244" cy="4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C00000"/>
                  </a:solidFill>
                  <a:latin typeface="微软雅黑" panose="020B0503020204020204" pitchFamily="34" charset="-122"/>
                  <a:ea typeface="微软雅黑" panose="020B0503020204020204" pitchFamily="34" charset="-122"/>
                </a:rPr>
                <a:t>聚焦专题教育的要点</a:t>
              </a:r>
              <a:endParaRPr lang="zh-CN" altLang="en-US"/>
            </a:p>
          </p:txBody>
        </p:sp>
        <p:sp>
          <p:nvSpPr>
            <p:cNvPr id="6165" name="圆角矩形​​ 10"/>
            <p:cNvSpPr>
              <a:spLocks noChangeArrowheads="1"/>
            </p:cNvSpPr>
            <p:nvPr/>
          </p:nvSpPr>
          <p:spPr bwMode="auto">
            <a:xfrm>
              <a:off x="0" y="0"/>
              <a:ext cx="554833" cy="554578"/>
            </a:xfrm>
            <a:prstGeom prst="roundRect">
              <a:avLst>
                <a:gd name="adj" fmla="val 16667"/>
              </a:avLst>
            </a:prstGeom>
            <a:solidFill>
              <a:srgbClr val="CC0000"/>
            </a:solidFill>
            <a:ln w="25400" cmpd="sng">
              <a:solidFill>
                <a:srgbClr val="FF6600"/>
              </a:solidFill>
              <a:miter lim="800000"/>
              <a:headEnd/>
              <a:tailEnd/>
            </a:ln>
          </p:spPr>
          <p:txBody>
            <a:bodyPr anchor="ctr"/>
            <a:lstStyle/>
            <a:p>
              <a:pPr algn="ctr"/>
              <a:r>
                <a:rPr lang="en-US" altLang="zh-CN" sz="2400">
                  <a:solidFill>
                    <a:srgbClr val="FFFFFF"/>
                  </a:solidFill>
                  <a:ea typeface="微软雅黑" panose="020B0503020204020204" pitchFamily="34" charset="-122"/>
                  <a:sym typeface="Arial" panose="020B0604020202020204" pitchFamily="34" charset="0"/>
                </a:rPr>
                <a:t>4</a:t>
              </a:r>
              <a:endParaRPr lang="zh-CN" altLang="en-US" sz="2400">
                <a:solidFill>
                  <a:srgbClr val="FFFFFF"/>
                </a:solidFill>
                <a:ea typeface="微软雅黑" panose="020B0503020204020204" pitchFamily="34" charset="-122"/>
                <a:sym typeface="Arial" panose="020B0604020202020204" pitchFamily="34" charset="0"/>
              </a:endParaRPr>
            </a:p>
          </p:txBody>
        </p:sp>
      </p:grpSp>
      <p:grpSp>
        <p:nvGrpSpPr>
          <p:cNvPr id="6166" name="组合 15"/>
          <p:cNvGrpSpPr>
            <a:grpSpLocks/>
          </p:cNvGrpSpPr>
          <p:nvPr/>
        </p:nvGrpSpPr>
        <p:grpSpPr bwMode="auto">
          <a:xfrm>
            <a:off x="5327650" y="3651250"/>
            <a:ext cx="3276600" cy="481013"/>
            <a:chOff x="0" y="0"/>
            <a:chExt cx="3779544" cy="554578"/>
          </a:xfrm>
        </p:grpSpPr>
        <p:sp>
          <p:nvSpPr>
            <p:cNvPr id="6167" name="TextBox 137"/>
            <p:cNvSpPr>
              <a:spLocks noChangeArrowheads="1"/>
            </p:cNvSpPr>
            <p:nvPr/>
          </p:nvSpPr>
          <p:spPr bwMode="auto">
            <a:xfrm>
              <a:off x="608492" y="46431"/>
              <a:ext cx="3171052" cy="46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C00000"/>
                  </a:solidFill>
                  <a:latin typeface="微软雅黑" panose="020B0503020204020204" pitchFamily="34" charset="-122"/>
                  <a:ea typeface="微软雅黑" panose="020B0503020204020204" pitchFamily="34" charset="-122"/>
                </a:rPr>
                <a:t>扎实践行“三严三实”</a:t>
              </a:r>
              <a:endParaRPr lang="zh-CN" altLang="en-US"/>
            </a:p>
          </p:txBody>
        </p:sp>
        <p:sp>
          <p:nvSpPr>
            <p:cNvPr id="6168" name="圆角矩形​​ 10"/>
            <p:cNvSpPr>
              <a:spLocks noChangeArrowheads="1"/>
            </p:cNvSpPr>
            <p:nvPr/>
          </p:nvSpPr>
          <p:spPr bwMode="auto">
            <a:xfrm>
              <a:off x="0" y="0"/>
              <a:ext cx="554833" cy="554578"/>
            </a:xfrm>
            <a:prstGeom prst="roundRect">
              <a:avLst>
                <a:gd name="adj" fmla="val 16667"/>
              </a:avLst>
            </a:prstGeom>
            <a:solidFill>
              <a:srgbClr val="CC0000"/>
            </a:solidFill>
            <a:ln w="25400" cmpd="sng">
              <a:solidFill>
                <a:srgbClr val="FF6600"/>
              </a:solidFill>
              <a:miter lim="800000"/>
              <a:headEnd/>
              <a:tailEnd/>
            </a:ln>
          </p:spPr>
          <p:txBody>
            <a:bodyPr anchor="ctr"/>
            <a:lstStyle/>
            <a:p>
              <a:pPr algn="ctr"/>
              <a:r>
                <a:rPr lang="en-US" altLang="zh-CN" sz="2400">
                  <a:solidFill>
                    <a:srgbClr val="FFFFFF"/>
                  </a:solidFill>
                  <a:ea typeface="微软雅黑" panose="020B0503020204020204" pitchFamily="34" charset="-122"/>
                  <a:sym typeface="Arial" panose="020B0604020202020204" pitchFamily="34" charset="0"/>
                </a:rPr>
                <a:t>5</a:t>
              </a:r>
              <a:endParaRPr lang="zh-CN" altLang="en-US" sz="2400">
                <a:solidFill>
                  <a:srgbClr val="FFFFFF"/>
                </a:solidFill>
                <a:ea typeface="微软雅黑" panose="020B0503020204020204" pitchFamily="34" charset="-122"/>
                <a:sym typeface="Arial" panose="020B0604020202020204" pitchFamily="34" charset="0"/>
              </a:endParaRPr>
            </a:p>
          </p:txBody>
        </p:sp>
      </p:gr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ppt_x</p:attrName>
                                        </p:attrNameLst>
                                      </p:cBhvr>
                                      <p:tavLst>
                                        <p:tav tm="0">
                                          <p:val>
                                            <p:strVal val="0-#ppt_w/2"/>
                                          </p:val>
                                        </p:tav>
                                        <p:tav tm="100000">
                                          <p:val>
                                            <p:strVal val="#ppt_x"/>
                                          </p:val>
                                        </p:tav>
                                      </p:tavLst>
                                    </p:anim>
                                    <p:anim calcmode="lin" valueType="num">
                                      <p:cBhvr>
                                        <p:cTn id="8" dur="500" fill="hold"/>
                                        <p:tgtEl>
                                          <p:spTgt spid="6148"/>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6152"/>
                                        </p:tgtEl>
                                        <p:attrNameLst>
                                          <p:attrName>style.visibility</p:attrName>
                                        </p:attrNameLst>
                                      </p:cBhvr>
                                      <p:to>
                                        <p:strVal val="visible"/>
                                      </p:to>
                                    </p:set>
                                    <p:animEffect>
                                      <p:cBhvr>
                                        <p:cTn id="11" dur="500"/>
                                        <p:tgtEl>
                                          <p:spTgt spid="6152"/>
                                        </p:tgtEl>
                                      </p:cBhvr>
                                    </p:animEffect>
                                  </p:childTnLst>
                                </p:cTn>
                              </p:par>
                            </p:childTnLst>
                          </p:cTn>
                        </p:par>
                        <p:par>
                          <p:cTn id="12" fill="hold" nodeType="afterGroup">
                            <p:stCondLst>
                              <p:cond delay="500"/>
                            </p:stCondLst>
                            <p:childTnLst>
                              <p:par>
                                <p:cTn id="13" presetID="42" presetClass="entr" presetSubtype="0" fill="hold" nodeType="afterEffect">
                                  <p:stCondLst>
                                    <p:cond delay="0"/>
                                  </p:stCondLst>
                                  <p:childTnLst>
                                    <p:set>
                                      <p:cBhvr>
                                        <p:cTn id="14" dur="1" fill="hold">
                                          <p:stCondLst>
                                            <p:cond delay="0"/>
                                          </p:stCondLst>
                                        </p:cTn>
                                        <p:tgtEl>
                                          <p:spTgt spid="6149"/>
                                        </p:tgtEl>
                                        <p:attrNameLst>
                                          <p:attrName>style.visibility</p:attrName>
                                        </p:attrNameLst>
                                      </p:cBhvr>
                                      <p:to>
                                        <p:strVal val="visible"/>
                                      </p:to>
                                    </p:set>
                                    <p:animEffect>
                                      <p:cBhvr>
                                        <p:cTn id="15" dur="1000"/>
                                        <p:tgtEl>
                                          <p:spTgt spid="6149"/>
                                        </p:tgtEl>
                                      </p:cBhvr>
                                    </p:animEffect>
                                    <p:anim calcmode="lin" valueType="num">
                                      <p:cBhvr>
                                        <p:cTn id="16" dur="1000" fill="hold"/>
                                        <p:tgtEl>
                                          <p:spTgt spid="6149"/>
                                        </p:tgtEl>
                                        <p:attrNameLst>
                                          <p:attrName>ppt_x</p:attrName>
                                        </p:attrNameLst>
                                      </p:cBhvr>
                                      <p:tavLst>
                                        <p:tav tm="0">
                                          <p:val>
                                            <p:strVal val="#ppt_x"/>
                                          </p:val>
                                        </p:tav>
                                        <p:tav tm="100000">
                                          <p:val>
                                            <p:strVal val="#ppt_x"/>
                                          </p:val>
                                        </p:tav>
                                      </p:tavLst>
                                    </p:anim>
                                    <p:anim calcmode="lin" valueType="num">
                                      <p:cBhvr>
                                        <p:cTn id="17" dur="1000" fill="hold"/>
                                        <p:tgtEl>
                                          <p:spTgt spid="6149"/>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500"/>
                            </p:stCondLst>
                            <p:childTnLst>
                              <p:par>
                                <p:cTn id="19" presetID="2" presetClass="entr" presetSubtype="2" fill="hold" nodeType="afterEffect">
                                  <p:stCondLst>
                                    <p:cond delay="0"/>
                                  </p:stCondLst>
                                  <p:childTnLst>
                                    <p:set>
                                      <p:cBhvr>
                                        <p:cTn id="20" dur="1" fill="hold">
                                          <p:stCondLst>
                                            <p:cond delay="0"/>
                                          </p:stCondLst>
                                        </p:cTn>
                                        <p:tgtEl>
                                          <p:spTgt spid="6154"/>
                                        </p:tgtEl>
                                        <p:attrNameLst>
                                          <p:attrName>style.visibility</p:attrName>
                                        </p:attrNameLst>
                                      </p:cBhvr>
                                      <p:to>
                                        <p:strVal val="visible"/>
                                      </p:to>
                                    </p:set>
                                    <p:anim calcmode="lin" valueType="num">
                                      <p:cBhvr>
                                        <p:cTn id="21" dur="500" fill="hold"/>
                                        <p:tgtEl>
                                          <p:spTgt spid="6154"/>
                                        </p:tgtEl>
                                        <p:attrNameLst>
                                          <p:attrName>ppt_x</p:attrName>
                                        </p:attrNameLst>
                                      </p:cBhvr>
                                      <p:tavLst>
                                        <p:tav tm="0">
                                          <p:val>
                                            <p:strVal val="1+#ppt_w/2"/>
                                          </p:val>
                                        </p:tav>
                                        <p:tav tm="100000">
                                          <p:val>
                                            <p:strVal val="#ppt_x"/>
                                          </p:val>
                                        </p:tav>
                                      </p:tavLst>
                                    </p:anim>
                                    <p:anim calcmode="lin" valueType="num">
                                      <p:cBhvr>
                                        <p:cTn id="22" dur="500" fill="hold"/>
                                        <p:tgtEl>
                                          <p:spTgt spid="6154"/>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00"/>
                            </p:stCondLst>
                            <p:childTnLst>
                              <p:par>
                                <p:cTn id="24" presetID="2" presetClass="entr" presetSubtype="2" fill="hold" nodeType="afterEffect">
                                  <p:stCondLst>
                                    <p:cond delay="0"/>
                                  </p:stCondLst>
                                  <p:childTnLst>
                                    <p:set>
                                      <p:cBhvr>
                                        <p:cTn id="25" dur="1" fill="hold">
                                          <p:stCondLst>
                                            <p:cond delay="0"/>
                                          </p:stCondLst>
                                        </p:cTn>
                                        <p:tgtEl>
                                          <p:spTgt spid="6157"/>
                                        </p:tgtEl>
                                        <p:attrNameLst>
                                          <p:attrName>style.visibility</p:attrName>
                                        </p:attrNameLst>
                                      </p:cBhvr>
                                      <p:to>
                                        <p:strVal val="visible"/>
                                      </p:to>
                                    </p:set>
                                    <p:anim calcmode="lin" valueType="num">
                                      <p:cBhvr>
                                        <p:cTn id="26" dur="500" fill="hold"/>
                                        <p:tgtEl>
                                          <p:spTgt spid="6157"/>
                                        </p:tgtEl>
                                        <p:attrNameLst>
                                          <p:attrName>ppt_x</p:attrName>
                                        </p:attrNameLst>
                                      </p:cBhvr>
                                      <p:tavLst>
                                        <p:tav tm="0">
                                          <p:val>
                                            <p:strVal val="1+#ppt_w/2"/>
                                          </p:val>
                                        </p:tav>
                                        <p:tav tm="100000">
                                          <p:val>
                                            <p:strVal val="#ppt_x"/>
                                          </p:val>
                                        </p:tav>
                                      </p:tavLst>
                                    </p:anim>
                                    <p:anim calcmode="lin" valueType="num">
                                      <p:cBhvr>
                                        <p:cTn id="27" dur="500" fill="hold"/>
                                        <p:tgtEl>
                                          <p:spTgt spid="6157"/>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500"/>
                            </p:stCondLst>
                            <p:childTnLst>
                              <p:par>
                                <p:cTn id="29" presetID="2" presetClass="entr" presetSubtype="2" fill="hold" nodeType="afterEffect">
                                  <p:stCondLst>
                                    <p:cond delay="0"/>
                                  </p:stCondLst>
                                  <p:childTnLst>
                                    <p:set>
                                      <p:cBhvr>
                                        <p:cTn id="30" dur="1" fill="hold">
                                          <p:stCondLst>
                                            <p:cond delay="0"/>
                                          </p:stCondLst>
                                        </p:cTn>
                                        <p:tgtEl>
                                          <p:spTgt spid="6160"/>
                                        </p:tgtEl>
                                        <p:attrNameLst>
                                          <p:attrName>style.visibility</p:attrName>
                                        </p:attrNameLst>
                                      </p:cBhvr>
                                      <p:to>
                                        <p:strVal val="visible"/>
                                      </p:to>
                                    </p:set>
                                    <p:anim calcmode="lin" valueType="num">
                                      <p:cBhvr>
                                        <p:cTn id="31" dur="500" fill="hold"/>
                                        <p:tgtEl>
                                          <p:spTgt spid="6160"/>
                                        </p:tgtEl>
                                        <p:attrNameLst>
                                          <p:attrName>ppt_x</p:attrName>
                                        </p:attrNameLst>
                                      </p:cBhvr>
                                      <p:tavLst>
                                        <p:tav tm="0">
                                          <p:val>
                                            <p:strVal val="1+#ppt_w/2"/>
                                          </p:val>
                                        </p:tav>
                                        <p:tav tm="100000">
                                          <p:val>
                                            <p:strVal val="#ppt_x"/>
                                          </p:val>
                                        </p:tav>
                                      </p:tavLst>
                                    </p:anim>
                                    <p:anim calcmode="lin" valueType="num">
                                      <p:cBhvr>
                                        <p:cTn id="32" dur="500" fill="hold"/>
                                        <p:tgtEl>
                                          <p:spTgt spid="6160"/>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000"/>
                            </p:stCondLst>
                            <p:childTnLst>
                              <p:par>
                                <p:cTn id="34" presetID="2" presetClass="entr" presetSubtype="2" fill="hold" nodeType="afterEffect">
                                  <p:stCondLst>
                                    <p:cond delay="0"/>
                                  </p:stCondLst>
                                  <p:childTnLst>
                                    <p:set>
                                      <p:cBhvr>
                                        <p:cTn id="35" dur="1" fill="hold">
                                          <p:stCondLst>
                                            <p:cond delay="0"/>
                                          </p:stCondLst>
                                        </p:cTn>
                                        <p:tgtEl>
                                          <p:spTgt spid="6163"/>
                                        </p:tgtEl>
                                        <p:attrNameLst>
                                          <p:attrName>style.visibility</p:attrName>
                                        </p:attrNameLst>
                                      </p:cBhvr>
                                      <p:to>
                                        <p:strVal val="visible"/>
                                      </p:to>
                                    </p:set>
                                    <p:anim calcmode="lin" valueType="num">
                                      <p:cBhvr>
                                        <p:cTn id="36" dur="500" fill="hold"/>
                                        <p:tgtEl>
                                          <p:spTgt spid="6163"/>
                                        </p:tgtEl>
                                        <p:attrNameLst>
                                          <p:attrName>ppt_x</p:attrName>
                                        </p:attrNameLst>
                                      </p:cBhvr>
                                      <p:tavLst>
                                        <p:tav tm="0">
                                          <p:val>
                                            <p:strVal val="1+#ppt_w/2"/>
                                          </p:val>
                                        </p:tav>
                                        <p:tav tm="100000">
                                          <p:val>
                                            <p:strVal val="#ppt_x"/>
                                          </p:val>
                                        </p:tav>
                                      </p:tavLst>
                                    </p:anim>
                                    <p:anim calcmode="lin" valueType="num">
                                      <p:cBhvr>
                                        <p:cTn id="37" dur="500" fill="hold"/>
                                        <p:tgtEl>
                                          <p:spTgt spid="6163"/>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3500"/>
                            </p:stCondLst>
                            <p:childTnLst>
                              <p:par>
                                <p:cTn id="39" presetID="2" presetClass="entr" presetSubtype="2" fill="hold" nodeType="afterEffect">
                                  <p:stCondLst>
                                    <p:cond delay="0"/>
                                  </p:stCondLst>
                                  <p:childTnLst>
                                    <p:set>
                                      <p:cBhvr>
                                        <p:cTn id="40" dur="1" fill="hold">
                                          <p:stCondLst>
                                            <p:cond delay="0"/>
                                          </p:stCondLst>
                                        </p:cTn>
                                        <p:tgtEl>
                                          <p:spTgt spid="6166"/>
                                        </p:tgtEl>
                                        <p:attrNameLst>
                                          <p:attrName>style.visibility</p:attrName>
                                        </p:attrNameLst>
                                      </p:cBhvr>
                                      <p:to>
                                        <p:strVal val="visible"/>
                                      </p:to>
                                    </p:set>
                                    <p:anim calcmode="lin" valueType="num">
                                      <p:cBhvr>
                                        <p:cTn id="41" dur="500" fill="hold"/>
                                        <p:tgtEl>
                                          <p:spTgt spid="6166"/>
                                        </p:tgtEl>
                                        <p:attrNameLst>
                                          <p:attrName>ppt_x</p:attrName>
                                        </p:attrNameLst>
                                      </p:cBhvr>
                                      <p:tavLst>
                                        <p:tav tm="0">
                                          <p:val>
                                            <p:strVal val="1+#ppt_w/2"/>
                                          </p:val>
                                        </p:tav>
                                        <p:tav tm="100000">
                                          <p:val>
                                            <p:strVal val="#ppt_x"/>
                                          </p:val>
                                        </p:tav>
                                      </p:tavLst>
                                    </p:anim>
                                    <p:anim calcmode="lin" valueType="num">
                                      <p:cBhvr>
                                        <p:cTn id="42" dur="500" fill="hold"/>
                                        <p:tgtEl>
                                          <p:spTgt spid="6166"/>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000"/>
                            </p:stCondLst>
                            <p:childTnLst>
                              <p:par>
                                <p:cTn id="44" presetID="12" presetClass="entr" presetSubtype="8" fill="hold" grpId="0" nodeType="afterEffect">
                                  <p:stCondLst>
                                    <p:cond delay="0"/>
                                  </p:stCondLst>
                                  <p:childTnLst>
                                    <p:set>
                                      <p:cBhvr>
                                        <p:cTn id="45" dur="1" fill="hold">
                                          <p:stCondLst>
                                            <p:cond delay="0"/>
                                          </p:stCondLst>
                                        </p:cTn>
                                        <p:tgtEl>
                                          <p:spTgt spid="6153"/>
                                        </p:tgtEl>
                                        <p:attrNameLst>
                                          <p:attrName>style.visibility</p:attrName>
                                        </p:attrNameLst>
                                      </p:cBhvr>
                                      <p:to>
                                        <p:strVal val="visible"/>
                                      </p:to>
                                    </p:set>
                                    <p:anim calcmode="lin" valueType="num">
                                      <p:cBhvr>
                                        <p:cTn id="46" dur="500"/>
                                        <p:tgtEl>
                                          <p:spTgt spid="6153"/>
                                        </p:tgtEl>
                                        <p:attrNameLst>
                                          <p:attrName>ppt_x</p:attrName>
                                        </p:attrNameLst>
                                      </p:cBhvr>
                                      <p:tavLst>
                                        <p:tav tm="0">
                                          <p:val>
                                            <p:strVal val="#ppt_x-#ppt_w*1.125000"/>
                                          </p:val>
                                        </p:tav>
                                        <p:tav tm="100000">
                                          <p:val>
                                            <p:strVal val="#ppt_x"/>
                                          </p:val>
                                        </p:tav>
                                      </p:tavLst>
                                    </p:anim>
                                    <p:animEffect>
                                      <p:cBhvr>
                                        <p:cTn id="47" dur="500"/>
                                        <p:tgtEl>
                                          <p:spTgt spid="6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bldLvl="0" animBg="1" autoUpdateAnimBg="0"/>
      <p:bldP spid="6153" grpId="0" bldLvl="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tile tx="0" ty="0" sx="100000" sy="100000" flip="none" algn="tl"/>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3533" y="2121415"/>
            <a:ext cx="4492699" cy="3018638"/>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添加第一部分文字内容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a:solidFill>
                    <a:srgbClr val="FFFF00"/>
                  </a:solidFill>
                  <a:latin typeface="微软雅黑" pitchFamily="34" charset="-122"/>
                  <a:ea typeface="微软雅黑" pitchFamily="34" charset="-122"/>
                </a:rPr>
                <a:t>第一部分</a:t>
              </a:r>
            </a:p>
          </p:txBody>
        </p:sp>
      </p:grpSp>
      <p:sp>
        <p:nvSpPr>
          <p:cNvPr id="16" name="TextBox 15"/>
          <p:cNvSpPr txBox="1"/>
          <p:nvPr/>
        </p:nvSpPr>
        <p:spPr>
          <a:xfrm>
            <a:off x="755576" y="2067694"/>
            <a:ext cx="4974008" cy="978729"/>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37611276"/>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6"/>
          <p:cNvSpPr>
            <a:spLocks noChangeArrowheads="1"/>
          </p:cNvSpPr>
          <p:nvPr/>
        </p:nvSpPr>
        <p:spPr bwMode="auto">
          <a:xfrm>
            <a:off x="2195513" y="1225550"/>
            <a:ext cx="37576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sz="18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抓住领导干部这个“关键少数”</a:t>
            </a:r>
            <a:endParaRPr lang="zh-CN" altLang="en-US"/>
          </a:p>
        </p:txBody>
      </p:sp>
      <p:sp>
        <p:nvSpPr>
          <p:cNvPr id="15363" name="矩形 7"/>
          <p:cNvSpPr>
            <a:spLocks noChangeArrowheads="1"/>
          </p:cNvSpPr>
          <p:nvPr/>
        </p:nvSpPr>
        <p:spPr bwMode="auto">
          <a:xfrm>
            <a:off x="771525" y="3795713"/>
            <a:ext cx="5437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p>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16</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日</a:t>
            </a:r>
          </a:p>
          <a:p>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地点</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：陕西西安   </a:t>
            </a:r>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事件</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：视察驻西安部队</a:t>
            </a:r>
          </a:p>
        </p:txBody>
      </p:sp>
      <p:grpSp>
        <p:nvGrpSpPr>
          <p:cNvPr id="15364" name="组合 18"/>
          <p:cNvGrpSpPr>
            <a:grpSpLocks/>
          </p:cNvGrpSpPr>
          <p:nvPr/>
        </p:nvGrpSpPr>
        <p:grpSpPr bwMode="auto">
          <a:xfrm>
            <a:off x="250825" y="1077913"/>
            <a:ext cx="2393950" cy="592137"/>
            <a:chOff x="0" y="0"/>
            <a:chExt cx="2533206" cy="626656"/>
          </a:xfrm>
        </p:grpSpPr>
        <p:sp>
          <p:nvSpPr>
            <p:cNvPr id="15366" name="五角星 20"/>
            <p:cNvSpPr>
              <a:spLocks noChangeArrowheads="1"/>
            </p:cNvSpPr>
            <p:nvPr/>
          </p:nvSpPr>
          <p:spPr bwMode="auto">
            <a:xfrm rot="20868463">
              <a:off x="478142" y="0"/>
              <a:ext cx="416270"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ap="flat" cmpd="sng">
              <a:solidFill>
                <a:srgbClr val="FFFF00"/>
              </a:solidFill>
              <a:miter lim="800000"/>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67" name="TextBox 21"/>
            <p:cNvSpPr>
              <a:spLocks noChangeArrowheads="1"/>
            </p:cNvSpPr>
            <p:nvPr/>
          </p:nvSpPr>
          <p:spPr bwMode="auto">
            <a:xfrm>
              <a:off x="0" y="140517"/>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300" b="1">
                  <a:solidFill>
                    <a:srgbClr val="FFFF00"/>
                  </a:solidFill>
                  <a:latin typeface="微软雅黑" panose="020B0503020204020204" pitchFamily="34" charset="-122"/>
                  <a:ea typeface="微软雅黑" panose="020B0503020204020204" pitchFamily="34" charset="-122"/>
                </a:rPr>
                <a:t>五谈</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sp>
        <p:nvSpPr>
          <p:cNvPr id="15368" name="Title Tile"/>
          <p:cNvSpPr>
            <a:spLocks noChangeArrowheads="1"/>
          </p:cNvSpPr>
          <p:nvPr/>
        </p:nvSpPr>
        <p:spPr bwMode="auto">
          <a:xfrm>
            <a:off x="782638" y="1801813"/>
            <a:ext cx="8053387" cy="1765300"/>
          </a:xfrm>
          <a:prstGeom prst="rect">
            <a:avLst/>
          </a:prstGeom>
          <a:gradFill rotWithShape="1">
            <a:gsLst>
              <a:gs pos="0">
                <a:srgbClr val="BF000D"/>
              </a:gs>
              <a:gs pos="79999">
                <a:srgbClr val="FA0012"/>
              </a:gs>
              <a:gs pos="100000">
                <a:srgbClr val="FB001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Calibri" panose="020F0502020204030204" pitchFamily="34" charset="0"/>
              <a:sym typeface="Calibri" panose="020F0502020204030204" pitchFamily="34" charset="0"/>
            </a:endParaRPr>
          </a:p>
        </p:txBody>
      </p:sp>
      <p:sp>
        <p:nvSpPr>
          <p:cNvPr id="15370" name="矩形 8"/>
          <p:cNvSpPr>
            <a:spLocks noChangeArrowheads="1"/>
          </p:cNvSpPr>
          <p:nvPr/>
        </p:nvSpPr>
        <p:spPr bwMode="auto">
          <a:xfrm>
            <a:off x="1259771" y="1866900"/>
            <a:ext cx="7384168"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p>
            <a:pPr>
              <a:lnSpc>
                <a:spcPct val="150000"/>
              </a:lnSpc>
            </a:pPr>
            <a:r>
              <a:rPr lang="zh-CN" altLang="en-US"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当前，国防和军队建设目标任务已经明确，</a:t>
            </a:r>
            <a:r>
              <a:rPr lang="zh-CN" altLang="en-US" b="1"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关键在抓好落实，抓住领导干部这个“关键少数”。</a:t>
            </a:r>
            <a:endParaRPr lang="zh-CN" altLang="en-US"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各级</a:t>
            </a:r>
            <a:r>
              <a:rPr lang="zh-CN" altLang="en-US" b="1"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领导干部要强化使命担当，践行“三严三实”要求</a:t>
            </a:r>
            <a:r>
              <a:rPr lang="zh-CN" altLang="en-US" dirty="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，在实现强军目标中发挥模范带头作用。</a:t>
            </a:r>
          </a:p>
        </p:txBody>
      </p:sp>
      <p:sp>
        <p:nvSpPr>
          <p:cNvPr id="15371" name="标题 3"/>
          <p:cNvSpPr>
            <a:spLocks noChangeArrowheads="1"/>
          </p:cNvSpPr>
          <p:nvPr/>
        </p:nvSpPr>
        <p:spPr bwMode="auto">
          <a:xfrm>
            <a:off x="107950" y="149225"/>
            <a:ext cx="36004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习近平五谈</a:t>
            </a:r>
            <a:r>
              <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三严三实</a:t>
            </a:r>
            <a:r>
              <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p:cTn id="7" dur="200" fill="hold"/>
                                        <p:tgtEl>
                                          <p:spTgt spid="15364"/>
                                        </p:tgtEl>
                                        <p:attrNameLst>
                                          <p:attrName>ppt_w</p:attrName>
                                        </p:attrNameLst>
                                      </p:cBhvr>
                                      <p:tavLst>
                                        <p:tav tm="0">
                                          <p:val>
                                            <p:fltVal val="0"/>
                                          </p:val>
                                        </p:tav>
                                        <p:tav tm="100000">
                                          <p:val>
                                            <p:strVal val="#ppt_w"/>
                                          </p:val>
                                        </p:tav>
                                      </p:tavLst>
                                    </p:anim>
                                    <p:anim calcmode="lin" valueType="num">
                                      <p:cBhvr>
                                        <p:cTn id="8" dur="200" fill="hold"/>
                                        <p:tgtEl>
                                          <p:spTgt spid="15364"/>
                                        </p:tgtEl>
                                        <p:attrNameLst>
                                          <p:attrName>ppt_h</p:attrName>
                                        </p:attrNameLst>
                                      </p:cBhvr>
                                      <p:tavLst>
                                        <p:tav tm="0">
                                          <p:val>
                                            <p:fltVal val="0"/>
                                          </p:val>
                                        </p:tav>
                                        <p:tav tm="100000">
                                          <p:val>
                                            <p:strVal val="#ppt_h"/>
                                          </p:val>
                                        </p:tav>
                                      </p:tavLst>
                                    </p:anim>
                                    <p:animEffect>
                                      <p:cBhvr>
                                        <p:cTn id="9" dur="200"/>
                                        <p:tgtEl>
                                          <p:spTgt spid="15364"/>
                                        </p:tgtEl>
                                      </p:cBhvr>
                                    </p:animEffect>
                                  </p:childTnLst>
                                </p:cTn>
                              </p:par>
                            </p:childTnLst>
                          </p:cTn>
                        </p:par>
                        <p:par>
                          <p:cTn id="10" fill="hold" nodeType="afterGroup">
                            <p:stCondLst>
                              <p:cond delay="200"/>
                            </p:stCondLst>
                            <p:childTnLst>
                              <p:par>
                                <p:cTn id="11" presetID="6" presetClass="emph" presetSubtype="0" fill="hold" nodeType="afterEffect">
                                  <p:stCondLst>
                                    <p:cond delay="0"/>
                                  </p:stCondLst>
                                  <p:childTnLst>
                                    <p:animScale>
                                      <p:cBhvr>
                                        <p:cTn id="12" dur="100" fill="hold"/>
                                        <p:tgtEl>
                                          <p:spTgt spid="15364"/>
                                        </p:tgtEl>
                                      </p:cBhvr>
                                      <p:by x="115000" y="115000"/>
                                    </p:animScale>
                                  </p:childTnLst>
                                </p:cTn>
                              </p:par>
                              <p:par>
                                <p:cTn id="13" presetID="6" presetClass="emph" presetSubtype="0" fill="hold" nodeType="withEffect">
                                  <p:stCondLst>
                                    <p:cond delay="200"/>
                                  </p:stCondLst>
                                  <p:childTnLst>
                                    <p:animScale>
                                      <p:cBhvr>
                                        <p:cTn id="14" dur="100" fill="hold"/>
                                        <p:tgtEl>
                                          <p:spTgt spid="15364"/>
                                        </p:tgtEl>
                                      </p:cBhvr>
                                      <p:by x="85000" y="85000"/>
                                    </p:animScale>
                                  </p:childTnLst>
                                </p:cTn>
                              </p:par>
                            </p:childTnLst>
                          </p:cTn>
                        </p:par>
                        <p:par>
                          <p:cTn id="15" fill="hold" nodeType="afterGroup">
                            <p:stCondLst>
                              <p:cond delay="500"/>
                            </p:stCondLst>
                            <p:childTnLst>
                              <p:par>
                                <p:cTn id="16" presetID="6" presetClass="emph" presetSubtype="0" fill="hold" nodeType="afterEffect">
                                  <p:stCondLst>
                                    <p:cond delay="0"/>
                                  </p:stCondLst>
                                  <p:childTnLst>
                                    <p:animScale>
                                      <p:cBhvr>
                                        <p:cTn id="17" dur="100" fill="hold"/>
                                        <p:tgtEl>
                                          <p:spTgt spid="15364"/>
                                        </p:tgtEl>
                                      </p:cBhvr>
                                      <p:by x="105000" y="105000"/>
                                    </p:animScale>
                                  </p:childTnLst>
                                </p:cTn>
                              </p:par>
                              <p:par>
                                <p:cTn id="18" presetID="6" presetClass="emph" presetSubtype="0" fill="hold" nodeType="withEffect">
                                  <p:stCondLst>
                                    <p:cond delay="200"/>
                                  </p:stCondLst>
                                  <p:childTnLst>
                                    <p:animScale>
                                      <p:cBhvr>
                                        <p:cTn id="19" dur="100" fill="hold"/>
                                        <p:tgtEl>
                                          <p:spTgt spid="15364"/>
                                        </p:tgtEl>
                                      </p:cBhvr>
                                      <p:by x="95000" y="95000"/>
                                    </p:animScale>
                                  </p:childTnLst>
                                </p:cTn>
                              </p:par>
                            </p:childTnLst>
                          </p:cTn>
                        </p:par>
                        <p:par>
                          <p:cTn id="20" fill="hold" nodeType="afterGroup">
                            <p:stCondLst>
                              <p:cond delay="800"/>
                            </p:stCondLst>
                            <p:childTnLst>
                              <p:par>
                                <p:cTn id="21" presetID="25" presetClass="entr" presetSubtype="0" fill="hold" grpId="0" nodeType="afterEffect">
                                  <p:stCondLst>
                                    <p:cond delay="0"/>
                                  </p:stCondLst>
                                  <p:childTnLst>
                                    <p:set>
                                      <p:cBhvr>
                                        <p:cTn id="22" dur="1" fill="hold">
                                          <p:stCondLst>
                                            <p:cond delay="0"/>
                                          </p:stCondLst>
                                        </p:cTn>
                                        <p:tgtEl>
                                          <p:spTgt spid="15362"/>
                                        </p:tgtEl>
                                        <p:attrNameLst>
                                          <p:attrName>style.visibility</p:attrName>
                                        </p:attrNameLst>
                                      </p:cBhvr>
                                      <p:to>
                                        <p:strVal val="visible"/>
                                      </p:to>
                                    </p:set>
                                    <p:anim calcmode="lin" valueType="num">
                                      <p:cBhvr>
                                        <p:cTn id="23" dur="500" decel="50000" fill="hold">
                                          <p:stCondLst>
                                            <p:cond delay="0"/>
                                          </p:stCondLst>
                                        </p:cTn>
                                        <p:tgtEl>
                                          <p:spTgt spid="15362"/>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5362"/>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5362"/>
                                        </p:tgtEl>
                                        <p:attrNameLst>
                                          <p:attrName>ppt_w</p:attrName>
                                        </p:attrNameLst>
                                      </p:cBhvr>
                                      <p:tavLst>
                                        <p:tav tm="0">
                                          <p:val>
                                            <p:strVal val="#ppt_w*.05"/>
                                          </p:val>
                                        </p:tav>
                                        <p:tav tm="100000">
                                          <p:val>
                                            <p:strVal val="#ppt_w"/>
                                          </p:val>
                                        </p:tav>
                                      </p:tavLst>
                                    </p:anim>
                                    <p:anim calcmode="lin" valueType="num">
                                      <p:cBhvr>
                                        <p:cTn id="26" dur="1000" fill="hold"/>
                                        <p:tgtEl>
                                          <p:spTgt spid="15362"/>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5362"/>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5362"/>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5362"/>
                                        </p:tgtEl>
                                        <p:attrNameLst>
                                          <p:attrName>ppt_y</p:attrName>
                                        </p:attrNameLst>
                                      </p:cBhvr>
                                      <p:tavLst>
                                        <p:tav tm="0">
                                          <p:val>
                                            <p:strVal val="#ppt_y+.1"/>
                                          </p:val>
                                        </p:tav>
                                        <p:tav tm="100000">
                                          <p:val>
                                            <p:strVal val="#ppt_y"/>
                                          </p:val>
                                        </p:tav>
                                      </p:tavLst>
                                    </p:anim>
                                    <p:animEffect>
                                      <p:cBhvr>
                                        <p:cTn id="30" dur="1000" decel="50000">
                                          <p:stCondLst>
                                            <p:cond delay="0"/>
                                          </p:stCondLst>
                                        </p:cTn>
                                        <p:tgtEl>
                                          <p:spTgt spid="15362"/>
                                        </p:tgtEl>
                                      </p:cBhvr>
                                    </p:animEffect>
                                  </p:childTnLst>
                                </p:cTn>
                              </p:par>
                            </p:childTnLst>
                          </p:cTn>
                        </p:par>
                        <p:par>
                          <p:cTn id="31" fill="hold" nodeType="afterGroup">
                            <p:stCondLst>
                              <p:cond delay="1800"/>
                            </p:stCondLst>
                            <p:childTnLst>
                              <p:par>
                                <p:cTn id="32" presetID="10" presetClass="entr" presetSubtype="0" fill="hold" grpId="0" nodeType="afterEffect">
                                  <p:stCondLst>
                                    <p:cond delay="0"/>
                                  </p:stCondLst>
                                  <p:childTnLst>
                                    <p:set>
                                      <p:cBhvr>
                                        <p:cTn id="33" dur="1" fill="hold">
                                          <p:stCondLst>
                                            <p:cond delay="0"/>
                                          </p:stCondLst>
                                        </p:cTn>
                                        <p:tgtEl>
                                          <p:spTgt spid="15368"/>
                                        </p:tgtEl>
                                        <p:attrNameLst>
                                          <p:attrName>style.visibility</p:attrName>
                                        </p:attrNameLst>
                                      </p:cBhvr>
                                      <p:to>
                                        <p:strVal val="visible"/>
                                      </p:to>
                                    </p:set>
                                    <p:animEffect>
                                      <p:cBhvr>
                                        <p:cTn id="34" dur="500"/>
                                        <p:tgtEl>
                                          <p:spTgt spid="15368"/>
                                        </p:tgtEl>
                                      </p:cBhvr>
                                    </p:animEffect>
                                  </p:childTnLst>
                                </p:cTn>
                              </p:par>
                            </p:childTnLst>
                          </p:cTn>
                        </p:par>
                        <p:par>
                          <p:cTn id="35" fill="hold" nodeType="afterGroup">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15370"/>
                                        </p:tgtEl>
                                        <p:attrNameLst>
                                          <p:attrName>style.visibility</p:attrName>
                                        </p:attrNameLst>
                                      </p:cBhvr>
                                      <p:to>
                                        <p:strVal val="visible"/>
                                      </p:to>
                                    </p:set>
                                    <p:animEffect>
                                      <p:cBhvr>
                                        <p:cTn id="38" dur="500"/>
                                        <p:tgtEl>
                                          <p:spTgt spid="15370"/>
                                        </p:tgtEl>
                                      </p:cBhvr>
                                    </p:animEffect>
                                  </p:childTnLst>
                                </p:cTn>
                              </p:par>
                            </p:childTnLst>
                          </p:cTn>
                        </p:par>
                        <p:par>
                          <p:cTn id="39" fill="hold" nodeType="afterGroup">
                            <p:stCondLst>
                              <p:cond delay="2800"/>
                            </p:stCondLst>
                            <p:childTnLst>
                              <p:par>
                                <p:cTn id="40" presetID="37" presetClass="entr" presetSubtype="0" fill="hold" grpId="0" nodeType="afterEffect">
                                  <p:stCondLst>
                                    <p:cond delay="0"/>
                                  </p:stCondLst>
                                  <p:childTnLst>
                                    <p:set>
                                      <p:cBhvr>
                                        <p:cTn id="41" dur="1" fill="hold">
                                          <p:stCondLst>
                                            <p:cond delay="0"/>
                                          </p:stCondLst>
                                        </p:cTn>
                                        <p:tgtEl>
                                          <p:spTgt spid="15363"/>
                                        </p:tgtEl>
                                        <p:attrNameLst>
                                          <p:attrName>style.visibility</p:attrName>
                                        </p:attrNameLst>
                                      </p:cBhvr>
                                      <p:to>
                                        <p:strVal val="visible"/>
                                      </p:to>
                                    </p:set>
                                    <p:animEffect>
                                      <p:cBhvr>
                                        <p:cTn id="42" dur="1000"/>
                                        <p:tgtEl>
                                          <p:spTgt spid="15363"/>
                                        </p:tgtEl>
                                      </p:cBhvr>
                                    </p:animEffect>
                                    <p:anim calcmode="lin" valueType="num">
                                      <p:cBhvr>
                                        <p:cTn id="43" dur="1000" fill="hold"/>
                                        <p:tgtEl>
                                          <p:spTgt spid="15363"/>
                                        </p:tgtEl>
                                        <p:attrNameLst>
                                          <p:attrName>ppt_x</p:attrName>
                                        </p:attrNameLst>
                                      </p:cBhvr>
                                      <p:tavLst>
                                        <p:tav tm="0">
                                          <p:val>
                                            <p:strVal val="#ppt_x"/>
                                          </p:val>
                                        </p:tav>
                                        <p:tav tm="100000">
                                          <p:val>
                                            <p:strVal val="#ppt_x"/>
                                          </p:val>
                                        </p:tav>
                                      </p:tavLst>
                                    </p:anim>
                                    <p:anim calcmode="lin" valueType="num">
                                      <p:cBhvr>
                                        <p:cTn id="44" dur="900" decel="100000" fill="hold"/>
                                        <p:tgtEl>
                                          <p:spTgt spid="15363"/>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1536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ldLvl="0" autoUpdateAnimBg="0"/>
      <p:bldP spid="15363" grpId="0" bldLvl="0" autoUpdateAnimBg="0"/>
      <p:bldP spid="15368" grpId="0" bldLvl="0" animBg="1" autoUpdateAnimBg="0"/>
      <p:bldP spid="1537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ChangeArrowheads="1"/>
          </p:cNvSpPr>
          <p:nvPr/>
        </p:nvSpPr>
        <p:spPr bwMode="auto">
          <a:xfrm>
            <a:off x="682625" y="1924050"/>
            <a:ext cx="78486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pPr>
              <a:lnSpc>
                <a:spcPct val="130000"/>
              </a:lnSpc>
              <a:buClr>
                <a:schemeClr val="accent2"/>
              </a:buClr>
              <a:buFont typeface="Wingdings" panose="05000000000000000000" pitchFamily="2" charset="2"/>
              <a:buChar char="n"/>
            </a:pPr>
            <a:r>
              <a:rPr lang="zh-CN" altLang="en-US">
                <a:solidFill>
                  <a:srgbClr val="000000"/>
                </a:solidFill>
                <a:latin typeface="微软雅黑" panose="020B0503020204020204" pitchFamily="34" charset="-122"/>
                <a:ea typeface="微软雅黑" panose="020B0503020204020204" pitchFamily="34" charset="-122"/>
              </a:rPr>
              <a:t>深入开展“三严三实”专题教育，就是坚持思想建党基本原则不动摇，通过强化理论武装、坚定政治信仰，加强党性锻炼、严肃党内政治生活，解决存在问题、不断自我提高，促进各级领导干部坚守共产党人的精神高地，坚守社会主义核心价值观的精神家园，践行“三严三实”要求，推进从严管党治党决策部署落地生根。领导干部是落实从严治党各项措施的先行者和带头人，务必增强政治意识、大局意识，自觉肩负起深入开展“三严三实”专题教育的责任，严格要求、严格程序，推动专题教育深入开展，确保取得实效，加快形成全面从严治党新常态。</a:t>
            </a:r>
            <a:endParaRPr lang="zh-CN" altLang="en-US"/>
          </a:p>
        </p:txBody>
      </p:sp>
      <p:grpSp>
        <p:nvGrpSpPr>
          <p:cNvPr id="17411" name="组合 6"/>
          <p:cNvGrpSpPr>
            <a:grpSpLocks/>
          </p:cNvGrpSpPr>
          <p:nvPr/>
        </p:nvGrpSpPr>
        <p:grpSpPr bwMode="auto">
          <a:xfrm>
            <a:off x="1544638" y="1219200"/>
            <a:ext cx="6699250" cy="833438"/>
            <a:chOff x="0" y="0"/>
            <a:chExt cx="1206138" cy="927444"/>
          </a:xfrm>
        </p:grpSpPr>
        <p:pic>
          <p:nvPicPr>
            <p:cNvPr id="17412" name="对角圆角矩形 8"/>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17188" cy="927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10"/>
            <p:cNvSpPr>
              <a:spLocks noChangeArrowheads="1"/>
            </p:cNvSpPr>
            <p:nvPr/>
          </p:nvSpPr>
          <p:spPr bwMode="auto">
            <a:xfrm>
              <a:off x="68122" y="25488"/>
              <a:ext cx="1138016" cy="4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ea typeface="宋体" panose="02010600030101010101" pitchFamily="2" charset="-122"/>
                </a:defRPr>
              </a:lvl9pPr>
            </a:lstStyle>
            <a:p>
              <a:r>
                <a:rPr lang="zh-CN" altLang="en-US" sz="20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“三严三实”是改进作风的有力思想武器</a:t>
              </a:r>
              <a:endParaRPr lang="zh-CN" altLang="en-US"/>
            </a:p>
          </p:txBody>
        </p:sp>
      </p:grpSp>
      <p:sp>
        <p:nvSpPr>
          <p:cNvPr id="17414" name="标题 3"/>
          <p:cNvSpPr>
            <a:spLocks noChangeArrowheads="1"/>
          </p:cNvSpPr>
          <p:nvPr/>
        </p:nvSpPr>
        <p:spPr bwMode="auto">
          <a:xfrm>
            <a:off x="122238" y="149225"/>
            <a:ext cx="36004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专题教育的意义</a:t>
            </a: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500" fill="hold"/>
                                        <p:tgtEl>
                                          <p:spTgt spid="17411"/>
                                        </p:tgtEl>
                                        <p:attrNameLst>
                                          <p:attrName>ppt_w</p:attrName>
                                        </p:attrNameLst>
                                      </p:cBhvr>
                                      <p:tavLst>
                                        <p:tav tm="0">
                                          <p:val>
                                            <p:fltVal val="0"/>
                                          </p:val>
                                        </p:tav>
                                        <p:tav tm="100000">
                                          <p:val>
                                            <p:strVal val="#ppt_w"/>
                                          </p:val>
                                        </p:tav>
                                      </p:tavLst>
                                    </p:anim>
                                    <p:anim calcmode="lin" valueType="num">
                                      <p:cBhvr>
                                        <p:cTn id="8" dur="500" fill="hold"/>
                                        <p:tgtEl>
                                          <p:spTgt spid="17411"/>
                                        </p:tgtEl>
                                        <p:attrNameLst>
                                          <p:attrName>ppt_h</p:attrName>
                                        </p:attrNameLst>
                                      </p:cBhvr>
                                      <p:tavLst>
                                        <p:tav tm="0">
                                          <p:val>
                                            <p:fltVal val="0"/>
                                          </p:val>
                                        </p:tav>
                                        <p:tav tm="100000">
                                          <p:val>
                                            <p:strVal val="#ppt_h"/>
                                          </p:val>
                                        </p:tav>
                                      </p:tavLst>
                                    </p:anim>
                                    <p:animEffect>
                                      <p:cBhvr>
                                        <p:cTn id="9" dur="500"/>
                                        <p:tgtEl>
                                          <p:spTgt spid="17411"/>
                                        </p:tgtEl>
                                      </p:cBhvr>
                                    </p:animEffect>
                                  </p:childTnLst>
                                </p:cTn>
                              </p:par>
                            </p:childTnLst>
                          </p:cTn>
                        </p:par>
                        <p:par>
                          <p:cTn id="10" fill="hold" nodeType="afterGroup">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7410"/>
                                        </p:tgtEl>
                                        <p:attrNameLst>
                                          <p:attrName>style.visibility</p:attrName>
                                        </p:attrNameLst>
                                      </p:cBhvr>
                                      <p:to>
                                        <p:strVal val="visible"/>
                                      </p:to>
                                    </p:set>
                                    <p:animEffect>
                                      <p:cBhvr>
                                        <p:cTn id="13" dur="1000"/>
                                        <p:tgtEl>
                                          <p:spTgt spid="17410"/>
                                        </p:tgtEl>
                                      </p:cBhvr>
                                    </p:animEffect>
                                    <p:anim calcmode="lin" valueType="num">
                                      <p:cBhvr>
                                        <p:cTn id="14" dur="1000" fill="hold"/>
                                        <p:tgtEl>
                                          <p:spTgt spid="17410"/>
                                        </p:tgtEl>
                                        <p:attrNameLst>
                                          <p:attrName>ppt_x</p:attrName>
                                        </p:attrNameLst>
                                      </p:cBhvr>
                                      <p:tavLst>
                                        <p:tav tm="0">
                                          <p:val>
                                            <p:strVal val="#ppt_x"/>
                                          </p:val>
                                        </p:tav>
                                        <p:tav tm="100000">
                                          <p:val>
                                            <p:strVal val="#ppt_x"/>
                                          </p:val>
                                        </p:tav>
                                      </p:tavLst>
                                    </p:anim>
                                    <p:anim calcmode="lin" valueType="num">
                                      <p:cBhvr>
                                        <p:cTn id="15"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4"/>
          <p:cNvSpPr>
            <a:spLocks noChangeArrowheads="1"/>
          </p:cNvSpPr>
          <p:nvPr/>
        </p:nvSpPr>
        <p:spPr bwMode="auto">
          <a:xfrm>
            <a:off x="3516313" y="1219200"/>
            <a:ext cx="5087937" cy="3368675"/>
          </a:xfrm>
          <a:prstGeom prst="rect">
            <a:avLst/>
          </a:prstGeom>
          <a:gradFill rotWithShape="1">
            <a:gsLst>
              <a:gs pos="0">
                <a:srgbClr val="BF000D"/>
              </a:gs>
              <a:gs pos="79999">
                <a:srgbClr val="FA0012"/>
              </a:gs>
              <a:gs pos="100000">
                <a:srgbClr val="FB001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a:solidFill>
                  <a:srgbClr val="FFFFFF"/>
                </a:solidFill>
                <a:latin typeface="宋体" panose="02010600030101010101" pitchFamily="2" charset="-122"/>
                <a:sym typeface="宋体" panose="02010600030101010101" pitchFamily="2" charset="-122"/>
              </a:rPr>
              <a:t>        </a:t>
            </a:r>
            <a:endParaRPr lang="zh-CN" altLang="en-US"/>
          </a:p>
        </p:txBody>
      </p:sp>
      <p:sp>
        <p:nvSpPr>
          <p:cNvPr id="18435" name="TextBox 99"/>
          <p:cNvSpPr>
            <a:spLocks noChangeArrowheads="1"/>
          </p:cNvSpPr>
          <p:nvPr/>
        </p:nvSpPr>
        <p:spPr bwMode="auto">
          <a:xfrm>
            <a:off x="3679825" y="1260475"/>
            <a:ext cx="4924425"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EBB3"/>
                </a:solidFill>
                <a:latin typeface="微软雅黑" panose="020B0503020204020204" pitchFamily="34" charset="-122"/>
                <a:ea typeface="微软雅黑" panose="020B0503020204020204" pitchFamily="34" charset="-122"/>
                <a:sym typeface="微软雅黑" panose="020B0503020204020204" pitchFamily="34" charset="-122"/>
              </a:rPr>
              <a:t>“三严三实”既是各级领导干部正心修身的思想基础，也是干事创业的根本准则。突出对干部修身律己、干事创业、理想信念、廉洁从政方面的思想引导和刚性约束，使好干部的标准在内容上更加丰富、衡量上更加精准、品质上更加提升，体现了做人做事做官的高度统一。</a:t>
            </a:r>
            <a:endParaRPr lang="zh-CN" altLang="en-US"/>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750" y="1217613"/>
            <a:ext cx="2900363" cy="337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11"/>
          <p:cNvSpPr>
            <a:spLocks noChangeArrowheads="1"/>
          </p:cNvSpPr>
          <p:nvPr/>
        </p:nvSpPr>
        <p:spPr bwMode="auto">
          <a:xfrm>
            <a:off x="3679825" y="2863850"/>
            <a:ext cx="4760913"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nchor="ctr">
            <a:spAutoFit/>
          </a:bodyPr>
          <a:lstStyle/>
          <a:p>
            <a:pPr eaLnBrk="1" hangingPunct="1">
              <a:lnSpc>
                <a:spcPct val="150000"/>
              </a:lnSpc>
            </a:pPr>
            <a:r>
              <a:rPr lang="zh-CN" altLang="en-US" sz="17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“三严三实”体现了共产党人的政治立场、价值追求和道德风范，是新形势下全面从严治党的行动纲领，是党员干部加强党性修养、改进作风的有力思想武器。</a:t>
            </a:r>
            <a:endParaRPr lang="zh-CN" altLang="en-US"/>
          </a:p>
        </p:txBody>
      </p:sp>
      <p:sp>
        <p:nvSpPr>
          <p:cNvPr id="18438" name="标题 3"/>
          <p:cNvSpPr>
            <a:spLocks noChangeArrowheads="1"/>
          </p:cNvSpPr>
          <p:nvPr/>
        </p:nvSpPr>
        <p:spPr bwMode="auto">
          <a:xfrm>
            <a:off x="101600" y="149225"/>
            <a:ext cx="36004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专题教育的意义</a:t>
            </a: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750" fill="hold"/>
                                        <p:tgtEl>
                                          <p:spTgt spid="18436"/>
                                        </p:tgtEl>
                                        <p:attrNameLst>
                                          <p:attrName>ppt_x</p:attrName>
                                        </p:attrNameLst>
                                      </p:cBhvr>
                                      <p:tavLst>
                                        <p:tav tm="0">
                                          <p:val>
                                            <p:strVal val="0-#ppt_w/2"/>
                                          </p:val>
                                        </p:tav>
                                        <p:tav tm="100000">
                                          <p:val>
                                            <p:strVal val="#ppt_x"/>
                                          </p:val>
                                        </p:tav>
                                      </p:tavLst>
                                    </p:anim>
                                    <p:anim calcmode="lin" valueType="num">
                                      <p:cBhvr>
                                        <p:cTn id="8" dur="750" fill="hold"/>
                                        <p:tgtEl>
                                          <p:spTgt spid="1843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750"/>
                            </p:stCondLst>
                            <p:childTnLst>
                              <p:par>
                                <p:cTn id="10" presetID="2" presetClass="entr" presetSubtype="2" fill="hold" grpId="0" nodeType="afterEffect">
                                  <p:stCondLst>
                                    <p:cond delay="0"/>
                                  </p:stCondLst>
                                  <p:childTnLst>
                                    <p:set>
                                      <p:cBhvr>
                                        <p:cTn id="11" dur="1" fill="hold">
                                          <p:stCondLst>
                                            <p:cond delay="0"/>
                                          </p:stCondLst>
                                        </p:cTn>
                                        <p:tgtEl>
                                          <p:spTgt spid="18434"/>
                                        </p:tgtEl>
                                        <p:attrNameLst>
                                          <p:attrName>style.visibility</p:attrName>
                                        </p:attrNameLst>
                                      </p:cBhvr>
                                      <p:to>
                                        <p:strVal val="visible"/>
                                      </p:to>
                                    </p:set>
                                    <p:anim calcmode="lin" valueType="num">
                                      <p:cBhvr>
                                        <p:cTn id="12" dur="750" fill="hold"/>
                                        <p:tgtEl>
                                          <p:spTgt spid="18434"/>
                                        </p:tgtEl>
                                        <p:attrNameLst>
                                          <p:attrName>ppt_x</p:attrName>
                                        </p:attrNameLst>
                                      </p:cBhvr>
                                      <p:tavLst>
                                        <p:tav tm="0">
                                          <p:val>
                                            <p:strVal val="1+#ppt_w/2"/>
                                          </p:val>
                                        </p:tav>
                                        <p:tav tm="100000">
                                          <p:val>
                                            <p:strVal val="#ppt_x"/>
                                          </p:val>
                                        </p:tav>
                                      </p:tavLst>
                                    </p:anim>
                                    <p:anim calcmode="lin" valueType="num">
                                      <p:cBhvr>
                                        <p:cTn id="13" dur="750" fill="hold"/>
                                        <p:tgtEl>
                                          <p:spTgt spid="1843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500"/>
                            </p:stCondLst>
                            <p:childTnLst>
                              <p:par>
                                <p:cTn id="15" presetID="42" presetClass="entr" presetSubtype="0" fill="hold" nodeType="afterEffect">
                                  <p:stCondLst>
                                    <p:cond delay="0"/>
                                  </p:stCondLst>
                                  <p:childTnLst>
                                    <p:set>
                                      <p:cBhvr>
                                        <p:cTn id="16" dur="1" fill="hold">
                                          <p:stCondLst>
                                            <p:cond delay="0"/>
                                          </p:stCondLst>
                                        </p:cTn>
                                        <p:tgtEl>
                                          <p:spTgt spid="18435">
                                            <p:txEl>
                                              <p:pRg st="0" end="0"/>
                                            </p:txEl>
                                          </p:spTgt>
                                        </p:tgtEl>
                                        <p:attrNameLst>
                                          <p:attrName>style.visibility</p:attrName>
                                        </p:attrNameLst>
                                      </p:cBhvr>
                                      <p:to>
                                        <p:strVal val="visible"/>
                                      </p:to>
                                    </p:set>
                                    <p:animEffect>
                                      <p:cBhvr>
                                        <p:cTn id="17" dur="750"/>
                                        <p:tgtEl>
                                          <p:spTgt spid="18435">
                                            <p:txEl>
                                              <p:pRg st="0" end="0"/>
                                            </p:txEl>
                                          </p:spTgt>
                                        </p:tgtEl>
                                      </p:cBhvr>
                                    </p:animEffect>
                                    <p:anim calcmode="lin" valueType="num">
                                      <p:cBhvr>
                                        <p:cTn id="18" dur="750" fill="hold"/>
                                        <p:tgtEl>
                                          <p:spTgt spid="18435">
                                            <p:txEl>
                                              <p:pRg st="0" end="0"/>
                                            </p:txEl>
                                          </p:spTgt>
                                        </p:tgtEl>
                                        <p:attrNameLst>
                                          <p:attrName>ppt_x</p:attrName>
                                        </p:attrNameLst>
                                      </p:cBhvr>
                                      <p:tavLst>
                                        <p:tav tm="0">
                                          <p:val>
                                            <p:strVal val="#ppt_x"/>
                                          </p:val>
                                        </p:tav>
                                        <p:tav tm="100000">
                                          <p:val>
                                            <p:strVal val="#ppt_x"/>
                                          </p:val>
                                        </p:tav>
                                      </p:tavLst>
                                    </p:anim>
                                    <p:anim calcmode="lin" valueType="num">
                                      <p:cBhvr>
                                        <p:cTn id="19" dur="750" fill="hold"/>
                                        <p:tgtEl>
                                          <p:spTgt spid="18435">
                                            <p:txEl>
                                              <p:pRg st="0" end="0"/>
                                            </p:txEl>
                                          </p:spTgt>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18437"/>
                                        </p:tgtEl>
                                        <p:attrNameLst>
                                          <p:attrName>style.visibility</p:attrName>
                                        </p:attrNameLst>
                                      </p:cBhvr>
                                      <p:to>
                                        <p:strVal val="visible"/>
                                      </p:to>
                                    </p:set>
                                    <p:animEffect>
                                      <p:cBhvr>
                                        <p:cTn id="23" dur="1000"/>
                                        <p:tgtEl>
                                          <p:spTgt spid="18437"/>
                                        </p:tgtEl>
                                      </p:cBhvr>
                                    </p:animEffect>
                                    <p:anim calcmode="lin" valueType="num">
                                      <p:cBhvr>
                                        <p:cTn id="24" dur="1000" fill="hold"/>
                                        <p:tgtEl>
                                          <p:spTgt spid="18437"/>
                                        </p:tgtEl>
                                        <p:attrNameLst>
                                          <p:attrName>ppt_x</p:attrName>
                                        </p:attrNameLst>
                                      </p:cBhvr>
                                      <p:tavLst>
                                        <p:tav tm="0">
                                          <p:val>
                                            <p:strVal val="#ppt_x"/>
                                          </p:val>
                                        </p:tav>
                                        <p:tav tm="100000">
                                          <p:val>
                                            <p:strVal val="#ppt_x"/>
                                          </p:val>
                                        </p:tav>
                                      </p:tavLst>
                                    </p:anim>
                                    <p:anim calcmode="lin" valueType="num">
                                      <p:cBhvr>
                                        <p:cTn id="25" dur="1000" fill="hold"/>
                                        <p:tgtEl>
                                          <p:spTgt spid="184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autoUpdateAnimBg="0"/>
      <p:bldP spid="18437"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99"/>
          <p:cNvSpPr>
            <a:spLocks noChangeArrowheads="1"/>
          </p:cNvSpPr>
          <p:nvPr/>
        </p:nvSpPr>
        <p:spPr bwMode="auto">
          <a:xfrm>
            <a:off x="3708400" y="1563688"/>
            <a:ext cx="446405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就是要加强党性修养，坚定理想信念，提升道德境界，追求高尚情操，自觉远离低级趣味，自觉抵制歪风邪气。</a:t>
            </a:r>
          </a:p>
          <a:p>
            <a:pPr>
              <a:lnSpc>
                <a:spcPct val="150000"/>
              </a:lnSpc>
            </a:pPr>
            <a:r>
              <a:rPr lang="zh-CN" altLang="en-US"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正所谓</a:t>
            </a:r>
            <a:r>
              <a:rPr lang="zh-CN" altLang="en-US" sz="18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“修身、齐家、治国、平天下”</a:t>
            </a:r>
            <a:r>
              <a:rPr lang="zh-CN" altLang="en-US"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 所以为政为官者要做到以德为先，修身养性，只有树立正确的世界观、人生观、价值观，才能更好地治国、平天下，提高为人民服务的本领。</a:t>
            </a:r>
            <a:endParaRPr lang="zh-CN" altLang="en-US"/>
          </a:p>
        </p:txBody>
      </p:sp>
      <p:pic>
        <p:nvPicPr>
          <p:cNvPr id="2150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1027113" y="1924050"/>
            <a:ext cx="2320925"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8" name="组合 8"/>
          <p:cNvGrpSpPr>
            <a:grpSpLocks/>
          </p:cNvGrpSpPr>
          <p:nvPr/>
        </p:nvGrpSpPr>
        <p:grpSpPr bwMode="auto">
          <a:xfrm>
            <a:off x="1031875" y="1335088"/>
            <a:ext cx="2819400" cy="490537"/>
            <a:chOff x="0" y="0"/>
            <a:chExt cx="2984271" cy="519113"/>
          </a:xfrm>
        </p:grpSpPr>
        <p:sp>
          <p:nvSpPr>
            <p:cNvPr id="21510" name="TextBox 13"/>
            <p:cNvSpPr>
              <a:spLocks noChangeArrowheads="1"/>
            </p:cNvSpPr>
            <p:nvPr/>
          </p:nvSpPr>
          <p:spPr bwMode="auto">
            <a:xfrm>
              <a:off x="451065" y="12880"/>
              <a:ext cx="2533206" cy="48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FFFF00"/>
                  </a:solidFill>
                  <a:latin typeface="微软雅黑" panose="020B0503020204020204" pitchFamily="34" charset="-122"/>
                  <a:ea typeface="微软雅黑" panose="020B0503020204020204" pitchFamily="34" charset="-122"/>
                </a:rPr>
                <a:t>严以修身</a:t>
              </a:r>
            </a:p>
          </p:txBody>
        </p:sp>
      </p:grpSp>
      <p:sp>
        <p:nvSpPr>
          <p:cNvPr id="21511" name="标题 3"/>
          <p:cNvSpPr>
            <a:spLocks noChangeArrowheads="1"/>
          </p:cNvSpPr>
          <p:nvPr/>
        </p:nvSpPr>
        <p:spPr bwMode="auto">
          <a:xfrm>
            <a:off x="-33338" y="187325"/>
            <a:ext cx="3597276"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“三严”的具体内容</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200" fill="hold"/>
                                        <p:tgtEl>
                                          <p:spTgt spid="21508"/>
                                        </p:tgtEl>
                                        <p:attrNameLst>
                                          <p:attrName>ppt_w</p:attrName>
                                        </p:attrNameLst>
                                      </p:cBhvr>
                                      <p:tavLst>
                                        <p:tav tm="0">
                                          <p:val>
                                            <p:fltVal val="0"/>
                                          </p:val>
                                        </p:tav>
                                        <p:tav tm="100000">
                                          <p:val>
                                            <p:strVal val="#ppt_w"/>
                                          </p:val>
                                        </p:tav>
                                      </p:tavLst>
                                    </p:anim>
                                    <p:anim calcmode="lin" valueType="num">
                                      <p:cBhvr>
                                        <p:cTn id="8" dur="200" fill="hold"/>
                                        <p:tgtEl>
                                          <p:spTgt spid="21508"/>
                                        </p:tgtEl>
                                        <p:attrNameLst>
                                          <p:attrName>ppt_h</p:attrName>
                                        </p:attrNameLst>
                                      </p:cBhvr>
                                      <p:tavLst>
                                        <p:tav tm="0">
                                          <p:val>
                                            <p:fltVal val="0"/>
                                          </p:val>
                                        </p:tav>
                                        <p:tav tm="100000">
                                          <p:val>
                                            <p:strVal val="#ppt_h"/>
                                          </p:val>
                                        </p:tav>
                                      </p:tavLst>
                                    </p:anim>
                                    <p:animEffect>
                                      <p:cBhvr>
                                        <p:cTn id="9" dur="200"/>
                                        <p:tgtEl>
                                          <p:spTgt spid="21508"/>
                                        </p:tgtEl>
                                      </p:cBhvr>
                                    </p:animEffect>
                                  </p:childTnLst>
                                </p:cTn>
                              </p:par>
                            </p:childTnLst>
                          </p:cTn>
                        </p:par>
                        <p:par>
                          <p:cTn id="10" fill="hold" nodeType="afterGroup">
                            <p:stCondLst>
                              <p:cond delay="200"/>
                            </p:stCondLst>
                            <p:childTnLst>
                              <p:par>
                                <p:cTn id="11" presetID="6" presetClass="emph" presetSubtype="0" fill="hold" nodeType="afterEffect">
                                  <p:stCondLst>
                                    <p:cond delay="0"/>
                                  </p:stCondLst>
                                  <p:childTnLst>
                                    <p:animScale>
                                      <p:cBhvr>
                                        <p:cTn id="12" dur="100" fill="hold"/>
                                        <p:tgtEl>
                                          <p:spTgt spid="21508"/>
                                        </p:tgtEl>
                                      </p:cBhvr>
                                      <p:by x="115000" y="115000"/>
                                    </p:animScale>
                                  </p:childTnLst>
                                </p:cTn>
                              </p:par>
                              <p:par>
                                <p:cTn id="13" presetID="6" presetClass="emph" presetSubtype="0" fill="hold" nodeType="withEffect">
                                  <p:stCondLst>
                                    <p:cond delay="200"/>
                                  </p:stCondLst>
                                  <p:childTnLst>
                                    <p:animScale>
                                      <p:cBhvr>
                                        <p:cTn id="14" dur="100" fill="hold"/>
                                        <p:tgtEl>
                                          <p:spTgt spid="21508"/>
                                        </p:tgtEl>
                                      </p:cBhvr>
                                      <p:by x="85000" y="85000"/>
                                    </p:animScale>
                                  </p:childTnLst>
                                </p:cTn>
                              </p:par>
                            </p:childTnLst>
                          </p:cTn>
                        </p:par>
                        <p:par>
                          <p:cTn id="15" fill="hold" nodeType="afterGroup">
                            <p:stCondLst>
                              <p:cond delay="500"/>
                            </p:stCondLst>
                            <p:childTnLst>
                              <p:par>
                                <p:cTn id="16" presetID="6" presetClass="emph" presetSubtype="0" fill="hold" nodeType="afterEffect">
                                  <p:stCondLst>
                                    <p:cond delay="0"/>
                                  </p:stCondLst>
                                  <p:childTnLst>
                                    <p:animScale>
                                      <p:cBhvr>
                                        <p:cTn id="17" dur="100" fill="hold"/>
                                        <p:tgtEl>
                                          <p:spTgt spid="21508"/>
                                        </p:tgtEl>
                                      </p:cBhvr>
                                      <p:by x="105000" y="105000"/>
                                    </p:animScale>
                                  </p:childTnLst>
                                </p:cTn>
                              </p:par>
                              <p:par>
                                <p:cTn id="18" presetID="6" presetClass="emph" presetSubtype="0" fill="hold" nodeType="withEffect">
                                  <p:stCondLst>
                                    <p:cond delay="200"/>
                                  </p:stCondLst>
                                  <p:childTnLst>
                                    <p:animScale>
                                      <p:cBhvr>
                                        <p:cTn id="19" dur="100" fill="hold"/>
                                        <p:tgtEl>
                                          <p:spTgt spid="21508"/>
                                        </p:tgtEl>
                                      </p:cBhvr>
                                      <p:by x="95000" y="95000"/>
                                    </p:animScale>
                                  </p:childTnLst>
                                </p:cTn>
                              </p:par>
                            </p:childTnLst>
                          </p:cTn>
                        </p:par>
                        <p:par>
                          <p:cTn id="20" fill="hold" nodeType="afterGroup">
                            <p:stCondLst>
                              <p:cond delay="800"/>
                            </p:stCondLst>
                            <p:childTnLst>
                              <p:par>
                                <p:cTn id="21" presetID="2" presetClass="entr" presetSubtype="8" fill="hold" nodeType="afterEffect">
                                  <p:stCondLst>
                                    <p:cond delay="0"/>
                                  </p:stCondLst>
                                  <p:childTnLst>
                                    <p:set>
                                      <p:cBhvr>
                                        <p:cTn id="22" dur="1" fill="hold">
                                          <p:stCondLst>
                                            <p:cond delay="0"/>
                                          </p:stCondLst>
                                        </p:cTn>
                                        <p:tgtEl>
                                          <p:spTgt spid="21507"/>
                                        </p:tgtEl>
                                        <p:attrNameLst>
                                          <p:attrName>style.visibility</p:attrName>
                                        </p:attrNameLst>
                                      </p:cBhvr>
                                      <p:to>
                                        <p:strVal val="visible"/>
                                      </p:to>
                                    </p:set>
                                    <p:anim calcmode="lin" valueType="num">
                                      <p:cBhvr>
                                        <p:cTn id="23" dur="750" fill="hold"/>
                                        <p:tgtEl>
                                          <p:spTgt spid="21507"/>
                                        </p:tgtEl>
                                        <p:attrNameLst>
                                          <p:attrName>ppt_x</p:attrName>
                                        </p:attrNameLst>
                                      </p:cBhvr>
                                      <p:tavLst>
                                        <p:tav tm="0">
                                          <p:val>
                                            <p:strVal val="0-#ppt_w/2"/>
                                          </p:val>
                                        </p:tav>
                                        <p:tav tm="100000">
                                          <p:val>
                                            <p:strVal val="#ppt_x"/>
                                          </p:val>
                                        </p:tav>
                                      </p:tavLst>
                                    </p:anim>
                                    <p:anim calcmode="lin" valueType="num">
                                      <p:cBhvr>
                                        <p:cTn id="24" dur="750" fill="hold"/>
                                        <p:tgtEl>
                                          <p:spTgt spid="21507"/>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1506"/>
                                        </p:tgtEl>
                                        <p:attrNameLst>
                                          <p:attrName>style.visibility</p:attrName>
                                        </p:attrNameLst>
                                      </p:cBhvr>
                                      <p:to>
                                        <p:strVal val="visible"/>
                                      </p:to>
                                    </p:set>
                                    <p:animEffect>
                                      <p:cBhvr>
                                        <p:cTn id="29" dur="1000"/>
                                        <p:tgtEl>
                                          <p:spTgt spid="21506"/>
                                        </p:tgtEl>
                                      </p:cBhvr>
                                    </p:animEffect>
                                    <p:anim calcmode="lin" valueType="num">
                                      <p:cBhvr>
                                        <p:cTn id="30" dur="1000" fill="hold"/>
                                        <p:tgtEl>
                                          <p:spTgt spid="21506"/>
                                        </p:tgtEl>
                                        <p:attrNameLst>
                                          <p:attrName>ppt_x</p:attrName>
                                        </p:attrNameLst>
                                      </p:cBhvr>
                                      <p:tavLst>
                                        <p:tav tm="0">
                                          <p:val>
                                            <p:strVal val="#ppt_x"/>
                                          </p:val>
                                        </p:tav>
                                        <p:tav tm="100000">
                                          <p:val>
                                            <p:strVal val="#ppt_x"/>
                                          </p:val>
                                        </p:tav>
                                      </p:tavLst>
                                    </p:anim>
                                    <p:anim calcmode="lin" valueType="num">
                                      <p:cBhvr>
                                        <p:cTn id="31" dur="1000" fill="hold"/>
                                        <p:tgtEl>
                                          <p:spTgt spid="215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5"/>
          <p:cNvSpPr>
            <a:spLocks noChangeArrowheads="1"/>
          </p:cNvSpPr>
          <p:nvPr/>
        </p:nvSpPr>
        <p:spPr bwMode="auto">
          <a:xfrm>
            <a:off x="900113" y="2960688"/>
            <a:ext cx="741521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800">
                <a:latin typeface="微软雅黑" panose="020B0503020204020204" pitchFamily="34" charset="-122"/>
                <a:ea typeface="微软雅黑" panose="020B0503020204020204" pitchFamily="34" charset="-122"/>
                <a:sym typeface="微软雅黑" panose="020B0503020204020204" pitchFamily="34" charset="-122"/>
              </a:rPr>
              <a:t>就是要真心为群众着想，从实际出发谋划事业和工作。树立正确的事业观、政绩观，全身心投入到事业中端正心态，才能谋成好事，才能在工作中举棋若定，落子有声。</a:t>
            </a:r>
          </a:p>
        </p:txBody>
      </p:sp>
      <p:sp>
        <p:nvSpPr>
          <p:cNvPr id="25603" name="矩形 10"/>
          <p:cNvSpPr>
            <a:spLocks noChangeArrowheads="1"/>
          </p:cNvSpPr>
          <p:nvPr/>
        </p:nvSpPr>
        <p:spPr bwMode="auto">
          <a:xfrm>
            <a:off x="900113" y="1989138"/>
            <a:ext cx="7402512"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就是要从实际出发谋事业谋发展，使点子、政策、方案符合实际情况、符合客观规律、符合科学精神，不好高骛远，不脱离实际。</a:t>
            </a:r>
            <a:endParaRPr lang="zh-CN" altLang="en-US"/>
          </a:p>
        </p:txBody>
      </p:sp>
      <p:grpSp>
        <p:nvGrpSpPr>
          <p:cNvPr id="25604" name="组合 19"/>
          <p:cNvGrpSpPr>
            <a:grpSpLocks/>
          </p:cNvGrpSpPr>
          <p:nvPr/>
        </p:nvGrpSpPr>
        <p:grpSpPr bwMode="auto">
          <a:xfrm>
            <a:off x="882650" y="1211263"/>
            <a:ext cx="2393950" cy="596900"/>
            <a:chOff x="0" y="0"/>
            <a:chExt cx="2533206" cy="631042"/>
          </a:xfrm>
        </p:grpSpPr>
        <p:sp>
          <p:nvSpPr>
            <p:cNvPr id="25606" name="五角星 21"/>
            <p:cNvSpPr>
              <a:spLocks noChangeArrowheads="1"/>
            </p:cNvSpPr>
            <p:nvPr/>
          </p:nvSpPr>
          <p:spPr bwMode="auto">
            <a:xfrm rot="20868463">
              <a:off x="50043" y="0"/>
              <a:ext cx="462423" cy="381068"/>
            </a:xfrm>
            <a:prstGeom prst="star5">
              <a:avLst/>
            </a:prstGeom>
            <a:gradFill rotWithShape="1">
              <a:gsLst>
                <a:gs pos="0">
                  <a:srgbClr val="FFF200"/>
                </a:gs>
                <a:gs pos="17000">
                  <a:srgbClr val="FFF200"/>
                </a:gs>
                <a:gs pos="78999">
                  <a:srgbClr val="FF7A00"/>
                </a:gs>
                <a:gs pos="100000">
                  <a:srgbClr val="FF7A00"/>
                </a:gs>
              </a:gsLst>
              <a:path path="rect">
                <a:fillToRect l="50000" t="50000" r="50000" b="50000"/>
              </a:path>
            </a:gradFill>
            <a:ln w="12700" cmpd="sng">
              <a:solidFill>
                <a:srgbClr val="FFFF00"/>
              </a:solidFill>
              <a:miter lim="800000"/>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5607" name="TextBox 22"/>
            <p:cNvSpPr>
              <a:spLocks noChangeArrowheads="1"/>
            </p:cNvSpPr>
            <p:nvPr/>
          </p:nvSpPr>
          <p:spPr bwMode="auto">
            <a:xfrm>
              <a:off x="0" y="142542"/>
              <a:ext cx="2533206" cy="4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300" b="1">
                  <a:solidFill>
                    <a:srgbClr val="FFFF00"/>
                  </a:solidFill>
                  <a:latin typeface="微软雅黑" panose="020B0503020204020204" pitchFamily="34" charset="-122"/>
                  <a:ea typeface="微软雅黑" panose="020B0503020204020204" pitchFamily="34" charset="-122"/>
                </a:rPr>
                <a:t>谋事要实</a:t>
              </a:r>
              <a:endParaRPr lang="zh-CN" altLang="en-US" sz="1500" b="1">
                <a:solidFill>
                  <a:srgbClr val="FFFF00"/>
                </a:solidFill>
                <a:latin typeface="微软雅黑" panose="020B0503020204020204" pitchFamily="34" charset="-122"/>
                <a:ea typeface="微软雅黑" panose="020B0503020204020204" pitchFamily="34" charset="-122"/>
              </a:endParaRPr>
            </a:p>
          </p:txBody>
        </p:sp>
      </p:grpSp>
      <p:sp>
        <p:nvSpPr>
          <p:cNvPr id="25608" name="标题 3"/>
          <p:cNvSpPr>
            <a:spLocks noChangeArrowheads="1"/>
          </p:cNvSpPr>
          <p:nvPr/>
        </p:nvSpPr>
        <p:spPr bwMode="auto">
          <a:xfrm>
            <a:off x="-33338" y="187325"/>
            <a:ext cx="3597276"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“三实”的具体内容</a:t>
            </a:r>
          </a:p>
          <a:p>
            <a:endParaRPr lang="zh-CN" altLang="en-US" sz="2400"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25609" name="Picture 3" descr="C:\Users\PC\Desktop\zqq\201513_0002_20_0006_-----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9525" y="4448175"/>
            <a:ext cx="91535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0">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200" fill="hold"/>
                                        <p:tgtEl>
                                          <p:spTgt spid="25604"/>
                                        </p:tgtEl>
                                        <p:attrNameLst>
                                          <p:attrName>ppt_w</p:attrName>
                                        </p:attrNameLst>
                                      </p:cBhvr>
                                      <p:tavLst>
                                        <p:tav tm="0">
                                          <p:val>
                                            <p:fltVal val="0"/>
                                          </p:val>
                                        </p:tav>
                                        <p:tav tm="100000">
                                          <p:val>
                                            <p:strVal val="#ppt_w"/>
                                          </p:val>
                                        </p:tav>
                                      </p:tavLst>
                                    </p:anim>
                                    <p:anim calcmode="lin" valueType="num">
                                      <p:cBhvr>
                                        <p:cTn id="8" dur="200" fill="hold"/>
                                        <p:tgtEl>
                                          <p:spTgt spid="25604"/>
                                        </p:tgtEl>
                                        <p:attrNameLst>
                                          <p:attrName>ppt_h</p:attrName>
                                        </p:attrNameLst>
                                      </p:cBhvr>
                                      <p:tavLst>
                                        <p:tav tm="0">
                                          <p:val>
                                            <p:fltVal val="0"/>
                                          </p:val>
                                        </p:tav>
                                        <p:tav tm="100000">
                                          <p:val>
                                            <p:strVal val="#ppt_h"/>
                                          </p:val>
                                        </p:tav>
                                      </p:tavLst>
                                    </p:anim>
                                    <p:animEffect>
                                      <p:cBhvr>
                                        <p:cTn id="9" dur="200"/>
                                        <p:tgtEl>
                                          <p:spTgt spid="25604"/>
                                        </p:tgtEl>
                                      </p:cBhvr>
                                    </p:animEffect>
                                  </p:childTnLst>
                                </p:cTn>
                              </p:par>
                            </p:childTnLst>
                          </p:cTn>
                        </p:par>
                        <p:par>
                          <p:cTn id="10" fill="hold" nodeType="afterGroup">
                            <p:stCondLst>
                              <p:cond delay="200"/>
                            </p:stCondLst>
                            <p:childTnLst>
                              <p:par>
                                <p:cTn id="11" presetID="6" presetClass="emph" presetSubtype="0" fill="hold" nodeType="afterEffect">
                                  <p:stCondLst>
                                    <p:cond delay="0"/>
                                  </p:stCondLst>
                                  <p:childTnLst>
                                    <p:animScale>
                                      <p:cBhvr>
                                        <p:cTn id="12" dur="100" fill="hold"/>
                                        <p:tgtEl>
                                          <p:spTgt spid="25604"/>
                                        </p:tgtEl>
                                      </p:cBhvr>
                                      <p:by x="115000" y="115000"/>
                                    </p:animScale>
                                  </p:childTnLst>
                                </p:cTn>
                              </p:par>
                              <p:par>
                                <p:cTn id="13" presetID="6" presetClass="emph" presetSubtype="0" fill="hold" nodeType="withEffect">
                                  <p:stCondLst>
                                    <p:cond delay="200"/>
                                  </p:stCondLst>
                                  <p:childTnLst>
                                    <p:animScale>
                                      <p:cBhvr>
                                        <p:cTn id="14" dur="100" fill="hold"/>
                                        <p:tgtEl>
                                          <p:spTgt spid="25604"/>
                                        </p:tgtEl>
                                      </p:cBhvr>
                                      <p:by x="85000" y="85000"/>
                                    </p:animScale>
                                  </p:childTnLst>
                                </p:cTn>
                              </p:par>
                            </p:childTnLst>
                          </p:cTn>
                        </p:par>
                        <p:par>
                          <p:cTn id="15" fill="hold" nodeType="afterGroup">
                            <p:stCondLst>
                              <p:cond delay="500"/>
                            </p:stCondLst>
                            <p:childTnLst>
                              <p:par>
                                <p:cTn id="16" presetID="6" presetClass="emph" presetSubtype="0" fill="hold" nodeType="afterEffect">
                                  <p:stCondLst>
                                    <p:cond delay="0"/>
                                  </p:stCondLst>
                                  <p:childTnLst>
                                    <p:animScale>
                                      <p:cBhvr>
                                        <p:cTn id="17" dur="100" fill="hold"/>
                                        <p:tgtEl>
                                          <p:spTgt spid="25604"/>
                                        </p:tgtEl>
                                      </p:cBhvr>
                                      <p:by x="105000" y="105000"/>
                                    </p:animScale>
                                  </p:childTnLst>
                                </p:cTn>
                              </p:par>
                              <p:par>
                                <p:cTn id="18" presetID="6" presetClass="emph" presetSubtype="0" fill="hold" nodeType="withEffect">
                                  <p:stCondLst>
                                    <p:cond delay="200"/>
                                  </p:stCondLst>
                                  <p:childTnLst>
                                    <p:animScale>
                                      <p:cBhvr>
                                        <p:cTn id="19" dur="100" fill="hold"/>
                                        <p:tgtEl>
                                          <p:spTgt spid="25604"/>
                                        </p:tgtEl>
                                      </p:cBhvr>
                                      <p:by x="95000" y="95000"/>
                                    </p:animScale>
                                  </p:childTnLst>
                                </p:cTn>
                              </p:par>
                            </p:childTnLst>
                          </p:cTn>
                        </p:par>
                        <p:par>
                          <p:cTn id="20" fill="hold" nodeType="afterGroup">
                            <p:stCondLst>
                              <p:cond delay="800"/>
                            </p:stCondLst>
                            <p:childTnLst>
                              <p:par>
                                <p:cTn id="21" presetID="22" presetClass="entr" presetSubtype="8" fill="hold" grpId="0" nodeType="afterEffect">
                                  <p:stCondLst>
                                    <p:cond delay="0"/>
                                  </p:stCondLst>
                                  <p:childTnLst>
                                    <p:set>
                                      <p:cBhvr>
                                        <p:cTn id="22" dur="1" fill="hold">
                                          <p:stCondLst>
                                            <p:cond delay="0"/>
                                          </p:stCondLst>
                                        </p:cTn>
                                        <p:tgtEl>
                                          <p:spTgt spid="25603"/>
                                        </p:tgtEl>
                                        <p:attrNameLst>
                                          <p:attrName>style.visibility</p:attrName>
                                        </p:attrNameLst>
                                      </p:cBhvr>
                                      <p:to>
                                        <p:strVal val="visible"/>
                                      </p:to>
                                    </p:set>
                                    <p:animEffect>
                                      <p:cBhvr>
                                        <p:cTn id="23" dur="750"/>
                                        <p:tgtEl>
                                          <p:spTgt spid="2560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5602"/>
                                        </p:tgtEl>
                                        <p:attrNameLst>
                                          <p:attrName>style.visibility</p:attrName>
                                        </p:attrNameLst>
                                      </p:cBhvr>
                                      <p:to>
                                        <p:strVal val="visible"/>
                                      </p:to>
                                    </p:set>
                                    <p:animEffect>
                                      <p:cBhvr>
                                        <p:cTn id="28" dur="1000"/>
                                        <p:tgtEl>
                                          <p:spTgt spid="25602"/>
                                        </p:tgtEl>
                                      </p:cBhvr>
                                    </p:animEffect>
                                    <p:anim calcmode="lin" valueType="num">
                                      <p:cBhvr>
                                        <p:cTn id="29" dur="1000" fill="hold"/>
                                        <p:tgtEl>
                                          <p:spTgt spid="25602"/>
                                        </p:tgtEl>
                                        <p:attrNameLst>
                                          <p:attrName>ppt_x</p:attrName>
                                        </p:attrNameLst>
                                      </p:cBhvr>
                                      <p:tavLst>
                                        <p:tav tm="0">
                                          <p:val>
                                            <p:strVal val="#ppt_x"/>
                                          </p:val>
                                        </p:tav>
                                        <p:tav tm="100000">
                                          <p:val>
                                            <p:strVal val="#ppt_x"/>
                                          </p:val>
                                        </p:tav>
                                      </p:tavLst>
                                    </p:anim>
                                    <p:anim calcmode="lin" valueType="num">
                                      <p:cBhvr>
                                        <p:cTn id="30" dur="1000" fill="hold"/>
                                        <p:tgtEl>
                                          <p:spTgt spid="256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ldLvl="0" autoUpdateAnimBg="0"/>
      <p:bldP spid="25603" grpId="0" bldLvl="0" autoUpdateAnimBg="0"/>
    </p:bldLst>
  </p:timing>
</p:sld>
</file>

<file path=ppt/theme/theme1.xml><?xml version="1.0" encoding="utf-8"?>
<a:theme xmlns:a="http://schemas.openxmlformats.org/drawingml/2006/main" name="第一PPT，www.1ppt.com">
  <a:themeElements>
    <a:clrScheme name="">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fontScheme name="问号">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fontScheme name="1_问号">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TotalTime>
  <Pages>0</Pages>
  <Words>3857</Words>
  <Characters>0</Characters>
  <Application>Microsoft Office PowerPoint</Application>
  <DocSecurity>0</DocSecurity>
  <PresentationFormat>全屏显示(16:9)</PresentationFormat>
  <Lines>0</Lines>
  <Paragraphs>147</Paragraphs>
  <Slides>27</Slides>
  <Notes>4</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第一PPT，www.1ppt.com </vt:lpstr>
      <vt:lpstr>Office 主题</vt:lpstr>
      <vt:lpstr>PowerPoint 演示文稿</vt:lpstr>
      <vt:lpstr>前  言</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subject>问号</dc:subject>
  <dc:creator>第一PPT</dc:creator>
  <cp:keywords>www.1ppt.com</cp:keywords>
  <cp:lastModifiedBy>Windows User</cp:lastModifiedBy>
  <cp:revision>557</cp:revision>
  <dcterms:created xsi:type="dcterms:W3CDTF">2015-09-11T05:04:52Z</dcterms:created>
  <dcterms:modified xsi:type="dcterms:W3CDTF">2019-06-09T09:57:52Z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2052-9.1.0.5218</vt:lpwstr>
  </property>
</Properties>
</file>