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1" r:id="rId2"/>
  </p:sldMasterIdLst>
  <p:notesMasterIdLst>
    <p:notesMasterId r:id="rId29"/>
  </p:notesMasterIdLst>
  <p:sldIdLst>
    <p:sldId id="259" r:id="rId3"/>
    <p:sldId id="260" r:id="rId4"/>
    <p:sldId id="261" r:id="rId5"/>
    <p:sldId id="266" r:id="rId6"/>
    <p:sldId id="267" r:id="rId7"/>
    <p:sldId id="268" r:id="rId8"/>
    <p:sldId id="269" r:id="rId9"/>
    <p:sldId id="270" r:id="rId10"/>
    <p:sldId id="262" r:id="rId11"/>
    <p:sldId id="271" r:id="rId12"/>
    <p:sldId id="272" r:id="rId13"/>
    <p:sldId id="273" r:id="rId14"/>
    <p:sldId id="274" r:id="rId15"/>
    <p:sldId id="275" r:id="rId16"/>
    <p:sldId id="263" r:id="rId17"/>
    <p:sldId id="276" r:id="rId18"/>
    <p:sldId id="277" r:id="rId19"/>
    <p:sldId id="278" r:id="rId20"/>
    <p:sldId id="279" r:id="rId21"/>
    <p:sldId id="280" r:id="rId22"/>
    <p:sldId id="264" r:id="rId23"/>
    <p:sldId id="281" r:id="rId24"/>
    <p:sldId id="282" r:id="rId25"/>
    <p:sldId id="283" r:id="rId26"/>
    <p:sldId id="265" r:id="rId27"/>
    <p:sldId id="284" r:id="rId28"/>
  </p:sldIdLst>
  <p:sldSz cx="12192000" cy="6858000"/>
  <p:notesSz cx="6858000" cy="9144000"/>
  <p:custDataLst>
    <p:tags r:id="rId30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09F48"/>
    <a:srgbClr val="89A255"/>
    <a:srgbClr val="0D0F06"/>
    <a:srgbClr val="FF94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50" d="100"/>
          <a:sy n="50" d="100"/>
        </p:scale>
        <p:origin x="-420" y="-17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ags" Target="tags/tag1.xml"/><Relationship Id="rId35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6D455F-D1CC-4863-983A-926D2BF39375}" type="datetimeFigureOut">
              <a:rPr lang="zh-CN" altLang="en-US" smtClean="0"/>
              <a:t>2019/6/1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1E5A95-4244-4504-80E6-A1F430086F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80150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1E5A95-4244-4504-80E6-A1F430086FE3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73710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1E5A95-4244-4504-80E6-A1F430086FE3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022238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1E5A95-4244-4504-80E6-A1F430086FE3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362647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1E5A95-4244-4504-80E6-A1F430086FE3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884247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1E5A95-4244-4504-80E6-A1F430086FE3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560921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1E5A95-4244-4504-80E6-A1F430086FE3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946740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1E5A95-4244-4504-80E6-A1F430086FE3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478556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1E5A95-4244-4504-80E6-A1F430086FE3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379984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1E5A95-4244-4504-80E6-A1F430086FE3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90510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1E5A95-4244-4504-80E6-A1F430086FE3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967654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1E5A95-4244-4504-80E6-A1F430086FE3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69018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1E5A95-4244-4504-80E6-A1F430086FE3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752476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1E5A95-4244-4504-80E6-A1F430086FE3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239326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1E5A95-4244-4504-80E6-A1F430086FE3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273817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1E5A95-4244-4504-80E6-A1F430086FE3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738428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1E5A95-4244-4504-80E6-A1F430086FE3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749877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1E5A95-4244-4504-80E6-A1F430086FE3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211912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1E5A95-4244-4504-80E6-A1F430086FE3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4486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1E5A95-4244-4504-80E6-A1F430086FE3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18390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1E5A95-4244-4504-80E6-A1F430086FE3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01348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1E5A95-4244-4504-80E6-A1F430086FE3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60918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1E5A95-4244-4504-80E6-A1F430086FE3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788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1E5A95-4244-4504-80E6-A1F430086FE3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08875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1E5A95-4244-4504-80E6-A1F430086FE3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7028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1E5A95-4244-4504-80E6-A1F430086FE3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09390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5796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79894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87093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79466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矩形 3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www.1ppt.com/hangye/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www.1ppt.com/sucai/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www.1ppt.com/tubiao/    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www.1ppt.com/powerpoint/      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www.1ppt.com/excel/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www.1ppt.com/kejian/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www.1ppt.com/shiti/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ea typeface="宋体"/>
            </a:endParaRPr>
          </a:p>
          <a:p>
            <a:pPr defTabSz="914400"/>
            <a:r>
              <a:rPr lang="zh-CN" altLang="en-US" sz="100" dirty="0" smtClean="0">
                <a:solidFill>
                  <a:prstClr val="white"/>
                </a:solidFill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ea typeface="宋体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1613135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9757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39049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7345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4946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56362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6913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79245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EBE7280B-219C-4227-AEF8-CCE798382EE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2019/6/1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6863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9.pn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19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8.png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9.png"/><Relationship Id="rId4" Type="http://schemas.openxmlformats.org/officeDocument/2006/relationships/image" Target="../media/image19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11.png"/><Relationship Id="rId4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png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5" Type="http://schemas.openxmlformats.org/officeDocument/2006/relationships/image" Target="../media/image19.jpg"/><Relationship Id="rId4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25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26.png"/><Relationship Id="rId4" Type="http://schemas.openxmlformats.org/officeDocument/2006/relationships/image" Target="../media/image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11.png"/><Relationship Id="rId4" Type="http://schemas.openxmlformats.org/officeDocument/2006/relationships/image" Target="../media/image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png"/><Relationship Id="rId5" Type="http://schemas.openxmlformats.org/officeDocument/2006/relationships/image" Target="../media/image19.jpg"/><Relationship Id="rId4" Type="http://schemas.openxmlformats.org/officeDocument/2006/relationships/image" Target="../media/image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png"/><Relationship Id="rId5" Type="http://schemas.openxmlformats.org/officeDocument/2006/relationships/image" Target="../media/image15.jpg"/><Relationship Id="rId4" Type="http://schemas.openxmlformats.org/officeDocument/2006/relationships/image" Target="../media/image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png"/><Relationship Id="rId5" Type="http://schemas.openxmlformats.org/officeDocument/2006/relationships/image" Target="../media/image2.png"/><Relationship Id="rId4" Type="http://schemas.openxmlformats.org/officeDocument/2006/relationships/image" Target="../media/image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31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0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11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8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g"/><Relationship Id="rId5" Type="http://schemas.openxmlformats.org/officeDocument/2006/relationships/image" Target="../media/image2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11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956F7F2A-6A12-4D4B-A830-461255FFBB6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3477" y="945221"/>
            <a:ext cx="8283570" cy="4085048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694B9F1C-646B-4BBF-A25A-37BBAC7003D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4087" b="14719"/>
          <a:stretch/>
        </p:blipFill>
        <p:spPr>
          <a:xfrm>
            <a:off x="6252239" y="4396763"/>
            <a:ext cx="6128948" cy="2461237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5420433D-C41B-483F-AE01-5CCDEF771B5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4087" b="14719"/>
          <a:stretch/>
        </p:blipFill>
        <p:spPr>
          <a:xfrm>
            <a:off x="-421089" y="-20475"/>
            <a:ext cx="7344406" cy="2335223"/>
          </a:xfrm>
          <a:prstGeom prst="rect">
            <a:avLst/>
          </a:prstGeom>
        </p:spPr>
      </p:pic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F1F23532-62B8-4679-9398-AD33A0CC7A6C}"/>
              </a:ext>
            </a:extLst>
          </p:cNvPr>
          <p:cNvGrpSpPr/>
          <p:nvPr/>
        </p:nvGrpSpPr>
        <p:grpSpPr>
          <a:xfrm>
            <a:off x="10218901" y="3331455"/>
            <a:ext cx="816772" cy="1078140"/>
            <a:chOff x="8908327" y="3736427"/>
            <a:chExt cx="816772" cy="1078140"/>
          </a:xfrm>
        </p:grpSpPr>
        <p:pic>
          <p:nvPicPr>
            <p:cNvPr id="9" name="图片 8">
              <a:extLst>
                <a:ext uri="{FF2B5EF4-FFF2-40B4-BE49-F238E27FC236}">
                  <a16:creationId xmlns:a16="http://schemas.microsoft.com/office/drawing/2014/main" xmlns="" id="{B22A816B-2729-47FD-B39C-E0E54A0A0AC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2530" t="13378" r="25789" b="18002"/>
            <a:stretch/>
          </p:blipFill>
          <p:spPr>
            <a:xfrm>
              <a:off x="8908327" y="3736427"/>
              <a:ext cx="816772" cy="1078140"/>
            </a:xfrm>
            <a:prstGeom prst="rect">
              <a:avLst/>
            </a:prstGeom>
          </p:spPr>
        </p:pic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xmlns="" id="{12AA7788-7A4D-496E-93F0-6C1F83A5B6F0}"/>
                </a:ext>
              </a:extLst>
            </p:cNvPr>
            <p:cNvSpPr txBox="1"/>
            <p:nvPr/>
          </p:nvSpPr>
          <p:spPr>
            <a:xfrm>
              <a:off x="9085880" y="3852870"/>
              <a:ext cx="461665" cy="961697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  <a:latin typeface="Adobe 楷体 Std R" panose="02020400000000000000" pitchFamily="18" charset="-122"/>
                  <a:ea typeface="Adobe 楷体 Std R" panose="02020400000000000000" pitchFamily="18" charset="-122"/>
                </a:rPr>
                <a:t>端午节</a:t>
              </a:r>
            </a:p>
          </p:txBody>
        </p:sp>
      </p:grpSp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ADAB553B-BF58-4E99-B3F5-A97369F143D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85758" y="2198144"/>
            <a:ext cx="3407637" cy="4397238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F33FDEE8-EBC1-40DB-8C7D-1BDD8ADD4DFD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80224" y="5089808"/>
            <a:ext cx="1560121" cy="1565113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43C5318C-0862-41FD-B2D4-D116519293C5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315544" flipH="1">
            <a:off x="506465" y="2799829"/>
            <a:ext cx="1059862" cy="1063253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31818811-9209-48A0-A75D-87D8705BC6D5}"/>
              </a:ext>
            </a:extLst>
          </p:cNvPr>
          <p:cNvSpPr txBox="1"/>
          <p:nvPr/>
        </p:nvSpPr>
        <p:spPr>
          <a:xfrm>
            <a:off x="6013558" y="4506041"/>
            <a:ext cx="3953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pc="600" dirty="0">
                <a:solidFill>
                  <a:srgbClr val="0D0F0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pc="600" dirty="0">
                <a:solidFill>
                  <a:srgbClr val="0D0F0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端午节文化介绍</a:t>
            </a:r>
            <a:r>
              <a:rPr lang="en-US" altLang="zh-CN" spc="600" dirty="0">
                <a:solidFill>
                  <a:srgbClr val="0D0F0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pc="600" dirty="0">
                <a:solidFill>
                  <a:srgbClr val="0D0F0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en-US" altLang="zh-CN" spc="600" dirty="0">
                <a:solidFill>
                  <a:srgbClr val="0D0F0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endParaRPr lang="zh-CN" altLang="en-US" spc="600" dirty="0">
              <a:solidFill>
                <a:srgbClr val="0D0F0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53875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C0D61D4E-B568-4D4A-9DDD-5F8D6F61ECA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185399" y="1042438"/>
            <a:ext cx="2006601" cy="6096341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F36230C0-1982-46FB-891E-A5FFDEA9F31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580103"/>
            <a:ext cx="1710813" cy="68580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DF832AC4-843D-4D4B-BD97-355C2067F5B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167195" y="4585063"/>
            <a:ext cx="4024805" cy="2272937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xmlns="" id="{0CAC9C3C-80E6-48CF-88D9-1FB1CED9239C}"/>
              </a:ext>
            </a:extLst>
          </p:cNvPr>
          <p:cNvSpPr/>
          <p:nvPr/>
        </p:nvSpPr>
        <p:spPr>
          <a:xfrm>
            <a:off x="1507253" y="2261653"/>
            <a:ext cx="6659942" cy="3958923"/>
          </a:xfrm>
          <a:prstGeom prst="rect">
            <a:avLst/>
          </a:prstGeom>
          <a:solidFill>
            <a:srgbClr val="409F48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701B35CC-04FF-4668-BFFD-14037ED59A31}"/>
              </a:ext>
            </a:extLst>
          </p:cNvPr>
          <p:cNvGrpSpPr/>
          <p:nvPr/>
        </p:nvGrpSpPr>
        <p:grpSpPr>
          <a:xfrm>
            <a:off x="2533710" y="1366575"/>
            <a:ext cx="4607028" cy="4744173"/>
            <a:chOff x="4996428" y="796144"/>
            <a:chExt cx="4097330" cy="4360011"/>
          </a:xfrm>
        </p:grpSpPr>
        <p:pic>
          <p:nvPicPr>
            <p:cNvPr id="9" name="Picture 15">
              <a:extLst>
                <a:ext uri="{FF2B5EF4-FFF2-40B4-BE49-F238E27FC236}">
                  <a16:creationId xmlns:a16="http://schemas.microsoft.com/office/drawing/2014/main" xmlns="" id="{A2F82583-39E0-488F-AD0D-EF079C3260C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 flipH="1">
              <a:off x="6428417" y="2490814"/>
              <a:ext cx="1233352" cy="4097330"/>
            </a:xfrm>
            <a:prstGeom prst="rect">
              <a:avLst/>
            </a:prstGeom>
          </p:spPr>
        </p:pic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="" id="{C3662BDC-26CC-4E37-ACD5-C1FA2E0117CD}"/>
                </a:ext>
              </a:extLst>
            </p:cNvPr>
            <p:cNvSpPr/>
            <p:nvPr/>
          </p:nvSpPr>
          <p:spPr>
            <a:xfrm>
              <a:off x="5090659" y="796144"/>
              <a:ext cx="3932761" cy="312665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E115FB95-D833-401D-B2EC-30ECD9E33B83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6549" y="875393"/>
            <a:ext cx="3524910" cy="1738312"/>
          </a:xfrm>
          <a:prstGeom prst="rect">
            <a:avLst/>
          </a:prstGeom>
        </p:spPr>
      </p:pic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8A5F5902-6F2C-4017-81CD-45C19644D47B}"/>
              </a:ext>
            </a:extLst>
          </p:cNvPr>
          <p:cNvSpPr/>
          <p:nvPr/>
        </p:nvSpPr>
        <p:spPr>
          <a:xfrm>
            <a:off x="2866887" y="2455948"/>
            <a:ext cx="3886119" cy="1754326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为每年农历五月初五。据</a:t>
            </a:r>
            <a:r>
              <a:rPr lang="en-US" altLang="zh-CN" sz="12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2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荆楚岁时记</a:t>
            </a:r>
            <a:r>
              <a:rPr lang="en-US" altLang="zh-CN" sz="12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2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记载，因仲夏登高，顺阳在上，五月是仲夏，它的第一个午日正是登高顺阳好天气之日，故五月初五亦称为“端阳节”。此外端午节还称“午日节、五月节、龙舟节、浴兰节、诗人节”等。</a:t>
            </a:r>
            <a:r>
              <a:rPr lang="zh-CN" altLang="en-US" sz="1200" baseline="300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 </a:t>
            </a:r>
            <a:r>
              <a:rPr lang="en-US" altLang="zh-CN" sz="1200" baseline="300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[1]</a:t>
            </a:r>
            <a:r>
              <a:rPr lang="zh-CN" altLang="en-US" sz="12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  端午节是流行于中国以及汉字文化圈诸国的传统文化节日。</a:t>
            </a:r>
          </a:p>
        </p:txBody>
      </p:sp>
    </p:spTree>
    <p:extLst>
      <p:ext uri="{BB962C8B-B14F-4D97-AF65-F5344CB8AC3E}">
        <p14:creationId xmlns:p14="http://schemas.microsoft.com/office/powerpoint/2010/main" val="1260143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0A41E7AD-6F42-41D7-81E7-0AB2A5D553D3}"/>
              </a:ext>
            </a:extLst>
          </p:cNvPr>
          <p:cNvSpPr/>
          <p:nvPr/>
        </p:nvSpPr>
        <p:spPr>
          <a:xfrm>
            <a:off x="0" y="1799538"/>
            <a:ext cx="12192000" cy="3264076"/>
          </a:xfrm>
          <a:prstGeom prst="rect">
            <a:avLst/>
          </a:prstGeom>
          <a:solidFill>
            <a:srgbClr val="409F48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8B24CCD2-37ED-404E-B7FC-4C0DC823BC91}"/>
              </a:ext>
            </a:extLst>
          </p:cNvPr>
          <p:cNvGrpSpPr/>
          <p:nvPr/>
        </p:nvGrpSpPr>
        <p:grpSpPr>
          <a:xfrm>
            <a:off x="1066500" y="1092523"/>
            <a:ext cx="6474841" cy="4744171"/>
            <a:chOff x="1066501" y="1092523"/>
            <a:chExt cx="4421988" cy="4744171"/>
          </a:xfrm>
        </p:grpSpPr>
        <p:pic>
          <p:nvPicPr>
            <p:cNvPr id="5" name="Picture 15">
              <a:extLst>
                <a:ext uri="{FF2B5EF4-FFF2-40B4-BE49-F238E27FC236}">
                  <a16:creationId xmlns:a16="http://schemas.microsoft.com/office/drawing/2014/main" xmlns="" id="{F5F235B2-B179-4DEB-9AA7-9B06696FF76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 flipH="1">
              <a:off x="2606483" y="2954689"/>
              <a:ext cx="1342023" cy="4421988"/>
            </a:xfrm>
            <a:prstGeom prst="rect">
              <a:avLst/>
            </a:prstGeom>
          </p:spPr>
        </p:pic>
        <p:sp>
          <p:nvSpPr>
            <p:cNvPr id="6" name="矩形 5">
              <a:extLst>
                <a:ext uri="{FF2B5EF4-FFF2-40B4-BE49-F238E27FC236}">
                  <a16:creationId xmlns:a16="http://schemas.microsoft.com/office/drawing/2014/main" xmlns="" id="{231866B6-C321-4D8C-AB1B-DF7BEC83524D}"/>
                </a:ext>
              </a:extLst>
            </p:cNvPr>
            <p:cNvSpPr/>
            <p:nvPr/>
          </p:nvSpPr>
          <p:spPr>
            <a:xfrm>
              <a:off x="1066502" y="1092523"/>
              <a:ext cx="4421987" cy="34021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6FECEEB6-B55F-4564-916A-BE9D449C1EC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92452" y="3195483"/>
            <a:ext cx="3971807" cy="2661111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xmlns="" id="{73EE6C46-D74A-480C-A664-1CF95D4970FE}"/>
              </a:ext>
            </a:extLst>
          </p:cNvPr>
          <p:cNvSpPr/>
          <p:nvPr/>
        </p:nvSpPr>
        <p:spPr>
          <a:xfrm>
            <a:off x="6792451" y="3195483"/>
            <a:ext cx="3971807" cy="2641213"/>
          </a:xfrm>
          <a:prstGeom prst="rect">
            <a:avLst/>
          </a:prstGeom>
          <a:solidFill>
            <a:srgbClr val="409F48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Picture 15">
            <a:extLst>
              <a:ext uri="{FF2B5EF4-FFF2-40B4-BE49-F238E27FC236}">
                <a16:creationId xmlns:a16="http://schemas.microsoft.com/office/drawing/2014/main" xmlns="" id="{A546F002-1215-4603-9DC0-1DD7CED5668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 flipH="1">
            <a:off x="8107342" y="4531635"/>
            <a:ext cx="1342023" cy="3971807"/>
          </a:xfrm>
          <a:prstGeom prst="rect">
            <a:avLst/>
          </a:prstGeom>
        </p:spPr>
      </p:pic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F1B28D40-F370-4A9F-BCD0-16FF5EE9C597}"/>
              </a:ext>
            </a:extLst>
          </p:cNvPr>
          <p:cNvGrpSpPr/>
          <p:nvPr/>
        </p:nvGrpSpPr>
        <p:grpSpPr>
          <a:xfrm>
            <a:off x="1792496" y="546989"/>
            <a:ext cx="391886" cy="391886"/>
            <a:chOff x="5627077" y="1021583"/>
            <a:chExt cx="391886" cy="391886"/>
          </a:xfrm>
        </p:grpSpPr>
        <p:cxnSp>
          <p:nvCxnSpPr>
            <p:cNvPr id="11" name="直接连接符 10">
              <a:extLst>
                <a:ext uri="{FF2B5EF4-FFF2-40B4-BE49-F238E27FC236}">
                  <a16:creationId xmlns:a16="http://schemas.microsoft.com/office/drawing/2014/main" xmlns="" id="{CC76DDA6-60DD-46CB-81F6-74B60BAACFCF}"/>
                </a:ext>
              </a:extLst>
            </p:cNvPr>
            <p:cNvCxnSpPr>
              <a:cxnSpLocks/>
            </p:cNvCxnSpPr>
            <p:nvPr/>
          </p:nvCxnSpPr>
          <p:spPr>
            <a:xfrm>
              <a:off x="5627077" y="1135464"/>
              <a:ext cx="391886" cy="0"/>
            </a:xfrm>
            <a:prstGeom prst="line">
              <a:avLst/>
            </a:prstGeom>
            <a:ln w="76200">
              <a:solidFill>
                <a:srgbClr val="409F48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>
              <a:extLst>
                <a:ext uri="{FF2B5EF4-FFF2-40B4-BE49-F238E27FC236}">
                  <a16:creationId xmlns:a16="http://schemas.microsoft.com/office/drawing/2014/main" xmlns="" id="{147F3917-582B-4989-9B52-24F8ED20F13F}"/>
                </a:ext>
              </a:extLst>
            </p:cNvPr>
            <p:cNvCxnSpPr>
              <a:cxnSpLocks/>
            </p:cNvCxnSpPr>
            <p:nvPr/>
          </p:nvCxnSpPr>
          <p:spPr>
            <a:xfrm rot="16200000" flipV="1">
              <a:off x="5431134" y="1217526"/>
              <a:ext cx="391886" cy="0"/>
            </a:xfrm>
            <a:prstGeom prst="line">
              <a:avLst/>
            </a:prstGeom>
            <a:ln w="76200">
              <a:solidFill>
                <a:srgbClr val="409F48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06D71335-2846-412C-8F34-4CE735E55ABF}"/>
              </a:ext>
            </a:extLst>
          </p:cNvPr>
          <p:cNvGrpSpPr/>
          <p:nvPr/>
        </p:nvGrpSpPr>
        <p:grpSpPr>
          <a:xfrm rot="16200000" flipV="1">
            <a:off x="4269634" y="1943260"/>
            <a:ext cx="391886" cy="391886"/>
            <a:chOff x="5627077" y="1021583"/>
            <a:chExt cx="391886" cy="391886"/>
          </a:xfrm>
        </p:grpSpPr>
        <p:cxnSp>
          <p:nvCxnSpPr>
            <p:cNvPr id="14" name="直接连接符 13">
              <a:extLst>
                <a:ext uri="{FF2B5EF4-FFF2-40B4-BE49-F238E27FC236}">
                  <a16:creationId xmlns:a16="http://schemas.microsoft.com/office/drawing/2014/main" xmlns="" id="{CFF5459D-CCA9-446B-AA20-3C2F9EC88B5F}"/>
                </a:ext>
              </a:extLst>
            </p:cNvPr>
            <p:cNvCxnSpPr>
              <a:cxnSpLocks/>
            </p:cNvCxnSpPr>
            <p:nvPr/>
          </p:nvCxnSpPr>
          <p:spPr>
            <a:xfrm>
              <a:off x="5627077" y="1135464"/>
              <a:ext cx="391886" cy="0"/>
            </a:xfrm>
            <a:prstGeom prst="line">
              <a:avLst/>
            </a:prstGeom>
            <a:ln w="76200">
              <a:solidFill>
                <a:srgbClr val="409F48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>
              <a:extLst>
                <a:ext uri="{FF2B5EF4-FFF2-40B4-BE49-F238E27FC236}">
                  <a16:creationId xmlns:a16="http://schemas.microsoft.com/office/drawing/2014/main" xmlns="" id="{922AF0F5-7CDA-42CB-9E7D-98C5E60BEE69}"/>
                </a:ext>
              </a:extLst>
            </p:cNvPr>
            <p:cNvCxnSpPr>
              <a:cxnSpLocks/>
            </p:cNvCxnSpPr>
            <p:nvPr/>
          </p:nvCxnSpPr>
          <p:spPr>
            <a:xfrm rot="16200000" flipV="1">
              <a:off x="5431134" y="1217526"/>
              <a:ext cx="391886" cy="0"/>
            </a:xfrm>
            <a:prstGeom prst="line">
              <a:avLst/>
            </a:prstGeom>
            <a:ln w="76200">
              <a:solidFill>
                <a:srgbClr val="409F48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500FE630-AD1C-4DBC-8DD8-ABC8624E4082}"/>
              </a:ext>
            </a:extLst>
          </p:cNvPr>
          <p:cNvSpPr txBox="1"/>
          <p:nvPr/>
        </p:nvSpPr>
        <p:spPr>
          <a:xfrm>
            <a:off x="1988439" y="742931"/>
            <a:ext cx="11203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92CE21D5-8C80-4396-82EA-86CAD0E3BE14}"/>
              </a:ext>
            </a:extLst>
          </p:cNvPr>
          <p:cNvSpPr txBox="1"/>
          <p:nvPr/>
        </p:nvSpPr>
        <p:spPr>
          <a:xfrm>
            <a:off x="3315569" y="1199373"/>
            <a:ext cx="11203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午</a:t>
            </a: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A3B9C007-EBF4-44BB-8F0E-1E55E8CCA5C5}"/>
              </a:ext>
            </a:extLst>
          </p:cNvPr>
          <p:cNvSpPr/>
          <p:nvPr/>
        </p:nvSpPr>
        <p:spPr>
          <a:xfrm>
            <a:off x="1792496" y="2752531"/>
            <a:ext cx="4798142" cy="1078116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为每年农历五月初五。据</a:t>
            </a:r>
            <a:r>
              <a:rPr lang="en-US" altLang="zh-CN" sz="11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1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荆楚岁时记</a:t>
            </a:r>
            <a:r>
              <a:rPr lang="en-US" altLang="zh-CN" sz="11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1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记载，因仲夏登高，顺阳在上，五月是仲夏，它的第一个午日正是登高顺阳好天气之日，故五月初五亦称为“端阳节”。此外端午节还称“午日节、五月节、龙舟节、浴兰节、诗人节”等。</a:t>
            </a:r>
            <a:r>
              <a:rPr lang="zh-CN" altLang="en-US" sz="1100" baseline="300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 </a:t>
            </a:r>
            <a:r>
              <a:rPr lang="en-US" altLang="zh-CN" sz="1100" baseline="300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[1]</a:t>
            </a:r>
            <a:r>
              <a:rPr lang="zh-CN" altLang="en-US" sz="11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  端午节是流行于中国以及汉字文化圈诸国的传统文化节日。</a:t>
            </a:r>
          </a:p>
        </p:txBody>
      </p:sp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626927A0-4D65-4488-B388-74D45F4ACA4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 flipH="1">
            <a:off x="7365444" y="-2586626"/>
            <a:ext cx="1710813" cy="6858000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EC1D78FF-0415-43EC-B291-3D90D150738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1181081" y="2824714"/>
            <a:ext cx="2006601" cy="6096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4535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16" grpId="0"/>
      <p:bldP spid="17" grpId="0"/>
      <p:bldP spid="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30F4517C-A9F5-4AED-9071-975EF3652147}"/>
              </a:ext>
            </a:extLst>
          </p:cNvPr>
          <p:cNvSpPr/>
          <p:nvPr/>
        </p:nvSpPr>
        <p:spPr>
          <a:xfrm>
            <a:off x="2934628" y="2753267"/>
            <a:ext cx="9257372" cy="3264076"/>
          </a:xfrm>
          <a:prstGeom prst="rect">
            <a:avLst/>
          </a:prstGeom>
          <a:solidFill>
            <a:srgbClr val="409F48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70471309-05A1-4183-B129-ED14C0D32FC4}"/>
              </a:ext>
            </a:extLst>
          </p:cNvPr>
          <p:cNvGrpSpPr/>
          <p:nvPr/>
        </p:nvGrpSpPr>
        <p:grpSpPr>
          <a:xfrm>
            <a:off x="2934629" y="1908600"/>
            <a:ext cx="6474841" cy="4744171"/>
            <a:chOff x="1066501" y="1092523"/>
            <a:chExt cx="4421988" cy="4744171"/>
          </a:xfrm>
        </p:grpSpPr>
        <p:pic>
          <p:nvPicPr>
            <p:cNvPr id="4" name="Picture 15">
              <a:extLst>
                <a:ext uri="{FF2B5EF4-FFF2-40B4-BE49-F238E27FC236}">
                  <a16:creationId xmlns:a16="http://schemas.microsoft.com/office/drawing/2014/main" xmlns="" id="{D3B0B607-8437-4C93-BB15-55B1685ECF0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 flipH="1">
              <a:off x="2606483" y="2954689"/>
              <a:ext cx="1342023" cy="4421988"/>
            </a:xfrm>
            <a:prstGeom prst="rect">
              <a:avLst/>
            </a:prstGeom>
          </p:spPr>
        </p:pic>
        <p:sp>
          <p:nvSpPr>
            <p:cNvPr id="5" name="矩形 4">
              <a:extLst>
                <a:ext uri="{FF2B5EF4-FFF2-40B4-BE49-F238E27FC236}">
                  <a16:creationId xmlns:a16="http://schemas.microsoft.com/office/drawing/2014/main" xmlns="" id="{2F1AB5ED-8E53-4A4D-9ED8-D4C51E83E764}"/>
                </a:ext>
              </a:extLst>
            </p:cNvPr>
            <p:cNvSpPr/>
            <p:nvPr/>
          </p:nvSpPr>
          <p:spPr>
            <a:xfrm>
              <a:off x="1066502" y="1092523"/>
              <a:ext cx="4421987" cy="34021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FDBD031A-57C8-4D8B-947F-9C6E005543A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097" y="3765754"/>
            <a:ext cx="3277187" cy="3015459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AB42058B-E25A-4803-BA91-BEA003303A0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 flipH="1">
            <a:off x="3081725" y="-4192771"/>
            <a:ext cx="1710813" cy="10096354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:a16="http://schemas.microsoft.com/office/drawing/2014/main" xmlns="" id="{134374D6-DAAC-4444-92E1-F4A91AC9146A}"/>
              </a:ext>
            </a:extLst>
          </p:cNvPr>
          <p:cNvSpPr/>
          <p:nvPr/>
        </p:nvSpPr>
        <p:spPr>
          <a:xfrm>
            <a:off x="3581747" y="2447788"/>
            <a:ext cx="1238801" cy="2323773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zh-CN" altLang="en-US" sz="1100" b="1" spc="6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端阳节</a:t>
            </a:r>
          </a:p>
          <a:p>
            <a:pPr>
              <a:spcBef>
                <a:spcPts val="600"/>
              </a:spcBef>
            </a:pPr>
            <a:r>
              <a:rPr lang="zh-CN" altLang="en-US" sz="1050" spc="6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据记载，因仲夏登高，顺阳在上，五月正是仲夏，它的第一个午日正是登高顺阳天气好的日子。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A32E7C33-FE6F-4A9A-8D54-1E78B5D83121}"/>
              </a:ext>
            </a:extLst>
          </p:cNvPr>
          <p:cNvSpPr/>
          <p:nvPr/>
        </p:nvSpPr>
        <p:spPr>
          <a:xfrm>
            <a:off x="5256807" y="2447787"/>
            <a:ext cx="1238801" cy="2323773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zh-CN" altLang="en-US" sz="1100" b="1" spc="6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端阳节</a:t>
            </a:r>
          </a:p>
          <a:p>
            <a:pPr>
              <a:spcBef>
                <a:spcPts val="600"/>
              </a:spcBef>
            </a:pPr>
            <a:r>
              <a:rPr lang="zh-CN" altLang="en-US" sz="1050" spc="6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据记载，因仲夏登高，顺阳在上，五月正是仲夏，它的第一个午日正是登高顺阳天气好的日子。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D5747657-4270-40BC-B3D9-BC8F83EBB145}"/>
              </a:ext>
            </a:extLst>
          </p:cNvPr>
          <p:cNvSpPr/>
          <p:nvPr/>
        </p:nvSpPr>
        <p:spPr>
          <a:xfrm>
            <a:off x="7142725" y="2447786"/>
            <a:ext cx="1238801" cy="2323773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zh-CN" altLang="en-US" sz="1100" b="1" spc="6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端阳节</a:t>
            </a:r>
          </a:p>
          <a:p>
            <a:pPr>
              <a:spcBef>
                <a:spcPts val="600"/>
              </a:spcBef>
            </a:pPr>
            <a:r>
              <a:rPr lang="zh-CN" altLang="en-US" sz="1050" spc="6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据记载，因仲夏登高，顺阳在上，五月正是仲夏，它的第一个午日正是登高顺阳天气好的日子。</a:t>
            </a:r>
          </a:p>
        </p:txBody>
      </p:sp>
    </p:spTree>
    <p:extLst>
      <p:ext uri="{BB962C8B-B14F-4D97-AF65-F5344CB8AC3E}">
        <p14:creationId xmlns:p14="http://schemas.microsoft.com/office/powerpoint/2010/main" val="327969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/>
      <p:bldP spid="10" grpId="0"/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86793DF0-48E2-4411-8FB5-5C6BCB097FAE}"/>
              </a:ext>
            </a:extLst>
          </p:cNvPr>
          <p:cNvSpPr/>
          <p:nvPr/>
        </p:nvSpPr>
        <p:spPr>
          <a:xfrm>
            <a:off x="1061884" y="2753267"/>
            <a:ext cx="10078064" cy="3264076"/>
          </a:xfrm>
          <a:prstGeom prst="rect">
            <a:avLst/>
          </a:prstGeom>
          <a:solidFill>
            <a:srgbClr val="409F48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7AE0CC8D-2735-47F1-8E7B-EC4C13EE91E6}"/>
              </a:ext>
            </a:extLst>
          </p:cNvPr>
          <p:cNvGrpSpPr/>
          <p:nvPr/>
        </p:nvGrpSpPr>
        <p:grpSpPr>
          <a:xfrm>
            <a:off x="1838632" y="1740310"/>
            <a:ext cx="8534399" cy="4912461"/>
            <a:chOff x="1066501" y="1092523"/>
            <a:chExt cx="4421988" cy="4744171"/>
          </a:xfrm>
        </p:grpSpPr>
        <p:pic>
          <p:nvPicPr>
            <p:cNvPr id="4" name="Picture 15">
              <a:extLst>
                <a:ext uri="{FF2B5EF4-FFF2-40B4-BE49-F238E27FC236}">
                  <a16:creationId xmlns:a16="http://schemas.microsoft.com/office/drawing/2014/main" xmlns="" id="{06402C4B-BF29-4C8F-80BF-72AE1E84007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 flipH="1">
              <a:off x="2606483" y="2954689"/>
              <a:ext cx="1342023" cy="4421988"/>
            </a:xfrm>
            <a:prstGeom prst="rect">
              <a:avLst/>
            </a:prstGeom>
          </p:spPr>
        </p:pic>
        <p:sp>
          <p:nvSpPr>
            <p:cNvPr id="5" name="矩形 4">
              <a:extLst>
                <a:ext uri="{FF2B5EF4-FFF2-40B4-BE49-F238E27FC236}">
                  <a16:creationId xmlns:a16="http://schemas.microsoft.com/office/drawing/2014/main" xmlns="" id="{FF15FDDA-90C3-4C33-BF01-557DDB112D7B}"/>
                </a:ext>
              </a:extLst>
            </p:cNvPr>
            <p:cNvSpPr/>
            <p:nvPr/>
          </p:nvSpPr>
          <p:spPr>
            <a:xfrm>
              <a:off x="1066502" y="1092523"/>
              <a:ext cx="4421987" cy="34021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C48B3A44-4C38-42B0-89E7-545773D4411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21964" y="2089990"/>
            <a:ext cx="3407637" cy="4397238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D0A5C8F6-92BE-454B-AC2A-CFAFE6164FD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 flipH="1">
            <a:off x="7365444" y="-2586626"/>
            <a:ext cx="1710813" cy="6858000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xmlns="" id="{E1D8D9BB-B5B4-4AA8-8452-DD651B301289}"/>
              </a:ext>
            </a:extLst>
          </p:cNvPr>
          <p:cNvSpPr/>
          <p:nvPr/>
        </p:nvSpPr>
        <p:spPr>
          <a:xfrm>
            <a:off x="4063528" y="2303942"/>
            <a:ext cx="1238801" cy="2323773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zh-CN" altLang="en-US" sz="1100" b="1" spc="6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端阳节</a:t>
            </a:r>
          </a:p>
          <a:p>
            <a:pPr>
              <a:spcBef>
                <a:spcPts val="600"/>
              </a:spcBef>
            </a:pPr>
            <a:r>
              <a:rPr lang="zh-CN" altLang="en-US" sz="1050" spc="6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据记载，因仲夏登高，顺阳在上，五月正是仲夏，它的第一个午日正是登高顺阳天气好的日子。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4B325433-ABE2-46E1-9BD5-F025FECEB783}"/>
              </a:ext>
            </a:extLst>
          </p:cNvPr>
          <p:cNvSpPr/>
          <p:nvPr/>
        </p:nvSpPr>
        <p:spPr>
          <a:xfrm>
            <a:off x="5844017" y="2303940"/>
            <a:ext cx="1238801" cy="2323773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zh-CN" altLang="en-US" sz="1100" b="1" spc="6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端阳节</a:t>
            </a:r>
          </a:p>
          <a:p>
            <a:pPr>
              <a:spcBef>
                <a:spcPts val="600"/>
              </a:spcBef>
            </a:pPr>
            <a:r>
              <a:rPr lang="zh-CN" altLang="en-US" sz="1050" spc="6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据记载，因仲夏登高，顺阳在上，五月正是仲夏，它的第一个午日正是登高顺阳天气好的日子。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AB7B00D3-1FDE-4D88-A2F1-1277E9F44FD9}"/>
              </a:ext>
            </a:extLst>
          </p:cNvPr>
          <p:cNvSpPr/>
          <p:nvPr/>
        </p:nvSpPr>
        <p:spPr>
          <a:xfrm>
            <a:off x="7624506" y="2303940"/>
            <a:ext cx="1238801" cy="2323773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zh-CN" altLang="en-US" sz="1100" b="1" spc="6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端阳节</a:t>
            </a:r>
          </a:p>
          <a:p>
            <a:pPr>
              <a:spcBef>
                <a:spcPts val="600"/>
              </a:spcBef>
            </a:pPr>
            <a:r>
              <a:rPr lang="zh-CN" altLang="en-US" sz="1050" spc="6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据记载，因仲夏登高，顺阳在上，五月正是仲夏，它的第一个午日正是登高顺阳天气好的日子。</a:t>
            </a: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6B31168B-4697-44A6-BDDE-2AA16990FADC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56914" y="4077363"/>
            <a:ext cx="2773920" cy="2456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9189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/>
      <p:bldP spid="9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ED813500-857B-4726-BBB7-791D9C921D6E}"/>
              </a:ext>
            </a:extLst>
          </p:cNvPr>
          <p:cNvSpPr/>
          <p:nvPr/>
        </p:nvSpPr>
        <p:spPr>
          <a:xfrm>
            <a:off x="1101213" y="1936956"/>
            <a:ext cx="10009239" cy="4930876"/>
          </a:xfrm>
          <a:prstGeom prst="rect">
            <a:avLst/>
          </a:prstGeom>
          <a:solidFill>
            <a:srgbClr val="409F48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F7650970-175D-487C-B38B-F701748199B7}"/>
              </a:ext>
            </a:extLst>
          </p:cNvPr>
          <p:cNvSpPr/>
          <p:nvPr/>
        </p:nvSpPr>
        <p:spPr>
          <a:xfrm>
            <a:off x="5577695" y="2874213"/>
            <a:ext cx="1238801" cy="2323773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zh-CN" altLang="en-US" sz="1100" b="1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端阳节</a:t>
            </a:r>
          </a:p>
          <a:p>
            <a:pPr>
              <a:spcBef>
                <a:spcPts val="600"/>
              </a:spcBef>
            </a:pPr>
            <a:r>
              <a:rPr lang="zh-CN" altLang="en-US" sz="1050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据记载，因仲夏登高，顺阳在上，五月正是仲夏，它的第一个午日正是登高顺阳天气好的日子。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1EB60312-3479-466E-9655-8F6FE8DBA7CB}"/>
              </a:ext>
            </a:extLst>
          </p:cNvPr>
          <p:cNvSpPr/>
          <p:nvPr/>
        </p:nvSpPr>
        <p:spPr>
          <a:xfrm>
            <a:off x="7358184" y="2874211"/>
            <a:ext cx="1238801" cy="2323773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zh-CN" altLang="en-US" sz="1100" b="1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端阳节</a:t>
            </a:r>
          </a:p>
          <a:p>
            <a:pPr>
              <a:spcBef>
                <a:spcPts val="600"/>
              </a:spcBef>
            </a:pPr>
            <a:r>
              <a:rPr lang="zh-CN" altLang="en-US" sz="1050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据记载，因仲夏登高，顺阳在上，五月正是仲夏，它的第一个午日正是登高顺阳天气好的日子。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277A99AF-01D4-4E1F-8510-A6EBFE4E1132}"/>
              </a:ext>
            </a:extLst>
          </p:cNvPr>
          <p:cNvSpPr/>
          <p:nvPr/>
        </p:nvSpPr>
        <p:spPr>
          <a:xfrm>
            <a:off x="9138673" y="2874211"/>
            <a:ext cx="1238801" cy="2323773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zh-CN" altLang="en-US" sz="1100" b="1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端阳节</a:t>
            </a:r>
          </a:p>
          <a:p>
            <a:pPr>
              <a:spcBef>
                <a:spcPts val="600"/>
              </a:spcBef>
            </a:pPr>
            <a:r>
              <a:rPr lang="zh-CN" altLang="en-US" sz="1050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据记载，因仲夏登高，顺阳在上，五月正是仲夏，它的第一个午日正是登高顺阳天气好的日子。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CA40CEEB-F9FF-417E-A4AC-A5D97617230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3852" y="2874211"/>
            <a:ext cx="313487" cy="407994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039E115C-C64F-4E9F-ACCC-759E659CDDC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4832" y="2872442"/>
            <a:ext cx="313487" cy="407994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4F9AA88B-43DC-4663-A925-7C2869057B2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54341" y="2877358"/>
            <a:ext cx="313487" cy="407994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:a16="http://schemas.microsoft.com/office/drawing/2014/main" xmlns="" id="{7764865B-EBAD-469B-AD28-50F4E27C7E0D}"/>
              </a:ext>
            </a:extLst>
          </p:cNvPr>
          <p:cNvSpPr/>
          <p:nvPr/>
        </p:nvSpPr>
        <p:spPr>
          <a:xfrm>
            <a:off x="5577696" y="5327230"/>
            <a:ext cx="5070624" cy="854080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为每年农历五月初五。据</a:t>
            </a:r>
            <a:r>
              <a:rPr lang="en-US" altLang="zh-CN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荆楚岁时记</a:t>
            </a:r>
            <a:r>
              <a:rPr lang="en-US" altLang="zh-CN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记载，因仲夏登高，顺阳在上，五月是仲夏，它的第一个午日正是登高顺阳好天气之日，故五月初五亦称为“端阳节”。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0F0F4D20-DA20-4DA5-A0B1-2555CA341E5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970" y="1262611"/>
            <a:ext cx="3971807" cy="2661111"/>
          </a:xfrm>
          <a:prstGeom prst="rect">
            <a:avLst/>
          </a:prstGeom>
        </p:spPr>
      </p:pic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B5437156-CCC2-4B38-820D-F20D70ED99D7}"/>
              </a:ext>
            </a:extLst>
          </p:cNvPr>
          <p:cNvSpPr/>
          <p:nvPr/>
        </p:nvSpPr>
        <p:spPr>
          <a:xfrm>
            <a:off x="649320" y="1262611"/>
            <a:ext cx="3989457" cy="2660875"/>
          </a:xfrm>
          <a:prstGeom prst="rect">
            <a:avLst/>
          </a:prstGeom>
          <a:solidFill>
            <a:srgbClr val="409F48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2" name="Picture 15">
            <a:extLst>
              <a:ext uri="{FF2B5EF4-FFF2-40B4-BE49-F238E27FC236}">
                <a16:creationId xmlns:a16="http://schemas.microsoft.com/office/drawing/2014/main" xmlns="" id="{98170E68-04B0-4F58-8B72-A08E8F9EB39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 flipH="1">
            <a:off x="1999512" y="2608594"/>
            <a:ext cx="1342023" cy="3971807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8B5B312C-6BB0-4999-B7EC-C25F17FF2204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 flipH="1">
            <a:off x="7365444" y="-2586626"/>
            <a:ext cx="1710813" cy="6858000"/>
          </a:xfrm>
          <a:prstGeom prst="rect">
            <a:avLst/>
          </a:prstGeom>
        </p:spPr>
      </p:pic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DCD2EFAE-CE60-4404-917B-312565086815}"/>
              </a:ext>
            </a:extLst>
          </p:cNvPr>
          <p:cNvGrpSpPr/>
          <p:nvPr/>
        </p:nvGrpSpPr>
        <p:grpSpPr>
          <a:xfrm>
            <a:off x="1969686" y="4338758"/>
            <a:ext cx="391886" cy="391886"/>
            <a:chOff x="5627077" y="1021583"/>
            <a:chExt cx="391886" cy="391886"/>
          </a:xfrm>
        </p:grpSpPr>
        <p:cxnSp>
          <p:nvCxnSpPr>
            <p:cNvPr id="17" name="直接连接符 16">
              <a:extLst>
                <a:ext uri="{FF2B5EF4-FFF2-40B4-BE49-F238E27FC236}">
                  <a16:creationId xmlns:a16="http://schemas.microsoft.com/office/drawing/2014/main" xmlns="" id="{C03C15E2-C95D-4B1E-8F31-02CCB3272660}"/>
                </a:ext>
              </a:extLst>
            </p:cNvPr>
            <p:cNvCxnSpPr>
              <a:cxnSpLocks/>
            </p:cNvCxnSpPr>
            <p:nvPr/>
          </p:nvCxnSpPr>
          <p:spPr>
            <a:xfrm>
              <a:off x="5627077" y="1135464"/>
              <a:ext cx="391886" cy="0"/>
            </a:xfrm>
            <a:prstGeom prst="line">
              <a:avLst/>
            </a:prstGeom>
            <a:ln w="7620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>
              <a:extLst>
                <a:ext uri="{FF2B5EF4-FFF2-40B4-BE49-F238E27FC236}">
                  <a16:creationId xmlns:a16="http://schemas.microsoft.com/office/drawing/2014/main" xmlns="" id="{A93F3600-AA54-4803-80B6-7E8694635EF1}"/>
                </a:ext>
              </a:extLst>
            </p:cNvPr>
            <p:cNvCxnSpPr>
              <a:cxnSpLocks/>
            </p:cNvCxnSpPr>
            <p:nvPr/>
          </p:nvCxnSpPr>
          <p:spPr>
            <a:xfrm rot="16200000" flipV="1">
              <a:off x="5431134" y="1217526"/>
              <a:ext cx="391886" cy="0"/>
            </a:xfrm>
            <a:prstGeom prst="line">
              <a:avLst/>
            </a:prstGeom>
            <a:ln w="7620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B04808E8-CBB0-4317-9C61-35880B4C1F91}"/>
              </a:ext>
            </a:extLst>
          </p:cNvPr>
          <p:cNvGrpSpPr/>
          <p:nvPr/>
        </p:nvGrpSpPr>
        <p:grpSpPr>
          <a:xfrm rot="16200000" flipV="1">
            <a:off x="4446824" y="5735029"/>
            <a:ext cx="391886" cy="391886"/>
            <a:chOff x="5627077" y="1021583"/>
            <a:chExt cx="391886" cy="391886"/>
          </a:xfrm>
        </p:grpSpPr>
        <p:cxnSp>
          <p:nvCxnSpPr>
            <p:cNvPr id="20" name="直接连接符 19">
              <a:extLst>
                <a:ext uri="{FF2B5EF4-FFF2-40B4-BE49-F238E27FC236}">
                  <a16:creationId xmlns:a16="http://schemas.microsoft.com/office/drawing/2014/main" xmlns="" id="{F1299060-20C0-49BC-A352-41EE8A3A581C}"/>
                </a:ext>
              </a:extLst>
            </p:cNvPr>
            <p:cNvCxnSpPr>
              <a:cxnSpLocks/>
            </p:cNvCxnSpPr>
            <p:nvPr/>
          </p:nvCxnSpPr>
          <p:spPr>
            <a:xfrm>
              <a:off x="5627077" y="1135464"/>
              <a:ext cx="391886" cy="0"/>
            </a:xfrm>
            <a:prstGeom prst="line">
              <a:avLst/>
            </a:prstGeom>
            <a:ln w="7620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>
              <a:extLst>
                <a:ext uri="{FF2B5EF4-FFF2-40B4-BE49-F238E27FC236}">
                  <a16:creationId xmlns:a16="http://schemas.microsoft.com/office/drawing/2014/main" xmlns="" id="{EEE1D20D-2F17-470D-8EF2-C2146BFE8818}"/>
                </a:ext>
              </a:extLst>
            </p:cNvPr>
            <p:cNvCxnSpPr>
              <a:cxnSpLocks/>
            </p:cNvCxnSpPr>
            <p:nvPr/>
          </p:nvCxnSpPr>
          <p:spPr>
            <a:xfrm rot="16200000" flipV="1">
              <a:off x="5431134" y="1217526"/>
              <a:ext cx="391886" cy="0"/>
            </a:xfrm>
            <a:prstGeom prst="line">
              <a:avLst/>
            </a:prstGeom>
            <a:ln w="7620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9404E10A-5CD5-46D6-B126-8D9CF5374C82}"/>
              </a:ext>
            </a:extLst>
          </p:cNvPr>
          <p:cNvSpPr txBox="1"/>
          <p:nvPr/>
        </p:nvSpPr>
        <p:spPr>
          <a:xfrm>
            <a:off x="2165629" y="4534700"/>
            <a:ext cx="1120391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7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</a:t>
            </a: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D490E11F-9991-4A6C-8764-22D694ED1EC4}"/>
              </a:ext>
            </a:extLst>
          </p:cNvPr>
          <p:cNvSpPr txBox="1"/>
          <p:nvPr/>
        </p:nvSpPr>
        <p:spPr>
          <a:xfrm>
            <a:off x="3492759" y="4991142"/>
            <a:ext cx="1120391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7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午</a:t>
            </a:r>
          </a:p>
        </p:txBody>
      </p:sp>
    </p:spTree>
    <p:extLst>
      <p:ext uri="{BB962C8B-B14F-4D97-AF65-F5344CB8AC3E}">
        <p14:creationId xmlns:p14="http://schemas.microsoft.com/office/powerpoint/2010/main" val="3681643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  <p:bldP spid="5" grpId="0"/>
      <p:bldP spid="9" grpId="0"/>
      <p:bldP spid="11" grpId="0" animBg="1"/>
      <p:bldP spid="22" grpId="0"/>
      <p:bldP spid="2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58905870-9838-43DA-998C-DD62902C859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185399" y="462335"/>
            <a:ext cx="2006601" cy="6096341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xmlns="" id="{647210DF-BA56-4CB3-A582-9BCB5E60D8A3}"/>
              </a:ext>
            </a:extLst>
          </p:cNvPr>
          <p:cNvSpPr/>
          <p:nvPr/>
        </p:nvSpPr>
        <p:spPr>
          <a:xfrm>
            <a:off x="1081548" y="1779638"/>
            <a:ext cx="10028905" cy="31266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Picture 15">
            <a:extLst>
              <a:ext uri="{FF2B5EF4-FFF2-40B4-BE49-F238E27FC236}">
                <a16:creationId xmlns:a16="http://schemas.microsoft.com/office/drawing/2014/main" xmlns="" id="{CD2AB082-9EAB-4AA6-B432-9EF84FFA84E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 flipH="1">
            <a:off x="5489520" y="498325"/>
            <a:ext cx="1212960" cy="10028904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CB851DF5-E5B5-47A3-9B66-38BAE1A9AC1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9967836" y="2494886"/>
            <a:ext cx="990962" cy="1607608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840B2175-5DDA-4495-B7C1-6E3C8FC19A40}"/>
              </a:ext>
            </a:extLst>
          </p:cNvPr>
          <p:cNvSpPr txBox="1"/>
          <p:nvPr/>
        </p:nvSpPr>
        <p:spPr>
          <a:xfrm>
            <a:off x="3888447" y="2881303"/>
            <a:ext cx="55740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spc="6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端午节的美食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BE208DEB-0894-459E-9DDC-7196E5DB9C41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03597" y="2016375"/>
            <a:ext cx="3179526" cy="4102883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BA0B19C9-1B0F-43EE-A38D-7F0EE5EB08E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0"/>
            <a:ext cx="17108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4724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1C911C27-E1BC-42B3-9634-8E7CA9478ADF}"/>
              </a:ext>
            </a:extLst>
          </p:cNvPr>
          <p:cNvGrpSpPr/>
          <p:nvPr/>
        </p:nvGrpSpPr>
        <p:grpSpPr>
          <a:xfrm>
            <a:off x="1740311" y="1356850"/>
            <a:ext cx="1455175" cy="5626942"/>
            <a:chOff x="1740311" y="1356850"/>
            <a:chExt cx="1455175" cy="5626942"/>
          </a:xfrm>
        </p:grpSpPr>
        <p:sp>
          <p:nvSpPr>
            <p:cNvPr id="2" name="矩形 1">
              <a:extLst>
                <a:ext uri="{FF2B5EF4-FFF2-40B4-BE49-F238E27FC236}">
                  <a16:creationId xmlns:a16="http://schemas.microsoft.com/office/drawing/2014/main" xmlns="" id="{E6F860EE-1AEA-444C-A2AB-03296C714D74}"/>
                </a:ext>
              </a:extLst>
            </p:cNvPr>
            <p:cNvSpPr/>
            <p:nvPr/>
          </p:nvSpPr>
          <p:spPr>
            <a:xfrm>
              <a:off x="1740311" y="1356850"/>
              <a:ext cx="1445340" cy="4237313"/>
            </a:xfrm>
            <a:prstGeom prst="rect">
              <a:avLst/>
            </a:prstGeom>
            <a:solidFill>
              <a:srgbClr val="409F48">
                <a:alpha val="4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" name="Picture 15">
              <a:extLst>
                <a:ext uri="{FF2B5EF4-FFF2-40B4-BE49-F238E27FC236}">
                  <a16:creationId xmlns:a16="http://schemas.microsoft.com/office/drawing/2014/main" xmlns="" id="{59EB4C2F-5B5D-4A93-A43D-FF25FEF275B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 flipH="1">
              <a:off x="1773084" y="5561390"/>
              <a:ext cx="1389629" cy="1455175"/>
            </a:xfrm>
            <a:prstGeom prst="rect">
              <a:avLst/>
            </a:prstGeom>
          </p:spPr>
        </p:pic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AC749B49-F0E9-42C2-BDF5-9C71E2CE8407}"/>
              </a:ext>
            </a:extLst>
          </p:cNvPr>
          <p:cNvGrpSpPr/>
          <p:nvPr/>
        </p:nvGrpSpPr>
        <p:grpSpPr>
          <a:xfrm>
            <a:off x="4065640" y="1356850"/>
            <a:ext cx="1455175" cy="5626942"/>
            <a:chOff x="1740311" y="1356850"/>
            <a:chExt cx="1455175" cy="5626942"/>
          </a:xfrm>
        </p:grpSpPr>
        <p:sp>
          <p:nvSpPr>
            <p:cNvPr id="6" name="矩形 5">
              <a:extLst>
                <a:ext uri="{FF2B5EF4-FFF2-40B4-BE49-F238E27FC236}">
                  <a16:creationId xmlns:a16="http://schemas.microsoft.com/office/drawing/2014/main" xmlns="" id="{91650612-684B-4DF1-A9B5-D8EA0A9C07FE}"/>
                </a:ext>
              </a:extLst>
            </p:cNvPr>
            <p:cNvSpPr/>
            <p:nvPr/>
          </p:nvSpPr>
          <p:spPr>
            <a:xfrm>
              <a:off x="1740311" y="1356850"/>
              <a:ext cx="1445340" cy="4237313"/>
            </a:xfrm>
            <a:prstGeom prst="rect">
              <a:avLst/>
            </a:prstGeom>
            <a:solidFill>
              <a:srgbClr val="409F48">
                <a:alpha val="4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7" name="Picture 15">
              <a:extLst>
                <a:ext uri="{FF2B5EF4-FFF2-40B4-BE49-F238E27FC236}">
                  <a16:creationId xmlns:a16="http://schemas.microsoft.com/office/drawing/2014/main" xmlns="" id="{74F1F7E9-0397-4C76-8429-1A5D00C1406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 flipH="1">
              <a:off x="1773084" y="5561390"/>
              <a:ext cx="1389629" cy="1455175"/>
            </a:xfrm>
            <a:prstGeom prst="rect">
              <a:avLst/>
            </a:prstGeom>
          </p:spPr>
        </p:pic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614916AC-5199-40DB-AE5F-AD611719A4A5}"/>
              </a:ext>
            </a:extLst>
          </p:cNvPr>
          <p:cNvGrpSpPr/>
          <p:nvPr/>
        </p:nvGrpSpPr>
        <p:grpSpPr>
          <a:xfrm>
            <a:off x="6390969" y="1356850"/>
            <a:ext cx="1455175" cy="5626942"/>
            <a:chOff x="1740311" y="1356850"/>
            <a:chExt cx="1455175" cy="5626942"/>
          </a:xfrm>
        </p:grpSpPr>
        <p:sp>
          <p:nvSpPr>
            <p:cNvPr id="9" name="矩形 8">
              <a:extLst>
                <a:ext uri="{FF2B5EF4-FFF2-40B4-BE49-F238E27FC236}">
                  <a16:creationId xmlns:a16="http://schemas.microsoft.com/office/drawing/2014/main" xmlns="" id="{D08C4332-450B-4749-8EF6-4FBFC8F1E94F}"/>
                </a:ext>
              </a:extLst>
            </p:cNvPr>
            <p:cNvSpPr/>
            <p:nvPr/>
          </p:nvSpPr>
          <p:spPr>
            <a:xfrm>
              <a:off x="1740311" y="1356850"/>
              <a:ext cx="1445340" cy="4237313"/>
            </a:xfrm>
            <a:prstGeom prst="rect">
              <a:avLst/>
            </a:prstGeom>
            <a:solidFill>
              <a:srgbClr val="409F48">
                <a:alpha val="4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0" name="Picture 15">
              <a:extLst>
                <a:ext uri="{FF2B5EF4-FFF2-40B4-BE49-F238E27FC236}">
                  <a16:creationId xmlns:a16="http://schemas.microsoft.com/office/drawing/2014/main" xmlns="" id="{3DE841C3-D92F-487A-98E0-EC5BE90C26A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 flipH="1">
              <a:off x="1773084" y="5561390"/>
              <a:ext cx="1389629" cy="1455175"/>
            </a:xfrm>
            <a:prstGeom prst="rect">
              <a:avLst/>
            </a:prstGeom>
          </p:spPr>
        </p:pic>
      </p:grp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9CE26006-FC70-4FEA-B1CF-7C3CA6749493}"/>
              </a:ext>
            </a:extLst>
          </p:cNvPr>
          <p:cNvGrpSpPr/>
          <p:nvPr/>
        </p:nvGrpSpPr>
        <p:grpSpPr>
          <a:xfrm>
            <a:off x="8716297" y="1356850"/>
            <a:ext cx="1455175" cy="5626942"/>
            <a:chOff x="1740311" y="1356850"/>
            <a:chExt cx="1455175" cy="5626942"/>
          </a:xfrm>
        </p:grpSpPr>
        <p:sp>
          <p:nvSpPr>
            <p:cNvPr id="12" name="矩形 11">
              <a:extLst>
                <a:ext uri="{FF2B5EF4-FFF2-40B4-BE49-F238E27FC236}">
                  <a16:creationId xmlns:a16="http://schemas.microsoft.com/office/drawing/2014/main" xmlns="" id="{D390D3D6-746D-4C69-ACFF-FD27FACE35F9}"/>
                </a:ext>
              </a:extLst>
            </p:cNvPr>
            <p:cNvSpPr/>
            <p:nvPr/>
          </p:nvSpPr>
          <p:spPr>
            <a:xfrm>
              <a:off x="1740311" y="1356850"/>
              <a:ext cx="1445340" cy="4237313"/>
            </a:xfrm>
            <a:prstGeom prst="rect">
              <a:avLst/>
            </a:prstGeom>
            <a:solidFill>
              <a:srgbClr val="409F48">
                <a:alpha val="4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3" name="Picture 15">
              <a:extLst>
                <a:ext uri="{FF2B5EF4-FFF2-40B4-BE49-F238E27FC236}">
                  <a16:creationId xmlns:a16="http://schemas.microsoft.com/office/drawing/2014/main" xmlns="" id="{E0D8BFEF-2797-48A3-8337-65ECCC2FD0E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 flipH="1">
              <a:off x="1773084" y="5561390"/>
              <a:ext cx="1389629" cy="1455175"/>
            </a:xfrm>
            <a:prstGeom prst="rect">
              <a:avLst/>
            </a:prstGeom>
          </p:spPr>
        </p:pic>
      </p:grp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15B4EA6B-8AE7-4D2E-8EF7-6CE05DE12472}"/>
              </a:ext>
            </a:extLst>
          </p:cNvPr>
          <p:cNvSpPr/>
          <p:nvPr/>
        </p:nvSpPr>
        <p:spPr>
          <a:xfrm>
            <a:off x="2079069" y="1684510"/>
            <a:ext cx="1031051" cy="3388935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zh-CN" altLang="en-US" sz="1400" b="1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端阳节</a:t>
            </a:r>
          </a:p>
          <a:p>
            <a:pPr>
              <a:spcBef>
                <a:spcPts val="600"/>
              </a:spcBef>
            </a:pPr>
            <a:r>
              <a:rPr lang="zh-CN" altLang="en-US" sz="1200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据记载，因仲夏登高，顺阳在上，五月正是仲夏，它的第一个午日正是登高顺阳天气好的日子。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11C33042-7261-4B52-9AE8-E104EEF7666F}"/>
              </a:ext>
            </a:extLst>
          </p:cNvPr>
          <p:cNvSpPr/>
          <p:nvPr/>
        </p:nvSpPr>
        <p:spPr>
          <a:xfrm>
            <a:off x="4272784" y="1684509"/>
            <a:ext cx="1031051" cy="3388935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zh-CN" altLang="en-US" sz="1400" b="1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端阳节</a:t>
            </a:r>
          </a:p>
          <a:p>
            <a:pPr>
              <a:spcBef>
                <a:spcPts val="600"/>
              </a:spcBef>
            </a:pPr>
            <a:r>
              <a:rPr lang="zh-CN" altLang="en-US" sz="1200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据记载，因仲夏登高，顺阳在上，五月正是仲夏，它的第一个午日正是登高顺阳天气好的日子。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D8FB1F80-98B5-4E93-9BF2-528D8E77F4DC}"/>
              </a:ext>
            </a:extLst>
          </p:cNvPr>
          <p:cNvSpPr/>
          <p:nvPr/>
        </p:nvSpPr>
        <p:spPr>
          <a:xfrm>
            <a:off x="6598113" y="1684509"/>
            <a:ext cx="1031051" cy="3388935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zh-CN" altLang="en-US" sz="1400" b="1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端阳节</a:t>
            </a:r>
          </a:p>
          <a:p>
            <a:pPr>
              <a:spcBef>
                <a:spcPts val="600"/>
              </a:spcBef>
            </a:pPr>
            <a:r>
              <a:rPr lang="zh-CN" altLang="en-US" sz="1200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据记载，因仲夏登高，顺阳在上，五月正是仲夏，它的第一个午日正是登高顺阳天气好的日子。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CB07207A-ED16-46F2-B395-916085A0766D}"/>
              </a:ext>
            </a:extLst>
          </p:cNvPr>
          <p:cNvSpPr/>
          <p:nvPr/>
        </p:nvSpPr>
        <p:spPr>
          <a:xfrm>
            <a:off x="8923441" y="1684509"/>
            <a:ext cx="1031051" cy="3388935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zh-CN" altLang="en-US" sz="1400" b="1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端阳节</a:t>
            </a:r>
          </a:p>
          <a:p>
            <a:pPr>
              <a:spcBef>
                <a:spcPts val="600"/>
              </a:spcBef>
            </a:pPr>
            <a:r>
              <a:rPr lang="zh-CN" altLang="en-US" sz="1200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据记载，因仲夏登高，顺阳在上，五月正是仲夏，它的第一个午日正是登高顺阳天气好的日子。</a:t>
            </a:r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1E9C839B-5F1D-44E3-8FE9-14BD2AE86CE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 flipH="1">
            <a:off x="7365444" y="-2586626"/>
            <a:ext cx="1710813" cy="6858000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DAD5E8D4-888A-4158-96E2-863A86F166F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1181081" y="2824714"/>
            <a:ext cx="2006601" cy="6096341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A947723D-1508-48B8-81EA-A8E84BDB8EC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11475" y="5056690"/>
            <a:ext cx="1784710" cy="1580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1211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561D9F40-A000-473F-8ECD-0C4A4F075D16}"/>
              </a:ext>
            </a:extLst>
          </p:cNvPr>
          <p:cNvSpPr/>
          <p:nvPr/>
        </p:nvSpPr>
        <p:spPr>
          <a:xfrm>
            <a:off x="1081548" y="1779638"/>
            <a:ext cx="10028905" cy="31266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Picture 15">
            <a:extLst>
              <a:ext uri="{FF2B5EF4-FFF2-40B4-BE49-F238E27FC236}">
                <a16:creationId xmlns:a16="http://schemas.microsoft.com/office/drawing/2014/main" xmlns="" id="{9FCF4062-A959-4C40-858C-A8B68A4F8F1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 flipH="1">
            <a:off x="5489520" y="498325"/>
            <a:ext cx="1212960" cy="10028904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71F1635B-552F-441A-A7A7-6AB347FE5B1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5265" y="1568980"/>
            <a:ext cx="2894618" cy="3767260"/>
          </a:xfrm>
          <a:prstGeom prst="rect">
            <a:avLst/>
          </a:prstGeom>
        </p:spPr>
      </p:pic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2082A8FA-96BF-4FDA-82AE-6EC3D47D9DBE}"/>
              </a:ext>
            </a:extLst>
          </p:cNvPr>
          <p:cNvGrpSpPr/>
          <p:nvPr/>
        </p:nvGrpSpPr>
        <p:grpSpPr>
          <a:xfrm>
            <a:off x="7839336" y="2250808"/>
            <a:ext cx="391886" cy="391886"/>
            <a:chOff x="5627077" y="1021583"/>
            <a:chExt cx="391886" cy="391886"/>
          </a:xfrm>
        </p:grpSpPr>
        <p:cxnSp>
          <p:nvCxnSpPr>
            <p:cNvPr id="7" name="直接连接符 6">
              <a:extLst>
                <a:ext uri="{FF2B5EF4-FFF2-40B4-BE49-F238E27FC236}">
                  <a16:creationId xmlns:a16="http://schemas.microsoft.com/office/drawing/2014/main" xmlns="" id="{1B869504-B4F2-4760-BF34-11FB048DA910}"/>
                </a:ext>
              </a:extLst>
            </p:cNvPr>
            <p:cNvCxnSpPr>
              <a:cxnSpLocks/>
            </p:cNvCxnSpPr>
            <p:nvPr/>
          </p:nvCxnSpPr>
          <p:spPr>
            <a:xfrm>
              <a:off x="5627077" y="1135464"/>
              <a:ext cx="391886" cy="0"/>
            </a:xfrm>
            <a:prstGeom prst="line">
              <a:avLst/>
            </a:prstGeom>
            <a:ln w="76200">
              <a:solidFill>
                <a:srgbClr val="409F48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>
              <a:extLst>
                <a:ext uri="{FF2B5EF4-FFF2-40B4-BE49-F238E27FC236}">
                  <a16:creationId xmlns:a16="http://schemas.microsoft.com/office/drawing/2014/main" xmlns="" id="{BC019C85-D601-4A0E-B07C-4B0EBBF93C7C}"/>
                </a:ext>
              </a:extLst>
            </p:cNvPr>
            <p:cNvCxnSpPr>
              <a:cxnSpLocks/>
            </p:cNvCxnSpPr>
            <p:nvPr/>
          </p:nvCxnSpPr>
          <p:spPr>
            <a:xfrm rot="16200000" flipV="1">
              <a:off x="5431134" y="1217526"/>
              <a:ext cx="391886" cy="0"/>
            </a:xfrm>
            <a:prstGeom prst="line">
              <a:avLst/>
            </a:prstGeom>
            <a:ln w="76200">
              <a:solidFill>
                <a:srgbClr val="409F48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C332EEEF-6A3B-4220-90AE-DFDDA251A5F3}"/>
              </a:ext>
            </a:extLst>
          </p:cNvPr>
          <p:cNvGrpSpPr/>
          <p:nvPr/>
        </p:nvGrpSpPr>
        <p:grpSpPr>
          <a:xfrm rot="16200000" flipV="1">
            <a:off x="10316474" y="3647079"/>
            <a:ext cx="391886" cy="391886"/>
            <a:chOff x="5627077" y="1021583"/>
            <a:chExt cx="391886" cy="391886"/>
          </a:xfrm>
        </p:grpSpPr>
        <p:cxnSp>
          <p:nvCxnSpPr>
            <p:cNvPr id="10" name="直接连接符 9">
              <a:extLst>
                <a:ext uri="{FF2B5EF4-FFF2-40B4-BE49-F238E27FC236}">
                  <a16:creationId xmlns:a16="http://schemas.microsoft.com/office/drawing/2014/main" xmlns="" id="{9FBEC561-0DC8-4C3F-BD78-1FD943F88E34}"/>
                </a:ext>
              </a:extLst>
            </p:cNvPr>
            <p:cNvCxnSpPr>
              <a:cxnSpLocks/>
            </p:cNvCxnSpPr>
            <p:nvPr/>
          </p:nvCxnSpPr>
          <p:spPr>
            <a:xfrm>
              <a:off x="5627077" y="1135464"/>
              <a:ext cx="391886" cy="0"/>
            </a:xfrm>
            <a:prstGeom prst="line">
              <a:avLst/>
            </a:prstGeom>
            <a:ln w="76200">
              <a:solidFill>
                <a:srgbClr val="409F48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>
              <a:extLst>
                <a:ext uri="{FF2B5EF4-FFF2-40B4-BE49-F238E27FC236}">
                  <a16:creationId xmlns:a16="http://schemas.microsoft.com/office/drawing/2014/main" xmlns="" id="{0BD4E0BD-1066-4AFE-9EA4-AC05C9326C5E}"/>
                </a:ext>
              </a:extLst>
            </p:cNvPr>
            <p:cNvCxnSpPr>
              <a:cxnSpLocks/>
            </p:cNvCxnSpPr>
            <p:nvPr/>
          </p:nvCxnSpPr>
          <p:spPr>
            <a:xfrm rot="16200000" flipV="1">
              <a:off x="5431134" y="1217526"/>
              <a:ext cx="391886" cy="0"/>
            </a:xfrm>
            <a:prstGeom prst="line">
              <a:avLst/>
            </a:prstGeom>
            <a:ln w="76200">
              <a:solidFill>
                <a:srgbClr val="409F48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762719AA-ACFF-48E7-84AA-A9558EB47A8C}"/>
              </a:ext>
            </a:extLst>
          </p:cNvPr>
          <p:cNvSpPr txBox="1"/>
          <p:nvPr/>
        </p:nvSpPr>
        <p:spPr>
          <a:xfrm>
            <a:off x="8035279" y="2446750"/>
            <a:ext cx="11203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2E133856-1F49-416D-ABD2-F8D89488C4B6}"/>
              </a:ext>
            </a:extLst>
          </p:cNvPr>
          <p:cNvSpPr txBox="1"/>
          <p:nvPr/>
        </p:nvSpPr>
        <p:spPr>
          <a:xfrm>
            <a:off x="9362409" y="2903192"/>
            <a:ext cx="11203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午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101E18D1-E62E-4338-9609-5947D3D3D4A4}"/>
              </a:ext>
            </a:extLst>
          </p:cNvPr>
          <p:cNvSpPr/>
          <p:nvPr/>
        </p:nvSpPr>
        <p:spPr>
          <a:xfrm>
            <a:off x="4377527" y="2250810"/>
            <a:ext cx="1238801" cy="2323773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zh-CN" altLang="en-US" sz="1100" b="1" spc="6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端阳节</a:t>
            </a:r>
          </a:p>
          <a:p>
            <a:pPr>
              <a:spcBef>
                <a:spcPts val="600"/>
              </a:spcBef>
            </a:pPr>
            <a:r>
              <a:rPr lang="zh-CN" altLang="en-US" sz="1050" spc="6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据记载，因仲夏登高，顺阳在上，五月正是仲夏，它的第一个午日正是登高顺阳天气好的日子。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BBBACCD1-CAE9-4992-8581-249C079452B1}"/>
              </a:ext>
            </a:extLst>
          </p:cNvPr>
          <p:cNvSpPr/>
          <p:nvPr/>
        </p:nvSpPr>
        <p:spPr>
          <a:xfrm>
            <a:off x="6158016" y="2250808"/>
            <a:ext cx="1238801" cy="2323773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zh-CN" altLang="en-US" sz="1100" b="1" spc="6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端阳节</a:t>
            </a:r>
          </a:p>
          <a:p>
            <a:pPr>
              <a:spcBef>
                <a:spcPts val="600"/>
              </a:spcBef>
            </a:pPr>
            <a:r>
              <a:rPr lang="zh-CN" altLang="en-US" sz="1050" spc="6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据记载，因仲夏登高，顺阳在上，五月正是仲夏，它的第一个午日正是登高顺阳天气好的日子。</a:t>
            </a:r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2BD0CC85-4ECC-43C4-AF36-9F9D2B407EE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69684" y="1105235"/>
            <a:ext cx="1560121" cy="1565113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01C3020B-BB2F-409C-95C7-D16F54260E16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315544" flipH="1">
            <a:off x="8533807" y="4140185"/>
            <a:ext cx="1059862" cy="1063253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D02DBCAC-A329-40FE-A62D-07EAC9CC504B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 flipH="1">
            <a:off x="7365444" y="-2586626"/>
            <a:ext cx="1710813" cy="6858000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D7971F35-1007-44E2-BEAA-10BABE160630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1181081" y="2824714"/>
            <a:ext cx="2006601" cy="6096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407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2" grpId="0"/>
      <p:bldP spid="13" grpId="0"/>
      <p:bldP spid="14" grpId="0"/>
      <p:bldP spid="1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A2FAD763-AB56-4E78-B807-34E3FF4CCE13}"/>
              </a:ext>
            </a:extLst>
          </p:cNvPr>
          <p:cNvSpPr/>
          <p:nvPr/>
        </p:nvSpPr>
        <p:spPr>
          <a:xfrm>
            <a:off x="1740310" y="0"/>
            <a:ext cx="3588774" cy="6867832"/>
          </a:xfrm>
          <a:prstGeom prst="rect">
            <a:avLst/>
          </a:prstGeom>
          <a:solidFill>
            <a:srgbClr val="409F48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76CF359C-385F-44C8-A6AC-E9D0A6F066D3}"/>
              </a:ext>
            </a:extLst>
          </p:cNvPr>
          <p:cNvSpPr/>
          <p:nvPr/>
        </p:nvSpPr>
        <p:spPr>
          <a:xfrm>
            <a:off x="1081548" y="1779638"/>
            <a:ext cx="10028905" cy="31266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Picture 15">
            <a:extLst>
              <a:ext uri="{FF2B5EF4-FFF2-40B4-BE49-F238E27FC236}">
                <a16:creationId xmlns:a16="http://schemas.microsoft.com/office/drawing/2014/main" xmlns="" id="{02B30A09-33CF-40E5-964F-BF9D14D2E2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 flipH="1">
            <a:off x="5489520" y="498325"/>
            <a:ext cx="1212960" cy="10028904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D263722A-86B4-4E6D-BA84-4F8FD6217C0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 flipH="1">
            <a:off x="7365444" y="-2586626"/>
            <a:ext cx="1710813" cy="6858000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2CCBBEEB-F98E-4F70-B6A7-2488F2D7DBC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1181081" y="2824714"/>
            <a:ext cx="2006601" cy="6096341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xmlns="" id="{A5D3BB3B-41AF-434E-8654-98A4CB9D582E}"/>
              </a:ext>
            </a:extLst>
          </p:cNvPr>
          <p:cNvSpPr/>
          <p:nvPr/>
        </p:nvSpPr>
        <p:spPr>
          <a:xfrm>
            <a:off x="5715567" y="2894858"/>
            <a:ext cx="4798142" cy="1078116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为每年农历五月初五。据</a:t>
            </a:r>
            <a:r>
              <a:rPr lang="en-US" altLang="zh-CN" sz="11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1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荆楚岁时记</a:t>
            </a:r>
            <a:r>
              <a:rPr lang="en-US" altLang="zh-CN" sz="11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1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记载，因仲夏登高，顺阳在上，五月是仲夏，它的第一个午日正是登高顺阳好天气之日，故五月初五亦称为“端阳节”。此外端午节还称“午日节、五月节、龙舟节、浴兰节、诗人节”等。</a:t>
            </a:r>
            <a:r>
              <a:rPr lang="zh-CN" altLang="en-US" sz="1100" baseline="300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 </a:t>
            </a:r>
            <a:r>
              <a:rPr lang="en-US" altLang="zh-CN" sz="1100" baseline="300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[1]</a:t>
            </a:r>
            <a:r>
              <a:rPr lang="zh-CN" altLang="en-US" sz="11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  端午节是流行于中国以及汉字文化圈诸国的传统文化节日。</a:t>
            </a: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A6EC51DB-EC8C-4592-9170-7336EEE3C312}"/>
              </a:ext>
            </a:extLst>
          </p:cNvPr>
          <p:cNvGrpSpPr/>
          <p:nvPr/>
        </p:nvGrpSpPr>
        <p:grpSpPr>
          <a:xfrm>
            <a:off x="1325863" y="2057723"/>
            <a:ext cx="4003221" cy="3989116"/>
            <a:chOff x="651263" y="1254258"/>
            <a:chExt cx="4003221" cy="3989116"/>
          </a:xfrm>
        </p:grpSpPr>
        <p:pic>
          <p:nvPicPr>
            <p:cNvPr id="8" name="图片 7">
              <a:extLst>
                <a:ext uri="{FF2B5EF4-FFF2-40B4-BE49-F238E27FC236}">
                  <a16:creationId xmlns:a16="http://schemas.microsoft.com/office/drawing/2014/main" xmlns="" id="{02CB07F4-5768-4ECA-A558-FB65E0477F8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70" y="1262611"/>
              <a:ext cx="3971807" cy="2661111"/>
            </a:xfrm>
            <a:prstGeom prst="rect">
              <a:avLst/>
            </a:prstGeom>
          </p:spPr>
        </p:pic>
        <p:sp>
          <p:nvSpPr>
            <p:cNvPr id="9" name="矩形 8">
              <a:extLst>
                <a:ext uri="{FF2B5EF4-FFF2-40B4-BE49-F238E27FC236}">
                  <a16:creationId xmlns:a16="http://schemas.microsoft.com/office/drawing/2014/main" xmlns="" id="{2D8DD949-3995-4108-AAE0-C12A245DD7B7}"/>
                </a:ext>
              </a:extLst>
            </p:cNvPr>
            <p:cNvSpPr/>
            <p:nvPr/>
          </p:nvSpPr>
          <p:spPr>
            <a:xfrm>
              <a:off x="682677" y="1254258"/>
              <a:ext cx="3971807" cy="2669464"/>
            </a:xfrm>
            <a:prstGeom prst="rect">
              <a:avLst/>
            </a:prstGeom>
            <a:solidFill>
              <a:srgbClr val="409F48">
                <a:alpha val="4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0" name="Picture 15">
              <a:extLst>
                <a:ext uri="{FF2B5EF4-FFF2-40B4-BE49-F238E27FC236}">
                  <a16:creationId xmlns:a16="http://schemas.microsoft.com/office/drawing/2014/main" xmlns="" id="{BE567FDC-30D0-4198-8FFE-42AA868023C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 flipH="1">
              <a:off x="1966155" y="2586459"/>
              <a:ext cx="1342023" cy="3971807"/>
            </a:xfrm>
            <a:prstGeom prst="rect">
              <a:avLst/>
            </a:prstGeom>
          </p:spPr>
        </p:pic>
      </p:grpSp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BA4E78EB-F144-446B-AE00-39F214DA26CA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9685555" y="3765755"/>
            <a:ext cx="1424896" cy="1140542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9E6692E0-FF8B-4C60-AD18-C01412F1A6F7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62414" y="551328"/>
            <a:ext cx="2773920" cy="2456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9796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441EE4BC-BBA7-4B85-AE81-9CBBE7C20AA6}"/>
              </a:ext>
            </a:extLst>
          </p:cNvPr>
          <p:cNvSpPr/>
          <p:nvPr/>
        </p:nvSpPr>
        <p:spPr>
          <a:xfrm>
            <a:off x="1740310" y="0"/>
            <a:ext cx="2831690" cy="6867832"/>
          </a:xfrm>
          <a:prstGeom prst="rect">
            <a:avLst/>
          </a:prstGeom>
          <a:solidFill>
            <a:srgbClr val="409F48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C944EA8E-EA35-4AAB-9862-228BC7173BF5}"/>
              </a:ext>
            </a:extLst>
          </p:cNvPr>
          <p:cNvGrpSpPr/>
          <p:nvPr/>
        </p:nvGrpSpPr>
        <p:grpSpPr>
          <a:xfrm>
            <a:off x="1081547" y="2192594"/>
            <a:ext cx="5830530" cy="3766460"/>
            <a:chOff x="1081547" y="2192594"/>
            <a:chExt cx="5830530" cy="3766460"/>
          </a:xfrm>
        </p:grpSpPr>
        <p:sp>
          <p:nvSpPr>
            <p:cNvPr id="4" name="矩形 3">
              <a:extLst>
                <a:ext uri="{FF2B5EF4-FFF2-40B4-BE49-F238E27FC236}">
                  <a16:creationId xmlns:a16="http://schemas.microsoft.com/office/drawing/2014/main" xmlns="" id="{0B88F099-4CEF-4DF2-82F8-004731F74BD2}"/>
                </a:ext>
              </a:extLst>
            </p:cNvPr>
            <p:cNvSpPr/>
            <p:nvPr/>
          </p:nvSpPr>
          <p:spPr>
            <a:xfrm>
              <a:off x="1081548" y="2192594"/>
              <a:ext cx="5830529" cy="271370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5" name="Picture 15">
              <a:extLst>
                <a:ext uri="{FF2B5EF4-FFF2-40B4-BE49-F238E27FC236}">
                  <a16:creationId xmlns:a16="http://schemas.microsoft.com/office/drawing/2014/main" xmlns="" id="{37E49C99-DC22-4EA7-82F3-4CF0B5D45F0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 flipH="1">
              <a:off x="3470433" y="2517411"/>
              <a:ext cx="1052757" cy="5830529"/>
            </a:xfrm>
            <a:prstGeom prst="rect">
              <a:avLst/>
            </a:prstGeom>
          </p:spPr>
        </p:pic>
      </p:grp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33338F2D-FBBE-40A1-8DD3-56DF62FCD956}"/>
              </a:ext>
            </a:extLst>
          </p:cNvPr>
          <p:cNvGrpSpPr/>
          <p:nvPr/>
        </p:nvGrpSpPr>
        <p:grpSpPr>
          <a:xfrm>
            <a:off x="6808838" y="3677264"/>
            <a:ext cx="4269887" cy="2758301"/>
            <a:chOff x="1081547" y="2192594"/>
            <a:chExt cx="5830530" cy="3766460"/>
          </a:xfrm>
        </p:grpSpPr>
        <p:sp>
          <p:nvSpPr>
            <p:cNvPr id="8" name="矩形 7">
              <a:extLst>
                <a:ext uri="{FF2B5EF4-FFF2-40B4-BE49-F238E27FC236}">
                  <a16:creationId xmlns:a16="http://schemas.microsoft.com/office/drawing/2014/main" xmlns="" id="{1E009C72-9685-46BB-9BBB-AE1F7EE34FB5}"/>
                </a:ext>
              </a:extLst>
            </p:cNvPr>
            <p:cNvSpPr/>
            <p:nvPr/>
          </p:nvSpPr>
          <p:spPr>
            <a:xfrm>
              <a:off x="1081548" y="2192594"/>
              <a:ext cx="5830529" cy="271370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9" name="Picture 15">
              <a:extLst>
                <a:ext uri="{FF2B5EF4-FFF2-40B4-BE49-F238E27FC236}">
                  <a16:creationId xmlns:a16="http://schemas.microsoft.com/office/drawing/2014/main" xmlns="" id="{B7C88E75-2D04-4BCF-B152-3A53E20BA51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 flipH="1">
              <a:off x="3470433" y="2517411"/>
              <a:ext cx="1052757" cy="5830529"/>
            </a:xfrm>
            <a:prstGeom prst="rect">
              <a:avLst/>
            </a:prstGeom>
          </p:spPr>
        </p:pic>
      </p:grpSp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98D06548-76CB-4371-BDE8-B8E84DCE37BE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39967" y="578887"/>
            <a:ext cx="5963820" cy="2941062"/>
          </a:xfrm>
          <a:prstGeom prst="rect">
            <a:avLst/>
          </a:prstGeom>
        </p:spPr>
      </p:pic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60FA897F-1F11-49BF-8528-AD1A7AF32E3F}"/>
              </a:ext>
            </a:extLst>
          </p:cNvPr>
          <p:cNvSpPr/>
          <p:nvPr/>
        </p:nvSpPr>
        <p:spPr>
          <a:xfrm>
            <a:off x="1617129" y="3010388"/>
            <a:ext cx="4798142" cy="1078116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为每年农历五月初五。据</a:t>
            </a:r>
            <a:r>
              <a:rPr lang="en-US" altLang="zh-CN" sz="11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1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荆楚岁时记</a:t>
            </a:r>
            <a:r>
              <a:rPr lang="en-US" altLang="zh-CN" sz="11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1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记载，因仲夏登高，顺阳在上，五月是仲夏，它的第一个午日正是登高顺阳好天气之日，故五月初五亦称为“端阳节”。此外端午节还称“午日节、五月节、龙舟节、浴兰节、诗人节”等。</a:t>
            </a:r>
            <a:r>
              <a:rPr lang="zh-CN" altLang="en-US" sz="1100" baseline="300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 </a:t>
            </a:r>
            <a:r>
              <a:rPr lang="en-US" altLang="zh-CN" sz="1100" baseline="300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[1]</a:t>
            </a:r>
            <a:r>
              <a:rPr lang="zh-CN" altLang="en-US" sz="11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  端午节是流行于中国以及汉字文化圈诸国的传统文化节日。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DD3D8087-3A16-4B31-9464-3B386321EAC8}"/>
              </a:ext>
            </a:extLst>
          </p:cNvPr>
          <p:cNvSpPr/>
          <p:nvPr/>
        </p:nvSpPr>
        <p:spPr>
          <a:xfrm>
            <a:off x="7275918" y="4088504"/>
            <a:ext cx="3416320" cy="1278970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zh-CN" altLang="en-US" sz="1100" b="1" spc="6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端阳节</a:t>
            </a:r>
          </a:p>
          <a:p>
            <a:pPr>
              <a:spcBef>
                <a:spcPts val="600"/>
              </a:spcBef>
            </a:pPr>
            <a:r>
              <a:rPr lang="zh-CN" altLang="en-US" sz="1050" spc="6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据记载，因仲夏登高，顺阳在上，五月正是仲夏，它的第一个午日正是登高顺阳天气好的日子。据记载，因仲夏登高，顺阳在上，五月正是仲夏，它的第一个午日正是登高顺阳天气好的日子。</a:t>
            </a:r>
          </a:p>
          <a:p>
            <a:pPr>
              <a:spcBef>
                <a:spcPts val="600"/>
              </a:spcBef>
            </a:pPr>
            <a:endParaRPr lang="zh-CN" altLang="en-US" sz="1050" spc="600" dirty="0">
              <a:solidFill>
                <a:srgbClr val="409F4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E5B048BC-FDE8-42F4-B848-27924EB2F2E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0104" y="1018710"/>
            <a:ext cx="3525525" cy="1877841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275925F5-4050-44F5-AAA2-D2A51FC30E4E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185399" y="462335"/>
            <a:ext cx="2006601" cy="6096341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A0AB5B98-BC47-4BD8-A563-A217258AE247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0"/>
            <a:ext cx="17108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4246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1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:a16="http://schemas.microsoft.com/office/drawing/2014/main" xmlns="" id="{8A495D16-8571-4993-BAD5-B3D5EDAA8856}"/>
              </a:ext>
            </a:extLst>
          </p:cNvPr>
          <p:cNvSpPr/>
          <p:nvPr/>
        </p:nvSpPr>
        <p:spPr>
          <a:xfrm>
            <a:off x="2384322" y="0"/>
            <a:ext cx="7423355" cy="6858000"/>
          </a:xfrm>
          <a:prstGeom prst="rect">
            <a:avLst/>
          </a:prstGeom>
          <a:solidFill>
            <a:srgbClr val="409F48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4DF49C4F-9603-4D0E-BABB-8D03A8228F7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185399" y="472167"/>
            <a:ext cx="2006601" cy="6096341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0A63E2C4-2CAF-46EF-97E1-87B27027446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1145677"/>
            <a:ext cx="2006601" cy="6096341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xmlns="" id="{C15E09B3-1640-42F6-AE1C-93CB1712A272}"/>
              </a:ext>
            </a:extLst>
          </p:cNvPr>
          <p:cNvSpPr/>
          <p:nvPr/>
        </p:nvSpPr>
        <p:spPr>
          <a:xfrm>
            <a:off x="1189704" y="1809135"/>
            <a:ext cx="9812594" cy="31266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" name="Picture 15">
            <a:extLst>
              <a:ext uri="{FF2B5EF4-FFF2-40B4-BE49-F238E27FC236}">
                <a16:creationId xmlns:a16="http://schemas.microsoft.com/office/drawing/2014/main" xmlns="" id="{6DD3A2DD-F69D-4D25-8823-0C36271CE2F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 flipH="1">
            <a:off x="5410861" y="908989"/>
            <a:ext cx="1212960" cy="9266570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6CDFAACD-3044-42B3-9189-8DFE9E95A9BE}"/>
              </a:ext>
            </a:extLst>
          </p:cNvPr>
          <p:cNvSpPr txBox="1"/>
          <p:nvPr/>
        </p:nvSpPr>
        <p:spPr>
          <a:xfrm>
            <a:off x="2704123" y="2079623"/>
            <a:ext cx="1200329" cy="2559091"/>
          </a:xfrm>
          <a:prstGeom prst="rect">
            <a:avLst/>
          </a:prstGeom>
          <a:noFill/>
        </p:spPr>
        <p:txBody>
          <a:bodyPr vert="eaVert" wrap="square" rtlCol="0" anchor="ctr">
            <a:spAutoFit/>
          </a:bodyPr>
          <a:lstStyle/>
          <a:p>
            <a:pPr algn="ctr"/>
            <a:r>
              <a:rPr lang="zh-CN" altLang="en-US" sz="6600" b="1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 录</a:t>
            </a:r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B8F23B71-D0B1-4CE0-8130-DCCF45AD472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3528" y="3631158"/>
            <a:ext cx="1416294" cy="1254289"/>
          </a:xfrm>
          <a:prstGeom prst="rect">
            <a:avLst/>
          </a:prstGeom>
        </p:spPr>
      </p:pic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C8257DFA-4AFB-48DD-AAE0-713071F2B8BB}"/>
              </a:ext>
            </a:extLst>
          </p:cNvPr>
          <p:cNvSpPr/>
          <p:nvPr/>
        </p:nvSpPr>
        <p:spPr>
          <a:xfrm>
            <a:off x="4282173" y="2385264"/>
            <a:ext cx="1061884" cy="2025446"/>
          </a:xfrm>
          <a:prstGeom prst="rect">
            <a:avLst/>
          </a:prstGeom>
          <a:noFill/>
          <a:ln w="3175">
            <a:solidFill>
              <a:srgbClr val="409F4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1F549938-713C-4461-AB13-671577080D80}"/>
              </a:ext>
            </a:extLst>
          </p:cNvPr>
          <p:cNvSpPr/>
          <p:nvPr/>
        </p:nvSpPr>
        <p:spPr>
          <a:xfrm>
            <a:off x="9276735" y="2385264"/>
            <a:ext cx="1061884" cy="2025446"/>
          </a:xfrm>
          <a:prstGeom prst="rect">
            <a:avLst/>
          </a:prstGeom>
          <a:noFill/>
          <a:ln w="3175">
            <a:solidFill>
              <a:srgbClr val="409F4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235E0FA7-5063-4D4F-80F9-C8BB876C0837}"/>
              </a:ext>
            </a:extLst>
          </p:cNvPr>
          <p:cNvSpPr/>
          <p:nvPr/>
        </p:nvSpPr>
        <p:spPr>
          <a:xfrm>
            <a:off x="5953429" y="2385264"/>
            <a:ext cx="1061884" cy="2025446"/>
          </a:xfrm>
          <a:prstGeom prst="rect">
            <a:avLst/>
          </a:prstGeom>
          <a:noFill/>
          <a:ln w="3175">
            <a:solidFill>
              <a:srgbClr val="409F4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C99635A1-8DC7-4C52-97C1-E83AC1F01D5E}"/>
              </a:ext>
            </a:extLst>
          </p:cNvPr>
          <p:cNvSpPr/>
          <p:nvPr/>
        </p:nvSpPr>
        <p:spPr>
          <a:xfrm>
            <a:off x="7625962" y="2385264"/>
            <a:ext cx="1061884" cy="2025446"/>
          </a:xfrm>
          <a:prstGeom prst="rect">
            <a:avLst/>
          </a:prstGeom>
          <a:noFill/>
          <a:ln w="3175">
            <a:solidFill>
              <a:srgbClr val="409F4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DF1AD659-6A6A-4E6F-B3B8-FBAE4798F8EE}"/>
              </a:ext>
            </a:extLst>
          </p:cNvPr>
          <p:cNvSpPr txBox="1"/>
          <p:nvPr/>
        </p:nvSpPr>
        <p:spPr>
          <a:xfrm>
            <a:off x="4839510" y="2587634"/>
            <a:ext cx="46989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第一部分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16CB2A12-A23D-4DAE-930D-A79B5D4B3255}"/>
              </a:ext>
            </a:extLst>
          </p:cNvPr>
          <p:cNvSpPr txBox="1"/>
          <p:nvPr/>
        </p:nvSpPr>
        <p:spPr>
          <a:xfrm>
            <a:off x="4464513" y="2602852"/>
            <a:ext cx="46989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端午节的由来</a:t>
            </a: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B4695C13-491C-4B67-8504-12425FACF12D}"/>
              </a:ext>
            </a:extLst>
          </p:cNvPr>
          <p:cNvSpPr txBox="1"/>
          <p:nvPr/>
        </p:nvSpPr>
        <p:spPr>
          <a:xfrm>
            <a:off x="6417411" y="2602852"/>
            <a:ext cx="46989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第二部分</a:t>
            </a: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xmlns="" id="{7390D3BA-A0BF-42F6-BF8D-E110CE2A2479}"/>
              </a:ext>
            </a:extLst>
          </p:cNvPr>
          <p:cNvSpPr txBox="1"/>
          <p:nvPr/>
        </p:nvSpPr>
        <p:spPr>
          <a:xfrm>
            <a:off x="6042414" y="2618070"/>
            <a:ext cx="46989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端午节的传说</a:t>
            </a: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xmlns="" id="{C5B3FDD3-8832-4C5E-80A5-B6E603B946DF}"/>
              </a:ext>
            </a:extLst>
          </p:cNvPr>
          <p:cNvSpPr txBox="1"/>
          <p:nvPr/>
        </p:nvSpPr>
        <p:spPr>
          <a:xfrm>
            <a:off x="8136683" y="2612597"/>
            <a:ext cx="46989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第三部分</a:t>
            </a: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xmlns="" id="{E29D1365-D21A-40D1-9A0C-2CFF6023E0A1}"/>
              </a:ext>
            </a:extLst>
          </p:cNvPr>
          <p:cNvSpPr txBox="1"/>
          <p:nvPr/>
        </p:nvSpPr>
        <p:spPr>
          <a:xfrm>
            <a:off x="7761686" y="2627815"/>
            <a:ext cx="46989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端午节的美食</a:t>
            </a: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xmlns="" id="{5B7F3274-3B64-43BF-A9B0-A100C8873976}"/>
              </a:ext>
            </a:extLst>
          </p:cNvPr>
          <p:cNvSpPr txBox="1"/>
          <p:nvPr/>
        </p:nvSpPr>
        <p:spPr>
          <a:xfrm>
            <a:off x="9792266" y="2622429"/>
            <a:ext cx="46989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第四部分</a:t>
            </a: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xmlns="" id="{D34F3A82-854F-43F4-BBB6-405D4E5820E5}"/>
              </a:ext>
            </a:extLst>
          </p:cNvPr>
          <p:cNvSpPr txBox="1"/>
          <p:nvPr/>
        </p:nvSpPr>
        <p:spPr>
          <a:xfrm>
            <a:off x="9417269" y="2637647"/>
            <a:ext cx="46989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端午节的诗歌</a:t>
            </a:r>
          </a:p>
        </p:txBody>
      </p:sp>
    </p:spTree>
    <p:extLst>
      <p:ext uri="{BB962C8B-B14F-4D97-AF65-F5344CB8AC3E}">
        <p14:creationId xmlns:p14="http://schemas.microsoft.com/office/powerpoint/2010/main" val="1843322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 animBg="1"/>
      <p:bldP spid="11" grpId="0"/>
      <p:bldP spid="16" grpId="0" animBg="1"/>
      <p:bldP spid="17" grpId="0" animBg="1"/>
      <p:bldP spid="18" grpId="0" animBg="1"/>
      <p:bldP spid="19" grpId="0" animBg="1"/>
      <p:bldP spid="20" grpId="0"/>
      <p:bldP spid="22" grpId="0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859FD011-A85A-465B-8E87-3FDAED313FA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185399" y="462335"/>
            <a:ext cx="2006601" cy="6096341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62F599D9-66C0-4A11-AE40-B9B7ADA591A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0"/>
            <a:ext cx="1710813" cy="6858000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xmlns="" id="{754D784F-AFB4-4586-BB08-6105478C017D}"/>
              </a:ext>
            </a:extLst>
          </p:cNvPr>
          <p:cNvSpPr/>
          <p:nvPr/>
        </p:nvSpPr>
        <p:spPr>
          <a:xfrm>
            <a:off x="2664542" y="0"/>
            <a:ext cx="3932903" cy="4925961"/>
          </a:xfrm>
          <a:prstGeom prst="rect">
            <a:avLst/>
          </a:prstGeom>
          <a:solidFill>
            <a:srgbClr val="409F48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D8A3EEA5-CB6A-4BC3-816E-D434017A038D}"/>
              </a:ext>
            </a:extLst>
          </p:cNvPr>
          <p:cNvGrpSpPr/>
          <p:nvPr/>
        </p:nvGrpSpPr>
        <p:grpSpPr>
          <a:xfrm>
            <a:off x="1710813" y="1877961"/>
            <a:ext cx="5830530" cy="3766460"/>
            <a:chOff x="1081547" y="2192594"/>
            <a:chExt cx="5830530" cy="3766460"/>
          </a:xfrm>
        </p:grpSpPr>
        <p:sp>
          <p:nvSpPr>
            <p:cNvPr id="6" name="矩形 5">
              <a:extLst>
                <a:ext uri="{FF2B5EF4-FFF2-40B4-BE49-F238E27FC236}">
                  <a16:creationId xmlns:a16="http://schemas.microsoft.com/office/drawing/2014/main" xmlns="" id="{8E227A96-5C4F-455A-9E31-6C56BD8E5077}"/>
                </a:ext>
              </a:extLst>
            </p:cNvPr>
            <p:cNvSpPr/>
            <p:nvPr/>
          </p:nvSpPr>
          <p:spPr>
            <a:xfrm>
              <a:off x="1081548" y="2192594"/>
              <a:ext cx="5830529" cy="271370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7" name="Picture 15">
              <a:extLst>
                <a:ext uri="{FF2B5EF4-FFF2-40B4-BE49-F238E27FC236}">
                  <a16:creationId xmlns:a16="http://schemas.microsoft.com/office/drawing/2014/main" xmlns="" id="{63917E3A-746B-4B0D-9223-67D568BE17A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 flipH="1">
              <a:off x="3470433" y="2517411"/>
              <a:ext cx="1052757" cy="5830529"/>
            </a:xfrm>
            <a:prstGeom prst="rect">
              <a:avLst/>
            </a:prstGeom>
          </p:spPr>
        </p:pic>
      </p:grpSp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B5C9C33F-8336-4907-8336-7D012EB8F49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322727" y="2072734"/>
            <a:ext cx="4465329" cy="4108712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1AE01894-8D88-4D78-B03B-69C9936DC5A0}"/>
              </a:ext>
            </a:extLst>
          </p:cNvPr>
          <p:cNvSpPr/>
          <p:nvPr/>
        </p:nvSpPr>
        <p:spPr>
          <a:xfrm>
            <a:off x="2174414" y="2665128"/>
            <a:ext cx="4798142" cy="1078116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为每年农历五月初五。据</a:t>
            </a:r>
            <a:r>
              <a:rPr lang="en-US" altLang="zh-CN" sz="11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1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荆楚岁时记</a:t>
            </a:r>
            <a:r>
              <a:rPr lang="en-US" altLang="zh-CN" sz="11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1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记载，因仲夏登高，顺阳在上，五月是仲夏，它的第一个午日正是登高顺阳好天气之日，故五月初五亦称为“端阳节”。此外端午节还称“午日节、五月节、龙舟节、浴兰节、诗人节”等。</a:t>
            </a:r>
            <a:r>
              <a:rPr lang="zh-CN" altLang="en-US" sz="1100" baseline="300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 </a:t>
            </a:r>
            <a:r>
              <a:rPr lang="en-US" altLang="zh-CN" sz="1100" baseline="300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[1]</a:t>
            </a:r>
            <a:r>
              <a:rPr lang="zh-CN" altLang="en-US" sz="11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  端午节是流行于中国以及汉字文化圈诸国的传统文化节日。</a:t>
            </a: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6D957DE7-0453-4355-8579-0241DD6D6764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4420" y="1100015"/>
            <a:ext cx="1560121" cy="1565113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723E6885-BF8A-44DA-85E9-B3FEF3CAB143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315544" flipH="1">
            <a:off x="4898711" y="5381308"/>
            <a:ext cx="1059862" cy="1063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3983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58905870-9838-43DA-998C-DD62902C859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185399" y="462335"/>
            <a:ext cx="2006601" cy="6096341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xmlns="" id="{647210DF-BA56-4CB3-A582-9BCB5E60D8A3}"/>
              </a:ext>
            </a:extLst>
          </p:cNvPr>
          <p:cNvSpPr/>
          <p:nvPr/>
        </p:nvSpPr>
        <p:spPr>
          <a:xfrm>
            <a:off x="1081548" y="1779638"/>
            <a:ext cx="10028905" cy="31266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Picture 15">
            <a:extLst>
              <a:ext uri="{FF2B5EF4-FFF2-40B4-BE49-F238E27FC236}">
                <a16:creationId xmlns:a16="http://schemas.microsoft.com/office/drawing/2014/main" xmlns="" id="{CD2AB082-9EAB-4AA6-B432-9EF84FFA84E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 flipH="1">
            <a:off x="5489520" y="498325"/>
            <a:ext cx="1212960" cy="10028904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CB851DF5-E5B5-47A3-9B66-38BAE1A9AC1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9967836" y="2494886"/>
            <a:ext cx="990962" cy="1607608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840B2175-5DDA-4495-B7C1-6E3C8FC19A40}"/>
              </a:ext>
            </a:extLst>
          </p:cNvPr>
          <p:cNvSpPr txBox="1"/>
          <p:nvPr/>
        </p:nvSpPr>
        <p:spPr>
          <a:xfrm>
            <a:off x="3888447" y="2881303"/>
            <a:ext cx="55740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spc="60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端午节的诗歌</a:t>
            </a:r>
            <a:endParaRPr lang="zh-CN" altLang="en-US" sz="5400" spc="600" dirty="0">
              <a:solidFill>
                <a:srgbClr val="409F4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BE208DEB-0894-459E-9DDC-7196E5DB9C41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03597" y="2016375"/>
            <a:ext cx="3179526" cy="4102883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BA0B19C9-1B0F-43EE-A38D-7F0EE5EB08E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0"/>
            <a:ext cx="17108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6892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BD440CFC-CB03-47DF-96B8-62AB254F51D8}"/>
              </a:ext>
            </a:extLst>
          </p:cNvPr>
          <p:cNvSpPr/>
          <p:nvPr/>
        </p:nvSpPr>
        <p:spPr>
          <a:xfrm>
            <a:off x="6951407" y="0"/>
            <a:ext cx="2831690" cy="4886632"/>
          </a:xfrm>
          <a:prstGeom prst="rect">
            <a:avLst/>
          </a:prstGeom>
          <a:solidFill>
            <a:srgbClr val="409F48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9235B99E-81ED-4FE4-A28B-B2AF70AB352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185399" y="462335"/>
            <a:ext cx="2006601" cy="6096341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54FFEBC0-EF6B-4B85-B0DC-F2A109B278C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0"/>
            <a:ext cx="1710813" cy="6858000"/>
          </a:xfrm>
          <a:prstGeom prst="rect">
            <a:avLst/>
          </a:prstGeom>
        </p:spPr>
      </p:pic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2887F6B8-45EF-42EA-B3AD-37F9609A80CA}"/>
              </a:ext>
            </a:extLst>
          </p:cNvPr>
          <p:cNvGrpSpPr/>
          <p:nvPr/>
        </p:nvGrpSpPr>
        <p:grpSpPr>
          <a:xfrm>
            <a:off x="5358169" y="1396181"/>
            <a:ext cx="5830530" cy="3766460"/>
            <a:chOff x="1081547" y="2192594"/>
            <a:chExt cx="5830530" cy="3766460"/>
          </a:xfrm>
        </p:grpSpPr>
        <p:sp>
          <p:nvSpPr>
            <p:cNvPr id="6" name="矩形 5">
              <a:extLst>
                <a:ext uri="{FF2B5EF4-FFF2-40B4-BE49-F238E27FC236}">
                  <a16:creationId xmlns:a16="http://schemas.microsoft.com/office/drawing/2014/main" xmlns="" id="{D5A7A49B-776A-4624-B668-984A501F0C59}"/>
                </a:ext>
              </a:extLst>
            </p:cNvPr>
            <p:cNvSpPr/>
            <p:nvPr/>
          </p:nvSpPr>
          <p:spPr>
            <a:xfrm>
              <a:off x="1081548" y="2192594"/>
              <a:ext cx="5830529" cy="271370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7" name="Picture 15">
              <a:extLst>
                <a:ext uri="{FF2B5EF4-FFF2-40B4-BE49-F238E27FC236}">
                  <a16:creationId xmlns:a16="http://schemas.microsoft.com/office/drawing/2014/main" xmlns="" id="{6C6AFF1E-69BF-41AA-9960-B4EBB29C246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 flipH="1">
              <a:off x="3470433" y="2517411"/>
              <a:ext cx="1052757" cy="5830529"/>
            </a:xfrm>
            <a:prstGeom prst="rect">
              <a:avLst/>
            </a:prstGeom>
          </p:spPr>
        </p:pic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B6438DD0-3692-4DEC-9BC8-52CD01204970}"/>
              </a:ext>
            </a:extLst>
          </p:cNvPr>
          <p:cNvGrpSpPr/>
          <p:nvPr/>
        </p:nvGrpSpPr>
        <p:grpSpPr>
          <a:xfrm>
            <a:off x="919726" y="3617919"/>
            <a:ext cx="5830530" cy="3766460"/>
            <a:chOff x="1081547" y="2192594"/>
            <a:chExt cx="5830530" cy="3766460"/>
          </a:xfrm>
        </p:grpSpPr>
        <p:sp>
          <p:nvSpPr>
            <p:cNvPr id="9" name="矩形 8">
              <a:extLst>
                <a:ext uri="{FF2B5EF4-FFF2-40B4-BE49-F238E27FC236}">
                  <a16:creationId xmlns:a16="http://schemas.microsoft.com/office/drawing/2014/main" xmlns="" id="{1F0739C5-73B2-46D2-8BE5-78B254E060AE}"/>
                </a:ext>
              </a:extLst>
            </p:cNvPr>
            <p:cNvSpPr/>
            <p:nvPr/>
          </p:nvSpPr>
          <p:spPr>
            <a:xfrm>
              <a:off x="1081548" y="2192594"/>
              <a:ext cx="5830529" cy="271370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0" name="Picture 15">
              <a:extLst>
                <a:ext uri="{FF2B5EF4-FFF2-40B4-BE49-F238E27FC236}">
                  <a16:creationId xmlns:a16="http://schemas.microsoft.com/office/drawing/2014/main" xmlns="" id="{4B88D1A6-2AA6-4FF9-AD4C-5CEF705E82E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 flipH="1">
              <a:off x="3470433" y="2517411"/>
              <a:ext cx="1052757" cy="5830529"/>
            </a:xfrm>
            <a:prstGeom prst="rect">
              <a:avLst/>
            </a:prstGeom>
          </p:spPr>
        </p:pic>
      </p:grp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E20F44A5-4366-41BF-9239-AEF61EF6A21E}"/>
              </a:ext>
            </a:extLst>
          </p:cNvPr>
          <p:cNvSpPr/>
          <p:nvPr/>
        </p:nvSpPr>
        <p:spPr>
          <a:xfrm>
            <a:off x="5968181" y="2109402"/>
            <a:ext cx="4798142" cy="1078116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为每年农历五月初五。据</a:t>
            </a:r>
            <a:r>
              <a:rPr lang="en-US" altLang="zh-CN" sz="11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1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荆楚岁时记</a:t>
            </a:r>
            <a:r>
              <a:rPr lang="en-US" altLang="zh-CN" sz="11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1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记载，因仲夏登高，顺阳在上，五月是仲夏，它的第一个午日正是登高顺阳好天气之日，故五月初五亦称为“端阳节”。此外端午节还称“午日节、五月节、龙舟节、浴兰节、诗人节”等。</a:t>
            </a:r>
            <a:r>
              <a:rPr lang="zh-CN" altLang="en-US" sz="1100" baseline="300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 </a:t>
            </a:r>
            <a:r>
              <a:rPr lang="en-US" altLang="zh-CN" sz="1100" baseline="300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[1]</a:t>
            </a:r>
            <a:r>
              <a:rPr lang="zh-CN" altLang="en-US" sz="11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  端午节是流行于中国以及汉字文化圈诸国的传统文化节日。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5E094DB8-6447-48B2-B91E-3A60A1D730FE}"/>
              </a:ext>
            </a:extLst>
          </p:cNvPr>
          <p:cNvSpPr/>
          <p:nvPr/>
        </p:nvSpPr>
        <p:spPr>
          <a:xfrm>
            <a:off x="2088365" y="4440012"/>
            <a:ext cx="3416320" cy="1278970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zh-CN" altLang="en-US" sz="1100" b="1" spc="6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端阳节</a:t>
            </a:r>
          </a:p>
          <a:p>
            <a:pPr>
              <a:spcBef>
                <a:spcPts val="600"/>
              </a:spcBef>
            </a:pPr>
            <a:r>
              <a:rPr lang="zh-CN" altLang="en-US" sz="1050" spc="6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据记载，因仲夏登高，顺阳在上，五月正是仲夏，它的第一个午日正是登高顺阳天气好的日子。据记载，因仲夏登高，顺阳在上，五月正是仲夏，它的第一个午日正是登高顺阳天气好的日子。</a:t>
            </a:r>
          </a:p>
          <a:p>
            <a:pPr>
              <a:spcBef>
                <a:spcPts val="600"/>
              </a:spcBef>
            </a:pPr>
            <a:endParaRPr lang="zh-CN" altLang="en-US" sz="1050" spc="600" dirty="0">
              <a:solidFill>
                <a:srgbClr val="409F4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06B2A0C5-6655-46F3-9B41-46C6744434B5}"/>
              </a:ext>
            </a:extLst>
          </p:cNvPr>
          <p:cNvGrpSpPr/>
          <p:nvPr/>
        </p:nvGrpSpPr>
        <p:grpSpPr>
          <a:xfrm>
            <a:off x="1833379" y="1396181"/>
            <a:ext cx="4003221" cy="3989116"/>
            <a:chOff x="651263" y="1254258"/>
            <a:chExt cx="4003221" cy="3989116"/>
          </a:xfrm>
        </p:grpSpPr>
        <p:pic>
          <p:nvPicPr>
            <p:cNvPr id="16" name="图片 15">
              <a:extLst>
                <a:ext uri="{FF2B5EF4-FFF2-40B4-BE49-F238E27FC236}">
                  <a16:creationId xmlns:a16="http://schemas.microsoft.com/office/drawing/2014/main" xmlns="" id="{B3829676-C79C-45D6-A172-B92654ED0DC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970" y="1262611"/>
              <a:ext cx="3971807" cy="2661111"/>
            </a:xfrm>
            <a:prstGeom prst="rect">
              <a:avLst/>
            </a:prstGeom>
          </p:spPr>
        </p:pic>
        <p:sp>
          <p:nvSpPr>
            <p:cNvPr id="17" name="矩形 16">
              <a:extLst>
                <a:ext uri="{FF2B5EF4-FFF2-40B4-BE49-F238E27FC236}">
                  <a16:creationId xmlns:a16="http://schemas.microsoft.com/office/drawing/2014/main" xmlns="" id="{EB696F15-A7A7-4E6D-8FC4-E4ABAFCFD67E}"/>
                </a:ext>
              </a:extLst>
            </p:cNvPr>
            <p:cNvSpPr/>
            <p:nvPr/>
          </p:nvSpPr>
          <p:spPr>
            <a:xfrm>
              <a:off x="682677" y="1254258"/>
              <a:ext cx="3971807" cy="2669464"/>
            </a:xfrm>
            <a:prstGeom prst="rect">
              <a:avLst/>
            </a:prstGeom>
            <a:solidFill>
              <a:srgbClr val="409F48">
                <a:alpha val="4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8" name="Picture 15">
              <a:extLst>
                <a:ext uri="{FF2B5EF4-FFF2-40B4-BE49-F238E27FC236}">
                  <a16:creationId xmlns:a16="http://schemas.microsoft.com/office/drawing/2014/main" xmlns="" id="{8B85C912-A895-4E6B-9191-AE868DC7BBE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 flipH="1">
              <a:off x="1966155" y="2586459"/>
              <a:ext cx="1342023" cy="3971807"/>
            </a:xfrm>
            <a:prstGeom prst="rect">
              <a:avLst/>
            </a:prstGeom>
          </p:spPr>
        </p:pic>
      </p:grpSp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9F8213B7-2C87-4B45-AF75-8B2859F12DDB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64824" y="4845899"/>
            <a:ext cx="3525525" cy="1877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2018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3" grpId="0"/>
      <p:bldP spid="1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D8ABCF82-DCE9-464B-8EEB-7FAE813EF498}"/>
              </a:ext>
            </a:extLst>
          </p:cNvPr>
          <p:cNvSpPr/>
          <p:nvPr/>
        </p:nvSpPr>
        <p:spPr>
          <a:xfrm>
            <a:off x="1199536" y="2320414"/>
            <a:ext cx="7531510" cy="2467896"/>
          </a:xfrm>
          <a:prstGeom prst="rect">
            <a:avLst/>
          </a:prstGeom>
          <a:solidFill>
            <a:srgbClr val="409F48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76E68403-85AD-406A-97A2-B072FAE8CC3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 flipH="1">
            <a:off x="7365444" y="-2586626"/>
            <a:ext cx="1710813" cy="6858000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EB87BFC6-6527-4034-8703-6765AAB0F31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1181081" y="2824714"/>
            <a:ext cx="2006601" cy="6096341"/>
          </a:xfrm>
          <a:prstGeom prst="rect">
            <a:avLst/>
          </a:prstGeom>
        </p:spPr>
      </p:pic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1583283B-D6A4-432D-9630-7F7598E01E8D}"/>
              </a:ext>
            </a:extLst>
          </p:cNvPr>
          <p:cNvGrpSpPr/>
          <p:nvPr/>
        </p:nvGrpSpPr>
        <p:grpSpPr>
          <a:xfrm>
            <a:off x="5412249" y="1103124"/>
            <a:ext cx="5830530" cy="3766460"/>
            <a:chOff x="1081547" y="2192594"/>
            <a:chExt cx="5830530" cy="3766460"/>
          </a:xfrm>
        </p:grpSpPr>
        <p:sp>
          <p:nvSpPr>
            <p:cNvPr id="6" name="矩形 5">
              <a:extLst>
                <a:ext uri="{FF2B5EF4-FFF2-40B4-BE49-F238E27FC236}">
                  <a16:creationId xmlns:a16="http://schemas.microsoft.com/office/drawing/2014/main" xmlns="" id="{1916AC61-101E-43DB-B5ED-A45B62BC833B}"/>
                </a:ext>
              </a:extLst>
            </p:cNvPr>
            <p:cNvSpPr/>
            <p:nvPr/>
          </p:nvSpPr>
          <p:spPr>
            <a:xfrm>
              <a:off x="1081548" y="2192594"/>
              <a:ext cx="5830529" cy="271370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7" name="Picture 15">
              <a:extLst>
                <a:ext uri="{FF2B5EF4-FFF2-40B4-BE49-F238E27FC236}">
                  <a16:creationId xmlns:a16="http://schemas.microsoft.com/office/drawing/2014/main" xmlns="" id="{545FACDF-1DAF-4F23-B7D8-7BA7BC4A6F2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 flipH="1">
              <a:off x="3470433" y="2517411"/>
              <a:ext cx="1052757" cy="5830529"/>
            </a:xfrm>
            <a:prstGeom prst="rect">
              <a:avLst/>
            </a:prstGeom>
          </p:spPr>
        </p:pic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1535A520-1925-40FC-8831-E48E36B732D2}"/>
              </a:ext>
            </a:extLst>
          </p:cNvPr>
          <p:cNvGrpSpPr/>
          <p:nvPr/>
        </p:nvGrpSpPr>
        <p:grpSpPr>
          <a:xfrm>
            <a:off x="2231173" y="3237579"/>
            <a:ext cx="4230205" cy="3850124"/>
            <a:chOff x="6891199" y="2064775"/>
            <a:chExt cx="4230205" cy="3850124"/>
          </a:xfrm>
        </p:grpSpPr>
        <p:pic>
          <p:nvPicPr>
            <p:cNvPr id="9" name="图片 8">
              <a:extLst>
                <a:ext uri="{FF2B5EF4-FFF2-40B4-BE49-F238E27FC236}">
                  <a16:creationId xmlns:a16="http://schemas.microsoft.com/office/drawing/2014/main" xmlns="" id="{6F1BFBF9-9252-446B-834D-D4407BD6639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891199" y="2064775"/>
              <a:ext cx="4230204" cy="2643877"/>
            </a:xfrm>
            <a:prstGeom prst="rect">
              <a:avLst/>
            </a:prstGeom>
          </p:spPr>
        </p:pic>
        <p:pic>
          <p:nvPicPr>
            <p:cNvPr id="10" name="Picture 15">
              <a:extLst>
                <a:ext uri="{FF2B5EF4-FFF2-40B4-BE49-F238E27FC236}">
                  <a16:creationId xmlns:a16="http://schemas.microsoft.com/office/drawing/2014/main" xmlns="" id="{D375E972-1311-4E99-A969-45661088BA8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 flipH="1">
              <a:off x="8399821" y="3193317"/>
              <a:ext cx="1212960" cy="4230204"/>
            </a:xfrm>
            <a:prstGeom prst="rect">
              <a:avLst/>
            </a:prstGeom>
          </p:spPr>
        </p:pic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D4FE9A31-1DF4-4931-8F37-941D410AB8A4}"/>
                </a:ext>
              </a:extLst>
            </p:cNvPr>
            <p:cNvSpPr/>
            <p:nvPr/>
          </p:nvSpPr>
          <p:spPr>
            <a:xfrm>
              <a:off x="6891200" y="2064775"/>
              <a:ext cx="4230204" cy="2637164"/>
            </a:xfrm>
            <a:prstGeom prst="rect">
              <a:avLst/>
            </a:prstGeom>
            <a:solidFill>
              <a:srgbClr val="409F48">
                <a:alpha val="3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931D5758-56F0-4127-A653-058EC5ADEF16}"/>
              </a:ext>
            </a:extLst>
          </p:cNvPr>
          <p:cNvSpPr/>
          <p:nvPr/>
        </p:nvSpPr>
        <p:spPr>
          <a:xfrm>
            <a:off x="6066503" y="1876586"/>
            <a:ext cx="4798142" cy="1078116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为每年农历五月初五。据</a:t>
            </a:r>
            <a:r>
              <a:rPr lang="en-US" altLang="zh-CN" sz="11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1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荆楚岁时记</a:t>
            </a:r>
            <a:r>
              <a:rPr lang="en-US" altLang="zh-CN" sz="11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1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记载，因仲夏登高，顺阳在上，五月是仲夏，它的第一个午日正是登高顺阳好天气之日，故五月初五亦称为“端阳节”。此外端午节还称“午日节、五月节、龙舟节、浴兰节、诗人节”等。</a:t>
            </a:r>
            <a:r>
              <a:rPr lang="zh-CN" altLang="en-US" sz="1100" baseline="300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 </a:t>
            </a:r>
            <a:r>
              <a:rPr lang="en-US" altLang="zh-CN" sz="1100" baseline="300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[1]</a:t>
            </a:r>
            <a:r>
              <a:rPr lang="zh-CN" altLang="en-US" sz="11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  端午节是流行于中国以及汉字文化圈诸国的传统文化节日。</a:t>
            </a:r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16E256F4-97F6-454A-8535-87340CC62C02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2248" y="4228522"/>
            <a:ext cx="6661764" cy="2007231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F6478E7B-6D0F-4467-86D8-99FE64A2D91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 flipH="1">
            <a:off x="2001946" y="-2576794"/>
            <a:ext cx="17108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0151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DE855730-77CA-4808-AE64-3C75D3593E4E}"/>
              </a:ext>
            </a:extLst>
          </p:cNvPr>
          <p:cNvSpPr/>
          <p:nvPr/>
        </p:nvSpPr>
        <p:spPr>
          <a:xfrm>
            <a:off x="0" y="1337187"/>
            <a:ext cx="8731046" cy="4581832"/>
          </a:xfrm>
          <a:prstGeom prst="rect">
            <a:avLst/>
          </a:prstGeom>
          <a:solidFill>
            <a:srgbClr val="409F48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39FC50C0-C938-4B15-82CB-122D0A357052}"/>
              </a:ext>
            </a:extLst>
          </p:cNvPr>
          <p:cNvGrpSpPr/>
          <p:nvPr/>
        </p:nvGrpSpPr>
        <p:grpSpPr>
          <a:xfrm>
            <a:off x="6361470" y="2152559"/>
            <a:ext cx="5830530" cy="3766460"/>
            <a:chOff x="1081547" y="2192594"/>
            <a:chExt cx="5830530" cy="3766460"/>
          </a:xfrm>
        </p:grpSpPr>
        <p:sp>
          <p:nvSpPr>
            <p:cNvPr id="4" name="矩形 3">
              <a:extLst>
                <a:ext uri="{FF2B5EF4-FFF2-40B4-BE49-F238E27FC236}">
                  <a16:creationId xmlns:a16="http://schemas.microsoft.com/office/drawing/2014/main" xmlns="" id="{FDA397A6-DFFB-4760-B2D7-FBB3E84FB2BD}"/>
                </a:ext>
              </a:extLst>
            </p:cNvPr>
            <p:cNvSpPr/>
            <p:nvPr/>
          </p:nvSpPr>
          <p:spPr>
            <a:xfrm>
              <a:off x="1081548" y="2192594"/>
              <a:ext cx="5830529" cy="271370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5" name="Picture 15">
              <a:extLst>
                <a:ext uri="{FF2B5EF4-FFF2-40B4-BE49-F238E27FC236}">
                  <a16:creationId xmlns:a16="http://schemas.microsoft.com/office/drawing/2014/main" xmlns="" id="{1B5308B3-F0F3-4649-BA27-D75B7DDA400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 flipH="1">
              <a:off x="3470433" y="2517411"/>
              <a:ext cx="1052757" cy="5830529"/>
            </a:xfrm>
            <a:prstGeom prst="rect">
              <a:avLst/>
            </a:prstGeom>
          </p:spPr>
        </p:pic>
      </p:grp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96062BD6-9725-4C9F-B79D-208217DD430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 flipH="1">
            <a:off x="7365444" y="-2586626"/>
            <a:ext cx="1710813" cy="68580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6EB04EAE-29AB-443D-880C-F023A26F7F4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1181081" y="2824714"/>
            <a:ext cx="2006601" cy="6096341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FD956C83-5B59-401F-BC17-DC892A15C4CC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1470" y="2038880"/>
            <a:ext cx="5963820" cy="2941062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:a16="http://schemas.microsoft.com/office/drawing/2014/main" xmlns="" id="{E248D8FC-41BF-49ED-B0EA-BC68FC7EBA6A}"/>
              </a:ext>
            </a:extLst>
          </p:cNvPr>
          <p:cNvSpPr/>
          <p:nvPr/>
        </p:nvSpPr>
        <p:spPr>
          <a:xfrm>
            <a:off x="1036849" y="2149359"/>
            <a:ext cx="1031051" cy="3388935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zh-CN" altLang="en-US" sz="1400" b="1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端阳节</a:t>
            </a:r>
          </a:p>
          <a:p>
            <a:pPr>
              <a:spcBef>
                <a:spcPts val="600"/>
              </a:spcBef>
            </a:pPr>
            <a:r>
              <a:rPr lang="zh-CN" altLang="en-US" sz="1200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据记载，因仲夏登高，顺阳在上，五月正是仲夏，它的第一个午日正是登高顺阳天气好的日子。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F358010B-D7D8-42DA-BA8C-3FEF32B3488F}"/>
              </a:ext>
            </a:extLst>
          </p:cNvPr>
          <p:cNvSpPr/>
          <p:nvPr/>
        </p:nvSpPr>
        <p:spPr>
          <a:xfrm>
            <a:off x="2681292" y="2149359"/>
            <a:ext cx="1031051" cy="3388935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zh-CN" altLang="en-US" sz="1400" b="1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端阳节</a:t>
            </a:r>
          </a:p>
          <a:p>
            <a:pPr>
              <a:spcBef>
                <a:spcPts val="600"/>
              </a:spcBef>
            </a:pPr>
            <a:r>
              <a:rPr lang="zh-CN" altLang="en-US" sz="1200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据记载，因仲夏登高，顺阳在上，五月正是仲夏，它的第一个午日正是登高顺阳天气好的日子。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82171BA3-2A5D-4A7D-92C0-B7C0A77A78D4}"/>
              </a:ext>
            </a:extLst>
          </p:cNvPr>
          <p:cNvSpPr/>
          <p:nvPr/>
        </p:nvSpPr>
        <p:spPr>
          <a:xfrm>
            <a:off x="4411768" y="2149359"/>
            <a:ext cx="1031051" cy="3388935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zh-CN" altLang="en-US" sz="1400" b="1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端阳节</a:t>
            </a:r>
          </a:p>
          <a:p>
            <a:pPr>
              <a:spcBef>
                <a:spcPts val="600"/>
              </a:spcBef>
            </a:pPr>
            <a:r>
              <a:rPr lang="zh-CN" altLang="en-US" sz="1200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据记载，因仲夏登高，顺阳在上，五月正是仲夏，它的第一个午日正是登高顺阳天气好的日子。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F8824572-8106-4DFD-BBBD-6BC62448E9CD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092" y="219830"/>
            <a:ext cx="2035200" cy="180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7318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/>
      <p:bldP spid="10" grpId="0"/>
      <p:bldP spid="1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694B9F1C-646B-4BBF-A25A-37BBAC7003D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4087" b="14719"/>
          <a:stretch/>
        </p:blipFill>
        <p:spPr>
          <a:xfrm>
            <a:off x="6252239" y="4396763"/>
            <a:ext cx="6128948" cy="2461237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5420433D-C41B-483F-AE01-5CCDEF771B5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4087" b="14719"/>
          <a:stretch/>
        </p:blipFill>
        <p:spPr>
          <a:xfrm>
            <a:off x="-486405" y="-85791"/>
            <a:ext cx="7344406" cy="2335223"/>
          </a:xfrm>
          <a:prstGeom prst="rect">
            <a:avLst/>
          </a:prstGeom>
        </p:spPr>
      </p:pic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F1F23532-62B8-4679-9398-AD33A0CC7A6C}"/>
              </a:ext>
            </a:extLst>
          </p:cNvPr>
          <p:cNvGrpSpPr/>
          <p:nvPr/>
        </p:nvGrpSpPr>
        <p:grpSpPr>
          <a:xfrm>
            <a:off x="10218901" y="3331455"/>
            <a:ext cx="816772" cy="1078140"/>
            <a:chOff x="8908327" y="3736427"/>
            <a:chExt cx="816772" cy="1078140"/>
          </a:xfrm>
        </p:grpSpPr>
        <p:pic>
          <p:nvPicPr>
            <p:cNvPr id="9" name="图片 8">
              <a:extLst>
                <a:ext uri="{FF2B5EF4-FFF2-40B4-BE49-F238E27FC236}">
                  <a16:creationId xmlns:a16="http://schemas.microsoft.com/office/drawing/2014/main" xmlns="" id="{B22A816B-2729-47FD-B39C-E0E54A0A0AC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2530" t="13378" r="25789" b="18002"/>
            <a:stretch/>
          </p:blipFill>
          <p:spPr>
            <a:xfrm>
              <a:off x="8908327" y="3736427"/>
              <a:ext cx="816772" cy="1078140"/>
            </a:xfrm>
            <a:prstGeom prst="rect">
              <a:avLst/>
            </a:prstGeom>
          </p:spPr>
        </p:pic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xmlns="" id="{12AA7788-7A4D-496E-93F0-6C1F83A5B6F0}"/>
                </a:ext>
              </a:extLst>
            </p:cNvPr>
            <p:cNvSpPr txBox="1"/>
            <p:nvPr/>
          </p:nvSpPr>
          <p:spPr>
            <a:xfrm>
              <a:off x="9085880" y="3852870"/>
              <a:ext cx="461665" cy="961697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  <a:latin typeface="Adobe 楷体 Std R" panose="02020400000000000000" pitchFamily="18" charset="-122"/>
                  <a:ea typeface="Adobe 楷体 Std R" panose="02020400000000000000" pitchFamily="18" charset="-122"/>
                </a:rPr>
                <a:t>端午节</a:t>
              </a:r>
            </a:p>
          </p:txBody>
        </p:sp>
      </p:grpSp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ADAB553B-BF58-4E99-B3F5-A97369F143D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85758" y="2198144"/>
            <a:ext cx="3407637" cy="4397238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F33FDEE8-EBC1-40DB-8C7D-1BDD8ADD4DFD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80224" y="5089808"/>
            <a:ext cx="1560121" cy="1565113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43C5318C-0862-41FD-B2D4-D116519293C5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315544" flipH="1">
            <a:off x="506465" y="2799829"/>
            <a:ext cx="1059862" cy="1063253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31818811-9209-48A0-A75D-87D8705BC6D5}"/>
              </a:ext>
            </a:extLst>
          </p:cNvPr>
          <p:cNvSpPr txBox="1"/>
          <p:nvPr/>
        </p:nvSpPr>
        <p:spPr>
          <a:xfrm>
            <a:off x="4858083" y="2757848"/>
            <a:ext cx="459613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0" spc="6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感谢观看</a:t>
            </a:r>
          </a:p>
        </p:txBody>
      </p:sp>
    </p:spTree>
    <p:extLst>
      <p:ext uri="{BB962C8B-B14F-4D97-AF65-F5344CB8AC3E}">
        <p14:creationId xmlns:p14="http://schemas.microsoft.com/office/powerpoint/2010/main" val="2100382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98729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58905870-9838-43DA-998C-DD62902C859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185399" y="462335"/>
            <a:ext cx="2006601" cy="6096341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xmlns="" id="{647210DF-BA56-4CB3-A582-9BCB5E60D8A3}"/>
              </a:ext>
            </a:extLst>
          </p:cNvPr>
          <p:cNvSpPr/>
          <p:nvPr/>
        </p:nvSpPr>
        <p:spPr>
          <a:xfrm>
            <a:off x="1081548" y="1779638"/>
            <a:ext cx="10028905" cy="31266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Picture 15">
            <a:extLst>
              <a:ext uri="{FF2B5EF4-FFF2-40B4-BE49-F238E27FC236}">
                <a16:creationId xmlns:a16="http://schemas.microsoft.com/office/drawing/2014/main" xmlns="" id="{CD2AB082-9EAB-4AA6-B432-9EF84FFA84E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 flipH="1">
            <a:off x="5489520" y="498325"/>
            <a:ext cx="1212960" cy="10028904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CB851DF5-E5B5-47A3-9B66-38BAE1A9AC1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9967836" y="2494886"/>
            <a:ext cx="990962" cy="1607608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840B2175-5DDA-4495-B7C1-6E3C8FC19A40}"/>
              </a:ext>
            </a:extLst>
          </p:cNvPr>
          <p:cNvSpPr txBox="1"/>
          <p:nvPr/>
        </p:nvSpPr>
        <p:spPr>
          <a:xfrm>
            <a:off x="3888447" y="2881303"/>
            <a:ext cx="55740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spc="6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端午节的由来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BE208DEB-0894-459E-9DDC-7196E5DB9C41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03597" y="2016375"/>
            <a:ext cx="3179526" cy="4102883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BA0B19C9-1B0F-43EE-A38D-7F0EE5EB08E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0"/>
            <a:ext cx="17108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885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:a16="http://schemas.microsoft.com/office/drawing/2014/main" xmlns="" id="{5EDA865F-55B2-4475-925F-F76673F9A674}"/>
              </a:ext>
            </a:extLst>
          </p:cNvPr>
          <p:cNvSpPr/>
          <p:nvPr/>
        </p:nvSpPr>
        <p:spPr>
          <a:xfrm>
            <a:off x="1229033" y="1671483"/>
            <a:ext cx="9812594" cy="31266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Picture 15">
            <a:extLst>
              <a:ext uri="{FF2B5EF4-FFF2-40B4-BE49-F238E27FC236}">
                <a16:creationId xmlns:a16="http://schemas.microsoft.com/office/drawing/2014/main" xmlns="" id="{3BD67570-C486-4348-883D-65125C0A9B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 flipH="1">
            <a:off x="5450190" y="771337"/>
            <a:ext cx="1212960" cy="9266570"/>
          </a:xfrm>
          <a:prstGeom prst="rect">
            <a:avLst/>
          </a:prstGeom>
        </p:spPr>
      </p:pic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2489CD74-C168-403B-B9C2-C5BB6F8D119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185399" y="1042438"/>
            <a:ext cx="2006601" cy="6096341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4EB966BA-63C3-4FF7-BF49-EF132512D35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580103"/>
            <a:ext cx="1710813" cy="685800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E6F52A0B-8743-4769-BA7F-4253382B481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5406" y="4335286"/>
            <a:ext cx="7232919" cy="2179324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xmlns="" id="{E93DAC11-D2D4-465E-8B6D-93245F5F0DB3}"/>
              </a:ext>
            </a:extLst>
          </p:cNvPr>
          <p:cNvSpPr/>
          <p:nvPr/>
        </p:nvSpPr>
        <p:spPr>
          <a:xfrm>
            <a:off x="1563329" y="2382111"/>
            <a:ext cx="9379974" cy="1705403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为每年农历五月初五。据</a:t>
            </a:r>
            <a:r>
              <a:rPr lang="en-US" altLang="zh-CN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荆楚岁时记</a:t>
            </a:r>
            <a:r>
              <a:rPr lang="en-US" altLang="zh-CN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记载，因仲夏登高，顺阳在上，五月是仲夏，它的第一个午日正是登高顺阳好天气之日，故五月初五亦称为“端阳节”。此外端午节还称“午日节、五月节、龙舟节、浴兰节、诗人节”等。</a:t>
            </a:r>
            <a:r>
              <a:rPr lang="zh-CN" altLang="en-US" baseline="300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 </a:t>
            </a:r>
            <a:r>
              <a:rPr lang="en-US" altLang="zh-CN" baseline="300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[1]</a:t>
            </a:r>
            <a:r>
              <a:rPr lang="zh-CN" altLang="en-US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  端午节是流行于中国以及汉字文化圈诸国的传统文化节日。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DCC07AB7-0D6A-40FD-AC37-E74A7FBEADBE}"/>
              </a:ext>
            </a:extLst>
          </p:cNvPr>
          <p:cNvSpPr/>
          <p:nvPr/>
        </p:nvSpPr>
        <p:spPr>
          <a:xfrm>
            <a:off x="4516938" y="885043"/>
            <a:ext cx="3236784" cy="662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spc="6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端午节节日介绍</a:t>
            </a:r>
            <a:endParaRPr lang="en-US" altLang="zh-CN" sz="2400" spc="600" dirty="0">
              <a:solidFill>
                <a:srgbClr val="409F4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30936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3BA0FBE9-9E42-446E-AEA7-B94C3A46E99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185399" y="1042438"/>
            <a:ext cx="2006601" cy="6096341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4E197C76-167B-4907-9436-E509B13FBC2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580103"/>
            <a:ext cx="1710813" cy="6858000"/>
          </a:xfrm>
          <a:prstGeom prst="rect">
            <a:avLst/>
          </a:prstGeom>
        </p:spPr>
      </p:pic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35B08404-C0BF-434D-989B-030822E92238}"/>
              </a:ext>
            </a:extLst>
          </p:cNvPr>
          <p:cNvGrpSpPr/>
          <p:nvPr/>
        </p:nvGrpSpPr>
        <p:grpSpPr>
          <a:xfrm>
            <a:off x="2811966" y="1645463"/>
            <a:ext cx="8376733" cy="4727280"/>
            <a:chOff x="2733718" y="1170039"/>
            <a:chExt cx="8376733" cy="4727280"/>
          </a:xfrm>
        </p:grpSpPr>
        <p:sp>
          <p:nvSpPr>
            <p:cNvPr id="8" name="矩形 7">
              <a:extLst>
                <a:ext uri="{FF2B5EF4-FFF2-40B4-BE49-F238E27FC236}">
                  <a16:creationId xmlns:a16="http://schemas.microsoft.com/office/drawing/2014/main" xmlns="" id="{E2DA729B-E775-44AD-9C52-7F80D04F6272}"/>
                </a:ext>
              </a:extLst>
            </p:cNvPr>
            <p:cNvSpPr/>
            <p:nvPr/>
          </p:nvSpPr>
          <p:spPr>
            <a:xfrm>
              <a:off x="2762044" y="1170039"/>
              <a:ext cx="8259917" cy="3514320"/>
            </a:xfrm>
            <a:prstGeom prst="rect">
              <a:avLst/>
            </a:prstGeom>
            <a:solidFill>
              <a:srgbClr val="409F48">
                <a:alpha val="4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" name="矩形 1">
              <a:extLst>
                <a:ext uri="{FF2B5EF4-FFF2-40B4-BE49-F238E27FC236}">
                  <a16:creationId xmlns:a16="http://schemas.microsoft.com/office/drawing/2014/main" xmlns="" id="{31A1B616-344F-48C6-96C7-2A54FAD9A666}"/>
                </a:ext>
              </a:extLst>
            </p:cNvPr>
            <p:cNvSpPr/>
            <p:nvPr/>
          </p:nvSpPr>
          <p:spPr>
            <a:xfrm>
              <a:off x="3561588" y="1380558"/>
              <a:ext cx="1215717" cy="3240000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zh-CN" altLang="en-US" sz="1400" b="1" spc="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端午节</a:t>
              </a:r>
            </a:p>
            <a:p>
              <a:pPr>
                <a:spcBef>
                  <a:spcPts val="600"/>
                </a:spcBef>
              </a:pPr>
              <a:r>
                <a:rPr lang="zh-CN" altLang="en-US" sz="1200" spc="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端字有初始的意思，因此端五就是初五。而按照历法五月正是午月，因此端五也就渐渐演变成了端午。</a:t>
              </a:r>
            </a:p>
          </p:txBody>
        </p:sp>
        <p:sp>
          <p:nvSpPr>
            <p:cNvPr id="3" name="矩形 2">
              <a:extLst>
                <a:ext uri="{FF2B5EF4-FFF2-40B4-BE49-F238E27FC236}">
                  <a16:creationId xmlns:a16="http://schemas.microsoft.com/office/drawing/2014/main" xmlns="" id="{C5BB7027-7F3E-4041-8F6A-7129FD7D1015}"/>
                </a:ext>
              </a:extLst>
            </p:cNvPr>
            <p:cNvSpPr/>
            <p:nvPr/>
          </p:nvSpPr>
          <p:spPr>
            <a:xfrm>
              <a:off x="5434826" y="1380558"/>
              <a:ext cx="1215717" cy="3240000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zh-CN" altLang="en-US" sz="1400" b="1" spc="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端阳节</a:t>
              </a:r>
            </a:p>
            <a:p>
              <a:pPr>
                <a:spcBef>
                  <a:spcPts val="600"/>
                </a:spcBef>
              </a:pPr>
              <a:r>
                <a:rPr lang="zh-CN" altLang="en-US" sz="1200" spc="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据记载，因仲夏登高，顺阳在上，五月正是仲夏，它的第一个午日正是登高顺阳天气好的日子。</a:t>
              </a:r>
            </a:p>
          </p:txBody>
        </p:sp>
        <p:sp>
          <p:nvSpPr>
            <p:cNvPr id="4" name="矩形 3">
              <a:extLst>
                <a:ext uri="{FF2B5EF4-FFF2-40B4-BE49-F238E27FC236}">
                  <a16:creationId xmlns:a16="http://schemas.microsoft.com/office/drawing/2014/main" xmlns="" id="{C316E2C5-5274-444D-B446-9E2AF1C4B9B6}"/>
                </a:ext>
              </a:extLst>
            </p:cNvPr>
            <p:cNvSpPr/>
            <p:nvPr/>
          </p:nvSpPr>
          <p:spPr>
            <a:xfrm>
              <a:off x="7541131" y="1380558"/>
              <a:ext cx="1215717" cy="3240000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zh-CN" altLang="en-US" sz="1400" b="1" spc="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龙舟节</a:t>
              </a:r>
            </a:p>
            <a:p>
              <a:pPr>
                <a:spcBef>
                  <a:spcPts val="600"/>
                </a:spcBef>
              </a:pPr>
              <a:r>
                <a:rPr lang="zh-CN" altLang="en-US" sz="1200" spc="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赛龙舟是端午节的一项重要活动，在中国南方十分流行。它最早当是古越有可能始于原始社会末期。</a:t>
              </a:r>
            </a:p>
          </p:txBody>
        </p:sp>
        <p:sp>
          <p:nvSpPr>
            <p:cNvPr id="5" name="矩形 4">
              <a:extLst>
                <a:ext uri="{FF2B5EF4-FFF2-40B4-BE49-F238E27FC236}">
                  <a16:creationId xmlns:a16="http://schemas.microsoft.com/office/drawing/2014/main" xmlns="" id="{F20241BA-F2D4-44A0-A16A-4AD7D06F339E}"/>
                </a:ext>
              </a:extLst>
            </p:cNvPr>
            <p:cNvSpPr/>
            <p:nvPr/>
          </p:nvSpPr>
          <p:spPr>
            <a:xfrm>
              <a:off x="9612188" y="1380558"/>
              <a:ext cx="1031051" cy="3240000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zh-CN" altLang="en-US" sz="1400" b="1" spc="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解粽节</a:t>
              </a:r>
            </a:p>
            <a:p>
              <a:pPr>
                <a:spcBef>
                  <a:spcPts val="600"/>
                </a:spcBef>
              </a:pPr>
              <a:r>
                <a:rPr lang="zh-CN" altLang="en-US" sz="1200" spc="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古人端午吃粽时，有比较各人解下粽叶的长度，长者为胜的游戏，故又有“解粽节”之称。</a:t>
              </a:r>
            </a:p>
          </p:txBody>
        </p:sp>
        <p:pic>
          <p:nvPicPr>
            <p:cNvPr id="9" name="Picture 15">
              <a:extLst>
                <a:ext uri="{FF2B5EF4-FFF2-40B4-BE49-F238E27FC236}">
                  <a16:creationId xmlns:a16="http://schemas.microsoft.com/office/drawing/2014/main" xmlns="" id="{620353D1-F7B3-4034-A032-C8EBE0C4AD8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 flipH="1">
              <a:off x="6315605" y="1102472"/>
              <a:ext cx="1212960" cy="8376733"/>
            </a:xfrm>
            <a:prstGeom prst="rect">
              <a:avLst/>
            </a:prstGeom>
          </p:spPr>
        </p:pic>
      </p:grpSp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89189180-A2CF-4AA4-AE17-A68525E3310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27249" y="4195384"/>
            <a:ext cx="657521" cy="855744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8150B0F9-71AD-4C27-B0C0-0DFB31BEBCBD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70139" y="4195384"/>
            <a:ext cx="637033" cy="829080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A197C55C-0589-4845-9371-F6AB37A7B76A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3341" y="4208716"/>
            <a:ext cx="637033" cy="829080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7AB2E9DB-21D1-46ED-9E3B-7CB834790D7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20696" y="4195384"/>
            <a:ext cx="637033" cy="829080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5D023DAD-200E-491D-9C3B-8F30B1472790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4891" y="409653"/>
            <a:ext cx="1560121" cy="1565113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6E832D9A-F290-4A9C-AFDD-976083BD655A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315544" flipH="1">
            <a:off x="869014" y="3444603"/>
            <a:ext cx="1059862" cy="1063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528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12C02103-E743-49FD-9CBE-02F0150F805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185399" y="1042438"/>
            <a:ext cx="2006601" cy="6096341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CC42EAC4-39E5-40A5-AAB8-4E16335022E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580103"/>
            <a:ext cx="1710813" cy="6858000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xmlns="" id="{A18A7EC7-89D3-412B-B2E3-1E365C93ABDD}"/>
              </a:ext>
            </a:extLst>
          </p:cNvPr>
          <p:cNvSpPr/>
          <p:nvPr/>
        </p:nvSpPr>
        <p:spPr>
          <a:xfrm>
            <a:off x="1041809" y="1851583"/>
            <a:ext cx="5988256" cy="31266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Picture 15">
            <a:extLst>
              <a:ext uri="{FF2B5EF4-FFF2-40B4-BE49-F238E27FC236}">
                <a16:creationId xmlns:a16="http://schemas.microsoft.com/office/drawing/2014/main" xmlns="" id="{B53DA8E5-B62C-46EF-B47F-CA02292A8DF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 flipH="1">
            <a:off x="3457200" y="2757203"/>
            <a:ext cx="1212960" cy="5655038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012A350B-FFAF-4C3B-8743-1897B7F49D9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315" y="1184786"/>
            <a:ext cx="3524910" cy="1738312"/>
          </a:xfrm>
          <a:prstGeom prst="rect">
            <a:avLst/>
          </a:prstGeom>
        </p:spPr>
      </p:pic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73806D19-B789-4538-A0B0-F061983F48D4}"/>
              </a:ext>
            </a:extLst>
          </p:cNvPr>
          <p:cNvGrpSpPr/>
          <p:nvPr/>
        </p:nvGrpSpPr>
        <p:grpSpPr>
          <a:xfrm>
            <a:off x="6891199" y="2165546"/>
            <a:ext cx="4230205" cy="3850124"/>
            <a:chOff x="6891199" y="2064775"/>
            <a:chExt cx="4230205" cy="3850124"/>
          </a:xfrm>
        </p:grpSpPr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xmlns="" id="{7DF6A335-C10F-4C34-B3F7-FA38B820598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891199" y="2064775"/>
              <a:ext cx="4230204" cy="2643877"/>
            </a:xfrm>
            <a:prstGeom prst="rect">
              <a:avLst/>
            </a:prstGeom>
          </p:spPr>
        </p:pic>
        <p:pic>
          <p:nvPicPr>
            <p:cNvPr id="11" name="Picture 15">
              <a:extLst>
                <a:ext uri="{FF2B5EF4-FFF2-40B4-BE49-F238E27FC236}">
                  <a16:creationId xmlns:a16="http://schemas.microsoft.com/office/drawing/2014/main" xmlns="" id="{C11BD714-9996-478D-B7E9-7D2E301AA65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 flipH="1">
              <a:off x="8399821" y="3193317"/>
              <a:ext cx="1212960" cy="4230204"/>
            </a:xfrm>
            <a:prstGeom prst="rect">
              <a:avLst/>
            </a:prstGeom>
          </p:spPr>
        </p:pic>
        <p:sp>
          <p:nvSpPr>
            <p:cNvPr id="12" name="矩形 11">
              <a:extLst>
                <a:ext uri="{FF2B5EF4-FFF2-40B4-BE49-F238E27FC236}">
                  <a16:creationId xmlns:a16="http://schemas.microsoft.com/office/drawing/2014/main" xmlns="" id="{4F1360F7-386F-4F42-851E-383BFF45625E}"/>
                </a:ext>
              </a:extLst>
            </p:cNvPr>
            <p:cNvSpPr/>
            <p:nvPr/>
          </p:nvSpPr>
          <p:spPr>
            <a:xfrm>
              <a:off x="6891200" y="2064775"/>
              <a:ext cx="4230204" cy="2637164"/>
            </a:xfrm>
            <a:prstGeom prst="rect">
              <a:avLst/>
            </a:prstGeom>
            <a:solidFill>
              <a:srgbClr val="409F48">
                <a:alpha val="3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CC009FA2-BDC0-418B-B157-E46EB031D1C9}"/>
              </a:ext>
            </a:extLst>
          </p:cNvPr>
          <p:cNvSpPr/>
          <p:nvPr/>
        </p:nvSpPr>
        <p:spPr>
          <a:xfrm>
            <a:off x="1710813" y="2708337"/>
            <a:ext cx="4798142" cy="1444691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为每年农历五月初五。据</a:t>
            </a:r>
            <a:r>
              <a:rPr lang="en-US" altLang="zh-CN" sz="12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2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荆楚岁时记</a:t>
            </a:r>
            <a:r>
              <a:rPr lang="en-US" altLang="zh-CN" sz="12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2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记载，因仲夏登高，顺阳在上，五月是仲夏，它的第一个午日正是登高顺阳好天气之日，故五月初五亦称为“端阳节”。此外端午节还称“午日节、五月节、龙舟节、浴兰节、诗人节”等。</a:t>
            </a:r>
            <a:r>
              <a:rPr lang="zh-CN" altLang="en-US" sz="1200" baseline="300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 </a:t>
            </a:r>
            <a:r>
              <a:rPr lang="en-US" altLang="zh-CN" sz="1200" baseline="300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[1]</a:t>
            </a:r>
            <a:r>
              <a:rPr lang="zh-CN" altLang="en-US" sz="12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  端午节是流行于中国以及汉字文化圈诸国的传统文化节日。</a:t>
            </a:r>
          </a:p>
        </p:txBody>
      </p:sp>
    </p:spTree>
    <p:extLst>
      <p:ext uri="{BB962C8B-B14F-4D97-AF65-F5344CB8AC3E}">
        <p14:creationId xmlns:p14="http://schemas.microsoft.com/office/powerpoint/2010/main" val="3243318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xmlns="" id="{26468103-0094-4E57-8310-D0355156F944}"/>
              </a:ext>
            </a:extLst>
          </p:cNvPr>
          <p:cNvSpPr/>
          <p:nvPr/>
        </p:nvSpPr>
        <p:spPr>
          <a:xfrm>
            <a:off x="1425677" y="1497979"/>
            <a:ext cx="9379975" cy="3958923"/>
          </a:xfrm>
          <a:prstGeom prst="rect">
            <a:avLst/>
          </a:prstGeom>
          <a:solidFill>
            <a:srgbClr val="409F48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AB8F6D1F-0128-48DE-B44C-C962CD9347CE}"/>
              </a:ext>
            </a:extLst>
          </p:cNvPr>
          <p:cNvSpPr/>
          <p:nvPr/>
        </p:nvSpPr>
        <p:spPr>
          <a:xfrm>
            <a:off x="786170" y="1497979"/>
            <a:ext cx="7079636" cy="31266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Picture 15">
            <a:extLst>
              <a:ext uri="{FF2B5EF4-FFF2-40B4-BE49-F238E27FC236}">
                <a16:creationId xmlns:a16="http://schemas.microsoft.com/office/drawing/2014/main" xmlns="" id="{ABE0EFE7-820B-4CDE-8FE3-C0713E63FD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 flipH="1">
            <a:off x="3719508" y="1691300"/>
            <a:ext cx="1212960" cy="7079636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9207C2FA-6674-4487-8A91-A4CFC0D5C21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13239" y="5231118"/>
            <a:ext cx="3524910" cy="1738312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xmlns="" id="{D25875E9-7105-4042-AB8A-70ACA03595F7}"/>
              </a:ext>
            </a:extLst>
          </p:cNvPr>
          <p:cNvSpPr/>
          <p:nvPr/>
        </p:nvSpPr>
        <p:spPr>
          <a:xfrm>
            <a:off x="1425677" y="1950223"/>
            <a:ext cx="1238801" cy="2323773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zh-CN" altLang="en-US" sz="1100" b="1" spc="6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端午节</a:t>
            </a:r>
          </a:p>
          <a:p>
            <a:pPr>
              <a:spcBef>
                <a:spcPts val="600"/>
              </a:spcBef>
            </a:pPr>
            <a:r>
              <a:rPr lang="zh-CN" altLang="en-US" sz="1050" spc="6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端字有初始的意思，因此端五就是初五。而按照历法五月正是午月，因此端五也就渐渐演变成了端午。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40175B6A-B878-404C-8639-AC5EA300F77D}"/>
              </a:ext>
            </a:extLst>
          </p:cNvPr>
          <p:cNvSpPr/>
          <p:nvPr/>
        </p:nvSpPr>
        <p:spPr>
          <a:xfrm>
            <a:off x="3298915" y="1950223"/>
            <a:ext cx="1238801" cy="2323773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zh-CN" altLang="en-US" sz="1100" b="1" spc="6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端阳节</a:t>
            </a:r>
          </a:p>
          <a:p>
            <a:pPr>
              <a:spcBef>
                <a:spcPts val="600"/>
              </a:spcBef>
            </a:pPr>
            <a:r>
              <a:rPr lang="zh-CN" altLang="en-US" sz="1050" spc="6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据记载，因仲夏登高，顺阳在上，五月正是仲夏，它的第一个午日正是登高顺阳天气好的日子。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30EC2502-5947-480B-90AD-C6B1905F9EF2}"/>
              </a:ext>
            </a:extLst>
          </p:cNvPr>
          <p:cNvSpPr/>
          <p:nvPr/>
        </p:nvSpPr>
        <p:spPr>
          <a:xfrm>
            <a:off x="5110261" y="1950223"/>
            <a:ext cx="1238801" cy="2323773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zh-CN" altLang="en-US" sz="1100" b="1" spc="6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端午节</a:t>
            </a:r>
          </a:p>
          <a:p>
            <a:pPr>
              <a:spcBef>
                <a:spcPts val="600"/>
              </a:spcBef>
            </a:pPr>
            <a:r>
              <a:rPr lang="zh-CN" altLang="en-US" sz="1050" spc="6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端字有初始的意思，因此端五就是初五。而按照历法五月正是午月，因此端五也就渐渐演变成了端午。</a:t>
            </a: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B2B01F4D-BD32-4EA7-B7A8-029F9E3D79A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312777"/>
            <a:ext cx="1939332" cy="1552315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140EB984-A804-43F1-A1B6-B17E9A880F32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43755" y="2518660"/>
            <a:ext cx="2773920" cy="2456620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BA92FA38-BCFC-4A79-90EA-22544D9AC270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-2275" y="111430"/>
            <a:ext cx="17108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7177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7" grpId="0"/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D3DB9229-22BD-4E6F-A3B8-F6F054B15C96}"/>
              </a:ext>
            </a:extLst>
          </p:cNvPr>
          <p:cNvSpPr/>
          <p:nvPr/>
        </p:nvSpPr>
        <p:spPr>
          <a:xfrm>
            <a:off x="2512088" y="1497979"/>
            <a:ext cx="7164475" cy="3958923"/>
          </a:xfrm>
          <a:prstGeom prst="rect">
            <a:avLst/>
          </a:prstGeom>
          <a:solidFill>
            <a:srgbClr val="409F48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2C1A3999-F568-4DB3-8086-1733615112AC}"/>
              </a:ext>
            </a:extLst>
          </p:cNvPr>
          <p:cNvGrpSpPr/>
          <p:nvPr/>
        </p:nvGrpSpPr>
        <p:grpSpPr>
          <a:xfrm>
            <a:off x="4996428" y="743579"/>
            <a:ext cx="4097331" cy="4412576"/>
            <a:chOff x="5338071" y="1286190"/>
            <a:chExt cx="4097331" cy="4412576"/>
          </a:xfrm>
        </p:grpSpPr>
        <p:sp>
          <p:nvSpPr>
            <p:cNvPr id="3" name="矩形 2">
              <a:extLst>
                <a:ext uri="{FF2B5EF4-FFF2-40B4-BE49-F238E27FC236}">
                  <a16:creationId xmlns:a16="http://schemas.microsoft.com/office/drawing/2014/main" xmlns="" id="{228EE57B-4AA3-4875-9FDB-8731DDF7525E}"/>
                </a:ext>
              </a:extLst>
            </p:cNvPr>
            <p:cNvSpPr/>
            <p:nvPr/>
          </p:nvSpPr>
          <p:spPr>
            <a:xfrm>
              <a:off x="5338073" y="1286190"/>
              <a:ext cx="4097329" cy="31792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4" name="Picture 15">
              <a:extLst>
                <a:ext uri="{FF2B5EF4-FFF2-40B4-BE49-F238E27FC236}">
                  <a16:creationId xmlns:a16="http://schemas.microsoft.com/office/drawing/2014/main" xmlns="" id="{3C057AD6-5736-4C9A-8A6F-E389FDDD3BE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 flipH="1">
              <a:off x="6770060" y="3033425"/>
              <a:ext cx="1233352" cy="4097330"/>
            </a:xfrm>
            <a:prstGeom prst="rect">
              <a:avLst/>
            </a:prstGeom>
          </p:spPr>
        </p:pic>
      </p:grp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DA6E85F7-701C-4007-A036-CB385997C611}"/>
              </a:ext>
            </a:extLst>
          </p:cNvPr>
          <p:cNvGrpSpPr/>
          <p:nvPr/>
        </p:nvGrpSpPr>
        <p:grpSpPr>
          <a:xfrm>
            <a:off x="5627077" y="1021583"/>
            <a:ext cx="391886" cy="391886"/>
            <a:chOff x="5627077" y="1021583"/>
            <a:chExt cx="391886" cy="391886"/>
          </a:xfrm>
        </p:grpSpPr>
        <p:cxnSp>
          <p:nvCxnSpPr>
            <p:cNvPr id="8" name="直接连接符 7">
              <a:extLst>
                <a:ext uri="{FF2B5EF4-FFF2-40B4-BE49-F238E27FC236}">
                  <a16:creationId xmlns:a16="http://schemas.microsoft.com/office/drawing/2014/main" xmlns="" id="{91DABF52-60FB-4770-9437-301C77032BBA}"/>
                </a:ext>
              </a:extLst>
            </p:cNvPr>
            <p:cNvCxnSpPr>
              <a:cxnSpLocks/>
            </p:cNvCxnSpPr>
            <p:nvPr/>
          </p:nvCxnSpPr>
          <p:spPr>
            <a:xfrm>
              <a:off x="5627077" y="1135464"/>
              <a:ext cx="391886" cy="0"/>
            </a:xfrm>
            <a:prstGeom prst="line">
              <a:avLst/>
            </a:prstGeom>
            <a:ln w="76200">
              <a:solidFill>
                <a:srgbClr val="409F48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>
              <a:extLst>
                <a:ext uri="{FF2B5EF4-FFF2-40B4-BE49-F238E27FC236}">
                  <a16:creationId xmlns:a16="http://schemas.microsoft.com/office/drawing/2014/main" xmlns="" id="{1D219187-9A2B-471D-97B1-D042B75B1DA9}"/>
                </a:ext>
              </a:extLst>
            </p:cNvPr>
            <p:cNvCxnSpPr>
              <a:cxnSpLocks/>
            </p:cNvCxnSpPr>
            <p:nvPr/>
          </p:nvCxnSpPr>
          <p:spPr>
            <a:xfrm rot="16200000" flipV="1">
              <a:off x="5431134" y="1217526"/>
              <a:ext cx="391886" cy="0"/>
            </a:xfrm>
            <a:prstGeom prst="line">
              <a:avLst/>
            </a:prstGeom>
            <a:ln w="76200">
              <a:solidFill>
                <a:srgbClr val="409F48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AA0E3D4E-A90C-4EF6-B679-60C7BC220552}"/>
              </a:ext>
            </a:extLst>
          </p:cNvPr>
          <p:cNvGrpSpPr/>
          <p:nvPr/>
        </p:nvGrpSpPr>
        <p:grpSpPr>
          <a:xfrm rot="16200000" flipV="1">
            <a:off x="8321710" y="3085554"/>
            <a:ext cx="391886" cy="391886"/>
            <a:chOff x="5627077" y="1021583"/>
            <a:chExt cx="391886" cy="391886"/>
          </a:xfrm>
        </p:grpSpPr>
        <p:cxnSp>
          <p:nvCxnSpPr>
            <p:cNvPr id="13" name="直接连接符 12">
              <a:extLst>
                <a:ext uri="{FF2B5EF4-FFF2-40B4-BE49-F238E27FC236}">
                  <a16:creationId xmlns:a16="http://schemas.microsoft.com/office/drawing/2014/main" xmlns="" id="{0FE58C1C-4F9C-4C32-B30A-23ECE66D37F5}"/>
                </a:ext>
              </a:extLst>
            </p:cNvPr>
            <p:cNvCxnSpPr>
              <a:cxnSpLocks/>
            </p:cNvCxnSpPr>
            <p:nvPr/>
          </p:nvCxnSpPr>
          <p:spPr>
            <a:xfrm>
              <a:off x="5627077" y="1135464"/>
              <a:ext cx="391886" cy="0"/>
            </a:xfrm>
            <a:prstGeom prst="line">
              <a:avLst/>
            </a:prstGeom>
            <a:ln w="76200">
              <a:solidFill>
                <a:srgbClr val="409F48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>
              <a:extLst>
                <a:ext uri="{FF2B5EF4-FFF2-40B4-BE49-F238E27FC236}">
                  <a16:creationId xmlns:a16="http://schemas.microsoft.com/office/drawing/2014/main" xmlns="" id="{CEFBB371-6B77-4B7E-9142-75B304378AAB}"/>
                </a:ext>
              </a:extLst>
            </p:cNvPr>
            <p:cNvCxnSpPr>
              <a:cxnSpLocks/>
            </p:cNvCxnSpPr>
            <p:nvPr/>
          </p:nvCxnSpPr>
          <p:spPr>
            <a:xfrm rot="16200000" flipV="1">
              <a:off x="5431134" y="1217526"/>
              <a:ext cx="391886" cy="0"/>
            </a:xfrm>
            <a:prstGeom prst="line">
              <a:avLst/>
            </a:prstGeom>
            <a:ln w="76200">
              <a:solidFill>
                <a:srgbClr val="409F48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580CF64D-3A8B-4B55-B9B7-B6308AA6102E}"/>
              </a:ext>
            </a:extLst>
          </p:cNvPr>
          <p:cNvSpPr txBox="1"/>
          <p:nvPr/>
        </p:nvSpPr>
        <p:spPr>
          <a:xfrm>
            <a:off x="5823020" y="1303125"/>
            <a:ext cx="11203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FF45A586-C14D-4B77-8B40-B0B4C182A191}"/>
              </a:ext>
            </a:extLst>
          </p:cNvPr>
          <p:cNvSpPr txBox="1"/>
          <p:nvPr/>
        </p:nvSpPr>
        <p:spPr>
          <a:xfrm>
            <a:off x="7305040" y="2131098"/>
            <a:ext cx="11203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午</a:t>
            </a:r>
          </a:p>
        </p:txBody>
      </p:sp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6020BCB4-E99C-4F59-8D14-239AE06FA6E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3441" y="4440247"/>
            <a:ext cx="7232919" cy="2179324"/>
          </a:xfrm>
          <a:prstGeom prst="rect">
            <a:avLst/>
          </a:prstGeom>
        </p:spPr>
      </p:pic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F1C23283-0234-4F84-90D8-C4228CAF6B31}"/>
              </a:ext>
            </a:extLst>
          </p:cNvPr>
          <p:cNvSpPr/>
          <p:nvPr/>
        </p:nvSpPr>
        <p:spPr>
          <a:xfrm>
            <a:off x="3273844" y="2216902"/>
            <a:ext cx="1215717" cy="3240000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zh-CN" altLang="en-US" sz="1400" b="1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端午节</a:t>
            </a:r>
          </a:p>
          <a:p>
            <a:pPr>
              <a:spcBef>
                <a:spcPts val="600"/>
              </a:spcBef>
            </a:pPr>
            <a:r>
              <a:rPr lang="zh-CN" altLang="en-US" sz="1200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端字有初始的意思，因此端五就是初五。而按照历法五月正是午月，因此端五也就渐渐演变成了端午。</a:t>
            </a:r>
          </a:p>
        </p:txBody>
      </p:sp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5444ECA4-3F9C-455A-98D1-C2FA51ECFF7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185399" y="1042438"/>
            <a:ext cx="2006601" cy="6096341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90AC8520-BBF0-4FAD-8CF4-475F5ED296B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580103"/>
            <a:ext cx="17108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0465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5" grpId="0"/>
      <p:bldP spid="16" grpId="0"/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58905870-9838-43DA-998C-DD62902C859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185399" y="462335"/>
            <a:ext cx="2006601" cy="6096341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xmlns="" id="{647210DF-BA56-4CB3-A582-9BCB5E60D8A3}"/>
              </a:ext>
            </a:extLst>
          </p:cNvPr>
          <p:cNvSpPr/>
          <p:nvPr/>
        </p:nvSpPr>
        <p:spPr>
          <a:xfrm>
            <a:off x="1081548" y="1779638"/>
            <a:ext cx="10028905" cy="31266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Picture 15">
            <a:extLst>
              <a:ext uri="{FF2B5EF4-FFF2-40B4-BE49-F238E27FC236}">
                <a16:creationId xmlns:a16="http://schemas.microsoft.com/office/drawing/2014/main" xmlns="" id="{CD2AB082-9EAB-4AA6-B432-9EF84FFA84E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 flipH="1">
            <a:off x="5489520" y="498325"/>
            <a:ext cx="1212960" cy="10028904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CB851DF5-E5B5-47A3-9B66-38BAE1A9AC1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9967836" y="2494886"/>
            <a:ext cx="990962" cy="1607608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840B2175-5DDA-4495-B7C1-6E3C8FC19A40}"/>
              </a:ext>
            </a:extLst>
          </p:cNvPr>
          <p:cNvSpPr txBox="1"/>
          <p:nvPr/>
        </p:nvSpPr>
        <p:spPr>
          <a:xfrm>
            <a:off x="3888447" y="2881303"/>
            <a:ext cx="55740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spc="6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端午节的传说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BE208DEB-0894-459E-9DDC-7196E5DB9C41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03597" y="2016375"/>
            <a:ext cx="3179526" cy="4102883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BA0B19C9-1B0F-43EE-A38D-7F0EE5EB08E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0"/>
            <a:ext cx="17108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5847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第一PPT，www.1ppt.com">
  <a:themeElements>
    <a:clrScheme name="自定义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79646"/>
      </a:hlink>
      <a:folHlink>
        <a:srgbClr val="F79646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432</TotalTime>
  <Words>2669</Words>
  <Application>Microsoft Office PowerPoint</Application>
  <PresentationFormat>自定义</PresentationFormat>
  <Paragraphs>131</Paragraphs>
  <Slides>26</Slides>
  <Notes>25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28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端午节</dc:title>
  <dc:creator>第一PPT</dc:creator>
  <cp:keywords>www.1ppt.com</cp:keywords>
  <dc:description>www.1ppt.com</dc:description>
  <cp:lastModifiedBy>Windows User</cp:lastModifiedBy>
  <cp:revision>119</cp:revision>
  <dcterms:created xsi:type="dcterms:W3CDTF">2017-08-18T03:02:00Z</dcterms:created>
  <dcterms:modified xsi:type="dcterms:W3CDTF">2019-06-01T06:07:44Z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2052-10.1.0.6748</vt:lpwstr>
  </property>
</Properties>
</file>