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8" r:id="rId4"/>
    <p:sldId id="259" r:id="rId5"/>
    <p:sldId id="263" r:id="rId6"/>
    <p:sldId id="264" r:id="rId7"/>
    <p:sldId id="265" r:id="rId8"/>
    <p:sldId id="266" r:id="rId9"/>
    <p:sldId id="261" r:id="rId10"/>
    <p:sldId id="267" r:id="rId11"/>
    <p:sldId id="268" r:id="rId12"/>
    <p:sldId id="269" r:id="rId13"/>
    <p:sldId id="270" r:id="rId14"/>
    <p:sldId id="271" r:id="rId15"/>
    <p:sldId id="260" r:id="rId16"/>
    <p:sldId id="272" r:id="rId17"/>
    <p:sldId id="273" r:id="rId18"/>
    <p:sldId id="274" r:id="rId19"/>
    <p:sldId id="275" r:id="rId20"/>
    <p:sldId id="262" r:id="rId21"/>
    <p:sldId id="276" r:id="rId22"/>
    <p:sldId id="433" r:id="rId23"/>
    <p:sldId id="435" r:id="rId24"/>
    <p:sldId id="434" r:id="rId25"/>
    <p:sldId id="257" r:id="rId26"/>
    <p:sldId id="43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191F"/>
    <a:srgbClr val="F2C777"/>
    <a:srgbClr val="FBB531"/>
    <a:srgbClr val="F58F1F"/>
    <a:srgbClr val="F3CE86"/>
    <a:srgbClr val="D8BA75"/>
    <a:srgbClr val="8F2320"/>
    <a:srgbClr val="EEA8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showGuides="1">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219E51-A529-4268-A1B2-46798E37AA87}" type="datetimeFigureOut">
              <a:rPr lang="zh-CN" altLang="en-US" smtClean="0"/>
              <a:t>2019/4/27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8F968B-0F29-4C29-B7EF-3C346B02B3E0}" type="slidenum">
              <a:rPr lang="zh-CN" altLang="en-US" smtClean="0"/>
              <a:t>‹#›</a:t>
            </a:fld>
            <a:endParaRPr lang="zh-CN" altLang="en-US"/>
          </a:p>
        </p:txBody>
      </p:sp>
    </p:spTree>
    <p:extLst>
      <p:ext uri="{BB962C8B-B14F-4D97-AF65-F5344CB8AC3E}">
        <p14:creationId xmlns:p14="http://schemas.microsoft.com/office/powerpoint/2010/main" val="3704491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a:t>
            </a:fld>
            <a:endParaRPr lang="zh-CN" altLang="en-US"/>
          </a:p>
        </p:txBody>
      </p:sp>
    </p:spTree>
    <p:extLst>
      <p:ext uri="{BB962C8B-B14F-4D97-AF65-F5344CB8AC3E}">
        <p14:creationId xmlns:p14="http://schemas.microsoft.com/office/powerpoint/2010/main" val="2458358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10</a:t>
            </a:fld>
            <a:endParaRPr lang="zh-CN" altLang="en-US"/>
          </a:p>
        </p:txBody>
      </p:sp>
    </p:spTree>
    <p:extLst>
      <p:ext uri="{BB962C8B-B14F-4D97-AF65-F5344CB8AC3E}">
        <p14:creationId xmlns:p14="http://schemas.microsoft.com/office/powerpoint/2010/main" val="2156742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11</a:t>
            </a:fld>
            <a:endParaRPr lang="zh-CN" altLang="en-US"/>
          </a:p>
        </p:txBody>
      </p:sp>
    </p:spTree>
    <p:extLst>
      <p:ext uri="{BB962C8B-B14F-4D97-AF65-F5344CB8AC3E}">
        <p14:creationId xmlns:p14="http://schemas.microsoft.com/office/powerpoint/2010/main" val="3729889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12</a:t>
            </a:fld>
            <a:endParaRPr lang="zh-CN" altLang="en-US"/>
          </a:p>
        </p:txBody>
      </p:sp>
    </p:spTree>
    <p:extLst>
      <p:ext uri="{BB962C8B-B14F-4D97-AF65-F5344CB8AC3E}">
        <p14:creationId xmlns:p14="http://schemas.microsoft.com/office/powerpoint/2010/main" val="511661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13</a:t>
            </a:fld>
            <a:endParaRPr lang="zh-CN" altLang="en-US"/>
          </a:p>
        </p:txBody>
      </p:sp>
    </p:spTree>
    <p:extLst>
      <p:ext uri="{BB962C8B-B14F-4D97-AF65-F5344CB8AC3E}">
        <p14:creationId xmlns:p14="http://schemas.microsoft.com/office/powerpoint/2010/main" val="3565701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14</a:t>
            </a:fld>
            <a:endParaRPr lang="zh-CN" altLang="en-US"/>
          </a:p>
        </p:txBody>
      </p:sp>
    </p:spTree>
    <p:extLst>
      <p:ext uri="{BB962C8B-B14F-4D97-AF65-F5344CB8AC3E}">
        <p14:creationId xmlns:p14="http://schemas.microsoft.com/office/powerpoint/2010/main" val="1183458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15</a:t>
            </a:fld>
            <a:endParaRPr lang="zh-CN" altLang="en-US"/>
          </a:p>
        </p:txBody>
      </p:sp>
    </p:spTree>
    <p:extLst>
      <p:ext uri="{BB962C8B-B14F-4D97-AF65-F5344CB8AC3E}">
        <p14:creationId xmlns:p14="http://schemas.microsoft.com/office/powerpoint/2010/main" val="3573812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16</a:t>
            </a:fld>
            <a:endParaRPr lang="zh-CN" altLang="en-US"/>
          </a:p>
        </p:txBody>
      </p:sp>
    </p:spTree>
    <p:extLst>
      <p:ext uri="{BB962C8B-B14F-4D97-AF65-F5344CB8AC3E}">
        <p14:creationId xmlns:p14="http://schemas.microsoft.com/office/powerpoint/2010/main" val="33320557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17</a:t>
            </a:fld>
            <a:endParaRPr lang="zh-CN" altLang="en-US"/>
          </a:p>
        </p:txBody>
      </p:sp>
    </p:spTree>
    <p:extLst>
      <p:ext uri="{BB962C8B-B14F-4D97-AF65-F5344CB8AC3E}">
        <p14:creationId xmlns:p14="http://schemas.microsoft.com/office/powerpoint/2010/main" val="2546559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18</a:t>
            </a:fld>
            <a:endParaRPr lang="zh-CN" altLang="en-US"/>
          </a:p>
        </p:txBody>
      </p:sp>
    </p:spTree>
    <p:extLst>
      <p:ext uri="{BB962C8B-B14F-4D97-AF65-F5344CB8AC3E}">
        <p14:creationId xmlns:p14="http://schemas.microsoft.com/office/powerpoint/2010/main" val="223490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19</a:t>
            </a:fld>
            <a:endParaRPr lang="zh-CN" altLang="en-US"/>
          </a:p>
        </p:txBody>
      </p:sp>
    </p:spTree>
    <p:extLst>
      <p:ext uri="{BB962C8B-B14F-4D97-AF65-F5344CB8AC3E}">
        <p14:creationId xmlns:p14="http://schemas.microsoft.com/office/powerpoint/2010/main" val="3930132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a:t>
            </a:fld>
            <a:endParaRPr lang="zh-CN" altLang="en-US"/>
          </a:p>
        </p:txBody>
      </p:sp>
    </p:spTree>
    <p:extLst>
      <p:ext uri="{BB962C8B-B14F-4D97-AF65-F5344CB8AC3E}">
        <p14:creationId xmlns:p14="http://schemas.microsoft.com/office/powerpoint/2010/main" val="1258956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20</a:t>
            </a:fld>
            <a:endParaRPr lang="zh-CN" altLang="en-US"/>
          </a:p>
        </p:txBody>
      </p:sp>
    </p:spTree>
    <p:extLst>
      <p:ext uri="{BB962C8B-B14F-4D97-AF65-F5344CB8AC3E}">
        <p14:creationId xmlns:p14="http://schemas.microsoft.com/office/powerpoint/2010/main" val="1245611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21</a:t>
            </a:fld>
            <a:endParaRPr lang="zh-CN" altLang="en-US"/>
          </a:p>
        </p:txBody>
      </p:sp>
    </p:spTree>
    <p:extLst>
      <p:ext uri="{BB962C8B-B14F-4D97-AF65-F5344CB8AC3E}">
        <p14:creationId xmlns:p14="http://schemas.microsoft.com/office/powerpoint/2010/main" val="40884527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22</a:t>
            </a:fld>
            <a:endParaRPr lang="zh-CN" altLang="en-US"/>
          </a:p>
        </p:txBody>
      </p:sp>
    </p:spTree>
    <p:extLst>
      <p:ext uri="{BB962C8B-B14F-4D97-AF65-F5344CB8AC3E}">
        <p14:creationId xmlns:p14="http://schemas.microsoft.com/office/powerpoint/2010/main" val="1204640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23</a:t>
            </a:fld>
            <a:endParaRPr lang="zh-CN" altLang="en-US"/>
          </a:p>
        </p:txBody>
      </p:sp>
    </p:spTree>
    <p:extLst>
      <p:ext uri="{BB962C8B-B14F-4D97-AF65-F5344CB8AC3E}">
        <p14:creationId xmlns:p14="http://schemas.microsoft.com/office/powerpoint/2010/main" val="1661077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24</a:t>
            </a:fld>
            <a:endParaRPr lang="zh-CN" altLang="en-US"/>
          </a:p>
        </p:txBody>
      </p:sp>
    </p:spTree>
    <p:extLst>
      <p:ext uri="{BB962C8B-B14F-4D97-AF65-F5344CB8AC3E}">
        <p14:creationId xmlns:p14="http://schemas.microsoft.com/office/powerpoint/2010/main" val="3899953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3</a:t>
            </a:fld>
            <a:endParaRPr lang="zh-CN" altLang="en-US"/>
          </a:p>
        </p:txBody>
      </p:sp>
    </p:spTree>
    <p:extLst>
      <p:ext uri="{BB962C8B-B14F-4D97-AF65-F5344CB8AC3E}">
        <p14:creationId xmlns:p14="http://schemas.microsoft.com/office/powerpoint/2010/main" val="3228774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4</a:t>
            </a:fld>
            <a:endParaRPr lang="zh-CN" altLang="en-US"/>
          </a:p>
        </p:txBody>
      </p:sp>
    </p:spTree>
    <p:extLst>
      <p:ext uri="{BB962C8B-B14F-4D97-AF65-F5344CB8AC3E}">
        <p14:creationId xmlns:p14="http://schemas.microsoft.com/office/powerpoint/2010/main" val="1725124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5</a:t>
            </a:fld>
            <a:endParaRPr lang="zh-CN" altLang="en-US"/>
          </a:p>
        </p:txBody>
      </p:sp>
    </p:spTree>
    <p:extLst>
      <p:ext uri="{BB962C8B-B14F-4D97-AF65-F5344CB8AC3E}">
        <p14:creationId xmlns:p14="http://schemas.microsoft.com/office/powerpoint/2010/main" val="272197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6</a:t>
            </a:fld>
            <a:endParaRPr lang="zh-CN" altLang="en-US"/>
          </a:p>
        </p:txBody>
      </p:sp>
    </p:spTree>
    <p:extLst>
      <p:ext uri="{BB962C8B-B14F-4D97-AF65-F5344CB8AC3E}">
        <p14:creationId xmlns:p14="http://schemas.microsoft.com/office/powerpoint/2010/main" val="3156622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7</a:t>
            </a:fld>
            <a:endParaRPr lang="zh-CN" altLang="en-US"/>
          </a:p>
        </p:txBody>
      </p:sp>
    </p:spTree>
    <p:extLst>
      <p:ext uri="{BB962C8B-B14F-4D97-AF65-F5344CB8AC3E}">
        <p14:creationId xmlns:p14="http://schemas.microsoft.com/office/powerpoint/2010/main" val="3465874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8</a:t>
            </a:fld>
            <a:endParaRPr lang="zh-CN" altLang="en-US"/>
          </a:p>
        </p:txBody>
      </p:sp>
    </p:spTree>
    <p:extLst>
      <p:ext uri="{BB962C8B-B14F-4D97-AF65-F5344CB8AC3E}">
        <p14:creationId xmlns:p14="http://schemas.microsoft.com/office/powerpoint/2010/main" val="1011828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8F968B-0F29-4C29-B7EF-3C346B02B3E0}" type="slidenum">
              <a:rPr lang="zh-CN" altLang="en-US" smtClean="0"/>
              <a:t>9</a:t>
            </a:fld>
            <a:endParaRPr lang="zh-CN" altLang="en-US"/>
          </a:p>
        </p:txBody>
      </p:sp>
    </p:spTree>
    <p:extLst>
      <p:ext uri="{BB962C8B-B14F-4D97-AF65-F5344CB8AC3E}">
        <p14:creationId xmlns:p14="http://schemas.microsoft.com/office/powerpoint/2010/main" val="3555034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95F37D1-FBC4-4A1C-B713-7ADA14CE3C1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3A0004C2-20E6-463F-88D4-3D5F46ADCA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A1B66A8-97F2-484E-B838-E287076B4618}"/>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47781A1D-A1C7-440F-9073-2591268A6B3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E122236-A1D3-4140-822E-CDFD455368C1}"/>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3083455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41EE42D-6810-490F-B0E8-E3E6BE57D76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CAD3E262-B091-447A-880B-63C85C44FEB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4D34BC6-5B65-4636-90C3-03A0D71A3B9D}"/>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F20371D0-01AB-47D0-9311-8FFD04ED0D8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99356AD-956D-4325-889B-94CF2D60A35E}"/>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3867454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D217160-167F-467B-8402-D843BD9A4C5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EF2B354-6226-47E8-A9E2-15E31019F72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8E710E8-6757-4A35-B70B-CE3F76A0425B}"/>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6A40AED6-5A61-4E5F-AFA4-7CC32E5F82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BBDE5D6-A256-40FD-8CAB-9203210CAD5C}"/>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1376038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82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310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865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31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2757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052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378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03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0269851-9268-4DEC-8426-B2E89B51CB8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1BC6CCB-818C-4204-B399-58D957A522FD}"/>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C6D67BF-A784-442A-97E4-66E681B4A5EA}"/>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29AB69C6-62AC-4C8F-8044-5BD53CD7BD7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1D57A8D-53E8-4ED5-BA6B-99F802695E40}"/>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30990358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1017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7676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800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40C7F0-AE4D-4896-A465-7B24A80EFBD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E156E37D-BA9E-4AD3-98BD-BFFE9190FD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EC6E5350-DE5A-4390-BD0D-74FD74B99526}"/>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A4460EEF-C035-40D0-80B4-2BD2AF4CDB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AA30B07-BAD9-48C2-82B2-066E86903C83}"/>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3897335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CB3D8A-52CC-4712-9360-2420A11D304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C7B2630-5839-4E62-8800-E1566A2AEAFD}"/>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92E69C25-5661-4492-A3E6-2090C127AA1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F706B627-901F-40DE-ABE5-77074C09CD8D}"/>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6" name="页脚占位符 5">
            <a:extLst>
              <a:ext uri="{FF2B5EF4-FFF2-40B4-BE49-F238E27FC236}">
                <a16:creationId xmlns="" xmlns:a16="http://schemas.microsoft.com/office/drawing/2014/main" id="{A9C688AE-0202-46E4-934C-112B769038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C203C8B-54F9-4BA8-B5AB-CBC0DE89CD45}"/>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
        <p:nvSpPr>
          <p:cNvPr id="9" name="矩形 8"/>
          <p:cNvSpPr/>
          <p:nvPr userDrawn="1"/>
        </p:nvSpPr>
        <p:spPr>
          <a:xfrm>
            <a:off x="7937660" y="5435082"/>
            <a:ext cx="775136" cy="246221"/>
          </a:xfrm>
          <a:prstGeom prst="rect">
            <a:avLst/>
          </a:prstGeom>
        </p:spPr>
        <p:txBody>
          <a:bodyPr wrap="square">
            <a:spAutoFit/>
          </a:bodyPr>
          <a:lstStyle/>
          <a:p>
            <a:r>
              <a:rPr lang="en-US" altLang="zh-CN" sz="100" dirty="0">
                <a:solidFill>
                  <a:schemeClr val="accent4">
                    <a:lumMod val="60000"/>
                    <a:lumOff val="40000"/>
                  </a:schemeClr>
                </a:solidFill>
                <a:latin typeface="Calibri"/>
                <a:ea typeface="宋体"/>
              </a:rPr>
              <a:t>PPT</a:t>
            </a:r>
            <a:r>
              <a:rPr lang="zh-CN" altLang="en-US" sz="100" dirty="0">
                <a:solidFill>
                  <a:schemeClr val="accent4">
                    <a:lumMod val="60000"/>
                    <a:lumOff val="40000"/>
                  </a:schemeClr>
                </a:solidFill>
                <a:latin typeface="Calibri"/>
                <a:ea typeface="宋体"/>
              </a:rPr>
              <a:t>模板下载：</a:t>
            </a:r>
            <a:r>
              <a:rPr lang="en-US" altLang="zh-CN" sz="100" dirty="0">
                <a:solidFill>
                  <a:schemeClr val="accent4">
                    <a:lumMod val="60000"/>
                    <a:lumOff val="40000"/>
                  </a:schemeClr>
                </a:solidFill>
                <a:latin typeface="Calibri"/>
                <a:ea typeface="宋体"/>
              </a:rPr>
              <a:t>www.1ppt.com/moban/     </a:t>
            </a:r>
            <a:r>
              <a:rPr lang="zh-CN" altLang="en-US" sz="100" dirty="0">
                <a:solidFill>
                  <a:schemeClr val="accent4">
                    <a:lumMod val="60000"/>
                    <a:lumOff val="40000"/>
                  </a:schemeClr>
                </a:solidFill>
                <a:latin typeface="Calibri"/>
                <a:ea typeface="宋体"/>
              </a:rPr>
              <a:t>行业</a:t>
            </a:r>
            <a:r>
              <a:rPr lang="en-US" altLang="zh-CN" sz="100" dirty="0">
                <a:solidFill>
                  <a:schemeClr val="accent4">
                    <a:lumMod val="60000"/>
                    <a:lumOff val="40000"/>
                  </a:schemeClr>
                </a:solidFill>
                <a:latin typeface="Calibri"/>
                <a:ea typeface="宋体"/>
              </a:rPr>
              <a:t>PPT</a:t>
            </a:r>
            <a:r>
              <a:rPr lang="zh-CN" altLang="en-US" sz="100" dirty="0">
                <a:solidFill>
                  <a:schemeClr val="accent4">
                    <a:lumMod val="60000"/>
                    <a:lumOff val="40000"/>
                  </a:schemeClr>
                </a:solidFill>
                <a:latin typeface="Calibri"/>
                <a:ea typeface="宋体"/>
              </a:rPr>
              <a:t>模板：</a:t>
            </a:r>
            <a:r>
              <a:rPr lang="en-US" altLang="zh-CN" sz="100" dirty="0">
                <a:solidFill>
                  <a:schemeClr val="accent4">
                    <a:lumMod val="60000"/>
                    <a:lumOff val="40000"/>
                  </a:schemeClr>
                </a:solidFill>
                <a:latin typeface="Calibri"/>
                <a:ea typeface="宋体"/>
              </a:rPr>
              <a:t>www.1ppt.com/hangye/ </a:t>
            </a:r>
          </a:p>
          <a:p>
            <a:r>
              <a:rPr lang="zh-CN" altLang="en-US" sz="100" dirty="0">
                <a:solidFill>
                  <a:schemeClr val="accent4">
                    <a:lumMod val="60000"/>
                    <a:lumOff val="40000"/>
                  </a:schemeClr>
                </a:solidFill>
                <a:latin typeface="Calibri"/>
                <a:ea typeface="宋体"/>
              </a:rPr>
              <a:t>节日</a:t>
            </a:r>
            <a:r>
              <a:rPr lang="en-US" altLang="zh-CN" sz="100" dirty="0">
                <a:solidFill>
                  <a:schemeClr val="accent4">
                    <a:lumMod val="60000"/>
                    <a:lumOff val="40000"/>
                  </a:schemeClr>
                </a:solidFill>
                <a:latin typeface="Calibri"/>
                <a:ea typeface="宋体"/>
              </a:rPr>
              <a:t>PPT</a:t>
            </a:r>
            <a:r>
              <a:rPr lang="zh-CN" altLang="en-US" sz="100" dirty="0">
                <a:solidFill>
                  <a:schemeClr val="accent4">
                    <a:lumMod val="60000"/>
                    <a:lumOff val="40000"/>
                  </a:schemeClr>
                </a:solidFill>
                <a:latin typeface="Calibri"/>
                <a:ea typeface="宋体"/>
              </a:rPr>
              <a:t>模板：</a:t>
            </a:r>
            <a:r>
              <a:rPr lang="en-US" altLang="zh-CN" sz="100" dirty="0">
                <a:solidFill>
                  <a:schemeClr val="accent4">
                    <a:lumMod val="60000"/>
                    <a:lumOff val="40000"/>
                  </a:schemeClr>
                </a:solidFill>
                <a:latin typeface="Calibri"/>
                <a:ea typeface="宋体"/>
              </a:rPr>
              <a:t>www.1ppt.com/jieri/           PPT</a:t>
            </a:r>
            <a:r>
              <a:rPr lang="zh-CN" altLang="en-US" sz="100" dirty="0">
                <a:solidFill>
                  <a:schemeClr val="accent4">
                    <a:lumMod val="60000"/>
                    <a:lumOff val="40000"/>
                  </a:schemeClr>
                </a:solidFill>
                <a:latin typeface="Calibri"/>
                <a:ea typeface="宋体"/>
              </a:rPr>
              <a:t>素材下载：</a:t>
            </a:r>
            <a:r>
              <a:rPr lang="en-US" altLang="zh-CN" sz="100" dirty="0">
                <a:solidFill>
                  <a:schemeClr val="accent4">
                    <a:lumMod val="60000"/>
                    <a:lumOff val="40000"/>
                  </a:schemeClr>
                </a:solidFill>
                <a:latin typeface="Calibri"/>
                <a:ea typeface="宋体"/>
              </a:rPr>
              <a:t>www.1ppt.com/sucai/</a:t>
            </a:r>
          </a:p>
          <a:p>
            <a:r>
              <a:rPr lang="en-US" altLang="zh-CN" sz="100" dirty="0">
                <a:solidFill>
                  <a:schemeClr val="accent4">
                    <a:lumMod val="60000"/>
                    <a:lumOff val="40000"/>
                  </a:schemeClr>
                </a:solidFill>
                <a:latin typeface="Calibri"/>
                <a:ea typeface="宋体"/>
              </a:rPr>
              <a:t>PPT</a:t>
            </a:r>
            <a:r>
              <a:rPr lang="zh-CN" altLang="en-US" sz="100" dirty="0">
                <a:solidFill>
                  <a:schemeClr val="accent4">
                    <a:lumMod val="60000"/>
                    <a:lumOff val="40000"/>
                  </a:schemeClr>
                </a:solidFill>
                <a:latin typeface="Calibri"/>
                <a:ea typeface="宋体"/>
              </a:rPr>
              <a:t>背景图片：</a:t>
            </a:r>
            <a:r>
              <a:rPr lang="en-US" altLang="zh-CN" sz="100" dirty="0">
                <a:solidFill>
                  <a:schemeClr val="accent4">
                    <a:lumMod val="60000"/>
                    <a:lumOff val="40000"/>
                  </a:schemeClr>
                </a:solidFill>
                <a:latin typeface="Calibri"/>
                <a:ea typeface="宋体"/>
              </a:rPr>
              <a:t>www.1ppt.com/beijing/      PPT</a:t>
            </a:r>
            <a:r>
              <a:rPr lang="zh-CN" altLang="en-US" sz="100" dirty="0">
                <a:solidFill>
                  <a:schemeClr val="accent4">
                    <a:lumMod val="60000"/>
                    <a:lumOff val="40000"/>
                  </a:schemeClr>
                </a:solidFill>
                <a:latin typeface="Calibri"/>
                <a:ea typeface="宋体"/>
              </a:rPr>
              <a:t>图表下载：</a:t>
            </a:r>
            <a:r>
              <a:rPr lang="en-US" altLang="zh-CN" sz="100" dirty="0">
                <a:solidFill>
                  <a:schemeClr val="accent4">
                    <a:lumMod val="60000"/>
                    <a:lumOff val="40000"/>
                  </a:schemeClr>
                </a:solidFill>
                <a:latin typeface="Calibri"/>
                <a:ea typeface="宋体"/>
              </a:rPr>
              <a:t>www.1ppt.com/tubiao/      </a:t>
            </a:r>
          </a:p>
          <a:p>
            <a:r>
              <a:rPr lang="zh-CN" altLang="en-US" sz="100" dirty="0">
                <a:solidFill>
                  <a:schemeClr val="accent4">
                    <a:lumMod val="60000"/>
                    <a:lumOff val="40000"/>
                  </a:schemeClr>
                </a:solidFill>
                <a:latin typeface="Calibri"/>
                <a:ea typeface="宋体"/>
              </a:rPr>
              <a:t>优秀</a:t>
            </a:r>
            <a:r>
              <a:rPr lang="en-US" altLang="zh-CN" sz="100" dirty="0">
                <a:solidFill>
                  <a:schemeClr val="accent4">
                    <a:lumMod val="60000"/>
                    <a:lumOff val="40000"/>
                  </a:schemeClr>
                </a:solidFill>
                <a:latin typeface="Calibri"/>
                <a:ea typeface="宋体"/>
              </a:rPr>
              <a:t>PPT</a:t>
            </a:r>
            <a:r>
              <a:rPr lang="zh-CN" altLang="en-US" sz="100" dirty="0">
                <a:solidFill>
                  <a:schemeClr val="accent4">
                    <a:lumMod val="60000"/>
                    <a:lumOff val="40000"/>
                  </a:schemeClr>
                </a:solidFill>
                <a:latin typeface="Calibri"/>
                <a:ea typeface="宋体"/>
              </a:rPr>
              <a:t>下载：</a:t>
            </a:r>
            <a:r>
              <a:rPr lang="en-US" altLang="zh-CN" sz="100" dirty="0">
                <a:solidFill>
                  <a:schemeClr val="accent4">
                    <a:lumMod val="60000"/>
                    <a:lumOff val="40000"/>
                  </a:schemeClr>
                </a:solidFill>
                <a:latin typeface="Calibri"/>
                <a:ea typeface="宋体"/>
              </a:rPr>
              <a:t>www.1ppt.com/xiazai/        PPT</a:t>
            </a:r>
            <a:r>
              <a:rPr lang="zh-CN" altLang="en-US" sz="100" dirty="0">
                <a:solidFill>
                  <a:schemeClr val="accent4">
                    <a:lumMod val="60000"/>
                    <a:lumOff val="40000"/>
                  </a:schemeClr>
                </a:solidFill>
                <a:latin typeface="Calibri"/>
                <a:ea typeface="宋体"/>
              </a:rPr>
              <a:t>教程： </a:t>
            </a:r>
            <a:r>
              <a:rPr lang="en-US" altLang="zh-CN" sz="100" dirty="0">
                <a:solidFill>
                  <a:schemeClr val="accent4">
                    <a:lumMod val="60000"/>
                    <a:lumOff val="40000"/>
                  </a:schemeClr>
                </a:solidFill>
                <a:latin typeface="Calibri"/>
                <a:ea typeface="宋体"/>
              </a:rPr>
              <a:t>www.1ppt.com/powerpoint/      </a:t>
            </a:r>
          </a:p>
          <a:p>
            <a:r>
              <a:rPr lang="en-US" altLang="zh-CN" sz="100" dirty="0">
                <a:solidFill>
                  <a:schemeClr val="accent4">
                    <a:lumMod val="60000"/>
                    <a:lumOff val="40000"/>
                  </a:schemeClr>
                </a:solidFill>
                <a:latin typeface="Calibri"/>
                <a:ea typeface="宋体"/>
              </a:rPr>
              <a:t>Word</a:t>
            </a:r>
            <a:r>
              <a:rPr lang="zh-CN" altLang="en-US" sz="100" dirty="0">
                <a:solidFill>
                  <a:schemeClr val="accent4">
                    <a:lumMod val="60000"/>
                    <a:lumOff val="40000"/>
                  </a:schemeClr>
                </a:solidFill>
                <a:latin typeface="Calibri"/>
                <a:ea typeface="宋体"/>
              </a:rPr>
              <a:t>教程： </a:t>
            </a:r>
            <a:r>
              <a:rPr lang="en-US" altLang="zh-CN" sz="100" dirty="0">
                <a:solidFill>
                  <a:schemeClr val="accent4">
                    <a:lumMod val="60000"/>
                    <a:lumOff val="40000"/>
                  </a:schemeClr>
                </a:solidFill>
                <a:latin typeface="Calibri"/>
                <a:ea typeface="宋体"/>
              </a:rPr>
              <a:t>www.1ppt.com/word/              Excel</a:t>
            </a:r>
            <a:r>
              <a:rPr lang="zh-CN" altLang="en-US" sz="100" dirty="0">
                <a:solidFill>
                  <a:schemeClr val="accent4">
                    <a:lumMod val="60000"/>
                    <a:lumOff val="40000"/>
                  </a:schemeClr>
                </a:solidFill>
                <a:latin typeface="Calibri"/>
                <a:ea typeface="宋体"/>
              </a:rPr>
              <a:t>教程：</a:t>
            </a:r>
            <a:r>
              <a:rPr lang="en-US" altLang="zh-CN" sz="100" dirty="0">
                <a:solidFill>
                  <a:schemeClr val="accent4">
                    <a:lumMod val="60000"/>
                    <a:lumOff val="40000"/>
                  </a:schemeClr>
                </a:solidFill>
                <a:latin typeface="Calibri"/>
                <a:ea typeface="宋体"/>
              </a:rPr>
              <a:t>www.1ppt.com/excel/  </a:t>
            </a:r>
          </a:p>
          <a:p>
            <a:r>
              <a:rPr lang="zh-CN" altLang="en-US" sz="100" dirty="0">
                <a:solidFill>
                  <a:schemeClr val="accent4">
                    <a:lumMod val="60000"/>
                    <a:lumOff val="40000"/>
                  </a:schemeClr>
                </a:solidFill>
                <a:latin typeface="Calibri"/>
                <a:ea typeface="宋体"/>
              </a:rPr>
              <a:t>资料下载：</a:t>
            </a:r>
            <a:r>
              <a:rPr lang="en-US" altLang="zh-CN" sz="100" dirty="0">
                <a:solidFill>
                  <a:schemeClr val="accent4">
                    <a:lumMod val="60000"/>
                    <a:lumOff val="40000"/>
                  </a:schemeClr>
                </a:solidFill>
                <a:latin typeface="Calibri"/>
                <a:ea typeface="宋体"/>
              </a:rPr>
              <a:t>www.1ppt.com/ziliao/                PPT</a:t>
            </a:r>
            <a:r>
              <a:rPr lang="zh-CN" altLang="en-US" sz="100" dirty="0">
                <a:solidFill>
                  <a:schemeClr val="accent4">
                    <a:lumMod val="60000"/>
                    <a:lumOff val="40000"/>
                  </a:schemeClr>
                </a:solidFill>
                <a:latin typeface="Calibri"/>
                <a:ea typeface="宋体"/>
              </a:rPr>
              <a:t>课件下载：</a:t>
            </a:r>
            <a:r>
              <a:rPr lang="en-US" altLang="zh-CN" sz="100" dirty="0">
                <a:solidFill>
                  <a:schemeClr val="accent4">
                    <a:lumMod val="60000"/>
                    <a:lumOff val="40000"/>
                  </a:schemeClr>
                </a:solidFill>
                <a:latin typeface="Calibri"/>
                <a:ea typeface="宋体"/>
              </a:rPr>
              <a:t>www.1ppt.com/kejian/ </a:t>
            </a:r>
          </a:p>
          <a:p>
            <a:r>
              <a:rPr lang="zh-CN" altLang="en-US" sz="100" dirty="0">
                <a:solidFill>
                  <a:schemeClr val="accent4">
                    <a:lumMod val="60000"/>
                    <a:lumOff val="40000"/>
                  </a:schemeClr>
                </a:solidFill>
                <a:latin typeface="Calibri"/>
                <a:ea typeface="宋体"/>
              </a:rPr>
              <a:t>范文下载：</a:t>
            </a:r>
            <a:r>
              <a:rPr lang="en-US" altLang="zh-CN" sz="100" dirty="0">
                <a:solidFill>
                  <a:schemeClr val="accent4">
                    <a:lumMod val="60000"/>
                    <a:lumOff val="40000"/>
                  </a:schemeClr>
                </a:solidFill>
                <a:latin typeface="Calibri"/>
                <a:ea typeface="宋体"/>
              </a:rPr>
              <a:t>www.1ppt.com/fanwen/             </a:t>
            </a:r>
            <a:r>
              <a:rPr lang="zh-CN" altLang="en-US" sz="100" dirty="0">
                <a:solidFill>
                  <a:schemeClr val="accent4">
                    <a:lumMod val="60000"/>
                    <a:lumOff val="40000"/>
                  </a:schemeClr>
                </a:solidFill>
                <a:latin typeface="Calibri"/>
                <a:ea typeface="宋体"/>
              </a:rPr>
              <a:t>试卷下载：</a:t>
            </a:r>
            <a:r>
              <a:rPr lang="en-US" altLang="zh-CN" sz="100" dirty="0">
                <a:solidFill>
                  <a:schemeClr val="accent4">
                    <a:lumMod val="60000"/>
                    <a:lumOff val="40000"/>
                  </a:schemeClr>
                </a:solidFill>
                <a:latin typeface="Calibri"/>
                <a:ea typeface="宋体"/>
              </a:rPr>
              <a:t>www.1ppt.com/shiti/  </a:t>
            </a:r>
          </a:p>
          <a:p>
            <a:r>
              <a:rPr lang="zh-CN" altLang="en-US" sz="100" dirty="0">
                <a:solidFill>
                  <a:schemeClr val="accent4">
                    <a:lumMod val="60000"/>
                    <a:lumOff val="40000"/>
                  </a:schemeClr>
                </a:solidFill>
                <a:latin typeface="Calibri"/>
                <a:ea typeface="宋体"/>
              </a:rPr>
              <a:t>教案下载：</a:t>
            </a:r>
            <a:r>
              <a:rPr lang="en-US" altLang="zh-CN" sz="100" dirty="0">
                <a:solidFill>
                  <a:schemeClr val="accent4">
                    <a:lumMod val="60000"/>
                    <a:lumOff val="40000"/>
                  </a:schemeClr>
                </a:solidFill>
                <a:latin typeface="Calibri"/>
                <a:ea typeface="宋体"/>
              </a:rPr>
              <a:t>www.1ppt.com/jiaoan/  </a:t>
            </a:r>
            <a:r>
              <a:rPr lang="en-US" altLang="zh-CN" sz="100" dirty="0" smtClean="0">
                <a:solidFill>
                  <a:schemeClr val="accent4">
                    <a:lumMod val="60000"/>
                    <a:lumOff val="40000"/>
                  </a:schemeClr>
                </a:solidFill>
                <a:latin typeface="Calibri"/>
                <a:ea typeface="宋体"/>
              </a:rPr>
              <a:t>      </a:t>
            </a:r>
            <a:endParaRPr lang="en-US" altLang="zh-CN" sz="100" dirty="0">
              <a:solidFill>
                <a:schemeClr val="accent4">
                  <a:lumMod val="60000"/>
                  <a:lumOff val="40000"/>
                </a:schemeClr>
              </a:solidFill>
              <a:latin typeface="Calibri"/>
              <a:ea typeface="宋体"/>
            </a:endParaRPr>
          </a:p>
          <a:p>
            <a:r>
              <a:rPr lang="zh-CN" altLang="en-US" sz="100" dirty="0" smtClean="0">
                <a:solidFill>
                  <a:schemeClr val="accent4">
                    <a:lumMod val="60000"/>
                    <a:lumOff val="40000"/>
                  </a:schemeClr>
                </a:solidFill>
                <a:latin typeface="Calibri"/>
                <a:ea typeface="宋体"/>
              </a:rPr>
              <a:t>字体下载：</a:t>
            </a:r>
            <a:r>
              <a:rPr lang="en-US" altLang="zh-CN" sz="100" dirty="0" smtClean="0">
                <a:solidFill>
                  <a:schemeClr val="accent4">
                    <a:lumMod val="60000"/>
                    <a:lumOff val="40000"/>
                  </a:schemeClr>
                </a:solidFill>
                <a:latin typeface="Calibri"/>
                <a:ea typeface="宋体"/>
              </a:rPr>
              <a:t>www.1ppt.com/ziti/</a:t>
            </a:r>
            <a:endParaRPr lang="en-US" altLang="zh-CN" sz="100" dirty="0">
              <a:solidFill>
                <a:schemeClr val="accent4">
                  <a:lumMod val="60000"/>
                  <a:lumOff val="40000"/>
                </a:schemeClr>
              </a:solidFill>
              <a:latin typeface="Calibri"/>
              <a:ea typeface="宋体"/>
            </a:endParaRPr>
          </a:p>
          <a:p>
            <a:r>
              <a:rPr lang="en-US" altLang="zh-CN" sz="100" dirty="0">
                <a:solidFill>
                  <a:schemeClr val="accent4">
                    <a:lumMod val="60000"/>
                    <a:lumOff val="40000"/>
                  </a:schemeClr>
                </a:solidFill>
                <a:latin typeface="Calibri"/>
                <a:ea typeface="宋体"/>
              </a:rPr>
              <a:t> </a:t>
            </a:r>
            <a:endParaRPr lang="zh-CN" altLang="en-US" sz="100" dirty="0">
              <a:solidFill>
                <a:schemeClr val="accent4">
                  <a:lumMod val="60000"/>
                  <a:lumOff val="40000"/>
                </a:schemeClr>
              </a:solidFill>
              <a:latin typeface="Calibri"/>
              <a:ea typeface="宋体"/>
            </a:endParaRPr>
          </a:p>
        </p:txBody>
      </p:sp>
    </p:spTree>
    <p:extLst>
      <p:ext uri="{BB962C8B-B14F-4D97-AF65-F5344CB8AC3E}">
        <p14:creationId xmlns:p14="http://schemas.microsoft.com/office/powerpoint/2010/main" val="1301351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7EB82A8-B2FC-4483-9855-54461568F0C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A128DEC-B0E9-4362-82F4-6D048A8008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868A1440-6D38-48D9-B4B7-A9BD02680318}"/>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32AFC25B-3B32-43D2-9D25-D28864D0BF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2B9C2D09-A480-453C-AC11-7AEFAF685170}"/>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33005CE9-1BE9-4874-BFFF-64FAACEC57C0}"/>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8" name="页脚占位符 7">
            <a:extLst>
              <a:ext uri="{FF2B5EF4-FFF2-40B4-BE49-F238E27FC236}">
                <a16:creationId xmlns="" xmlns:a16="http://schemas.microsoft.com/office/drawing/2014/main" id="{45BC288D-006E-4D30-87CA-F8D3D178FD6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583C438-E4D1-48C5-9B0F-55ED61215FD8}"/>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2434410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F30B9E7-DA6E-4B70-B933-DF572446764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DC75BAD-5234-48D8-9A6D-61C99D5F4434}"/>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4" name="页脚占位符 3">
            <a:extLst>
              <a:ext uri="{FF2B5EF4-FFF2-40B4-BE49-F238E27FC236}">
                <a16:creationId xmlns="" xmlns:a16="http://schemas.microsoft.com/office/drawing/2014/main" id="{281BF25A-D396-430D-BD49-C1EF2D28ADE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3A3CF7A5-151F-45D2-AAF6-14174319D8E5}"/>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1530843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4688302F-7A74-4699-8C39-9C5A130DB431}"/>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3" name="页脚占位符 2">
            <a:extLst>
              <a:ext uri="{FF2B5EF4-FFF2-40B4-BE49-F238E27FC236}">
                <a16:creationId xmlns="" xmlns:a16="http://schemas.microsoft.com/office/drawing/2014/main" id="{4A04BE8A-E2D5-4D17-A47C-6DF54193255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C8A7D7A3-5C46-4431-B4D0-4DBD8E61277A}"/>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1552398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7AE851-9414-4843-847B-B6930B47D1D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2155F6F-CFAA-4858-8E09-6E25C112F0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DAD4F371-4160-456B-9516-8589B6EC41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626EC27D-F1D6-4A43-81B1-596C50F5B13F}"/>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6" name="页脚占位符 5">
            <a:extLst>
              <a:ext uri="{FF2B5EF4-FFF2-40B4-BE49-F238E27FC236}">
                <a16:creationId xmlns="" xmlns:a16="http://schemas.microsoft.com/office/drawing/2014/main" id="{F14FD7C8-E8AB-470D-82E0-324F5E4AB4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9AFDF74-F82D-479F-822F-37B9B04C7D80}"/>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3993489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F3886A8-8907-4224-B063-64F11097B63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82A7111-549A-4101-9E31-98B4784A73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B9471A56-482D-4C79-9E1C-8263E3DD24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C15EA52-CD56-4E44-A7FB-93F6B448448F}"/>
              </a:ext>
            </a:extLst>
          </p:cNvPr>
          <p:cNvSpPr>
            <a:spLocks noGrp="1"/>
          </p:cNvSpPr>
          <p:nvPr>
            <p:ph type="dt" sz="half" idx="10"/>
          </p:nvPr>
        </p:nvSpPr>
        <p:spPr/>
        <p:txBody>
          <a:bodyPr/>
          <a:lstStyle/>
          <a:p>
            <a:fld id="{AFCC24C7-4B96-43DA-BD2A-B0E0E125705E}" type="datetimeFigureOut">
              <a:rPr lang="zh-CN" altLang="en-US" smtClean="0"/>
              <a:t>2019/4/27</a:t>
            </a:fld>
            <a:endParaRPr lang="zh-CN" altLang="en-US"/>
          </a:p>
        </p:txBody>
      </p:sp>
      <p:sp>
        <p:nvSpPr>
          <p:cNvPr id="6" name="页脚占位符 5">
            <a:extLst>
              <a:ext uri="{FF2B5EF4-FFF2-40B4-BE49-F238E27FC236}">
                <a16:creationId xmlns="" xmlns:a16="http://schemas.microsoft.com/office/drawing/2014/main" id="{705984E0-EE82-44F5-8A8B-C5434B35CE6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F5D78DA-6901-413E-8904-A30ECA4E3F75}"/>
              </a:ext>
            </a:extLst>
          </p:cNvPr>
          <p:cNvSpPr>
            <a:spLocks noGrp="1"/>
          </p:cNvSpPr>
          <p:nvPr>
            <p:ph type="sldNum" sz="quarter" idx="12"/>
          </p:nvPr>
        </p:nvSpPr>
        <p:spPr/>
        <p:txBody>
          <a:bodyPr/>
          <a:lstStyle/>
          <a:p>
            <a:fld id="{269E48EC-12F5-44D7-AEBA-DD70E5849EE1}" type="slidenum">
              <a:rPr lang="zh-CN" altLang="en-US" smtClean="0"/>
              <a:t>‹#›</a:t>
            </a:fld>
            <a:endParaRPr lang="zh-CN" altLang="en-US"/>
          </a:p>
        </p:txBody>
      </p:sp>
    </p:spTree>
    <p:extLst>
      <p:ext uri="{BB962C8B-B14F-4D97-AF65-F5344CB8AC3E}">
        <p14:creationId xmlns:p14="http://schemas.microsoft.com/office/powerpoint/2010/main" val="470152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标题占位符 1">
            <a:extLst>
              <a:ext uri="{FF2B5EF4-FFF2-40B4-BE49-F238E27FC236}">
                <a16:creationId xmlns="" xmlns:a16="http://schemas.microsoft.com/office/drawing/2014/main" id="{41003FC2-22F1-4A12-8B53-2771E438AE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E54DF85-0D03-4CB6-B037-42A124787C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761098A-1462-4CBF-9B63-06211F8918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CC24C7-4B96-43DA-BD2A-B0E0E125705E}" type="datetimeFigureOut">
              <a:rPr lang="zh-CN" altLang="en-US" smtClean="0"/>
              <a:t>2019/4/27</a:t>
            </a:fld>
            <a:endParaRPr lang="zh-CN" altLang="en-US"/>
          </a:p>
        </p:txBody>
      </p:sp>
      <p:sp>
        <p:nvSpPr>
          <p:cNvPr id="5" name="页脚占位符 4">
            <a:extLst>
              <a:ext uri="{FF2B5EF4-FFF2-40B4-BE49-F238E27FC236}">
                <a16:creationId xmlns="" xmlns:a16="http://schemas.microsoft.com/office/drawing/2014/main" id="{236B4748-FFA5-47FD-927F-FF76C50480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9A091D2-7B19-489D-A884-D614559D51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E48EC-12F5-44D7-AEBA-DD70E5849EE1}" type="slidenum">
              <a:rPr lang="zh-CN" altLang="en-US" smtClean="0"/>
              <a:t>‹#›</a:t>
            </a:fld>
            <a:endParaRPr lang="zh-CN" altLang="en-US"/>
          </a:p>
        </p:txBody>
      </p:sp>
      <p:pic>
        <p:nvPicPr>
          <p:cNvPr id="10" name="图片 9">
            <a:extLst>
              <a:ext uri="{FF2B5EF4-FFF2-40B4-BE49-F238E27FC236}">
                <a16:creationId xmlns="" xmlns:a16="http://schemas.microsoft.com/office/drawing/2014/main" id="{E7350455-4027-4760-9ACC-7837B7C28391}"/>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rot="16200000">
            <a:off x="2730348" y="-2675263"/>
            <a:ext cx="6731306" cy="12192002"/>
          </a:xfrm>
          <a:prstGeom prst="rect">
            <a:avLst/>
          </a:prstGeom>
        </p:spPr>
      </p:pic>
      <p:pic>
        <p:nvPicPr>
          <p:cNvPr id="11" name="图片 10">
            <a:extLst>
              <a:ext uri="{FF2B5EF4-FFF2-40B4-BE49-F238E27FC236}">
                <a16:creationId xmlns="" xmlns:a16="http://schemas.microsoft.com/office/drawing/2014/main" id="{1D88A64C-08E0-46B3-9475-0939DD734573}"/>
              </a:ext>
            </a:extLst>
          </p:cNvPr>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649995" y="517794"/>
            <a:ext cx="677535" cy="528810"/>
          </a:xfrm>
          <a:prstGeom prst="rect">
            <a:avLst/>
          </a:prstGeom>
        </p:spPr>
      </p:pic>
      <p:pic>
        <p:nvPicPr>
          <p:cNvPr id="12" name="图片 11">
            <a:extLst>
              <a:ext uri="{FF2B5EF4-FFF2-40B4-BE49-F238E27FC236}">
                <a16:creationId xmlns="" xmlns:a16="http://schemas.microsoft.com/office/drawing/2014/main" id="{DEDB245D-8B42-4B49-A879-32A6E61A8F81}"/>
              </a:ext>
            </a:extLst>
          </p:cNvPr>
          <p:cNvPicPr>
            <a:picLocks noChangeAspect="1"/>
          </p:cNvPicPr>
          <p:nvPr userDrawn="1"/>
        </p:nvPicPr>
        <p:blipFill rotWithShape="1">
          <a:blip r:embed="rId16" cstate="screen">
            <a:extLst>
              <a:ext uri="{28A0092B-C50C-407E-A947-70E740481C1C}">
                <a14:useLocalDpi xmlns:a14="http://schemas.microsoft.com/office/drawing/2010/main"/>
              </a:ext>
            </a:extLst>
          </a:blip>
          <a:srcRect/>
          <a:stretch/>
        </p:blipFill>
        <p:spPr>
          <a:xfrm>
            <a:off x="10772660" y="517794"/>
            <a:ext cx="677535" cy="528810"/>
          </a:xfrm>
          <a:prstGeom prst="rect">
            <a:avLst/>
          </a:prstGeom>
        </p:spPr>
      </p:pic>
      <p:pic>
        <p:nvPicPr>
          <p:cNvPr id="13" name="图片 12">
            <a:extLst>
              <a:ext uri="{FF2B5EF4-FFF2-40B4-BE49-F238E27FC236}">
                <a16:creationId xmlns="" xmlns:a16="http://schemas.microsoft.com/office/drawing/2014/main" id="{8790DC0C-B730-42E3-BA77-D092395DF6B0}"/>
              </a:ext>
            </a:extLst>
          </p:cNvPr>
          <p:cNvPicPr>
            <a:picLocks noChangeAspect="1"/>
          </p:cNvPicPr>
          <p:nvPr userDrawn="1"/>
        </p:nvPicPr>
        <p:blipFill rotWithShape="1">
          <a:blip r:embed="rId17" cstate="screen">
            <a:extLst>
              <a:ext uri="{28A0092B-C50C-407E-A947-70E740481C1C}">
                <a14:useLocalDpi xmlns:a14="http://schemas.microsoft.com/office/drawing/2010/main"/>
              </a:ext>
            </a:extLst>
          </a:blip>
          <a:srcRect/>
          <a:stretch/>
        </p:blipFill>
        <p:spPr>
          <a:xfrm>
            <a:off x="649994" y="5778345"/>
            <a:ext cx="677535" cy="528810"/>
          </a:xfrm>
          <a:prstGeom prst="rect">
            <a:avLst/>
          </a:prstGeom>
        </p:spPr>
      </p:pic>
      <p:pic>
        <p:nvPicPr>
          <p:cNvPr id="14" name="图片 13">
            <a:extLst>
              <a:ext uri="{FF2B5EF4-FFF2-40B4-BE49-F238E27FC236}">
                <a16:creationId xmlns="" xmlns:a16="http://schemas.microsoft.com/office/drawing/2014/main" id="{5FAB387C-E7FF-4F07-8BFB-0F7581117A01}"/>
              </a:ext>
            </a:extLst>
          </p:cNvPr>
          <p:cNvPicPr>
            <a:picLocks noChangeAspect="1"/>
          </p:cNvPicPr>
          <p:nvPr userDrawn="1"/>
        </p:nvPicPr>
        <p:blipFill rotWithShape="1">
          <a:blip r:embed="rId18" cstate="screen">
            <a:extLst>
              <a:ext uri="{28A0092B-C50C-407E-A947-70E740481C1C}">
                <a14:useLocalDpi xmlns:a14="http://schemas.microsoft.com/office/drawing/2010/main"/>
              </a:ext>
            </a:extLst>
          </a:blip>
          <a:srcRect/>
          <a:stretch/>
        </p:blipFill>
        <p:spPr>
          <a:xfrm>
            <a:off x="10859879" y="5739784"/>
            <a:ext cx="677535" cy="528810"/>
          </a:xfrm>
          <a:prstGeom prst="rect">
            <a:avLst/>
          </a:prstGeom>
        </p:spPr>
      </p:pic>
    </p:spTree>
    <p:extLst>
      <p:ext uri="{BB962C8B-B14F-4D97-AF65-F5344CB8AC3E}">
        <p14:creationId xmlns:p14="http://schemas.microsoft.com/office/powerpoint/2010/main" val="665241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595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png"/><Relationship Id="rId7"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jpeg"/></Relationships>
</file>

<file path=ppt/slides/_rels/slide1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14.png"/><Relationship Id="rId7"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4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4.png"/><Relationship Id="rId7"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968" y="3714534"/>
            <a:ext cx="3042277" cy="2521009"/>
          </a:xfrm>
          <a:prstGeom prst="rect">
            <a:avLst/>
          </a:prstGeom>
        </p:spPr>
      </p:pic>
      <p:pic>
        <p:nvPicPr>
          <p:cNvPr id="22" name="图片 21">
            <a:extLst>
              <a:ext uri="{FF2B5EF4-FFF2-40B4-BE49-F238E27FC236}">
                <a16:creationId xmlns="" xmlns:a16="http://schemas.microsoft.com/office/drawing/2014/main" id="{C859607E-6705-4079-AB96-FE318D0D9B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8989764" y="3819342"/>
            <a:ext cx="2915798" cy="2416201"/>
          </a:xfrm>
          <a:prstGeom prst="rect">
            <a:avLst/>
          </a:prstGeom>
        </p:spPr>
      </p:pic>
      <p:pic>
        <p:nvPicPr>
          <p:cNvPr id="24" name="图片 23">
            <a:extLst>
              <a:ext uri="{FF2B5EF4-FFF2-40B4-BE49-F238E27FC236}">
                <a16:creationId xmlns="" xmlns:a16="http://schemas.microsoft.com/office/drawing/2014/main" id="{74CD56A9-5932-40C7-AF6D-E32D623F9EF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58394"/>
          <a:stretch/>
        </p:blipFill>
        <p:spPr>
          <a:xfrm>
            <a:off x="1905106" y="82626"/>
            <a:ext cx="8053327" cy="3767769"/>
          </a:xfrm>
          <a:prstGeom prst="rect">
            <a:avLst/>
          </a:prstGeom>
        </p:spPr>
      </p:pic>
      <p:pic>
        <p:nvPicPr>
          <p:cNvPr id="25" name="图片 24">
            <a:extLst>
              <a:ext uri="{FF2B5EF4-FFF2-40B4-BE49-F238E27FC236}">
                <a16:creationId xmlns="" xmlns:a16="http://schemas.microsoft.com/office/drawing/2014/main" id="{E69F3F2B-4258-453F-AC7C-CA5B7CB2916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463990" y="1889391"/>
            <a:ext cx="4935557" cy="1211855"/>
          </a:xfrm>
          <a:prstGeom prst="rect">
            <a:avLst/>
          </a:prstGeom>
        </p:spPr>
      </p:pic>
      <p:pic>
        <p:nvPicPr>
          <p:cNvPr id="26" name="图片 25">
            <a:extLst>
              <a:ext uri="{FF2B5EF4-FFF2-40B4-BE49-F238E27FC236}">
                <a16:creationId xmlns="" xmlns:a16="http://schemas.microsoft.com/office/drawing/2014/main" id="{49BF6676-C3BE-4449-9F8B-EAFDCB714F8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2087"/>
          <a:stretch/>
        </p:blipFill>
        <p:spPr>
          <a:xfrm>
            <a:off x="533912" y="2709921"/>
            <a:ext cx="2169509" cy="1649626"/>
          </a:xfrm>
          <a:prstGeom prst="rect">
            <a:avLst/>
          </a:prstGeom>
        </p:spPr>
      </p:pic>
      <p:pic>
        <p:nvPicPr>
          <p:cNvPr id="27" name="图片 26">
            <a:extLst>
              <a:ext uri="{FF2B5EF4-FFF2-40B4-BE49-F238E27FC236}">
                <a16:creationId xmlns="" xmlns:a16="http://schemas.microsoft.com/office/drawing/2014/main" id="{8F57C119-BF3D-4909-93AA-1364DB59217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r="-567"/>
          <a:stretch/>
        </p:blipFill>
        <p:spPr>
          <a:xfrm>
            <a:off x="9781053" y="1697665"/>
            <a:ext cx="1602230" cy="1570829"/>
          </a:xfrm>
          <a:prstGeom prst="rect">
            <a:avLst/>
          </a:prstGeom>
        </p:spPr>
      </p:pic>
      <p:sp>
        <p:nvSpPr>
          <p:cNvPr id="28" name="文本框 27">
            <a:extLst>
              <a:ext uri="{FF2B5EF4-FFF2-40B4-BE49-F238E27FC236}">
                <a16:creationId xmlns="" xmlns:a16="http://schemas.microsoft.com/office/drawing/2014/main" id="{6DC95CA7-A822-4C8A-A9BA-514909821CF3}"/>
              </a:ext>
            </a:extLst>
          </p:cNvPr>
          <p:cNvSpPr txBox="1"/>
          <p:nvPr/>
        </p:nvSpPr>
        <p:spPr>
          <a:xfrm>
            <a:off x="3104920" y="4313105"/>
            <a:ext cx="5982159" cy="830997"/>
          </a:xfrm>
          <a:prstGeom prst="rect">
            <a:avLst/>
          </a:prstGeom>
          <a:noFill/>
        </p:spPr>
        <p:txBody>
          <a:bodyPr wrap="square" rtlCol="0">
            <a:spAutoFit/>
          </a:bodyPr>
          <a:lstStyle/>
          <a:p>
            <a:pPr algn="ctr"/>
            <a:r>
              <a:rPr lang="zh-CN" altLang="en-US" sz="4800" dirty="0" smtClean="0">
                <a:solidFill>
                  <a:srgbClr val="8F2320"/>
                </a:solidFill>
                <a:latin typeface="汉仪大黑简" panose="02010609000101010101" pitchFamily="49" charset="-122"/>
                <a:ea typeface="汉仪大黑简" panose="02010609000101010101" pitchFamily="49" charset="-122"/>
              </a:rPr>
              <a:t>劳动节主</a:t>
            </a:r>
            <a:r>
              <a:rPr lang="zh-CN" altLang="en-US" sz="4800" dirty="0">
                <a:solidFill>
                  <a:srgbClr val="8F2320"/>
                </a:solidFill>
                <a:latin typeface="汉仪大黑简" panose="02010609000101010101" pitchFamily="49" charset="-122"/>
                <a:ea typeface="汉仪大黑简" panose="02010609000101010101" pitchFamily="49" charset="-122"/>
              </a:rPr>
              <a:t>题班会</a:t>
            </a:r>
          </a:p>
        </p:txBody>
      </p:sp>
    </p:spTree>
    <p:extLst>
      <p:ext uri="{BB962C8B-B14F-4D97-AF65-F5344CB8AC3E}">
        <p14:creationId xmlns:p14="http://schemas.microsoft.com/office/powerpoint/2010/main" val="3468679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近代劳动者</a:t>
              </a:r>
              <a:r>
                <a:rPr lang="en-US" altLang="zh-CN"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-60</a:t>
              </a: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年代</a:t>
              </a:r>
            </a:p>
          </p:txBody>
        </p:sp>
      </p:grpSp>
      <p:grpSp>
        <p:nvGrpSpPr>
          <p:cNvPr id="21" name="组合 20">
            <a:extLst>
              <a:ext uri="{FF2B5EF4-FFF2-40B4-BE49-F238E27FC236}">
                <a16:creationId xmlns="" xmlns:a16="http://schemas.microsoft.com/office/drawing/2014/main" id="{5BA4DD2F-F838-4D98-9E2B-3A6E82C63B34}"/>
              </a:ext>
            </a:extLst>
          </p:cNvPr>
          <p:cNvGrpSpPr/>
          <p:nvPr/>
        </p:nvGrpSpPr>
        <p:grpSpPr>
          <a:xfrm rot="20813062">
            <a:off x="3201071" y="2038114"/>
            <a:ext cx="3413471" cy="2738367"/>
            <a:chOff x="4398045" y="284141"/>
            <a:chExt cx="4704096" cy="3863209"/>
          </a:xfrm>
        </p:grpSpPr>
        <p:pic>
          <p:nvPicPr>
            <p:cNvPr id="22" name="图片 21">
              <a:extLst>
                <a:ext uri="{FF2B5EF4-FFF2-40B4-BE49-F238E27FC236}">
                  <a16:creationId xmlns="" xmlns:a16="http://schemas.microsoft.com/office/drawing/2014/main" id="{D517DECA-A689-4566-86AF-236FFC4743E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108253">
              <a:off x="4398045" y="284141"/>
              <a:ext cx="4704096" cy="3863209"/>
            </a:xfrm>
            <a:prstGeom prst="rect">
              <a:avLst/>
            </a:prstGeom>
          </p:spPr>
        </p:pic>
        <p:pic>
          <p:nvPicPr>
            <p:cNvPr id="23" name="图片 3">
              <a:extLst>
                <a:ext uri="{FF2B5EF4-FFF2-40B4-BE49-F238E27FC236}">
                  <a16:creationId xmlns="" xmlns:a16="http://schemas.microsoft.com/office/drawing/2014/main" id="{42AAAF3B-4FBB-4F42-A6B6-22258DEDC96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5112778" y="1069837"/>
              <a:ext cx="3274134" cy="2244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组合 23">
            <a:extLst>
              <a:ext uri="{FF2B5EF4-FFF2-40B4-BE49-F238E27FC236}">
                <a16:creationId xmlns="" xmlns:a16="http://schemas.microsoft.com/office/drawing/2014/main" id="{FD75B965-65A7-415D-8CA4-AF017B9A566C}"/>
              </a:ext>
            </a:extLst>
          </p:cNvPr>
          <p:cNvGrpSpPr/>
          <p:nvPr/>
        </p:nvGrpSpPr>
        <p:grpSpPr>
          <a:xfrm rot="572516">
            <a:off x="5293378" y="3406372"/>
            <a:ext cx="3448031" cy="2678185"/>
            <a:chOff x="7413399" y="2470597"/>
            <a:chExt cx="4704096" cy="3863209"/>
          </a:xfrm>
        </p:grpSpPr>
        <p:pic>
          <p:nvPicPr>
            <p:cNvPr id="25" name="图片 24">
              <a:extLst>
                <a:ext uri="{FF2B5EF4-FFF2-40B4-BE49-F238E27FC236}">
                  <a16:creationId xmlns="" xmlns:a16="http://schemas.microsoft.com/office/drawing/2014/main" id="{679FF424-A0A9-495A-B17C-AC85D7DA269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087538">
              <a:off x="7413399" y="2470597"/>
              <a:ext cx="4704096" cy="3863209"/>
            </a:xfrm>
            <a:prstGeom prst="rect">
              <a:avLst/>
            </a:prstGeom>
            <a:noFill/>
            <a:ln>
              <a:noFill/>
            </a:ln>
          </p:spPr>
        </p:pic>
        <p:pic>
          <p:nvPicPr>
            <p:cNvPr id="26" name="图片 1">
              <a:extLst>
                <a:ext uri="{FF2B5EF4-FFF2-40B4-BE49-F238E27FC236}">
                  <a16:creationId xmlns="" xmlns:a16="http://schemas.microsoft.com/office/drawing/2014/main" id="{627CD64A-2838-415A-951D-5DCA26DAFDD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bwMode="auto">
            <a:xfrm>
              <a:off x="8155513" y="3283930"/>
              <a:ext cx="3332242" cy="2214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 name="组合 26">
            <a:extLst>
              <a:ext uri="{FF2B5EF4-FFF2-40B4-BE49-F238E27FC236}">
                <a16:creationId xmlns="" xmlns:a16="http://schemas.microsoft.com/office/drawing/2014/main" id="{2D6BF991-0AF2-4268-B572-125CB7E573A5}"/>
              </a:ext>
            </a:extLst>
          </p:cNvPr>
          <p:cNvGrpSpPr/>
          <p:nvPr/>
        </p:nvGrpSpPr>
        <p:grpSpPr>
          <a:xfrm>
            <a:off x="574640" y="2148334"/>
            <a:ext cx="3075143" cy="3602586"/>
            <a:chOff x="6058733" y="2608507"/>
            <a:chExt cx="2697108" cy="3159711"/>
          </a:xfrm>
        </p:grpSpPr>
        <p:pic>
          <p:nvPicPr>
            <p:cNvPr id="28" name="图片 27">
              <a:extLst>
                <a:ext uri="{FF2B5EF4-FFF2-40B4-BE49-F238E27FC236}">
                  <a16:creationId xmlns="" xmlns:a16="http://schemas.microsoft.com/office/drawing/2014/main" id="{2F71FBEC-8B03-4281-B212-1C68E91405D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6490340">
              <a:off x="5827431" y="2839809"/>
              <a:ext cx="3159711" cy="2697108"/>
            </a:xfrm>
            <a:prstGeom prst="rect">
              <a:avLst/>
            </a:prstGeom>
          </p:spPr>
        </p:pic>
        <p:pic>
          <p:nvPicPr>
            <p:cNvPr id="29" name="Picture 4" descr="wd070305028">
              <a:extLst>
                <a:ext uri="{FF2B5EF4-FFF2-40B4-BE49-F238E27FC236}">
                  <a16:creationId xmlns="" xmlns:a16="http://schemas.microsoft.com/office/drawing/2014/main" id="{E31A59AA-7CD5-4EC4-930C-021C4D71A44C}"/>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a:xfrm>
              <a:off x="6650379" y="3058789"/>
              <a:ext cx="1551167" cy="2254161"/>
            </a:xfrm>
            <a:prstGeom prst="rect">
              <a:avLst/>
            </a:prstGeom>
            <a:noFill/>
          </p:spPr>
        </p:pic>
      </p:grpSp>
      <p:grpSp>
        <p:nvGrpSpPr>
          <p:cNvPr id="30" name="组合 29">
            <a:extLst>
              <a:ext uri="{FF2B5EF4-FFF2-40B4-BE49-F238E27FC236}">
                <a16:creationId xmlns="" xmlns:a16="http://schemas.microsoft.com/office/drawing/2014/main" id="{555290D4-F11E-4291-A2E0-F302B78B72D2}"/>
              </a:ext>
            </a:extLst>
          </p:cNvPr>
          <p:cNvGrpSpPr/>
          <p:nvPr/>
        </p:nvGrpSpPr>
        <p:grpSpPr>
          <a:xfrm>
            <a:off x="8499968" y="2640732"/>
            <a:ext cx="2960449" cy="3468220"/>
            <a:chOff x="8686119" y="435420"/>
            <a:chExt cx="2697108" cy="3159711"/>
          </a:xfrm>
        </p:grpSpPr>
        <p:pic>
          <p:nvPicPr>
            <p:cNvPr id="31" name="图片 30">
              <a:extLst>
                <a:ext uri="{FF2B5EF4-FFF2-40B4-BE49-F238E27FC236}">
                  <a16:creationId xmlns="" xmlns:a16="http://schemas.microsoft.com/office/drawing/2014/main" id="{7C46470E-1080-4203-8787-1BF2540A2B45}"/>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rot="6490340">
              <a:off x="8454817" y="666722"/>
              <a:ext cx="3159711" cy="2697108"/>
            </a:xfrm>
            <a:prstGeom prst="rect">
              <a:avLst/>
            </a:prstGeom>
          </p:spPr>
        </p:pic>
        <p:pic>
          <p:nvPicPr>
            <p:cNvPr id="32" name="Picture 3" descr="369465_419803">
              <a:extLst>
                <a:ext uri="{FF2B5EF4-FFF2-40B4-BE49-F238E27FC236}">
                  <a16:creationId xmlns="" xmlns:a16="http://schemas.microsoft.com/office/drawing/2014/main" id="{8985F0AD-29B1-4DF7-B918-8E083D60AFBE}"/>
                </a:ext>
              </a:extLst>
            </p:cNvPr>
            <p:cNvPicPr>
              <a:picLocks noGrp="1" noChangeAspect="1" noChangeArrowheads="1"/>
            </p:cNvPicPr>
            <p:nvPr>
              <p:ph sz="quarter" idx="1"/>
            </p:nvPr>
          </p:nvPicPr>
          <p:blipFill>
            <a:blip r:embed="rId11" cstate="screen">
              <a:extLst>
                <a:ext uri="{28A0092B-C50C-407E-A947-70E740481C1C}">
                  <a14:useLocalDpi xmlns:a14="http://schemas.microsoft.com/office/drawing/2010/main"/>
                </a:ext>
              </a:extLst>
            </a:blip>
            <a:srcRect/>
            <a:stretch>
              <a:fillRect/>
            </a:stretch>
          </p:blipFill>
          <p:spPr>
            <a:xfrm>
              <a:off x="9281011" y="889466"/>
              <a:ext cx="1541547" cy="2226083"/>
            </a:xfrm>
            <a:noFill/>
          </p:spPr>
        </p:pic>
      </p:grpSp>
    </p:spTree>
    <p:extLst>
      <p:ext uri="{BB962C8B-B14F-4D97-AF65-F5344CB8AC3E}">
        <p14:creationId xmlns:p14="http://schemas.microsoft.com/office/powerpoint/2010/main" val="980017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9"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6"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1+#ppt_w/2"/>
                                          </p:val>
                                        </p:tav>
                                        <p:tav tm="100000">
                                          <p:val>
                                            <p:strVal val="#ppt_x"/>
                                          </p:val>
                                        </p:tav>
                                      </p:tavLst>
                                    </p:anim>
                                    <p:anim calcmode="lin" valueType="num">
                                      <p:cBhvr additive="base">
                                        <p:cTn id="17" dur="500" fill="hold"/>
                                        <p:tgtEl>
                                          <p:spTgt spid="2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1+#ppt_w/2"/>
                                          </p:val>
                                        </p:tav>
                                        <p:tav tm="100000">
                                          <p:val>
                                            <p:strVal val="#ppt_x"/>
                                          </p:val>
                                        </p:tav>
                                      </p:tavLst>
                                    </p:anim>
                                    <p:anim calcmode="lin" valueType="num">
                                      <p:cBhvr additive="base">
                                        <p:cTn id="22" dur="500" fill="hold"/>
                                        <p:tgtEl>
                                          <p:spTgt spid="30"/>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2"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近代劳动者</a:t>
              </a:r>
              <a:r>
                <a:rPr lang="en-US" altLang="zh-CN"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-70</a:t>
              </a: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年代</a:t>
              </a:r>
            </a:p>
          </p:txBody>
        </p:sp>
      </p:grpSp>
      <p:grpSp>
        <p:nvGrpSpPr>
          <p:cNvPr id="17" name="组合 16">
            <a:extLst>
              <a:ext uri="{FF2B5EF4-FFF2-40B4-BE49-F238E27FC236}">
                <a16:creationId xmlns="" xmlns:a16="http://schemas.microsoft.com/office/drawing/2014/main" id="{4471A753-9F28-4ABB-899C-536084F77268}"/>
              </a:ext>
            </a:extLst>
          </p:cNvPr>
          <p:cNvGrpSpPr/>
          <p:nvPr/>
        </p:nvGrpSpPr>
        <p:grpSpPr>
          <a:xfrm>
            <a:off x="1251340" y="2417834"/>
            <a:ext cx="2217136" cy="3002979"/>
            <a:chOff x="6180648" y="394157"/>
            <a:chExt cx="2284892" cy="3094751"/>
          </a:xfrm>
        </p:grpSpPr>
        <p:pic>
          <p:nvPicPr>
            <p:cNvPr id="18" name="Picture 4" descr="W020100827593049472176">
              <a:extLst>
                <a:ext uri="{FF2B5EF4-FFF2-40B4-BE49-F238E27FC236}">
                  <a16:creationId xmlns="" xmlns:a16="http://schemas.microsoft.com/office/drawing/2014/main" id="{6C71CB87-B675-46DC-910A-4FAF8F21B8F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a:xfrm>
              <a:off x="6233814" y="466178"/>
              <a:ext cx="2174875" cy="2940140"/>
            </a:xfrm>
            <a:prstGeom prst="rect">
              <a:avLst/>
            </a:prstGeom>
            <a:noFill/>
          </p:spPr>
        </p:pic>
        <p:sp>
          <p:nvSpPr>
            <p:cNvPr id="19" name="任意多边形 26">
              <a:extLst>
                <a:ext uri="{FF2B5EF4-FFF2-40B4-BE49-F238E27FC236}">
                  <a16:creationId xmlns="" xmlns:a16="http://schemas.microsoft.com/office/drawing/2014/main" id="{4228E2FF-77FE-48FF-9BDB-1E343494E227}"/>
                </a:ext>
              </a:extLst>
            </p:cNvPr>
            <p:cNvSpPr/>
            <p:nvPr/>
          </p:nvSpPr>
          <p:spPr>
            <a:xfrm>
              <a:off x="6180648" y="394157"/>
              <a:ext cx="2284892" cy="3094751"/>
            </a:xfrm>
            <a:custGeom>
              <a:avLst/>
              <a:gdLst>
                <a:gd name="connsiteX0" fmla="*/ 169995 w 3403685"/>
                <a:gd name="connsiteY0" fmla="*/ 187845 h 4610090"/>
                <a:gd name="connsiteX1" fmla="*/ 169995 w 3403685"/>
                <a:gd name="connsiteY1" fmla="*/ 4430388 h 4610090"/>
                <a:gd name="connsiteX2" fmla="*/ 3220828 w 3403685"/>
                <a:gd name="connsiteY2" fmla="*/ 4430388 h 4610090"/>
                <a:gd name="connsiteX3" fmla="*/ 3220828 w 3403685"/>
                <a:gd name="connsiteY3" fmla="*/ 187845 h 4610090"/>
                <a:gd name="connsiteX4" fmla="*/ 0 w 3403685"/>
                <a:gd name="connsiteY4" fmla="*/ 0 h 4610090"/>
                <a:gd name="connsiteX5" fmla="*/ 3403685 w 3403685"/>
                <a:gd name="connsiteY5" fmla="*/ 0 h 4610090"/>
                <a:gd name="connsiteX6" fmla="*/ 3403685 w 3403685"/>
                <a:gd name="connsiteY6" fmla="*/ 4610090 h 4610090"/>
                <a:gd name="connsiteX7" fmla="*/ 0 w 3403685"/>
                <a:gd name="connsiteY7" fmla="*/ 4610090 h 46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3685" h="4610090">
                  <a:moveTo>
                    <a:pt x="169995" y="187845"/>
                  </a:moveTo>
                  <a:lnTo>
                    <a:pt x="169995" y="4430388"/>
                  </a:lnTo>
                  <a:lnTo>
                    <a:pt x="3220828" y="4430388"/>
                  </a:lnTo>
                  <a:lnTo>
                    <a:pt x="3220828" y="187845"/>
                  </a:lnTo>
                  <a:close/>
                  <a:moveTo>
                    <a:pt x="0" y="0"/>
                  </a:moveTo>
                  <a:lnTo>
                    <a:pt x="3403685" y="0"/>
                  </a:lnTo>
                  <a:lnTo>
                    <a:pt x="3403685" y="4610090"/>
                  </a:lnTo>
                  <a:lnTo>
                    <a:pt x="0" y="4610090"/>
                  </a:ln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组合 19">
            <a:extLst>
              <a:ext uri="{FF2B5EF4-FFF2-40B4-BE49-F238E27FC236}">
                <a16:creationId xmlns="" xmlns:a16="http://schemas.microsoft.com/office/drawing/2014/main" id="{F3835514-3CBC-49A3-AFFD-44F932C78EA9}"/>
              </a:ext>
            </a:extLst>
          </p:cNvPr>
          <p:cNvGrpSpPr/>
          <p:nvPr/>
        </p:nvGrpSpPr>
        <p:grpSpPr>
          <a:xfrm>
            <a:off x="3746187" y="2420091"/>
            <a:ext cx="2215469" cy="3000722"/>
            <a:chOff x="6180648" y="3643687"/>
            <a:chExt cx="2284892" cy="3094751"/>
          </a:xfrm>
        </p:grpSpPr>
        <p:pic>
          <p:nvPicPr>
            <p:cNvPr id="33" name="Picture 6" descr="W020100715581535071724">
              <a:extLst>
                <a:ext uri="{FF2B5EF4-FFF2-40B4-BE49-F238E27FC236}">
                  <a16:creationId xmlns="" xmlns:a16="http://schemas.microsoft.com/office/drawing/2014/main" id="{F2FEB993-1261-49FF-BDCE-548DF4A82225}"/>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a:xfrm>
              <a:off x="6293773" y="3737819"/>
              <a:ext cx="2078181" cy="2906486"/>
            </a:xfrm>
            <a:prstGeom prst="rect">
              <a:avLst/>
            </a:prstGeom>
            <a:noFill/>
          </p:spPr>
        </p:pic>
        <p:sp>
          <p:nvSpPr>
            <p:cNvPr id="34" name="任意多边形 28">
              <a:extLst>
                <a:ext uri="{FF2B5EF4-FFF2-40B4-BE49-F238E27FC236}">
                  <a16:creationId xmlns="" xmlns:a16="http://schemas.microsoft.com/office/drawing/2014/main" id="{C7878051-B933-4554-AFEE-EADB902790C1}"/>
                </a:ext>
              </a:extLst>
            </p:cNvPr>
            <p:cNvSpPr/>
            <p:nvPr/>
          </p:nvSpPr>
          <p:spPr>
            <a:xfrm>
              <a:off x="6180648" y="3643687"/>
              <a:ext cx="2284892" cy="3094751"/>
            </a:xfrm>
            <a:custGeom>
              <a:avLst/>
              <a:gdLst>
                <a:gd name="connsiteX0" fmla="*/ 169995 w 3403685"/>
                <a:gd name="connsiteY0" fmla="*/ 187845 h 4610090"/>
                <a:gd name="connsiteX1" fmla="*/ 169995 w 3403685"/>
                <a:gd name="connsiteY1" fmla="*/ 4430388 h 4610090"/>
                <a:gd name="connsiteX2" fmla="*/ 3220828 w 3403685"/>
                <a:gd name="connsiteY2" fmla="*/ 4430388 h 4610090"/>
                <a:gd name="connsiteX3" fmla="*/ 3220828 w 3403685"/>
                <a:gd name="connsiteY3" fmla="*/ 187845 h 4610090"/>
                <a:gd name="connsiteX4" fmla="*/ 0 w 3403685"/>
                <a:gd name="connsiteY4" fmla="*/ 0 h 4610090"/>
                <a:gd name="connsiteX5" fmla="*/ 3403685 w 3403685"/>
                <a:gd name="connsiteY5" fmla="*/ 0 h 4610090"/>
                <a:gd name="connsiteX6" fmla="*/ 3403685 w 3403685"/>
                <a:gd name="connsiteY6" fmla="*/ 4610090 h 4610090"/>
                <a:gd name="connsiteX7" fmla="*/ 0 w 3403685"/>
                <a:gd name="connsiteY7" fmla="*/ 4610090 h 46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3685" h="4610090">
                  <a:moveTo>
                    <a:pt x="169995" y="187845"/>
                  </a:moveTo>
                  <a:lnTo>
                    <a:pt x="169995" y="4430388"/>
                  </a:lnTo>
                  <a:lnTo>
                    <a:pt x="3220828" y="4430388"/>
                  </a:lnTo>
                  <a:lnTo>
                    <a:pt x="3220828" y="187845"/>
                  </a:lnTo>
                  <a:close/>
                  <a:moveTo>
                    <a:pt x="0" y="0"/>
                  </a:moveTo>
                  <a:lnTo>
                    <a:pt x="3403685" y="0"/>
                  </a:lnTo>
                  <a:lnTo>
                    <a:pt x="3403685" y="4610090"/>
                  </a:lnTo>
                  <a:lnTo>
                    <a:pt x="0" y="4610090"/>
                  </a:ln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组合 34">
            <a:extLst>
              <a:ext uri="{FF2B5EF4-FFF2-40B4-BE49-F238E27FC236}">
                <a16:creationId xmlns="" xmlns:a16="http://schemas.microsoft.com/office/drawing/2014/main" id="{07C903DF-670B-4D87-BABC-7C7AF522DCD4}"/>
              </a:ext>
            </a:extLst>
          </p:cNvPr>
          <p:cNvGrpSpPr/>
          <p:nvPr/>
        </p:nvGrpSpPr>
        <p:grpSpPr>
          <a:xfrm>
            <a:off x="6235700" y="2417834"/>
            <a:ext cx="2232819" cy="3024221"/>
            <a:chOff x="9010566" y="407667"/>
            <a:chExt cx="2284892" cy="3094751"/>
          </a:xfrm>
        </p:grpSpPr>
        <p:pic>
          <p:nvPicPr>
            <p:cNvPr id="36" name="Picture 3" descr="6">
              <a:extLst>
                <a:ext uri="{FF2B5EF4-FFF2-40B4-BE49-F238E27FC236}">
                  <a16:creationId xmlns="" xmlns:a16="http://schemas.microsoft.com/office/drawing/2014/main" id="{5DD89B5C-F735-4CF6-9FAC-71CC1600D517}"/>
                </a:ext>
              </a:extLst>
            </p:cNvPr>
            <p:cNvPicPr>
              <a:picLocks noGrp="1" noChangeAspect="1" noChangeArrowheads="1"/>
            </p:cNvPicPr>
            <p:nvPr>
              <p:ph sz="quarter" idx="1"/>
            </p:nvPr>
          </p:nvPicPr>
          <p:blipFill>
            <a:blip r:embed="rId7">
              <a:extLst>
                <a:ext uri="{28A0092B-C50C-407E-A947-70E740481C1C}">
                  <a14:useLocalDpi xmlns:a14="http://schemas.microsoft.com/office/drawing/2010/main"/>
                </a:ext>
              </a:extLst>
            </a:blip>
            <a:srcRect/>
            <a:stretch>
              <a:fillRect/>
            </a:stretch>
          </p:blipFill>
          <p:spPr>
            <a:xfrm>
              <a:off x="9107633" y="524741"/>
              <a:ext cx="2067974" cy="2881577"/>
            </a:xfrm>
            <a:noFill/>
          </p:spPr>
        </p:pic>
        <p:sp>
          <p:nvSpPr>
            <p:cNvPr id="37" name="任意多边形 27">
              <a:extLst>
                <a:ext uri="{FF2B5EF4-FFF2-40B4-BE49-F238E27FC236}">
                  <a16:creationId xmlns="" xmlns:a16="http://schemas.microsoft.com/office/drawing/2014/main" id="{319AE8E8-2D04-498E-A648-12488731BC9A}"/>
                </a:ext>
              </a:extLst>
            </p:cNvPr>
            <p:cNvSpPr/>
            <p:nvPr/>
          </p:nvSpPr>
          <p:spPr>
            <a:xfrm>
              <a:off x="9010566" y="407667"/>
              <a:ext cx="2284892" cy="3094751"/>
            </a:xfrm>
            <a:custGeom>
              <a:avLst/>
              <a:gdLst>
                <a:gd name="connsiteX0" fmla="*/ 169995 w 3403685"/>
                <a:gd name="connsiteY0" fmla="*/ 187845 h 4610090"/>
                <a:gd name="connsiteX1" fmla="*/ 169995 w 3403685"/>
                <a:gd name="connsiteY1" fmla="*/ 4430388 h 4610090"/>
                <a:gd name="connsiteX2" fmla="*/ 3220828 w 3403685"/>
                <a:gd name="connsiteY2" fmla="*/ 4430388 h 4610090"/>
                <a:gd name="connsiteX3" fmla="*/ 3220828 w 3403685"/>
                <a:gd name="connsiteY3" fmla="*/ 187845 h 4610090"/>
                <a:gd name="connsiteX4" fmla="*/ 0 w 3403685"/>
                <a:gd name="connsiteY4" fmla="*/ 0 h 4610090"/>
                <a:gd name="connsiteX5" fmla="*/ 3403685 w 3403685"/>
                <a:gd name="connsiteY5" fmla="*/ 0 h 4610090"/>
                <a:gd name="connsiteX6" fmla="*/ 3403685 w 3403685"/>
                <a:gd name="connsiteY6" fmla="*/ 4610090 h 4610090"/>
                <a:gd name="connsiteX7" fmla="*/ 0 w 3403685"/>
                <a:gd name="connsiteY7" fmla="*/ 4610090 h 46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3685" h="4610090">
                  <a:moveTo>
                    <a:pt x="169995" y="187845"/>
                  </a:moveTo>
                  <a:lnTo>
                    <a:pt x="169995" y="4430388"/>
                  </a:lnTo>
                  <a:lnTo>
                    <a:pt x="3220828" y="4430388"/>
                  </a:lnTo>
                  <a:lnTo>
                    <a:pt x="3220828" y="187845"/>
                  </a:lnTo>
                  <a:close/>
                  <a:moveTo>
                    <a:pt x="0" y="0"/>
                  </a:moveTo>
                  <a:lnTo>
                    <a:pt x="3403685" y="0"/>
                  </a:lnTo>
                  <a:lnTo>
                    <a:pt x="3403685" y="4610090"/>
                  </a:lnTo>
                  <a:lnTo>
                    <a:pt x="0" y="4610090"/>
                  </a:ln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组合 37">
            <a:extLst>
              <a:ext uri="{FF2B5EF4-FFF2-40B4-BE49-F238E27FC236}">
                <a16:creationId xmlns="" xmlns:a16="http://schemas.microsoft.com/office/drawing/2014/main" id="{88E7EAAF-A231-453A-8C57-66D44202A591}"/>
              </a:ext>
            </a:extLst>
          </p:cNvPr>
          <p:cNvGrpSpPr/>
          <p:nvPr/>
        </p:nvGrpSpPr>
        <p:grpSpPr>
          <a:xfrm>
            <a:off x="8742563" y="2420091"/>
            <a:ext cx="2215469" cy="3000722"/>
            <a:chOff x="9010566" y="3742011"/>
            <a:chExt cx="2284892" cy="3094751"/>
          </a:xfrm>
        </p:grpSpPr>
        <p:pic>
          <p:nvPicPr>
            <p:cNvPr id="39" name="Picture 5" descr="1123660736067">
              <a:extLst>
                <a:ext uri="{FF2B5EF4-FFF2-40B4-BE49-F238E27FC236}">
                  <a16:creationId xmlns="" xmlns:a16="http://schemas.microsoft.com/office/drawing/2014/main" id="{9F9EF7F3-F5F9-49FD-BECF-BC1482BB529B}"/>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a:xfrm>
              <a:off x="9040174" y="3763731"/>
              <a:ext cx="2225675" cy="3073031"/>
            </a:xfrm>
            <a:prstGeom prst="rect">
              <a:avLst/>
            </a:prstGeom>
            <a:noFill/>
          </p:spPr>
        </p:pic>
        <p:sp>
          <p:nvSpPr>
            <p:cNvPr id="40" name="任意多边形 29">
              <a:extLst>
                <a:ext uri="{FF2B5EF4-FFF2-40B4-BE49-F238E27FC236}">
                  <a16:creationId xmlns="" xmlns:a16="http://schemas.microsoft.com/office/drawing/2014/main" id="{C798DF8D-CB7B-4B72-9A28-12857A4F9670}"/>
                </a:ext>
              </a:extLst>
            </p:cNvPr>
            <p:cNvSpPr/>
            <p:nvPr/>
          </p:nvSpPr>
          <p:spPr>
            <a:xfrm>
              <a:off x="9010566" y="3742011"/>
              <a:ext cx="2284892" cy="3094751"/>
            </a:xfrm>
            <a:custGeom>
              <a:avLst/>
              <a:gdLst>
                <a:gd name="connsiteX0" fmla="*/ 169995 w 3403685"/>
                <a:gd name="connsiteY0" fmla="*/ 187845 h 4610090"/>
                <a:gd name="connsiteX1" fmla="*/ 169995 w 3403685"/>
                <a:gd name="connsiteY1" fmla="*/ 4430388 h 4610090"/>
                <a:gd name="connsiteX2" fmla="*/ 3220828 w 3403685"/>
                <a:gd name="connsiteY2" fmla="*/ 4430388 h 4610090"/>
                <a:gd name="connsiteX3" fmla="*/ 3220828 w 3403685"/>
                <a:gd name="connsiteY3" fmla="*/ 187845 h 4610090"/>
                <a:gd name="connsiteX4" fmla="*/ 0 w 3403685"/>
                <a:gd name="connsiteY4" fmla="*/ 0 h 4610090"/>
                <a:gd name="connsiteX5" fmla="*/ 3403685 w 3403685"/>
                <a:gd name="connsiteY5" fmla="*/ 0 h 4610090"/>
                <a:gd name="connsiteX6" fmla="*/ 3403685 w 3403685"/>
                <a:gd name="connsiteY6" fmla="*/ 4610090 h 4610090"/>
                <a:gd name="connsiteX7" fmla="*/ 0 w 3403685"/>
                <a:gd name="connsiteY7" fmla="*/ 4610090 h 4610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3685" h="4610090">
                  <a:moveTo>
                    <a:pt x="169995" y="187845"/>
                  </a:moveTo>
                  <a:lnTo>
                    <a:pt x="169995" y="4430388"/>
                  </a:lnTo>
                  <a:lnTo>
                    <a:pt x="3220828" y="4430388"/>
                  </a:lnTo>
                  <a:lnTo>
                    <a:pt x="3220828" y="187845"/>
                  </a:lnTo>
                  <a:close/>
                  <a:moveTo>
                    <a:pt x="0" y="0"/>
                  </a:moveTo>
                  <a:lnTo>
                    <a:pt x="3403685" y="0"/>
                  </a:lnTo>
                  <a:lnTo>
                    <a:pt x="3403685" y="4610090"/>
                  </a:lnTo>
                  <a:lnTo>
                    <a:pt x="0" y="4610090"/>
                  </a:ln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448256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ppt_x"/>
                                          </p:val>
                                        </p:tav>
                                        <p:tav tm="100000">
                                          <p:val>
                                            <p:strVal val="#ppt_x"/>
                                          </p:val>
                                        </p:tav>
                                      </p:tavLst>
                                    </p:anim>
                                    <p:anim calcmode="lin" valueType="num">
                                      <p:cBhvr additive="base">
                                        <p:cTn id="2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近代劳动者</a:t>
              </a:r>
              <a:r>
                <a:rPr lang="en-US" altLang="zh-CN"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-80</a:t>
              </a: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年代</a:t>
              </a:r>
            </a:p>
          </p:txBody>
        </p:sp>
      </p:grpSp>
      <p:pic>
        <p:nvPicPr>
          <p:cNvPr id="21" name="Picture 3" descr="801">
            <a:extLst>
              <a:ext uri="{FF2B5EF4-FFF2-40B4-BE49-F238E27FC236}">
                <a16:creationId xmlns="" xmlns:a16="http://schemas.microsoft.com/office/drawing/2014/main" id="{36F743A7-4CCE-4A45-9143-DCAD3EB3F53F}"/>
              </a:ext>
            </a:extLst>
          </p:cNvPr>
          <p:cNvPicPr>
            <a:picLocks noGrp="1" noChangeAspect="1" noChangeArrowheads="1"/>
          </p:cNvPicPr>
          <p:nvPr>
            <p:ph sz="quarter" idx="1"/>
          </p:nvPr>
        </p:nvPicPr>
        <p:blipFill rotWithShape="1">
          <a:blip r:embed="rId4" cstate="screen">
            <a:extLst>
              <a:ext uri="{28A0092B-C50C-407E-A947-70E740481C1C}">
                <a14:useLocalDpi xmlns:a14="http://schemas.microsoft.com/office/drawing/2010/main"/>
              </a:ext>
            </a:extLst>
          </a:blip>
          <a:srcRect/>
          <a:stretch/>
        </p:blipFill>
        <p:spPr>
          <a:xfrm>
            <a:off x="1055470" y="2110057"/>
            <a:ext cx="2663253" cy="1704417"/>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 name="Picture 4" descr="9671304089678203">
            <a:extLst>
              <a:ext uri="{FF2B5EF4-FFF2-40B4-BE49-F238E27FC236}">
                <a16:creationId xmlns="" xmlns:a16="http://schemas.microsoft.com/office/drawing/2014/main" id="{2AE6E481-EE90-412E-83DD-F1E872B5F4F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a:xfrm>
            <a:off x="5548180" y="4029789"/>
            <a:ext cx="2676291" cy="1681748"/>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 name="Picture 5" descr="46631304089678187">
            <a:extLst>
              <a:ext uri="{FF2B5EF4-FFF2-40B4-BE49-F238E27FC236}">
                <a16:creationId xmlns="" xmlns:a16="http://schemas.microsoft.com/office/drawing/2014/main" id="{9D46F819-97CE-4F05-AC78-EB48F83B7AAF}"/>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a:xfrm>
            <a:off x="3910120" y="2110057"/>
            <a:ext cx="2695262" cy="1704417"/>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 name="Picture 6" descr="55771304089678187">
            <a:extLst>
              <a:ext uri="{FF2B5EF4-FFF2-40B4-BE49-F238E27FC236}">
                <a16:creationId xmlns="" xmlns:a16="http://schemas.microsoft.com/office/drawing/2014/main" id="{F558E867-0A78-4A25-940A-A6398E533CB5}"/>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a:xfrm>
            <a:off x="8415868" y="4012874"/>
            <a:ext cx="2695262" cy="1698663"/>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905302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近代劳动者</a:t>
              </a:r>
              <a:r>
                <a:rPr lang="en-US" altLang="zh-CN"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-90</a:t>
              </a: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年代</a:t>
              </a:r>
            </a:p>
          </p:txBody>
        </p:sp>
      </p:grpSp>
      <p:pic>
        <p:nvPicPr>
          <p:cNvPr id="11" name="Picture 6" descr="4041119">
            <a:extLst>
              <a:ext uri="{FF2B5EF4-FFF2-40B4-BE49-F238E27FC236}">
                <a16:creationId xmlns="" xmlns:a16="http://schemas.microsoft.com/office/drawing/2014/main" id="{BEB04E78-955F-4886-9587-26BF438531C2}"/>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a:xfrm>
            <a:off x="4856858" y="4038600"/>
            <a:ext cx="3134594" cy="1943100"/>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5" descr="李素丽1">
            <a:extLst>
              <a:ext uri="{FF2B5EF4-FFF2-40B4-BE49-F238E27FC236}">
                <a16:creationId xmlns="" xmlns:a16="http://schemas.microsoft.com/office/drawing/2014/main" id="{C310B46D-F5F4-4EF7-96FF-9545A4E63A9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a:xfrm>
            <a:off x="3960966" y="1939367"/>
            <a:ext cx="3145549" cy="1883333"/>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4" descr="7">
            <a:extLst>
              <a:ext uri="{FF2B5EF4-FFF2-40B4-BE49-F238E27FC236}">
                <a16:creationId xmlns="" xmlns:a16="http://schemas.microsoft.com/office/drawing/2014/main" id="{B449D39D-739A-42A3-B164-AD782F5D6B7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a:xfrm>
            <a:off x="8202500" y="4024136"/>
            <a:ext cx="2858016" cy="1943100"/>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3" descr="李素丽">
            <a:extLst>
              <a:ext uri="{FF2B5EF4-FFF2-40B4-BE49-F238E27FC236}">
                <a16:creationId xmlns="" xmlns:a16="http://schemas.microsoft.com/office/drawing/2014/main" id="{75AD5271-25BD-4C25-B120-52D483E22E3A}"/>
              </a:ext>
            </a:extLst>
          </p:cNvPr>
          <p:cNvPicPr>
            <a:picLocks noGrp="1" noChangeAspect="1" noChangeArrowheads="1"/>
          </p:cNvPicPr>
          <p:nvPr>
            <p:ph sz="quarter" idx="1"/>
          </p:nvPr>
        </p:nvPicPr>
        <p:blipFill rotWithShape="1">
          <a:blip r:embed="rId7" cstate="screen">
            <a:extLst>
              <a:ext uri="{28A0092B-C50C-407E-A947-70E740481C1C}">
                <a14:useLocalDpi xmlns:a14="http://schemas.microsoft.com/office/drawing/2010/main"/>
              </a:ext>
            </a:extLst>
          </a:blip>
          <a:srcRect/>
          <a:stretch/>
        </p:blipFill>
        <p:spPr>
          <a:xfrm>
            <a:off x="934823" y="1938077"/>
            <a:ext cx="2786277" cy="1883333"/>
          </a:xfrm>
          <a:prstGeom prst="rect">
            <a:avLst/>
          </a:prstGeom>
          <a:solidFill>
            <a:srgbClr val="FFFFFF">
              <a:shade val="85000"/>
            </a:srgbClr>
          </a:solidFill>
          <a:ln w="57150" cap="sq">
            <a:solidFill>
              <a:srgbClr val="C2191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609811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ppt_w+.3"/>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Effect transition="in" filter="fade">
                                      <p:cBhvr>
                                        <p:cTn id="21" dur="1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ppt_w</p:attrName>
                                        </p:attrNameLst>
                                      </p:cBhvr>
                                      <p:tavLst>
                                        <p:tav tm="0">
                                          <p:val>
                                            <p:strVal val="#ppt_w+.3"/>
                                          </p:val>
                                        </p:tav>
                                        <p:tav tm="100000">
                                          <p:val>
                                            <p:strVal val="#ppt_w"/>
                                          </p:val>
                                        </p:tav>
                                      </p:tavLst>
                                    </p:anim>
                                    <p:anim calcmode="lin" valueType="num">
                                      <p:cBhvr>
                                        <p:cTn id="27" dur="1000" fill="hold"/>
                                        <p:tgtEl>
                                          <p:spTgt spid="11"/>
                                        </p:tgtEl>
                                        <p:attrNameLst>
                                          <p:attrName>ppt_h</p:attrName>
                                        </p:attrNameLst>
                                      </p:cBhvr>
                                      <p:tavLst>
                                        <p:tav tm="0">
                                          <p:val>
                                            <p:strVal val="#ppt_h"/>
                                          </p:val>
                                        </p:tav>
                                        <p:tav tm="100000">
                                          <p:val>
                                            <p:strVal val="#ppt_h"/>
                                          </p:val>
                                        </p:tav>
                                      </p:tavLst>
                                    </p:anim>
                                    <p:animEffect transition="in" filter="fade">
                                      <p:cBhvr>
                                        <p:cTn id="28" dur="1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ppt_w</p:attrName>
                                        </p:attrNameLst>
                                      </p:cBhvr>
                                      <p:tavLst>
                                        <p:tav tm="0">
                                          <p:val>
                                            <p:strVal val="#ppt_w+.3"/>
                                          </p:val>
                                        </p:tav>
                                        <p:tav tm="100000">
                                          <p:val>
                                            <p:strVal val="#ppt_w"/>
                                          </p:val>
                                        </p:tav>
                                      </p:tavLst>
                                    </p:anim>
                                    <p:anim calcmode="lin" valueType="num">
                                      <p:cBhvr>
                                        <p:cTn id="34" dur="1000" fill="hold"/>
                                        <p:tgtEl>
                                          <p:spTgt spid="13"/>
                                        </p:tgtEl>
                                        <p:attrNameLst>
                                          <p:attrName>ppt_h</p:attrName>
                                        </p:attrNameLst>
                                      </p:cBhvr>
                                      <p:tavLst>
                                        <p:tav tm="0">
                                          <p:val>
                                            <p:strVal val="#ppt_h"/>
                                          </p:val>
                                        </p:tav>
                                        <p:tav tm="100000">
                                          <p:val>
                                            <p:strVal val="#ppt_h"/>
                                          </p:val>
                                        </p:tav>
                                      </p:tavLst>
                                    </p:anim>
                                    <p:animEffect transition="in" filter="fade">
                                      <p:cBhvr>
                                        <p:cTn id="3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0132" y="1420360"/>
            <a:ext cx="5826332" cy="4828041"/>
          </a:xfrm>
          <a:prstGeom prst="rect">
            <a:avLst/>
          </a:prstGeom>
        </p:spPr>
      </p:pic>
      <p:sp>
        <p:nvSpPr>
          <p:cNvPr id="12" name="矩形 11">
            <a:extLst>
              <a:ext uri="{FF2B5EF4-FFF2-40B4-BE49-F238E27FC236}">
                <a16:creationId xmlns="" xmlns:a16="http://schemas.microsoft.com/office/drawing/2014/main" id="{184717F3-D254-46D0-9F01-95167AC30CB3}"/>
              </a:ext>
            </a:extLst>
          </p:cNvPr>
          <p:cNvSpPr/>
          <p:nvPr/>
        </p:nvSpPr>
        <p:spPr>
          <a:xfrm>
            <a:off x="5156200" y="3003383"/>
            <a:ext cx="3877985" cy="830997"/>
          </a:xfrm>
          <a:prstGeom prst="rect">
            <a:avLst/>
          </a:prstGeom>
        </p:spPr>
        <p:txBody>
          <a:bodyPr wrap="none">
            <a:spAutoFit/>
          </a:bodyPr>
          <a:lstStyle/>
          <a:p>
            <a:pPr>
              <a:spcBef>
                <a:spcPct val="50000"/>
              </a:spcBef>
              <a:defRPr/>
            </a:pPr>
            <a:r>
              <a:rPr lang="zh-CN" altLang="en-US" sz="4800" dirty="0">
                <a:solidFill>
                  <a:srgbClr val="B00712"/>
                </a:solidFill>
                <a:latin typeface="迷你简菱心" panose="02010609000101010101" pitchFamily="49" charset="-122"/>
                <a:ea typeface="迷你简菱心" panose="02010609000101010101" pitchFamily="49" charset="-122"/>
              </a:rPr>
              <a:t>三、各地活动</a:t>
            </a:r>
            <a:endParaRPr lang="en-US" altLang="zh-CN" sz="4800" dirty="0">
              <a:solidFill>
                <a:srgbClr val="B00712"/>
              </a:solidFill>
              <a:latin typeface="迷你简菱心" panose="02010609000101010101" pitchFamily="49" charset="-122"/>
              <a:ea typeface="迷你简菱心" panose="02010609000101010101" pitchFamily="49" charset="-122"/>
            </a:endParaRPr>
          </a:p>
        </p:txBody>
      </p:sp>
    </p:spTree>
    <p:extLst>
      <p:ext uri="{BB962C8B-B14F-4D97-AF65-F5344CB8AC3E}">
        <p14:creationId xmlns:p14="http://schemas.microsoft.com/office/powerpoint/2010/main" val="20334084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欧洲</a:t>
              </a:r>
            </a:p>
          </p:txBody>
        </p:sp>
      </p:grpSp>
      <p:sp>
        <p:nvSpPr>
          <p:cNvPr id="11" name="矩形 10">
            <a:extLst>
              <a:ext uri="{FF2B5EF4-FFF2-40B4-BE49-F238E27FC236}">
                <a16:creationId xmlns="" xmlns:a16="http://schemas.microsoft.com/office/drawing/2014/main" id="{AE136C97-27C6-477B-93F0-0F5F1DE1FE75}"/>
              </a:ext>
            </a:extLst>
          </p:cNvPr>
          <p:cNvSpPr/>
          <p:nvPr/>
        </p:nvSpPr>
        <p:spPr>
          <a:xfrm>
            <a:off x="1536700" y="3654091"/>
            <a:ext cx="9118602" cy="248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意大利：不庆祝，不放假。</a:t>
            </a:r>
            <a:endParaRPr lang="en-US" altLang="zh-CN" sz="1600" dirty="0">
              <a:solidFill>
                <a:srgbClr val="C2191F"/>
              </a:solidFill>
              <a:ea typeface="思源黑体 CN Light" panose="020B0300000000000000" pitchFamily="34" charset="-122"/>
            </a:endParaRPr>
          </a:p>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英国、法国等欧洲国家都将“五一”确定为劳动节，不少国家都放假一天，还有的国家则根据情况将公共假期放在</a:t>
            </a:r>
            <a:r>
              <a:rPr lang="en-US" altLang="zh-CN" sz="1600" dirty="0">
                <a:solidFill>
                  <a:srgbClr val="C2191F"/>
                </a:solidFill>
                <a:ea typeface="思源黑体 CN Light" panose="020B0300000000000000" pitchFamily="34" charset="-122"/>
              </a:rPr>
              <a:t>5</a:t>
            </a:r>
            <a:r>
              <a:rPr lang="zh-CN" altLang="en-US" sz="1600" dirty="0">
                <a:solidFill>
                  <a:srgbClr val="C2191F"/>
                </a:solidFill>
                <a:ea typeface="思源黑体 CN Light" panose="020B0300000000000000" pitchFamily="34" charset="-122"/>
              </a:rPr>
              <a:t>月的第一个星期一。</a:t>
            </a:r>
            <a:endParaRPr lang="en-US" altLang="zh-CN" sz="1600" dirty="0">
              <a:solidFill>
                <a:srgbClr val="C2191F"/>
              </a:solidFill>
              <a:ea typeface="思源黑体 CN Light" panose="020B0300000000000000" pitchFamily="34" charset="-122"/>
            </a:endParaRPr>
          </a:p>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和世界大多数国家不太一样的是，意大利尽管承认“五一”国际劳动节，政府也表示尊重劳工，但一般人并不举行专门的庆祝活动，也没有全国性的“五一”假期。</a:t>
            </a:r>
          </a:p>
        </p:txBody>
      </p:sp>
      <p:sp>
        <p:nvSpPr>
          <p:cNvPr id="4" name="矩形 3">
            <a:extLst>
              <a:ext uri="{FF2B5EF4-FFF2-40B4-BE49-F238E27FC236}">
                <a16:creationId xmlns="" xmlns:a16="http://schemas.microsoft.com/office/drawing/2014/main" id="{B821E019-FB06-432F-A837-140A6A5CF0F6}"/>
              </a:ext>
            </a:extLst>
          </p:cNvPr>
          <p:cNvSpPr/>
          <p:nvPr/>
        </p:nvSpPr>
        <p:spPr>
          <a:xfrm>
            <a:off x="1949450" y="2317056"/>
            <a:ext cx="8293100" cy="1117600"/>
          </a:xfrm>
          <a:prstGeom prst="rect">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a:solidFill>
                  <a:srgbClr val="F3CE86"/>
                </a:solidFill>
                <a:effectLst>
                  <a:outerShdw blurRad="38100" dist="38100" dir="2700000" algn="tl">
                    <a:srgbClr val="000000">
                      <a:alpha val="43137"/>
                    </a:srgbClr>
                  </a:outerShdw>
                </a:effectLst>
                <a:latin typeface="禹卫书法行书简体&#10;" panose="02000603000000000000" pitchFamily="2" charset="-122"/>
                <a:ea typeface="禹卫书法行书简体&#10;" panose="02000603000000000000" pitchFamily="2" charset="-122"/>
              </a:rPr>
              <a:t>欧洲仍以示威庆祝“五一”　</a:t>
            </a:r>
            <a:endParaRPr lang="en-US" altLang="zh-CN" sz="4800" dirty="0">
              <a:solidFill>
                <a:srgbClr val="F3CE86"/>
              </a:solidFill>
              <a:effectLst>
                <a:outerShdw blurRad="38100" dist="38100" dir="2700000" algn="tl">
                  <a:srgbClr val="000000">
                    <a:alpha val="43137"/>
                  </a:srgbClr>
                </a:outerShdw>
              </a:effectLst>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2892985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美洲</a:t>
              </a:r>
            </a:p>
          </p:txBody>
        </p:sp>
      </p:grpSp>
      <p:sp>
        <p:nvSpPr>
          <p:cNvPr id="11" name="矩形 10">
            <a:extLst>
              <a:ext uri="{FF2B5EF4-FFF2-40B4-BE49-F238E27FC236}">
                <a16:creationId xmlns="" xmlns:a16="http://schemas.microsoft.com/office/drawing/2014/main" id="{AE136C97-27C6-477B-93F0-0F5F1DE1FE75}"/>
              </a:ext>
            </a:extLst>
          </p:cNvPr>
          <p:cNvSpPr/>
          <p:nvPr/>
        </p:nvSpPr>
        <p:spPr>
          <a:xfrm>
            <a:off x="990599" y="3031791"/>
            <a:ext cx="3098801" cy="15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 秘鲁：国家规定</a:t>
            </a:r>
            <a:r>
              <a:rPr lang="en-US" altLang="zh-CN" sz="1600" dirty="0">
                <a:solidFill>
                  <a:srgbClr val="C2191F"/>
                </a:solidFill>
                <a:ea typeface="思源黑体 CN Light" panose="020B0300000000000000" pitchFamily="34" charset="-122"/>
              </a:rPr>
              <a:t>5</a:t>
            </a:r>
            <a:r>
              <a:rPr lang="zh-CN" altLang="en-US" sz="1600" dirty="0">
                <a:solidFill>
                  <a:srgbClr val="C2191F"/>
                </a:solidFill>
                <a:ea typeface="思源黑体 CN Light" panose="020B0300000000000000" pitchFamily="34" charset="-122"/>
              </a:rPr>
              <a:t>月</a:t>
            </a:r>
            <a:r>
              <a:rPr lang="en-US" altLang="zh-CN" sz="1600" dirty="0">
                <a:solidFill>
                  <a:srgbClr val="C2191F"/>
                </a:solidFill>
                <a:ea typeface="思源黑体 CN Light" panose="020B0300000000000000" pitchFamily="34" charset="-122"/>
              </a:rPr>
              <a:t>1</a:t>
            </a:r>
            <a:r>
              <a:rPr lang="zh-CN" altLang="en-US" sz="1600" dirty="0">
                <a:solidFill>
                  <a:srgbClr val="C2191F"/>
                </a:solidFill>
                <a:ea typeface="思源黑体 CN Light" panose="020B0300000000000000" pitchFamily="34" charset="-122"/>
              </a:rPr>
              <a:t>日为国家的劳动节，而且全国放假一天。</a:t>
            </a:r>
          </a:p>
        </p:txBody>
      </p:sp>
      <p:pic>
        <p:nvPicPr>
          <p:cNvPr id="3" name="图片 2">
            <a:extLst>
              <a:ext uri="{FF2B5EF4-FFF2-40B4-BE49-F238E27FC236}">
                <a16:creationId xmlns="" xmlns:a16="http://schemas.microsoft.com/office/drawing/2014/main" id="{989ADBFE-A793-4B0A-8E88-79522935B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89349" y="1510600"/>
            <a:ext cx="5054599" cy="5054599"/>
          </a:xfrm>
          <a:prstGeom prst="rect">
            <a:avLst/>
          </a:prstGeom>
        </p:spPr>
      </p:pic>
      <p:sp>
        <p:nvSpPr>
          <p:cNvPr id="6" name="矩形 5">
            <a:extLst>
              <a:ext uri="{FF2B5EF4-FFF2-40B4-BE49-F238E27FC236}">
                <a16:creationId xmlns="" xmlns:a16="http://schemas.microsoft.com/office/drawing/2014/main" id="{62B354EE-EB74-477C-9DDD-411F2EE37EDF}"/>
              </a:ext>
            </a:extLst>
          </p:cNvPr>
          <p:cNvSpPr/>
          <p:nvPr/>
        </p:nvSpPr>
        <p:spPr>
          <a:xfrm>
            <a:off x="8470897" y="1788617"/>
            <a:ext cx="2730504" cy="396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美国：劳动节发源地不过“五一” 劳动节起源于美国。特殊的是，美国政府后来在设立劳动节时，自行规定每年</a:t>
            </a:r>
            <a:r>
              <a:rPr lang="en-US" altLang="zh-CN" sz="1600" dirty="0">
                <a:solidFill>
                  <a:srgbClr val="C2191F"/>
                </a:solidFill>
                <a:ea typeface="思源黑体 CN Light" panose="020B0300000000000000" pitchFamily="34" charset="-122"/>
              </a:rPr>
              <a:t>9</a:t>
            </a:r>
            <a:r>
              <a:rPr lang="zh-CN" altLang="en-US" sz="1600" dirty="0">
                <a:solidFill>
                  <a:srgbClr val="C2191F"/>
                </a:solidFill>
                <a:ea typeface="思源黑体 CN Light" panose="020B0300000000000000" pitchFamily="34" charset="-122"/>
              </a:rPr>
              <a:t>月的第一个星期一为劳动节，所以美国人的劳动节不在</a:t>
            </a:r>
            <a:r>
              <a:rPr lang="en-US" altLang="zh-CN" sz="1600" dirty="0">
                <a:solidFill>
                  <a:srgbClr val="C2191F"/>
                </a:solidFill>
                <a:ea typeface="思源黑体 CN Light" panose="020B0300000000000000" pitchFamily="34" charset="-122"/>
              </a:rPr>
              <a:t>5</a:t>
            </a:r>
            <a:r>
              <a:rPr lang="zh-CN" altLang="en-US" sz="1600" dirty="0">
                <a:solidFill>
                  <a:srgbClr val="C2191F"/>
                </a:solidFill>
                <a:ea typeface="思源黑体 CN Light" panose="020B0300000000000000" pitchFamily="34" charset="-122"/>
              </a:rPr>
              <a:t>月，而在</a:t>
            </a:r>
            <a:r>
              <a:rPr lang="en-US" altLang="zh-CN" sz="1600" dirty="0">
                <a:solidFill>
                  <a:srgbClr val="C2191F"/>
                </a:solidFill>
                <a:ea typeface="思源黑体 CN Light" panose="020B0300000000000000" pitchFamily="34" charset="-122"/>
              </a:rPr>
              <a:t>9</a:t>
            </a:r>
            <a:r>
              <a:rPr lang="zh-CN" altLang="en-US" sz="1600" dirty="0">
                <a:solidFill>
                  <a:srgbClr val="C2191F"/>
                </a:solidFill>
                <a:ea typeface="思源黑体 CN Light" panose="020B0300000000000000" pitchFamily="34" charset="-122"/>
              </a:rPr>
              <a:t>月。</a:t>
            </a:r>
          </a:p>
        </p:txBody>
      </p:sp>
    </p:spTree>
    <p:extLst>
      <p:ext uri="{BB962C8B-B14F-4D97-AF65-F5344CB8AC3E}">
        <p14:creationId xmlns:p14="http://schemas.microsoft.com/office/powerpoint/2010/main" val="39250335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亚洲</a:t>
              </a:r>
            </a:p>
          </p:txBody>
        </p:sp>
      </p:grpSp>
      <p:sp>
        <p:nvSpPr>
          <p:cNvPr id="9" name="矩形 8">
            <a:extLst>
              <a:ext uri="{FF2B5EF4-FFF2-40B4-BE49-F238E27FC236}">
                <a16:creationId xmlns="" xmlns:a16="http://schemas.microsoft.com/office/drawing/2014/main" id="{D5AEA97D-6A17-4022-AA43-6A8DF7258FE9}"/>
              </a:ext>
            </a:extLst>
          </p:cNvPr>
          <p:cNvSpPr/>
          <p:nvPr/>
        </p:nvSpPr>
        <p:spPr>
          <a:xfrm>
            <a:off x="5607334" y="2302876"/>
            <a:ext cx="5505166" cy="297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日本：劳动节逢“黄金周”　在日本，劳动节专门的庆祝活动日渐被“五一黄金周”所取代。而且从</a:t>
            </a:r>
            <a:r>
              <a:rPr lang="en-US" altLang="zh-CN" sz="1600" dirty="0">
                <a:solidFill>
                  <a:srgbClr val="C2191F"/>
                </a:solidFill>
                <a:ea typeface="思源黑体 CN Light" panose="020B0300000000000000" pitchFamily="34" charset="-122"/>
              </a:rPr>
              <a:t>4</a:t>
            </a:r>
            <a:r>
              <a:rPr lang="zh-CN" altLang="en-US" sz="1600" dirty="0">
                <a:solidFill>
                  <a:srgbClr val="C2191F"/>
                </a:solidFill>
                <a:ea typeface="思源黑体 CN Light" panose="020B0300000000000000" pitchFamily="34" charset="-122"/>
              </a:rPr>
              <a:t>月</a:t>
            </a:r>
            <a:r>
              <a:rPr lang="en-US" altLang="zh-CN" sz="1600" dirty="0">
                <a:solidFill>
                  <a:srgbClr val="C2191F"/>
                </a:solidFill>
                <a:ea typeface="思源黑体 CN Light" panose="020B0300000000000000" pitchFamily="34" charset="-122"/>
              </a:rPr>
              <a:t>29</a:t>
            </a:r>
            <a:r>
              <a:rPr lang="zh-CN" altLang="en-US" sz="1600" dirty="0">
                <a:solidFill>
                  <a:srgbClr val="C2191F"/>
                </a:solidFill>
                <a:ea typeface="思源黑体 CN Light" panose="020B0300000000000000" pitchFamily="34" charset="-122"/>
              </a:rPr>
              <a:t>日开始，日本就已经进入了“黄金周”。</a:t>
            </a:r>
          </a:p>
          <a:p>
            <a:pPr marL="285750" indent="-285750">
              <a:lnSpc>
                <a:spcPct val="200000"/>
              </a:lnSpc>
              <a:buFont typeface="Arial" panose="020B0604020202020204" pitchFamily="34" charset="0"/>
              <a:buChar char="•"/>
            </a:pPr>
            <a:endParaRPr lang="zh-CN" altLang="en-US" sz="1600" dirty="0">
              <a:solidFill>
                <a:srgbClr val="C2191F"/>
              </a:solidFill>
              <a:ea typeface="思源黑体 CN Light" panose="020B0300000000000000" pitchFamily="34" charset="-122"/>
            </a:endParaRPr>
          </a:p>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泰国这一天，泰国全国统一放假一天，在首都以及一些大城市会有相关的庆祝活动，不过规模一般都不会太大。</a:t>
            </a:r>
          </a:p>
        </p:txBody>
      </p:sp>
      <p:pic>
        <p:nvPicPr>
          <p:cNvPr id="15" name="图片 14">
            <a:extLst>
              <a:ext uri="{FF2B5EF4-FFF2-40B4-BE49-F238E27FC236}">
                <a16:creationId xmlns="" xmlns:a16="http://schemas.microsoft.com/office/drawing/2014/main" id="{788FC0ED-6346-41A1-B5F6-F9D9A3114687}"/>
              </a:ext>
            </a:extLst>
          </p:cNvPr>
          <p:cNvPicPr>
            <a:picLocks noChangeAspect="1"/>
          </p:cNvPicPr>
          <p:nvPr/>
        </p:nvPicPr>
        <p:blipFill>
          <a:blip r:embed="rId4"/>
          <a:stretch>
            <a:fillRect/>
          </a:stretch>
        </p:blipFill>
        <p:spPr>
          <a:xfrm>
            <a:off x="466637" y="1282700"/>
            <a:ext cx="5505165" cy="5492972"/>
          </a:xfrm>
          <a:prstGeom prst="rect">
            <a:avLst/>
          </a:prstGeom>
        </p:spPr>
      </p:pic>
    </p:spTree>
    <p:extLst>
      <p:ext uri="{BB962C8B-B14F-4D97-AF65-F5344CB8AC3E}">
        <p14:creationId xmlns:p14="http://schemas.microsoft.com/office/powerpoint/2010/main" val="4149485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非洲</a:t>
              </a:r>
            </a:p>
          </p:txBody>
        </p:sp>
      </p:grpSp>
      <p:sp>
        <p:nvSpPr>
          <p:cNvPr id="6" name="矩形 5">
            <a:extLst>
              <a:ext uri="{FF2B5EF4-FFF2-40B4-BE49-F238E27FC236}">
                <a16:creationId xmlns="" xmlns:a16="http://schemas.microsoft.com/office/drawing/2014/main" id="{E441D1E8-0976-42EE-BF10-9EF6C4C006F3}"/>
              </a:ext>
            </a:extLst>
          </p:cNvPr>
          <p:cNvSpPr/>
          <p:nvPr/>
        </p:nvSpPr>
        <p:spPr>
          <a:xfrm>
            <a:off x="1460500" y="2730869"/>
            <a:ext cx="6299200" cy="199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埃及：被称为劳动节</a:t>
            </a:r>
            <a:r>
              <a:rPr lang="en-US" altLang="zh-CN" sz="1600" dirty="0">
                <a:solidFill>
                  <a:srgbClr val="C2191F"/>
                </a:solidFill>
                <a:ea typeface="思源黑体 CN Light" panose="020B0300000000000000" pitchFamily="34" charset="-122"/>
              </a:rPr>
              <a:t>5</a:t>
            </a:r>
            <a:r>
              <a:rPr lang="zh-CN" altLang="en-US" sz="1600" dirty="0">
                <a:solidFill>
                  <a:srgbClr val="C2191F"/>
                </a:solidFill>
                <a:ea typeface="思源黑体 CN Light" panose="020B0300000000000000" pitchFamily="34" charset="-122"/>
              </a:rPr>
              <a:t>月</a:t>
            </a:r>
            <a:r>
              <a:rPr lang="en-US" altLang="zh-CN" sz="1600" dirty="0">
                <a:solidFill>
                  <a:srgbClr val="C2191F"/>
                </a:solidFill>
                <a:ea typeface="思源黑体 CN Light" panose="020B0300000000000000" pitchFamily="34" charset="-122"/>
              </a:rPr>
              <a:t>1</a:t>
            </a:r>
            <a:r>
              <a:rPr lang="zh-CN" altLang="en-US" sz="1600" dirty="0">
                <a:solidFill>
                  <a:srgbClr val="C2191F"/>
                </a:solidFill>
                <a:ea typeface="思源黑体 CN Light" panose="020B0300000000000000" pitchFamily="34" charset="-122"/>
              </a:rPr>
              <a:t>日，被视为有薪假期。传统上，埃及总统主持正式五月节庆祝活动在开罗；</a:t>
            </a:r>
            <a:endParaRPr lang="en-US" altLang="zh-CN" sz="1600" dirty="0">
              <a:solidFill>
                <a:srgbClr val="C2191F"/>
              </a:solidFill>
              <a:ea typeface="思源黑体 CN Light" panose="020B0300000000000000" pitchFamily="34" charset="-122"/>
            </a:endParaRPr>
          </a:p>
          <a:p>
            <a:pPr marL="285750" indent="-285750">
              <a:lnSpc>
                <a:spcPct val="200000"/>
              </a:lnSpc>
              <a:buFont typeface="Arial" panose="020B0604020202020204" pitchFamily="34" charset="0"/>
              <a:buChar char="•"/>
            </a:pPr>
            <a:endParaRPr lang="en-US" altLang="zh-CN" sz="1600" dirty="0">
              <a:solidFill>
                <a:srgbClr val="C2191F"/>
              </a:solidFill>
              <a:ea typeface="思源黑体 CN Light" panose="020B0300000000000000" pitchFamily="34" charset="-122"/>
            </a:endParaRPr>
          </a:p>
          <a:p>
            <a:pPr marL="285750" indent="-285750">
              <a:lnSpc>
                <a:spcPct val="200000"/>
              </a:lnSpc>
              <a:buFont typeface="Arial" panose="020B0604020202020204" pitchFamily="34" charset="0"/>
              <a:buChar char="•"/>
            </a:pPr>
            <a:r>
              <a:rPr lang="zh-CN" altLang="en-US" sz="1600" dirty="0">
                <a:solidFill>
                  <a:srgbClr val="C2191F"/>
                </a:solidFill>
                <a:ea typeface="思源黑体 CN Light" panose="020B0300000000000000" pitchFamily="34" charset="-122"/>
              </a:rPr>
              <a:t>南非：在南非，自</a:t>
            </a:r>
            <a:r>
              <a:rPr lang="en-US" altLang="zh-CN" sz="1600" dirty="0">
                <a:solidFill>
                  <a:srgbClr val="C2191F"/>
                </a:solidFill>
                <a:ea typeface="思源黑体 CN Light" panose="020B0300000000000000" pitchFamily="34" charset="-122"/>
              </a:rPr>
              <a:t>1994</a:t>
            </a:r>
            <a:r>
              <a:rPr lang="zh-CN" altLang="en-US" sz="1600" dirty="0">
                <a:solidFill>
                  <a:srgbClr val="C2191F"/>
                </a:solidFill>
                <a:ea typeface="思源黑体 CN Light" panose="020B0300000000000000" pitchFamily="34" charset="-122"/>
              </a:rPr>
              <a:t>年以来每年</a:t>
            </a:r>
            <a:r>
              <a:rPr lang="en-US" altLang="zh-CN" sz="1600" dirty="0">
                <a:solidFill>
                  <a:srgbClr val="C2191F"/>
                </a:solidFill>
                <a:ea typeface="思源黑体 CN Light" panose="020B0300000000000000" pitchFamily="34" charset="-122"/>
              </a:rPr>
              <a:t>5</a:t>
            </a:r>
            <a:r>
              <a:rPr lang="zh-CN" altLang="en-US" sz="1600" dirty="0">
                <a:solidFill>
                  <a:srgbClr val="C2191F"/>
                </a:solidFill>
                <a:ea typeface="思源黑体 CN Light" panose="020B0300000000000000" pitchFamily="34" charset="-122"/>
              </a:rPr>
              <a:t>月</a:t>
            </a:r>
            <a:r>
              <a:rPr lang="en-US" altLang="zh-CN" sz="1600" dirty="0">
                <a:solidFill>
                  <a:srgbClr val="C2191F"/>
                </a:solidFill>
                <a:ea typeface="思源黑体 CN Light" panose="020B0300000000000000" pitchFamily="34" charset="-122"/>
              </a:rPr>
              <a:t>1</a:t>
            </a:r>
            <a:r>
              <a:rPr lang="zh-CN" altLang="en-US" sz="1600" dirty="0">
                <a:solidFill>
                  <a:srgbClr val="C2191F"/>
                </a:solidFill>
                <a:ea typeface="思源黑体 CN Light" panose="020B0300000000000000" pitchFamily="34" charset="-122"/>
              </a:rPr>
              <a:t>日的公众假期。</a:t>
            </a:r>
          </a:p>
        </p:txBody>
      </p:sp>
      <p:pic>
        <p:nvPicPr>
          <p:cNvPr id="9" name="图片 8">
            <a:extLst>
              <a:ext uri="{FF2B5EF4-FFF2-40B4-BE49-F238E27FC236}">
                <a16:creationId xmlns="" xmlns:a16="http://schemas.microsoft.com/office/drawing/2014/main" id="{E732FFE4-A92A-44C4-AB7E-DC6C943D94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942072" y="1107080"/>
            <a:ext cx="3233928" cy="5240112"/>
          </a:xfrm>
          <a:prstGeom prst="rect">
            <a:avLst/>
          </a:prstGeom>
        </p:spPr>
      </p:pic>
    </p:spTree>
    <p:extLst>
      <p:ext uri="{BB962C8B-B14F-4D97-AF65-F5344CB8AC3E}">
        <p14:creationId xmlns:p14="http://schemas.microsoft.com/office/powerpoint/2010/main" val="11674721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84999" y="1554729"/>
            <a:ext cx="5655285" cy="4686301"/>
          </a:xfrm>
          <a:prstGeom prst="rect">
            <a:avLst/>
          </a:prstGeom>
        </p:spPr>
      </p:pic>
      <p:sp>
        <p:nvSpPr>
          <p:cNvPr id="12" name="矩形 11">
            <a:extLst>
              <a:ext uri="{FF2B5EF4-FFF2-40B4-BE49-F238E27FC236}">
                <a16:creationId xmlns="" xmlns:a16="http://schemas.microsoft.com/office/drawing/2014/main" id="{184717F3-D254-46D0-9F01-95167AC30CB3}"/>
              </a:ext>
            </a:extLst>
          </p:cNvPr>
          <p:cNvSpPr/>
          <p:nvPr/>
        </p:nvSpPr>
        <p:spPr>
          <a:xfrm>
            <a:off x="1135360" y="3041482"/>
            <a:ext cx="6340197" cy="830997"/>
          </a:xfrm>
          <a:prstGeom prst="rect">
            <a:avLst/>
          </a:prstGeom>
        </p:spPr>
        <p:txBody>
          <a:bodyPr wrap="none">
            <a:spAutoFit/>
          </a:bodyPr>
          <a:lstStyle/>
          <a:p>
            <a:pPr>
              <a:spcBef>
                <a:spcPct val="50000"/>
              </a:spcBef>
            </a:pPr>
            <a:r>
              <a:rPr lang="zh-CN" altLang="en-US" sz="4800" dirty="0">
                <a:solidFill>
                  <a:srgbClr val="B00712"/>
                </a:solidFill>
                <a:latin typeface="迷你简菱心" panose="02010609000101010101" pitchFamily="49" charset="-122"/>
                <a:ea typeface="迷你简菱心" panose="02010609000101010101" pitchFamily="49" charset="-122"/>
              </a:rPr>
              <a:t>四、幸福是奋斗出来的</a:t>
            </a:r>
          </a:p>
        </p:txBody>
      </p:sp>
    </p:spTree>
    <p:extLst>
      <p:ext uri="{BB962C8B-B14F-4D97-AF65-F5344CB8AC3E}">
        <p14:creationId xmlns:p14="http://schemas.microsoft.com/office/powerpoint/2010/main" val="18165293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0261D7FB-4DB7-4638-9DE4-B8D6893163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9220" y="614052"/>
            <a:ext cx="5715858" cy="2109399"/>
          </a:xfrm>
          <a:prstGeom prst="rect">
            <a:avLst/>
          </a:prstGeom>
        </p:spPr>
      </p:pic>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0068" y="3041435"/>
            <a:ext cx="1417913" cy="1174966"/>
          </a:xfrm>
          <a:prstGeom prst="rect">
            <a:avLst/>
          </a:prstGeom>
        </p:spPr>
      </p:pic>
      <p:sp>
        <p:nvSpPr>
          <p:cNvPr id="28" name="文本框 27">
            <a:extLst>
              <a:ext uri="{FF2B5EF4-FFF2-40B4-BE49-F238E27FC236}">
                <a16:creationId xmlns="" xmlns:a16="http://schemas.microsoft.com/office/drawing/2014/main" id="{6DC95CA7-A822-4C8A-A9BA-514909821CF3}"/>
              </a:ext>
            </a:extLst>
          </p:cNvPr>
          <p:cNvSpPr txBox="1"/>
          <p:nvPr/>
        </p:nvSpPr>
        <p:spPr>
          <a:xfrm>
            <a:off x="3104920" y="1510697"/>
            <a:ext cx="5982159" cy="830997"/>
          </a:xfrm>
          <a:prstGeom prst="rect">
            <a:avLst/>
          </a:prstGeom>
          <a:noFill/>
        </p:spPr>
        <p:txBody>
          <a:bodyPr wrap="square" rtlCol="0">
            <a:spAutoFit/>
          </a:bodyPr>
          <a:lstStyle/>
          <a:p>
            <a:pPr algn="ctr"/>
            <a:r>
              <a:rPr lang="zh-CN" altLang="en-US" sz="4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目录</a:t>
            </a:r>
          </a:p>
        </p:txBody>
      </p:sp>
      <p:sp>
        <p:nvSpPr>
          <p:cNvPr id="12" name="矩形 11">
            <a:extLst>
              <a:ext uri="{FF2B5EF4-FFF2-40B4-BE49-F238E27FC236}">
                <a16:creationId xmlns="" xmlns:a16="http://schemas.microsoft.com/office/drawing/2014/main" id="{184717F3-D254-46D0-9F01-95167AC30CB3}"/>
              </a:ext>
            </a:extLst>
          </p:cNvPr>
          <p:cNvSpPr/>
          <p:nvPr/>
        </p:nvSpPr>
        <p:spPr>
          <a:xfrm>
            <a:off x="2303760" y="3444285"/>
            <a:ext cx="2339102" cy="461665"/>
          </a:xfrm>
          <a:prstGeom prst="rect">
            <a:avLst/>
          </a:prstGeom>
        </p:spPr>
        <p:txBody>
          <a:bodyPr wrap="none">
            <a:spAutoFit/>
          </a:bodyPr>
          <a:lstStyle/>
          <a:p>
            <a:pPr>
              <a:spcBef>
                <a:spcPct val="50000"/>
              </a:spcBef>
              <a:defRPr/>
            </a:pPr>
            <a:r>
              <a:rPr lang="zh-CN" altLang="en-US" sz="2400" dirty="0">
                <a:solidFill>
                  <a:srgbClr val="B00712"/>
                </a:solidFill>
                <a:latin typeface="迷你简菱心" panose="02010609000101010101" pitchFamily="49" charset="-122"/>
                <a:ea typeface="迷你简菱心" panose="02010609000101010101" pitchFamily="49" charset="-122"/>
              </a:rPr>
              <a:t>一、劳动节介绍</a:t>
            </a:r>
            <a:endParaRPr lang="en-US" altLang="zh-CN" sz="2400" dirty="0">
              <a:solidFill>
                <a:srgbClr val="B00712"/>
              </a:solidFill>
              <a:latin typeface="迷你简菱心" panose="02010609000101010101" pitchFamily="49" charset="-122"/>
              <a:ea typeface="迷你简菱心" panose="02010609000101010101" pitchFamily="49" charset="-122"/>
            </a:endParaRPr>
          </a:p>
        </p:txBody>
      </p:sp>
      <p:pic>
        <p:nvPicPr>
          <p:cNvPr id="13" name="图片 12">
            <a:extLst>
              <a:ext uri="{FF2B5EF4-FFF2-40B4-BE49-F238E27FC236}">
                <a16:creationId xmlns="" xmlns:a16="http://schemas.microsoft.com/office/drawing/2014/main" id="{A961ECF2-A1CB-4021-A978-65BFB213EF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42982" y="3041435"/>
            <a:ext cx="1417913" cy="1174966"/>
          </a:xfrm>
          <a:prstGeom prst="rect">
            <a:avLst/>
          </a:prstGeom>
        </p:spPr>
      </p:pic>
      <p:sp>
        <p:nvSpPr>
          <p:cNvPr id="14" name="矩形 13">
            <a:extLst>
              <a:ext uri="{FF2B5EF4-FFF2-40B4-BE49-F238E27FC236}">
                <a16:creationId xmlns="" xmlns:a16="http://schemas.microsoft.com/office/drawing/2014/main" id="{C557B2D4-0B5A-43E8-B6A6-2D6135FEC162}"/>
              </a:ext>
            </a:extLst>
          </p:cNvPr>
          <p:cNvSpPr/>
          <p:nvPr/>
        </p:nvSpPr>
        <p:spPr>
          <a:xfrm>
            <a:off x="7416674" y="3444285"/>
            <a:ext cx="2400016" cy="461665"/>
          </a:xfrm>
          <a:prstGeom prst="rect">
            <a:avLst/>
          </a:prstGeom>
        </p:spPr>
        <p:txBody>
          <a:bodyPr wrap="none">
            <a:spAutoFit/>
          </a:bodyPr>
          <a:lstStyle/>
          <a:p>
            <a:pPr>
              <a:spcBef>
                <a:spcPct val="50000"/>
              </a:spcBef>
              <a:defRPr/>
            </a:pPr>
            <a:r>
              <a:rPr lang="zh-CN" altLang="en-US" sz="2400" dirty="0">
                <a:solidFill>
                  <a:srgbClr val="B00712"/>
                </a:solidFill>
                <a:latin typeface="迷你简菱心" panose="02010609000101010101" pitchFamily="49" charset="-122"/>
                <a:ea typeface="迷你简菱心" panose="02010609000101010101" pitchFamily="49" charset="-122"/>
              </a:rPr>
              <a:t>二、近代劳动者</a:t>
            </a:r>
          </a:p>
        </p:txBody>
      </p:sp>
      <p:pic>
        <p:nvPicPr>
          <p:cNvPr id="15" name="图片 14">
            <a:extLst>
              <a:ext uri="{FF2B5EF4-FFF2-40B4-BE49-F238E27FC236}">
                <a16:creationId xmlns="" xmlns:a16="http://schemas.microsoft.com/office/drawing/2014/main" id="{D4286657-EF44-4497-90D3-E219AB2B5C9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289" y="4452534"/>
            <a:ext cx="1417913" cy="1174966"/>
          </a:xfrm>
          <a:prstGeom prst="rect">
            <a:avLst/>
          </a:prstGeom>
        </p:spPr>
      </p:pic>
      <p:sp>
        <p:nvSpPr>
          <p:cNvPr id="16" name="矩形 15">
            <a:extLst>
              <a:ext uri="{FF2B5EF4-FFF2-40B4-BE49-F238E27FC236}">
                <a16:creationId xmlns="" xmlns:a16="http://schemas.microsoft.com/office/drawing/2014/main" id="{39E180CB-9690-440D-90E3-B2BAAD7215B9}"/>
              </a:ext>
            </a:extLst>
          </p:cNvPr>
          <p:cNvSpPr/>
          <p:nvPr/>
        </p:nvSpPr>
        <p:spPr>
          <a:xfrm>
            <a:off x="2347981" y="4855384"/>
            <a:ext cx="2031325" cy="461665"/>
          </a:xfrm>
          <a:prstGeom prst="rect">
            <a:avLst/>
          </a:prstGeom>
        </p:spPr>
        <p:txBody>
          <a:bodyPr wrap="none">
            <a:spAutoFit/>
          </a:bodyPr>
          <a:lstStyle/>
          <a:p>
            <a:pPr>
              <a:spcBef>
                <a:spcPct val="50000"/>
              </a:spcBef>
              <a:defRPr/>
            </a:pPr>
            <a:r>
              <a:rPr lang="zh-CN" altLang="en-US" sz="2400" dirty="0">
                <a:solidFill>
                  <a:srgbClr val="B00712"/>
                </a:solidFill>
                <a:latin typeface="迷你简菱心" panose="02010609000101010101" pitchFamily="49" charset="-122"/>
                <a:ea typeface="迷你简菱心" panose="02010609000101010101" pitchFamily="49" charset="-122"/>
              </a:rPr>
              <a:t>三、各地活动</a:t>
            </a:r>
          </a:p>
        </p:txBody>
      </p:sp>
      <p:pic>
        <p:nvPicPr>
          <p:cNvPr id="17" name="图片 16">
            <a:extLst>
              <a:ext uri="{FF2B5EF4-FFF2-40B4-BE49-F238E27FC236}">
                <a16:creationId xmlns="" xmlns:a16="http://schemas.microsoft.com/office/drawing/2014/main" id="{5E407C12-CED5-46BA-8B9C-966CD3C8A9C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87203" y="4452534"/>
            <a:ext cx="1417913" cy="1174966"/>
          </a:xfrm>
          <a:prstGeom prst="rect">
            <a:avLst/>
          </a:prstGeom>
        </p:spPr>
      </p:pic>
      <p:sp>
        <p:nvSpPr>
          <p:cNvPr id="18" name="矩形 17">
            <a:extLst>
              <a:ext uri="{FF2B5EF4-FFF2-40B4-BE49-F238E27FC236}">
                <a16:creationId xmlns="" xmlns:a16="http://schemas.microsoft.com/office/drawing/2014/main" id="{3402512B-C931-4A51-A4FF-769CF7E886E4}"/>
              </a:ext>
            </a:extLst>
          </p:cNvPr>
          <p:cNvSpPr/>
          <p:nvPr/>
        </p:nvSpPr>
        <p:spPr>
          <a:xfrm>
            <a:off x="7460895" y="4855384"/>
            <a:ext cx="3262432" cy="461665"/>
          </a:xfrm>
          <a:prstGeom prst="rect">
            <a:avLst/>
          </a:prstGeom>
        </p:spPr>
        <p:txBody>
          <a:bodyPr wrap="none">
            <a:spAutoFit/>
          </a:bodyPr>
          <a:lstStyle/>
          <a:p>
            <a:pPr>
              <a:spcBef>
                <a:spcPct val="50000"/>
              </a:spcBef>
              <a:defRPr/>
            </a:pPr>
            <a:r>
              <a:rPr lang="zh-CN" altLang="en-US" sz="2400" dirty="0">
                <a:solidFill>
                  <a:srgbClr val="B00712"/>
                </a:solidFill>
                <a:latin typeface="迷你简菱心" panose="02010609000101010101" pitchFamily="49" charset="-122"/>
                <a:ea typeface="迷你简菱心" panose="02010609000101010101" pitchFamily="49" charset="-122"/>
              </a:rPr>
              <a:t>四、幸福是奋斗出来的</a:t>
            </a:r>
          </a:p>
        </p:txBody>
      </p:sp>
    </p:spTree>
    <p:extLst>
      <p:ext uri="{BB962C8B-B14F-4D97-AF65-F5344CB8AC3E}">
        <p14:creationId xmlns:p14="http://schemas.microsoft.com/office/powerpoint/2010/main" val="30161767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1500"/>
                            </p:stCondLst>
                            <p:childTnLst>
                              <p:par>
                                <p:cTn id="9" presetID="14" presetClass="entr" presetSubtype="1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500"/>
                                        <p:tgtEl>
                                          <p:spTgt spid="28"/>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anim calcmode="lin" valueType="num">
                                      <p:cBhvr>
                                        <p:cTn id="16" dur="1000" fill="hold"/>
                                        <p:tgtEl>
                                          <p:spTgt spid="21"/>
                                        </p:tgtEl>
                                        <p:attrNameLst>
                                          <p:attrName>ppt_x</p:attrName>
                                        </p:attrNameLst>
                                      </p:cBhvr>
                                      <p:tavLst>
                                        <p:tav tm="0">
                                          <p:val>
                                            <p:strVal val="#ppt_x"/>
                                          </p:val>
                                        </p:tav>
                                        <p:tav tm="100000">
                                          <p:val>
                                            <p:strVal val="#ppt_x"/>
                                          </p:val>
                                        </p:tav>
                                      </p:tavLst>
                                    </p:anim>
                                    <p:anim calcmode="lin" valueType="num">
                                      <p:cBhvr>
                                        <p:cTn id="17" dur="1000" fill="hold"/>
                                        <p:tgtEl>
                                          <p:spTgt spid="21"/>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1+#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42"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 presetClass="entr" presetSubtype="2"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1+#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2" presetClass="entr" presetSubtype="2"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1+#ppt_w/2"/>
                                          </p:val>
                                        </p:tav>
                                        <p:tav tm="100000">
                                          <p:val>
                                            <p:strVal val="#ppt_x"/>
                                          </p:val>
                                        </p:tav>
                                      </p:tavLst>
                                    </p:anim>
                                    <p:anim calcmode="lin" valueType="num">
                                      <p:cBhvr additive="base">
                                        <p:cTn id="5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14" grpId="0"/>
      <p:bldP spid="16"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幸福是奋斗出来的</a:t>
              </a:r>
            </a:p>
          </p:txBody>
        </p:sp>
      </p:grpSp>
      <p:sp>
        <p:nvSpPr>
          <p:cNvPr id="10" name="Text Box 6">
            <a:extLst>
              <a:ext uri="{FF2B5EF4-FFF2-40B4-BE49-F238E27FC236}">
                <a16:creationId xmlns="" xmlns:a16="http://schemas.microsoft.com/office/drawing/2014/main" id="{DBBC9193-8C2D-4415-9A41-66D3F97C5931}"/>
              </a:ext>
            </a:extLst>
          </p:cNvPr>
          <p:cNvSpPr txBox="1">
            <a:spLocks noChangeArrowheads="1"/>
          </p:cNvSpPr>
          <p:nvPr/>
        </p:nvSpPr>
        <p:spPr bwMode="auto">
          <a:xfrm>
            <a:off x="1168400" y="2110057"/>
            <a:ext cx="5829300" cy="346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50000"/>
              </a:lnSpc>
              <a:defRPr sz="1600">
                <a:solidFill>
                  <a:srgbClr val="203F84"/>
                </a:solidFill>
                <a:ea typeface="思源黑体 CN Light" panose="020B0300000000000000" pitchFamily="34"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200000"/>
              </a:lnSpc>
            </a:pPr>
            <a:r>
              <a:rPr lang="zh-CN" altLang="en-US" dirty="0">
                <a:solidFill>
                  <a:srgbClr val="C2191F"/>
                </a:solidFill>
              </a:rPr>
              <a:t>        “幸福都是奋斗出来的。”把蓝图变为现实，将改革进行到底，无不呼唤不驰于空想、不骛于虚声的奋斗精神，无不需要一步一个脚印踏踏实实干好工作。天道酬勤，日新月异。</a:t>
            </a:r>
            <a:r>
              <a:rPr lang="en-US" altLang="zh-CN" dirty="0">
                <a:solidFill>
                  <a:srgbClr val="C2191F"/>
                </a:solidFill>
              </a:rPr>
              <a:t>2018</a:t>
            </a:r>
            <a:r>
              <a:rPr lang="zh-CN" altLang="en-US" dirty="0">
                <a:solidFill>
                  <a:srgbClr val="C2191F"/>
                </a:solidFill>
              </a:rPr>
              <a:t>年是全面贯彻党的十九大精神的开局之年，将迎来改革开放</a:t>
            </a:r>
            <a:r>
              <a:rPr lang="en-US" altLang="zh-CN" dirty="0">
                <a:solidFill>
                  <a:srgbClr val="C2191F"/>
                </a:solidFill>
              </a:rPr>
              <a:t>40</a:t>
            </a:r>
            <a:r>
              <a:rPr lang="zh-CN" altLang="en-US" dirty="0">
                <a:solidFill>
                  <a:srgbClr val="C2191F"/>
                </a:solidFill>
              </a:rPr>
              <a:t>周年，也更需要激荡创造伟力、昂扬奋斗决心。极不平凡的</a:t>
            </a:r>
            <a:r>
              <a:rPr lang="en-US" altLang="zh-CN" dirty="0">
                <a:solidFill>
                  <a:srgbClr val="C2191F"/>
                </a:solidFill>
              </a:rPr>
              <a:t>2017</a:t>
            </a:r>
            <a:r>
              <a:rPr lang="zh-CN" altLang="en-US" dirty="0">
                <a:solidFill>
                  <a:srgbClr val="C2191F"/>
                </a:solidFill>
              </a:rPr>
              <a:t>年书写下难以磨灭的精彩回忆，超乎寻常的</a:t>
            </a:r>
            <a:r>
              <a:rPr lang="en-US" altLang="zh-CN" dirty="0">
                <a:solidFill>
                  <a:srgbClr val="C2191F"/>
                </a:solidFill>
              </a:rPr>
              <a:t>2018</a:t>
            </a:r>
            <a:r>
              <a:rPr lang="zh-CN" altLang="en-US" dirty="0">
                <a:solidFill>
                  <a:srgbClr val="C2191F"/>
                </a:solidFill>
              </a:rPr>
              <a:t>年也必将记录下中国人民开拓美好未来的壮志雄心。</a:t>
            </a:r>
            <a:endParaRPr lang="en-US" altLang="zh-CN" dirty="0">
              <a:solidFill>
                <a:srgbClr val="C2191F"/>
              </a:solidFill>
            </a:endParaRPr>
          </a:p>
        </p:txBody>
      </p:sp>
      <p:pic>
        <p:nvPicPr>
          <p:cNvPr id="3" name="图片 2">
            <a:extLst>
              <a:ext uri="{FF2B5EF4-FFF2-40B4-BE49-F238E27FC236}">
                <a16:creationId xmlns="" xmlns:a16="http://schemas.microsoft.com/office/drawing/2014/main" id="{796DC4A8-5DB9-4984-AAF3-AA2DA82DAF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3838" y="2246533"/>
            <a:ext cx="5377562" cy="3984144"/>
          </a:xfrm>
          <a:prstGeom prst="rect">
            <a:avLst/>
          </a:prstGeom>
        </p:spPr>
      </p:pic>
    </p:spTree>
    <p:extLst>
      <p:ext uri="{BB962C8B-B14F-4D97-AF65-F5344CB8AC3E}">
        <p14:creationId xmlns:p14="http://schemas.microsoft.com/office/powerpoint/2010/main" val="1362222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幸福是奋斗出来的</a:t>
              </a:r>
            </a:p>
          </p:txBody>
        </p:sp>
      </p:grpSp>
      <p:sp>
        <p:nvSpPr>
          <p:cNvPr id="11" name="Text Box 6">
            <a:extLst>
              <a:ext uri="{FF2B5EF4-FFF2-40B4-BE49-F238E27FC236}">
                <a16:creationId xmlns="" xmlns:a16="http://schemas.microsoft.com/office/drawing/2014/main" id="{FEB2C5A6-C6D7-4430-9AE6-5AFC74BC7E7E}"/>
              </a:ext>
            </a:extLst>
          </p:cNvPr>
          <p:cNvSpPr txBox="1">
            <a:spLocks noChangeArrowheads="1"/>
          </p:cNvSpPr>
          <p:nvPr/>
        </p:nvSpPr>
        <p:spPr bwMode="auto">
          <a:xfrm>
            <a:off x="6096000" y="2417834"/>
            <a:ext cx="5041900" cy="2230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200000"/>
              </a:lnSpc>
              <a:defRPr sz="1600">
                <a:solidFill>
                  <a:srgbClr val="203F84"/>
                </a:solidFill>
                <a:ea typeface="思源黑体 CN Light" panose="020B0300000000000000"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sz="1800" dirty="0">
                <a:solidFill>
                  <a:srgbClr val="C2191F"/>
                </a:solidFill>
              </a:rPr>
              <a:t>        我们伟大、可爱的祖国有着辽阔的疆域、美丽的山河、温和的气候、丰富的资产、创造出了令人羡慕的古代文明。我们的祖国像一颗璀璨耀眼的明珠，闪烁在东方。</a:t>
            </a:r>
            <a:endParaRPr lang="en-US" altLang="zh-CN" sz="1800" dirty="0">
              <a:solidFill>
                <a:srgbClr val="C2191F"/>
              </a:solidFill>
            </a:endParaRPr>
          </a:p>
        </p:txBody>
      </p:sp>
      <p:sp>
        <p:nvSpPr>
          <p:cNvPr id="12" name="Text Box 5">
            <a:extLst>
              <a:ext uri="{FF2B5EF4-FFF2-40B4-BE49-F238E27FC236}">
                <a16:creationId xmlns="" xmlns:a16="http://schemas.microsoft.com/office/drawing/2014/main" id="{6D86BD21-00BF-4C5C-A626-CAC77D739492}"/>
              </a:ext>
            </a:extLst>
          </p:cNvPr>
          <p:cNvSpPr txBox="1">
            <a:spLocks noChangeArrowheads="1"/>
          </p:cNvSpPr>
          <p:nvPr/>
        </p:nvSpPr>
        <p:spPr bwMode="auto">
          <a:xfrm>
            <a:off x="992144" y="4940694"/>
            <a:ext cx="4800600" cy="584775"/>
          </a:xfrm>
          <a:prstGeom prst="rect">
            <a:avLst/>
          </a:prstGeom>
          <a:solidFill>
            <a:srgbClr val="C2191F"/>
          </a:solidFill>
          <a:ln>
            <a:noFill/>
          </a:ln>
          <a:effectLst/>
          <a:extLst/>
        </p:spPr>
        <p:txBody>
          <a:bodyPr wrap="square">
            <a:spAutoFit/>
          </a:bodyPr>
          <a:lstStyle/>
          <a:p>
            <a:pPr algn="ctr" eaLnBrk="1" hangingPunct="1">
              <a:spcBef>
                <a:spcPct val="50000"/>
              </a:spcBef>
              <a:defRPr/>
            </a:pPr>
            <a:r>
              <a:rPr lang="zh-CN" altLang="en-US" sz="3200" dirty="0">
                <a:solidFill>
                  <a:srgbClr val="F2C777"/>
                </a:solidFill>
                <a:latin typeface="迷你简菱心" panose="02010609000101010101" pitchFamily="49" charset="-122"/>
                <a:ea typeface="迷你简菱心" panose="02010609000101010101" pitchFamily="49" charset="-122"/>
              </a:rPr>
              <a:t>坚持爱国奉献，无怨无悔</a:t>
            </a:r>
          </a:p>
        </p:txBody>
      </p:sp>
      <p:pic>
        <p:nvPicPr>
          <p:cNvPr id="4" name="图片 3">
            <a:extLst>
              <a:ext uri="{FF2B5EF4-FFF2-40B4-BE49-F238E27FC236}">
                <a16:creationId xmlns="" xmlns:a16="http://schemas.microsoft.com/office/drawing/2014/main" id="{13611930-6BB3-438E-9A48-AC6E826EF06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694" y="1861877"/>
            <a:ext cx="5143499" cy="3081337"/>
          </a:xfrm>
          <a:prstGeom prst="rect">
            <a:avLst/>
          </a:prstGeom>
        </p:spPr>
      </p:pic>
    </p:spTree>
    <p:extLst>
      <p:ext uri="{BB962C8B-B14F-4D97-AF65-F5344CB8AC3E}">
        <p14:creationId xmlns:p14="http://schemas.microsoft.com/office/powerpoint/2010/main" val="286529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幸福是奋斗出来的</a:t>
              </a:r>
            </a:p>
          </p:txBody>
        </p:sp>
      </p:grpSp>
      <p:sp>
        <p:nvSpPr>
          <p:cNvPr id="11" name="Text Box 6">
            <a:extLst>
              <a:ext uri="{FF2B5EF4-FFF2-40B4-BE49-F238E27FC236}">
                <a16:creationId xmlns="" xmlns:a16="http://schemas.microsoft.com/office/drawing/2014/main" id="{FEB2C5A6-C6D7-4430-9AE6-5AFC74BC7E7E}"/>
              </a:ext>
            </a:extLst>
          </p:cNvPr>
          <p:cNvSpPr txBox="1">
            <a:spLocks noChangeArrowheads="1"/>
          </p:cNvSpPr>
          <p:nvPr/>
        </p:nvSpPr>
        <p:spPr bwMode="auto">
          <a:xfrm>
            <a:off x="1054100" y="2478257"/>
            <a:ext cx="5041900" cy="2230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200000"/>
              </a:lnSpc>
              <a:defRPr sz="1600">
                <a:solidFill>
                  <a:srgbClr val="203F84"/>
                </a:solidFill>
                <a:ea typeface="思源黑体 CN Light" panose="020B0300000000000000"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sz="1800" dirty="0">
                <a:solidFill>
                  <a:srgbClr val="C2191F"/>
                </a:solidFill>
              </a:rPr>
              <a:t>        我们伟大、可爱的祖国有着辽阔的疆域、美丽的山河、温和的气候、丰富的资产、创造出了令人羡慕的古代文明。我们的祖国像一颗璀璨耀眼的明珠，闪烁在东方。</a:t>
            </a:r>
            <a:endParaRPr lang="en-US" altLang="zh-CN" sz="1800" dirty="0">
              <a:solidFill>
                <a:srgbClr val="C2191F"/>
              </a:solidFill>
            </a:endParaRPr>
          </a:p>
        </p:txBody>
      </p:sp>
      <p:sp>
        <p:nvSpPr>
          <p:cNvPr id="12" name="Text Box 5">
            <a:extLst>
              <a:ext uri="{FF2B5EF4-FFF2-40B4-BE49-F238E27FC236}">
                <a16:creationId xmlns="" xmlns:a16="http://schemas.microsoft.com/office/drawing/2014/main" id="{6D86BD21-00BF-4C5C-A626-CAC77D739492}"/>
              </a:ext>
            </a:extLst>
          </p:cNvPr>
          <p:cNvSpPr txBox="1">
            <a:spLocks noChangeArrowheads="1"/>
          </p:cNvSpPr>
          <p:nvPr/>
        </p:nvSpPr>
        <p:spPr bwMode="auto">
          <a:xfrm>
            <a:off x="6237244" y="4919924"/>
            <a:ext cx="4800600" cy="584775"/>
          </a:xfrm>
          <a:prstGeom prst="rect">
            <a:avLst/>
          </a:prstGeom>
          <a:solidFill>
            <a:srgbClr val="C2191F"/>
          </a:solidFill>
          <a:ln>
            <a:noFill/>
          </a:ln>
          <a:effectLst/>
          <a:extLst/>
        </p:spPr>
        <p:txBody>
          <a:bodyPr wrap="square">
            <a:spAutoFit/>
          </a:bodyPr>
          <a:lstStyle/>
          <a:p>
            <a:pPr algn="ctr" eaLnBrk="1" hangingPunct="1">
              <a:spcBef>
                <a:spcPct val="50000"/>
              </a:spcBef>
              <a:defRPr/>
            </a:pPr>
            <a:r>
              <a:rPr lang="zh-CN" altLang="en-US" sz="3200" dirty="0">
                <a:solidFill>
                  <a:srgbClr val="F2C777"/>
                </a:solidFill>
                <a:latin typeface="迷你简菱心" panose="02010609000101010101" pitchFamily="49" charset="-122"/>
                <a:ea typeface="迷你简菱心" panose="02010609000101010101" pitchFamily="49" charset="-122"/>
              </a:rPr>
              <a:t>坚持爱国奉献，无怨无悔</a:t>
            </a:r>
          </a:p>
        </p:txBody>
      </p:sp>
      <p:pic>
        <p:nvPicPr>
          <p:cNvPr id="3" name="图片 2">
            <a:extLst>
              <a:ext uri="{FF2B5EF4-FFF2-40B4-BE49-F238E27FC236}">
                <a16:creationId xmlns="" xmlns:a16="http://schemas.microsoft.com/office/drawing/2014/main" id="{565B7C38-9432-4C9B-9442-EB2A8F1025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6946" y="812348"/>
            <a:ext cx="4481195" cy="4692351"/>
          </a:xfrm>
          <a:prstGeom prst="rect">
            <a:avLst/>
          </a:prstGeom>
        </p:spPr>
      </p:pic>
    </p:spTree>
    <p:extLst>
      <p:ext uri="{BB962C8B-B14F-4D97-AF65-F5344CB8AC3E}">
        <p14:creationId xmlns:p14="http://schemas.microsoft.com/office/powerpoint/2010/main" val="3900287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randombar(horizontal)">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幸福是奋斗出来的</a:t>
              </a:r>
            </a:p>
          </p:txBody>
        </p:sp>
      </p:grpSp>
      <p:sp>
        <p:nvSpPr>
          <p:cNvPr id="9" name="Text Box 6">
            <a:extLst>
              <a:ext uri="{FF2B5EF4-FFF2-40B4-BE49-F238E27FC236}">
                <a16:creationId xmlns="" xmlns:a16="http://schemas.microsoft.com/office/drawing/2014/main" id="{0F6A507D-80B6-4F00-8A26-8E1FD20FF38C}"/>
              </a:ext>
            </a:extLst>
          </p:cNvPr>
          <p:cNvSpPr txBox="1">
            <a:spLocks noChangeArrowheads="1"/>
          </p:cNvSpPr>
          <p:nvPr/>
        </p:nvSpPr>
        <p:spPr bwMode="auto">
          <a:xfrm>
            <a:off x="6096000" y="2755256"/>
            <a:ext cx="5041900" cy="167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200000"/>
              </a:lnSpc>
              <a:defRPr sz="1600">
                <a:solidFill>
                  <a:srgbClr val="203F84"/>
                </a:solidFill>
                <a:ea typeface="思源黑体 CN Light" panose="020B0300000000000000" pitchFamily="34" charset="-122"/>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sz="1800" dirty="0">
                <a:solidFill>
                  <a:srgbClr val="C2191F"/>
                </a:solidFill>
              </a:rPr>
              <a:t>      把蓝图变为现实，将革命进行到底，无不呼唤不驰于空想、不骛于虚声的奋斗精神</a:t>
            </a:r>
            <a:r>
              <a:rPr lang="en-US" altLang="zh-CN" sz="1800" dirty="0">
                <a:solidFill>
                  <a:srgbClr val="C2191F"/>
                </a:solidFill>
              </a:rPr>
              <a:t>,</a:t>
            </a:r>
            <a:r>
              <a:rPr lang="zh-CN" altLang="en-US" sz="1800" dirty="0">
                <a:solidFill>
                  <a:srgbClr val="C2191F"/>
                </a:solidFill>
              </a:rPr>
              <a:t>无不需要一步一个脚印踏踏实实干好工作。</a:t>
            </a:r>
          </a:p>
        </p:txBody>
      </p:sp>
      <p:sp>
        <p:nvSpPr>
          <p:cNvPr id="10" name="Text Box 5">
            <a:extLst>
              <a:ext uri="{FF2B5EF4-FFF2-40B4-BE49-F238E27FC236}">
                <a16:creationId xmlns="" xmlns:a16="http://schemas.microsoft.com/office/drawing/2014/main" id="{0785862F-2DE8-4B67-B56F-54F5BD795CE7}"/>
              </a:ext>
            </a:extLst>
          </p:cNvPr>
          <p:cNvSpPr txBox="1">
            <a:spLocks noChangeArrowheads="1"/>
          </p:cNvSpPr>
          <p:nvPr/>
        </p:nvSpPr>
        <p:spPr bwMode="auto">
          <a:xfrm>
            <a:off x="992144" y="4940694"/>
            <a:ext cx="4800600" cy="584775"/>
          </a:xfrm>
          <a:prstGeom prst="rect">
            <a:avLst/>
          </a:prstGeom>
          <a:solidFill>
            <a:srgbClr val="C2191F"/>
          </a:solidFill>
          <a:ln>
            <a:noFill/>
          </a:ln>
          <a:effectLst/>
          <a:extLst/>
        </p:spPr>
        <p:txBody>
          <a:bodyPr wrap="square">
            <a:spAutoFit/>
          </a:bodyPr>
          <a:lstStyle/>
          <a:p>
            <a:pPr algn="ctr">
              <a:spcBef>
                <a:spcPct val="50000"/>
              </a:spcBef>
              <a:defRPr/>
            </a:pPr>
            <a:r>
              <a:rPr lang="zh-CN" altLang="en-US" sz="3200" dirty="0">
                <a:solidFill>
                  <a:srgbClr val="F2C777"/>
                </a:solidFill>
                <a:latin typeface="迷你简菱心" panose="02010609000101010101" pitchFamily="49" charset="-122"/>
                <a:ea typeface="迷你简菱心" panose="02010609000101010101" pitchFamily="49" charset="-122"/>
              </a:rPr>
              <a:t>爱岗位敬业，争创一流</a:t>
            </a:r>
          </a:p>
        </p:txBody>
      </p:sp>
      <p:pic>
        <p:nvPicPr>
          <p:cNvPr id="13" name="图片 12">
            <a:extLst>
              <a:ext uri="{FF2B5EF4-FFF2-40B4-BE49-F238E27FC236}">
                <a16:creationId xmlns="" xmlns:a16="http://schemas.microsoft.com/office/drawing/2014/main" id="{8F7136A0-F7E8-470D-B280-695A9261543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63593" y="1731517"/>
            <a:ext cx="4800600" cy="3209177"/>
          </a:xfrm>
          <a:prstGeom prst="rect">
            <a:avLst/>
          </a:prstGeom>
        </p:spPr>
      </p:pic>
    </p:spTree>
    <p:extLst>
      <p:ext uri="{BB962C8B-B14F-4D97-AF65-F5344CB8AC3E}">
        <p14:creationId xmlns:p14="http://schemas.microsoft.com/office/powerpoint/2010/main" val="12401188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3968" y="3714534"/>
            <a:ext cx="3042277" cy="2521009"/>
          </a:xfrm>
          <a:prstGeom prst="rect">
            <a:avLst/>
          </a:prstGeom>
        </p:spPr>
      </p:pic>
      <p:pic>
        <p:nvPicPr>
          <p:cNvPr id="22" name="图片 21">
            <a:extLst>
              <a:ext uri="{FF2B5EF4-FFF2-40B4-BE49-F238E27FC236}">
                <a16:creationId xmlns="" xmlns:a16="http://schemas.microsoft.com/office/drawing/2014/main" id="{C859607E-6705-4079-AB96-FE318D0D9B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8989764" y="3819342"/>
            <a:ext cx="2915798" cy="2416201"/>
          </a:xfrm>
          <a:prstGeom prst="rect">
            <a:avLst/>
          </a:prstGeom>
        </p:spPr>
      </p:pic>
      <p:pic>
        <p:nvPicPr>
          <p:cNvPr id="24" name="图片 23">
            <a:extLst>
              <a:ext uri="{FF2B5EF4-FFF2-40B4-BE49-F238E27FC236}">
                <a16:creationId xmlns="" xmlns:a16="http://schemas.microsoft.com/office/drawing/2014/main" id="{74CD56A9-5932-40C7-AF6D-E32D623F9EF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58394"/>
          <a:stretch/>
        </p:blipFill>
        <p:spPr>
          <a:xfrm>
            <a:off x="1905106" y="82626"/>
            <a:ext cx="8053327" cy="3767769"/>
          </a:xfrm>
          <a:prstGeom prst="rect">
            <a:avLst/>
          </a:prstGeom>
        </p:spPr>
      </p:pic>
      <p:pic>
        <p:nvPicPr>
          <p:cNvPr id="25" name="图片 24">
            <a:extLst>
              <a:ext uri="{FF2B5EF4-FFF2-40B4-BE49-F238E27FC236}">
                <a16:creationId xmlns="" xmlns:a16="http://schemas.microsoft.com/office/drawing/2014/main" id="{E69F3F2B-4258-453F-AC7C-CA5B7CB2916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463990" y="1889391"/>
            <a:ext cx="4935557" cy="1211855"/>
          </a:xfrm>
          <a:prstGeom prst="rect">
            <a:avLst/>
          </a:prstGeom>
        </p:spPr>
      </p:pic>
      <p:pic>
        <p:nvPicPr>
          <p:cNvPr id="26" name="图片 25">
            <a:extLst>
              <a:ext uri="{FF2B5EF4-FFF2-40B4-BE49-F238E27FC236}">
                <a16:creationId xmlns="" xmlns:a16="http://schemas.microsoft.com/office/drawing/2014/main" id="{49BF6676-C3BE-4449-9F8B-EAFDCB714F8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2087"/>
          <a:stretch/>
        </p:blipFill>
        <p:spPr>
          <a:xfrm>
            <a:off x="533912" y="2709921"/>
            <a:ext cx="2169509" cy="1649626"/>
          </a:xfrm>
          <a:prstGeom prst="rect">
            <a:avLst/>
          </a:prstGeom>
        </p:spPr>
      </p:pic>
      <p:pic>
        <p:nvPicPr>
          <p:cNvPr id="27" name="图片 26">
            <a:extLst>
              <a:ext uri="{FF2B5EF4-FFF2-40B4-BE49-F238E27FC236}">
                <a16:creationId xmlns="" xmlns:a16="http://schemas.microsoft.com/office/drawing/2014/main" id="{8F57C119-BF3D-4909-93AA-1364DB59217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r="-567"/>
          <a:stretch/>
        </p:blipFill>
        <p:spPr>
          <a:xfrm>
            <a:off x="9781053" y="1697665"/>
            <a:ext cx="1602230" cy="1570829"/>
          </a:xfrm>
          <a:prstGeom prst="rect">
            <a:avLst/>
          </a:prstGeom>
        </p:spPr>
      </p:pic>
      <p:sp>
        <p:nvSpPr>
          <p:cNvPr id="28" name="文本框 27">
            <a:extLst>
              <a:ext uri="{FF2B5EF4-FFF2-40B4-BE49-F238E27FC236}">
                <a16:creationId xmlns="" xmlns:a16="http://schemas.microsoft.com/office/drawing/2014/main" id="{6DC95CA7-A822-4C8A-A9BA-514909821CF3}"/>
              </a:ext>
            </a:extLst>
          </p:cNvPr>
          <p:cNvSpPr txBox="1"/>
          <p:nvPr/>
        </p:nvSpPr>
        <p:spPr>
          <a:xfrm>
            <a:off x="3104920" y="4313105"/>
            <a:ext cx="5982159" cy="830997"/>
          </a:xfrm>
          <a:prstGeom prst="rect">
            <a:avLst/>
          </a:prstGeom>
          <a:noFill/>
        </p:spPr>
        <p:txBody>
          <a:bodyPr wrap="square" rtlCol="0">
            <a:spAutoFit/>
          </a:bodyPr>
          <a:lstStyle/>
          <a:p>
            <a:pPr algn="ctr"/>
            <a:r>
              <a:rPr lang="zh-CN" altLang="en-US" sz="4800" dirty="0">
                <a:solidFill>
                  <a:srgbClr val="8F2320"/>
                </a:solidFill>
                <a:latin typeface="迷你简菱心" panose="02010609000101010101" pitchFamily="49" charset="-122"/>
                <a:ea typeface="迷你简菱心" panose="02010609000101010101" pitchFamily="49" charset="-122"/>
              </a:rPr>
              <a:t>谢谢观看</a:t>
            </a:r>
          </a:p>
        </p:txBody>
      </p:sp>
    </p:spTree>
    <p:extLst>
      <p:ext uri="{BB962C8B-B14F-4D97-AF65-F5344CB8AC3E}">
        <p14:creationId xmlns:p14="http://schemas.microsoft.com/office/powerpoint/2010/main" val="4122996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2079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0132" y="1420360"/>
            <a:ext cx="5826332" cy="4828041"/>
          </a:xfrm>
          <a:prstGeom prst="rect">
            <a:avLst/>
          </a:prstGeom>
        </p:spPr>
      </p:pic>
      <p:sp>
        <p:nvSpPr>
          <p:cNvPr id="12" name="矩形 11">
            <a:extLst>
              <a:ext uri="{FF2B5EF4-FFF2-40B4-BE49-F238E27FC236}">
                <a16:creationId xmlns="" xmlns:a16="http://schemas.microsoft.com/office/drawing/2014/main" id="{184717F3-D254-46D0-9F01-95167AC30CB3}"/>
              </a:ext>
            </a:extLst>
          </p:cNvPr>
          <p:cNvSpPr/>
          <p:nvPr/>
        </p:nvSpPr>
        <p:spPr>
          <a:xfrm>
            <a:off x="5681960" y="3003383"/>
            <a:ext cx="4493538" cy="830997"/>
          </a:xfrm>
          <a:prstGeom prst="rect">
            <a:avLst/>
          </a:prstGeom>
        </p:spPr>
        <p:txBody>
          <a:bodyPr wrap="none">
            <a:spAutoFit/>
          </a:bodyPr>
          <a:lstStyle/>
          <a:p>
            <a:pPr>
              <a:spcBef>
                <a:spcPct val="50000"/>
              </a:spcBef>
            </a:pPr>
            <a:r>
              <a:rPr lang="zh-CN" altLang="en-US" sz="4800" dirty="0">
                <a:solidFill>
                  <a:srgbClr val="B00712"/>
                </a:solidFill>
                <a:latin typeface="迷你简菱心" panose="02010609000101010101" pitchFamily="49" charset="-122"/>
                <a:ea typeface="迷你简菱心" panose="02010609000101010101" pitchFamily="49" charset="-122"/>
              </a:rPr>
              <a:t>一、劳动节介绍</a:t>
            </a:r>
            <a:endParaRPr lang="en-US" altLang="zh-CN" sz="4800" dirty="0">
              <a:solidFill>
                <a:srgbClr val="B00712"/>
              </a:solidFill>
              <a:latin typeface="迷你简菱心" panose="02010609000101010101" pitchFamily="49" charset="-122"/>
              <a:ea typeface="迷你简菱心" panose="02010609000101010101" pitchFamily="49" charset="-122"/>
            </a:endParaRPr>
          </a:p>
        </p:txBody>
      </p:sp>
    </p:spTree>
    <p:extLst>
      <p:ext uri="{BB962C8B-B14F-4D97-AF65-F5344CB8AC3E}">
        <p14:creationId xmlns:p14="http://schemas.microsoft.com/office/powerpoint/2010/main" val="6149355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劳动节的由来</a:t>
              </a:r>
            </a:p>
          </p:txBody>
        </p:sp>
      </p:grpSp>
      <p:sp>
        <p:nvSpPr>
          <p:cNvPr id="10" name="Text Box 6">
            <a:extLst>
              <a:ext uri="{FF2B5EF4-FFF2-40B4-BE49-F238E27FC236}">
                <a16:creationId xmlns="" xmlns:a16="http://schemas.microsoft.com/office/drawing/2014/main" id="{A9AF2AF3-CEA5-4CD9-9B4C-9A05897E9544}"/>
              </a:ext>
            </a:extLst>
          </p:cNvPr>
          <p:cNvSpPr txBox="1">
            <a:spLocks noChangeArrowheads="1"/>
          </p:cNvSpPr>
          <p:nvPr/>
        </p:nvSpPr>
        <p:spPr bwMode="auto">
          <a:xfrm>
            <a:off x="888497" y="2417834"/>
            <a:ext cx="5735431"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50000"/>
              </a:spcBef>
              <a:buFontTx/>
              <a:buNone/>
            </a:pPr>
            <a:r>
              <a:rPr lang="zh-CN" altLang="en-US" sz="1800" dirty="0">
                <a:solidFill>
                  <a:srgbClr val="C2191F"/>
                </a:solidFill>
                <a:latin typeface="思源黑体 CN Light" panose="020B0300000000000000" pitchFamily="34" charset="-122"/>
                <a:ea typeface="思源黑体 CN Light" panose="020B0300000000000000" pitchFamily="34" charset="-122"/>
              </a:rPr>
              <a:t>       五一国际劳动节源于美国芝加哥城的工人大罢工。</a:t>
            </a:r>
            <a:r>
              <a:rPr lang="en-US" altLang="zh-CN" sz="1800" dirty="0">
                <a:solidFill>
                  <a:srgbClr val="C2191F"/>
                </a:solidFill>
                <a:latin typeface="思源黑体 CN Light" panose="020B0300000000000000" pitchFamily="34" charset="-122"/>
                <a:ea typeface="思源黑体 CN Light" panose="020B0300000000000000" pitchFamily="34" charset="-122"/>
              </a:rPr>
              <a:t>1886</a:t>
            </a:r>
            <a:r>
              <a:rPr lang="zh-CN" altLang="en-US" sz="1800" dirty="0">
                <a:solidFill>
                  <a:srgbClr val="C2191F"/>
                </a:solidFill>
                <a:latin typeface="思源黑体 CN Light" panose="020B0300000000000000" pitchFamily="34" charset="-122"/>
                <a:ea typeface="思源黑体 CN Light" panose="020B0300000000000000" pitchFamily="34" charset="-122"/>
              </a:rPr>
              <a:t>年</a:t>
            </a:r>
            <a:r>
              <a:rPr lang="en-US" altLang="zh-CN" sz="1800" dirty="0">
                <a:solidFill>
                  <a:srgbClr val="C2191F"/>
                </a:solidFill>
                <a:latin typeface="思源黑体 CN Light" panose="020B0300000000000000" pitchFamily="34" charset="-122"/>
                <a:ea typeface="思源黑体 CN Light" panose="020B0300000000000000" pitchFamily="34" charset="-122"/>
              </a:rPr>
              <a:t>5</a:t>
            </a:r>
            <a:r>
              <a:rPr lang="zh-CN" altLang="en-US" sz="1800" dirty="0">
                <a:solidFill>
                  <a:srgbClr val="C2191F"/>
                </a:solidFill>
                <a:latin typeface="思源黑体 CN Light" panose="020B0300000000000000" pitchFamily="34" charset="-122"/>
                <a:ea typeface="思源黑体 CN Light" panose="020B0300000000000000" pitchFamily="34" charset="-122"/>
              </a:rPr>
              <a:t>月</a:t>
            </a:r>
            <a:r>
              <a:rPr lang="en-US" altLang="zh-CN" sz="1800" dirty="0">
                <a:solidFill>
                  <a:srgbClr val="C2191F"/>
                </a:solidFill>
                <a:latin typeface="思源黑体 CN Light" panose="020B0300000000000000" pitchFamily="34" charset="-122"/>
                <a:ea typeface="思源黑体 CN Light" panose="020B0300000000000000" pitchFamily="34" charset="-122"/>
              </a:rPr>
              <a:t>1</a:t>
            </a:r>
            <a:r>
              <a:rPr lang="zh-CN" altLang="en-US" sz="1800" dirty="0">
                <a:solidFill>
                  <a:srgbClr val="C2191F"/>
                </a:solidFill>
                <a:latin typeface="思源黑体 CN Light" panose="020B0300000000000000" pitchFamily="34" charset="-122"/>
                <a:ea typeface="思源黑体 CN Light" panose="020B0300000000000000" pitchFamily="34" charset="-122"/>
              </a:rPr>
              <a:t>日，芝加哥的</a:t>
            </a:r>
            <a:r>
              <a:rPr lang="en-US" altLang="zh-CN" sz="1800" dirty="0">
                <a:solidFill>
                  <a:srgbClr val="C2191F"/>
                </a:solidFill>
                <a:latin typeface="思源黑体 CN Light" panose="020B0300000000000000" pitchFamily="34" charset="-122"/>
                <a:ea typeface="思源黑体 CN Light" panose="020B0300000000000000" pitchFamily="34" charset="-122"/>
              </a:rPr>
              <a:t>216816</a:t>
            </a:r>
            <a:r>
              <a:rPr lang="zh-CN" altLang="en-US" sz="1800" dirty="0">
                <a:solidFill>
                  <a:srgbClr val="C2191F"/>
                </a:solidFill>
                <a:latin typeface="思源黑体 CN Light" panose="020B0300000000000000" pitchFamily="34" charset="-122"/>
                <a:ea typeface="思源黑体 CN Light" panose="020B0300000000000000" pitchFamily="34" charset="-122"/>
              </a:rPr>
              <a:t>名工人为争取实行八小时工作制而举行大罢工，经过艰苦的流血斗争，终于获得了胜利。为纪念这次伟大的工人运动，</a:t>
            </a:r>
            <a:r>
              <a:rPr lang="en-US" altLang="zh-CN" sz="1800" dirty="0">
                <a:solidFill>
                  <a:srgbClr val="C2191F"/>
                </a:solidFill>
                <a:latin typeface="思源黑体 CN Light" panose="020B0300000000000000" pitchFamily="34" charset="-122"/>
                <a:ea typeface="思源黑体 CN Light" panose="020B0300000000000000" pitchFamily="34" charset="-122"/>
              </a:rPr>
              <a:t>1889</a:t>
            </a:r>
            <a:r>
              <a:rPr lang="zh-CN" altLang="en-US" sz="1800" dirty="0">
                <a:solidFill>
                  <a:srgbClr val="C2191F"/>
                </a:solidFill>
                <a:latin typeface="思源黑体 CN Light" panose="020B0300000000000000" pitchFamily="34" charset="-122"/>
                <a:ea typeface="思源黑体 CN Light" panose="020B0300000000000000" pitchFamily="34" charset="-122"/>
              </a:rPr>
              <a:t>年</a:t>
            </a:r>
            <a:r>
              <a:rPr lang="en-US" altLang="zh-CN" sz="1800" dirty="0">
                <a:solidFill>
                  <a:srgbClr val="C2191F"/>
                </a:solidFill>
                <a:latin typeface="思源黑体 CN Light" panose="020B0300000000000000" pitchFamily="34" charset="-122"/>
                <a:ea typeface="思源黑体 CN Light" panose="020B0300000000000000" pitchFamily="34" charset="-122"/>
              </a:rPr>
              <a:t>7</a:t>
            </a:r>
            <a:r>
              <a:rPr lang="zh-CN" altLang="en-US" sz="1800" dirty="0">
                <a:solidFill>
                  <a:srgbClr val="C2191F"/>
                </a:solidFill>
                <a:latin typeface="思源黑体 CN Light" panose="020B0300000000000000" pitchFamily="34" charset="-122"/>
                <a:ea typeface="思源黑体 CN Light" panose="020B0300000000000000" pitchFamily="34" charset="-122"/>
              </a:rPr>
              <a:t>月，在恩格斯组织召开的第二国际成立大会上宣布将每年的五月一日定为国际劳动节。这一决定立即得到世界各国工人的积极响应。</a:t>
            </a:r>
            <a:endParaRPr lang="en-US" altLang="zh-CN" sz="900" dirty="0">
              <a:solidFill>
                <a:srgbClr val="C2191F"/>
              </a:solidFill>
              <a:latin typeface="思源黑体 CN Light" panose="020B0300000000000000" pitchFamily="34" charset="-122"/>
              <a:ea typeface="思源黑体 CN Light" panose="020B0300000000000000" pitchFamily="34" charset="-122"/>
            </a:endParaRPr>
          </a:p>
        </p:txBody>
      </p:sp>
      <p:pic>
        <p:nvPicPr>
          <p:cNvPr id="12" name="图片 11">
            <a:extLst>
              <a:ext uri="{FF2B5EF4-FFF2-40B4-BE49-F238E27FC236}">
                <a16:creationId xmlns="" xmlns:a16="http://schemas.microsoft.com/office/drawing/2014/main" id="{A609B05D-0DA4-4A08-BFBE-745B7BCED57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96186" y="1938077"/>
            <a:ext cx="5146770" cy="4747943"/>
          </a:xfrm>
          <a:prstGeom prst="rect">
            <a:avLst/>
          </a:prstGeom>
        </p:spPr>
      </p:pic>
    </p:spTree>
    <p:extLst>
      <p:ext uri="{BB962C8B-B14F-4D97-AF65-F5344CB8AC3E}">
        <p14:creationId xmlns:p14="http://schemas.microsoft.com/office/powerpoint/2010/main" val="21291961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劳动节的由来</a:t>
              </a:r>
            </a:p>
          </p:txBody>
        </p:sp>
      </p:grpSp>
      <p:sp>
        <p:nvSpPr>
          <p:cNvPr id="10" name="Text Box 6">
            <a:extLst>
              <a:ext uri="{FF2B5EF4-FFF2-40B4-BE49-F238E27FC236}">
                <a16:creationId xmlns="" xmlns:a16="http://schemas.microsoft.com/office/drawing/2014/main" id="{A9AF2AF3-CEA5-4CD9-9B4C-9A05897E9544}"/>
              </a:ext>
            </a:extLst>
          </p:cNvPr>
          <p:cNvSpPr txBox="1">
            <a:spLocks noChangeArrowheads="1"/>
          </p:cNvSpPr>
          <p:nvPr/>
        </p:nvSpPr>
        <p:spPr bwMode="auto">
          <a:xfrm>
            <a:off x="5969000" y="2973657"/>
            <a:ext cx="5023728" cy="144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25000"/>
              </a:lnSpc>
              <a:spcBef>
                <a:spcPct val="50000"/>
              </a:spcBef>
              <a:buFontTx/>
              <a:buNone/>
            </a:pPr>
            <a:r>
              <a:rPr lang="en-US" altLang="zh-CN" sz="1800" dirty="0">
                <a:solidFill>
                  <a:srgbClr val="C2191F"/>
                </a:solidFill>
                <a:latin typeface="思源黑体 CN Light" panose="020B0300000000000000" pitchFamily="34" charset="-122"/>
                <a:ea typeface="思源黑体 CN Light" panose="020B0300000000000000" pitchFamily="34" charset="-122"/>
              </a:rPr>
              <a:t>      1890</a:t>
            </a:r>
            <a:r>
              <a:rPr lang="zh-CN" altLang="en-US" sz="1800" dirty="0">
                <a:solidFill>
                  <a:srgbClr val="C2191F"/>
                </a:solidFill>
                <a:latin typeface="思源黑体 CN Light" panose="020B0300000000000000" pitchFamily="34" charset="-122"/>
                <a:ea typeface="思源黑体 CN Light" panose="020B0300000000000000" pitchFamily="34" charset="-122"/>
              </a:rPr>
              <a:t>年</a:t>
            </a:r>
            <a:r>
              <a:rPr lang="en-US" altLang="zh-CN" sz="1800" dirty="0">
                <a:solidFill>
                  <a:srgbClr val="C2191F"/>
                </a:solidFill>
                <a:latin typeface="思源黑体 CN Light" panose="020B0300000000000000" pitchFamily="34" charset="-122"/>
                <a:ea typeface="思源黑体 CN Light" panose="020B0300000000000000" pitchFamily="34" charset="-122"/>
              </a:rPr>
              <a:t>5</a:t>
            </a:r>
            <a:r>
              <a:rPr lang="zh-CN" altLang="en-US" sz="1800" dirty="0">
                <a:solidFill>
                  <a:srgbClr val="C2191F"/>
                </a:solidFill>
                <a:latin typeface="思源黑体 CN Light" panose="020B0300000000000000" pitchFamily="34" charset="-122"/>
                <a:ea typeface="思源黑体 CN Light" panose="020B0300000000000000" pitchFamily="34" charset="-122"/>
              </a:rPr>
              <a:t>月</a:t>
            </a:r>
            <a:r>
              <a:rPr lang="en-US" altLang="zh-CN" sz="1800" dirty="0">
                <a:solidFill>
                  <a:srgbClr val="C2191F"/>
                </a:solidFill>
                <a:latin typeface="思源黑体 CN Light" panose="020B0300000000000000" pitchFamily="34" charset="-122"/>
                <a:ea typeface="思源黑体 CN Light" panose="020B0300000000000000" pitchFamily="34" charset="-122"/>
              </a:rPr>
              <a:t>1</a:t>
            </a:r>
            <a:r>
              <a:rPr lang="zh-CN" altLang="en-US" sz="1800" dirty="0">
                <a:solidFill>
                  <a:srgbClr val="C2191F"/>
                </a:solidFill>
                <a:latin typeface="思源黑体 CN Light" panose="020B0300000000000000" pitchFamily="34" charset="-122"/>
                <a:ea typeface="思源黑体 CN Light" panose="020B0300000000000000" pitchFamily="34" charset="-122"/>
              </a:rPr>
              <a:t>日，欧美各国的工人阶级率先走向街头，举行盛大的示威游行与集会，争取合法权益。从此，每逢这一天世界各国的劳动人民都要集会、游行，以示庆祝，并公众放假。</a:t>
            </a:r>
          </a:p>
        </p:txBody>
      </p:sp>
      <p:pic>
        <p:nvPicPr>
          <p:cNvPr id="3" name="图片 2">
            <a:extLst>
              <a:ext uri="{FF2B5EF4-FFF2-40B4-BE49-F238E27FC236}">
                <a16:creationId xmlns="" xmlns:a16="http://schemas.microsoft.com/office/drawing/2014/main" id="{09E39157-29C8-4E32-BB0E-2F2EF8E784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39014" y="1965749"/>
            <a:ext cx="2659985" cy="4264928"/>
          </a:xfrm>
          <a:prstGeom prst="rect">
            <a:avLst/>
          </a:prstGeom>
        </p:spPr>
      </p:pic>
    </p:spTree>
    <p:extLst>
      <p:ext uri="{BB962C8B-B14F-4D97-AF65-F5344CB8AC3E}">
        <p14:creationId xmlns:p14="http://schemas.microsoft.com/office/powerpoint/2010/main" val="8303264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劳动节的意义</a:t>
              </a:r>
            </a:p>
          </p:txBody>
        </p:sp>
      </p:grpSp>
      <p:sp>
        <p:nvSpPr>
          <p:cNvPr id="10" name="Text Box 6">
            <a:extLst>
              <a:ext uri="{FF2B5EF4-FFF2-40B4-BE49-F238E27FC236}">
                <a16:creationId xmlns="" xmlns:a16="http://schemas.microsoft.com/office/drawing/2014/main" id="{A9AF2AF3-CEA5-4CD9-9B4C-9A05897E9544}"/>
              </a:ext>
            </a:extLst>
          </p:cNvPr>
          <p:cNvSpPr txBox="1">
            <a:spLocks noChangeArrowheads="1"/>
          </p:cNvSpPr>
          <p:nvPr/>
        </p:nvSpPr>
        <p:spPr bwMode="auto">
          <a:xfrm>
            <a:off x="939297" y="2799022"/>
            <a:ext cx="5735431" cy="212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a:lnSpc>
                <a:spcPct val="150000"/>
              </a:lnSpc>
              <a:spcBef>
                <a:spcPct val="50000"/>
              </a:spcBef>
              <a:buNone/>
            </a:pPr>
            <a:r>
              <a:rPr lang="zh-CN" altLang="en-US" sz="1800" dirty="0">
                <a:solidFill>
                  <a:srgbClr val="C2191F"/>
                </a:solidFill>
                <a:latin typeface="思源黑体 CN Light" panose="020B0300000000000000" pitchFamily="34" charset="-122"/>
                <a:ea typeface="思源黑体 CN Light" panose="020B0300000000000000" pitchFamily="34" charset="-122"/>
              </a:rPr>
              <a:t>        五一国际劳动节是全世界无产队级、劳动人民的共同节日。此节源于美国芝加哥城的工人大罢工。</a:t>
            </a:r>
            <a:r>
              <a:rPr lang="en-US" altLang="zh-CN" sz="1800" dirty="0">
                <a:solidFill>
                  <a:srgbClr val="C2191F"/>
                </a:solidFill>
                <a:latin typeface="思源黑体 CN Light" panose="020B0300000000000000" pitchFamily="34" charset="-122"/>
                <a:ea typeface="思源黑体 CN Light" panose="020B0300000000000000" pitchFamily="34" charset="-122"/>
              </a:rPr>
              <a:t>1886</a:t>
            </a:r>
            <a:r>
              <a:rPr lang="zh-CN" altLang="en-US" sz="1800" dirty="0">
                <a:solidFill>
                  <a:srgbClr val="C2191F"/>
                </a:solidFill>
                <a:latin typeface="思源黑体 CN Light" panose="020B0300000000000000" pitchFamily="34" charset="-122"/>
                <a:ea typeface="思源黑体 CN Light" panose="020B0300000000000000" pitchFamily="34" charset="-122"/>
              </a:rPr>
              <a:t>年</a:t>
            </a:r>
            <a:r>
              <a:rPr lang="en-US" altLang="zh-CN" sz="1800" dirty="0">
                <a:solidFill>
                  <a:srgbClr val="C2191F"/>
                </a:solidFill>
                <a:latin typeface="思源黑体 CN Light" panose="020B0300000000000000" pitchFamily="34" charset="-122"/>
                <a:ea typeface="思源黑体 CN Light" panose="020B0300000000000000" pitchFamily="34" charset="-122"/>
              </a:rPr>
              <a:t>5</a:t>
            </a:r>
            <a:r>
              <a:rPr lang="zh-CN" altLang="en-US" sz="1800" dirty="0">
                <a:solidFill>
                  <a:srgbClr val="C2191F"/>
                </a:solidFill>
                <a:latin typeface="思源黑体 CN Light" panose="020B0300000000000000" pitchFamily="34" charset="-122"/>
                <a:ea typeface="思源黑体 CN Light" panose="020B0300000000000000" pitchFamily="34" charset="-122"/>
              </a:rPr>
              <a:t>月</a:t>
            </a:r>
            <a:r>
              <a:rPr lang="en-US" altLang="zh-CN" sz="1800" dirty="0">
                <a:solidFill>
                  <a:srgbClr val="C2191F"/>
                </a:solidFill>
                <a:latin typeface="思源黑体 CN Light" panose="020B0300000000000000" pitchFamily="34" charset="-122"/>
                <a:ea typeface="思源黑体 CN Light" panose="020B0300000000000000" pitchFamily="34" charset="-122"/>
              </a:rPr>
              <a:t>1</a:t>
            </a:r>
            <a:r>
              <a:rPr lang="zh-CN" altLang="en-US" sz="1800" dirty="0">
                <a:solidFill>
                  <a:srgbClr val="C2191F"/>
                </a:solidFill>
                <a:latin typeface="思源黑体 CN Light" panose="020B0300000000000000" pitchFamily="34" charset="-122"/>
                <a:ea typeface="思源黑体 CN Light" panose="020B0300000000000000" pitchFamily="34" charset="-122"/>
              </a:rPr>
              <a:t>日，芝加哥的二十一万六千余名工人为争取实行八小时工作制而举行大罢工，经过艰苦的流血斗争，终于获得了胜利。</a:t>
            </a:r>
          </a:p>
        </p:txBody>
      </p:sp>
      <p:pic>
        <p:nvPicPr>
          <p:cNvPr id="3" name="图片 2">
            <a:extLst>
              <a:ext uri="{FF2B5EF4-FFF2-40B4-BE49-F238E27FC236}">
                <a16:creationId xmlns="" xmlns:a16="http://schemas.microsoft.com/office/drawing/2014/main" id="{74EC07EF-C34F-4E3C-B989-B1080B234F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29370" y="1938077"/>
            <a:ext cx="3816787" cy="3615534"/>
          </a:xfrm>
          <a:prstGeom prst="rect">
            <a:avLst/>
          </a:prstGeom>
        </p:spPr>
      </p:pic>
    </p:spTree>
    <p:extLst>
      <p:ext uri="{BB962C8B-B14F-4D97-AF65-F5344CB8AC3E}">
        <p14:creationId xmlns:p14="http://schemas.microsoft.com/office/powerpoint/2010/main" val="16478853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劳动节的由来</a:t>
              </a:r>
            </a:p>
          </p:txBody>
        </p:sp>
      </p:grpSp>
      <p:sp>
        <p:nvSpPr>
          <p:cNvPr id="10" name="Text Box 6">
            <a:extLst>
              <a:ext uri="{FF2B5EF4-FFF2-40B4-BE49-F238E27FC236}">
                <a16:creationId xmlns="" xmlns:a16="http://schemas.microsoft.com/office/drawing/2014/main" id="{A9AF2AF3-CEA5-4CD9-9B4C-9A05897E9544}"/>
              </a:ext>
            </a:extLst>
          </p:cNvPr>
          <p:cNvSpPr txBox="1">
            <a:spLocks noChangeArrowheads="1"/>
          </p:cNvSpPr>
          <p:nvPr/>
        </p:nvSpPr>
        <p:spPr bwMode="auto">
          <a:xfrm>
            <a:off x="942535" y="2000596"/>
            <a:ext cx="10002128" cy="1428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buNone/>
            </a:pPr>
            <a:r>
              <a:rPr lang="zh-CN" altLang="en-US" sz="1800" dirty="0">
                <a:solidFill>
                  <a:srgbClr val="C2191F"/>
                </a:solidFill>
                <a:latin typeface="思源黑体 CN Light" panose="020B0300000000000000" pitchFamily="34" charset="-122"/>
                <a:ea typeface="思源黑体 CN Light" panose="020B0300000000000000" pitchFamily="34" charset="-122"/>
              </a:rPr>
              <a:t>       为纪念这次伟大的工人运动，</a:t>
            </a:r>
            <a:r>
              <a:rPr lang="en-US" altLang="zh-CN" sz="1800" dirty="0">
                <a:solidFill>
                  <a:srgbClr val="C2191F"/>
                </a:solidFill>
                <a:latin typeface="思源黑体 CN Light" panose="020B0300000000000000" pitchFamily="34" charset="-122"/>
                <a:ea typeface="思源黑体 CN Light" panose="020B0300000000000000" pitchFamily="34" charset="-122"/>
              </a:rPr>
              <a:t>1889</a:t>
            </a:r>
            <a:r>
              <a:rPr lang="zh-CN" altLang="en-US" sz="1800" dirty="0">
                <a:solidFill>
                  <a:srgbClr val="C2191F"/>
                </a:solidFill>
                <a:latin typeface="思源黑体 CN Light" panose="020B0300000000000000" pitchFamily="34" charset="-122"/>
                <a:ea typeface="思源黑体 CN Light" panose="020B0300000000000000" pitchFamily="34" charset="-122"/>
              </a:rPr>
              <a:t>年</a:t>
            </a:r>
            <a:r>
              <a:rPr lang="en-US" altLang="zh-CN" sz="1800" dirty="0">
                <a:solidFill>
                  <a:srgbClr val="C2191F"/>
                </a:solidFill>
                <a:latin typeface="思源黑体 CN Light" panose="020B0300000000000000" pitchFamily="34" charset="-122"/>
                <a:ea typeface="思源黑体 CN Light" panose="020B0300000000000000" pitchFamily="34" charset="-122"/>
              </a:rPr>
              <a:t>7</a:t>
            </a:r>
            <a:r>
              <a:rPr lang="zh-CN" altLang="en-US" sz="1800" dirty="0">
                <a:solidFill>
                  <a:srgbClr val="C2191F"/>
                </a:solidFill>
                <a:latin typeface="思源黑体 CN Light" panose="020B0300000000000000" pitchFamily="34" charset="-122"/>
                <a:ea typeface="思源黑体 CN Light" panose="020B0300000000000000" pitchFamily="34" charset="-122"/>
              </a:rPr>
              <a:t>月第二国际宣布将每年的五月一日定为国际劳动节。</a:t>
            </a:r>
          </a:p>
          <a:p>
            <a:pPr>
              <a:lnSpc>
                <a:spcPct val="150000"/>
              </a:lnSpc>
              <a:spcBef>
                <a:spcPct val="50000"/>
              </a:spcBef>
              <a:buNone/>
            </a:pPr>
            <a:r>
              <a:rPr lang="zh-CN" altLang="en-US" sz="1800" dirty="0">
                <a:solidFill>
                  <a:srgbClr val="C2191F"/>
                </a:solidFill>
                <a:latin typeface="思源黑体 CN Light" panose="020B0300000000000000" pitchFamily="34" charset="-122"/>
                <a:ea typeface="思源黑体 CN Light" panose="020B0300000000000000" pitchFamily="34" charset="-122"/>
              </a:rPr>
              <a:t>         国际劳动节的意义在于劳动者通过斗争，用顽强、英勇不屈的奋斗精神，争取到了自己的合法权益，是人类文明民主的历史性进步，这才是五一劳动节的精髓所在。</a:t>
            </a:r>
          </a:p>
        </p:txBody>
      </p:sp>
      <p:pic>
        <p:nvPicPr>
          <p:cNvPr id="3" name="图片 2">
            <a:extLst>
              <a:ext uri="{FF2B5EF4-FFF2-40B4-BE49-F238E27FC236}">
                <a16:creationId xmlns="" xmlns:a16="http://schemas.microsoft.com/office/drawing/2014/main" id="{C4E787C0-CF05-4420-870C-CF29FEEB80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62956" y="3580707"/>
            <a:ext cx="3666087" cy="2916997"/>
          </a:xfrm>
          <a:prstGeom prst="rect">
            <a:avLst/>
          </a:prstGeom>
        </p:spPr>
      </p:pic>
    </p:spTree>
    <p:extLst>
      <p:ext uri="{BB962C8B-B14F-4D97-AF65-F5344CB8AC3E}">
        <p14:creationId xmlns:p14="http://schemas.microsoft.com/office/powerpoint/2010/main" val="5731615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A0461C91-2151-4033-AD59-1315D1C4EC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6984999" y="1554729"/>
            <a:ext cx="5655285" cy="4686301"/>
          </a:xfrm>
          <a:prstGeom prst="rect">
            <a:avLst/>
          </a:prstGeom>
        </p:spPr>
      </p:pic>
      <p:sp>
        <p:nvSpPr>
          <p:cNvPr id="12" name="矩形 11">
            <a:extLst>
              <a:ext uri="{FF2B5EF4-FFF2-40B4-BE49-F238E27FC236}">
                <a16:creationId xmlns="" xmlns:a16="http://schemas.microsoft.com/office/drawing/2014/main" id="{184717F3-D254-46D0-9F01-95167AC30CB3}"/>
              </a:ext>
            </a:extLst>
          </p:cNvPr>
          <p:cNvSpPr/>
          <p:nvPr/>
        </p:nvSpPr>
        <p:spPr>
          <a:xfrm>
            <a:off x="1935460" y="3066882"/>
            <a:ext cx="4613764" cy="830997"/>
          </a:xfrm>
          <a:prstGeom prst="rect">
            <a:avLst/>
          </a:prstGeom>
        </p:spPr>
        <p:txBody>
          <a:bodyPr wrap="none">
            <a:spAutoFit/>
          </a:bodyPr>
          <a:lstStyle/>
          <a:p>
            <a:pPr>
              <a:spcBef>
                <a:spcPct val="50000"/>
              </a:spcBef>
            </a:pPr>
            <a:r>
              <a:rPr lang="zh-CN" altLang="en-US" sz="4800" dirty="0">
                <a:solidFill>
                  <a:srgbClr val="B00712"/>
                </a:solidFill>
                <a:latin typeface="迷你简菱心" panose="02010609000101010101" pitchFamily="49" charset="-122"/>
                <a:ea typeface="迷你简菱心" panose="02010609000101010101" pitchFamily="49" charset="-122"/>
              </a:rPr>
              <a:t>二、近代劳动者</a:t>
            </a:r>
            <a:endParaRPr lang="en-US" altLang="zh-CN" sz="4800" dirty="0">
              <a:solidFill>
                <a:srgbClr val="B00712"/>
              </a:solidFill>
              <a:latin typeface="迷你简菱心" panose="02010609000101010101" pitchFamily="49" charset="-122"/>
              <a:ea typeface="迷你简菱心" panose="02010609000101010101" pitchFamily="49" charset="-122"/>
            </a:endParaRPr>
          </a:p>
        </p:txBody>
      </p:sp>
    </p:spTree>
    <p:extLst>
      <p:ext uri="{BB962C8B-B14F-4D97-AF65-F5344CB8AC3E}">
        <p14:creationId xmlns:p14="http://schemas.microsoft.com/office/powerpoint/2010/main" val="3147554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3E4E1BC-2E23-4481-A0FD-B24D8894D999}"/>
              </a:ext>
            </a:extLst>
          </p:cNvPr>
          <p:cNvGrpSpPr/>
          <p:nvPr/>
        </p:nvGrpSpPr>
        <p:grpSpPr>
          <a:xfrm>
            <a:off x="3087412" y="627323"/>
            <a:ext cx="5982159" cy="1310754"/>
            <a:chOff x="3087412" y="627323"/>
            <a:chExt cx="5982159" cy="1310754"/>
          </a:xfrm>
        </p:grpSpPr>
        <p:pic>
          <p:nvPicPr>
            <p:cNvPr id="7" name="图片 6">
              <a:extLst>
                <a:ext uri="{FF2B5EF4-FFF2-40B4-BE49-F238E27FC236}">
                  <a16:creationId xmlns="" xmlns:a16="http://schemas.microsoft.com/office/drawing/2014/main" id="{D4DFB66C-CD4E-41F8-9F03-082DF15D2A77}"/>
                </a:ext>
              </a:extLst>
            </p:cNvPr>
            <p:cNvPicPr>
              <a:picLocks noChangeAspect="1"/>
            </p:cNvPicPr>
            <p:nvPr/>
          </p:nvPicPr>
          <p:blipFill>
            <a:blip r:embed="rId3"/>
            <a:stretch>
              <a:fillRect/>
            </a:stretch>
          </p:blipFill>
          <p:spPr>
            <a:xfrm>
              <a:off x="3219220" y="627323"/>
              <a:ext cx="5718544" cy="1310754"/>
            </a:xfrm>
            <a:prstGeom prst="rect">
              <a:avLst/>
            </a:prstGeom>
          </p:spPr>
        </p:pic>
        <p:sp>
          <p:nvSpPr>
            <p:cNvPr id="5" name="文本框 4">
              <a:extLst>
                <a:ext uri="{FF2B5EF4-FFF2-40B4-BE49-F238E27FC236}">
                  <a16:creationId xmlns="" xmlns:a16="http://schemas.microsoft.com/office/drawing/2014/main" id="{7865B934-48C4-4B10-96D3-201A7B62D6AE}"/>
                </a:ext>
              </a:extLst>
            </p:cNvPr>
            <p:cNvSpPr txBox="1"/>
            <p:nvPr/>
          </p:nvSpPr>
          <p:spPr>
            <a:xfrm>
              <a:off x="3087412" y="1107080"/>
              <a:ext cx="5982159" cy="523220"/>
            </a:xfrm>
            <a:prstGeom prst="rect">
              <a:avLst/>
            </a:prstGeom>
            <a:noFill/>
          </p:spPr>
          <p:txBody>
            <a:bodyPr wrap="square" rtlCol="0">
              <a:spAutoFit/>
            </a:bodyPr>
            <a:lstStyle/>
            <a:p>
              <a:pPr algn="ct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近代劳动者</a:t>
              </a:r>
              <a:r>
                <a:rPr lang="en-US" altLang="zh-CN"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-50</a:t>
              </a:r>
              <a:r>
                <a:rPr lang="zh-CN" altLang="en-US" sz="2800" dirty="0">
                  <a:solidFill>
                    <a:srgbClr val="F3CE86"/>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年代</a:t>
              </a:r>
            </a:p>
          </p:txBody>
        </p:sp>
      </p:grpSp>
      <p:grpSp>
        <p:nvGrpSpPr>
          <p:cNvPr id="6" name="组合 5">
            <a:extLst>
              <a:ext uri="{FF2B5EF4-FFF2-40B4-BE49-F238E27FC236}">
                <a16:creationId xmlns="" xmlns:a16="http://schemas.microsoft.com/office/drawing/2014/main" id="{F86C59CF-CB8A-4466-A4EB-4C9950570282}"/>
              </a:ext>
            </a:extLst>
          </p:cNvPr>
          <p:cNvGrpSpPr/>
          <p:nvPr/>
        </p:nvGrpSpPr>
        <p:grpSpPr>
          <a:xfrm rot="21297722">
            <a:off x="3628364" y="1995925"/>
            <a:ext cx="3790055" cy="3112559"/>
            <a:chOff x="7056310" y="599677"/>
            <a:chExt cx="4704096" cy="3863209"/>
          </a:xfrm>
        </p:grpSpPr>
        <p:pic>
          <p:nvPicPr>
            <p:cNvPr id="9" name="图片 8">
              <a:extLst>
                <a:ext uri="{FF2B5EF4-FFF2-40B4-BE49-F238E27FC236}">
                  <a16:creationId xmlns="" xmlns:a16="http://schemas.microsoft.com/office/drawing/2014/main" id="{776F1D98-0C14-4A1F-B686-ECE16A170A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749" t="17437" r="12072" b="17538"/>
            <a:stretch/>
          </p:blipFill>
          <p:spPr>
            <a:xfrm rot="1140690">
              <a:off x="7056310" y="599677"/>
              <a:ext cx="4704096" cy="3863209"/>
            </a:xfrm>
            <a:prstGeom prst="rect">
              <a:avLst/>
            </a:prstGeom>
          </p:spPr>
        </p:pic>
        <p:pic>
          <p:nvPicPr>
            <p:cNvPr id="11" name="Picture 5" descr="wfd">
              <a:extLst>
                <a:ext uri="{FF2B5EF4-FFF2-40B4-BE49-F238E27FC236}">
                  <a16:creationId xmlns="" xmlns:a16="http://schemas.microsoft.com/office/drawing/2014/main" id="{E82DEADB-927E-4BD3-A966-577DC48414A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b="4990"/>
            <a:stretch>
              <a:fillRect/>
            </a:stretch>
          </p:blipFill>
          <p:spPr>
            <a:xfrm>
              <a:off x="7795458" y="1393460"/>
              <a:ext cx="3225800" cy="2206625"/>
            </a:xfrm>
            <a:prstGeom prst="rect">
              <a:avLst/>
            </a:prstGeom>
            <a:noFill/>
          </p:spPr>
        </p:pic>
      </p:grpSp>
      <p:grpSp>
        <p:nvGrpSpPr>
          <p:cNvPr id="12" name="组合 11">
            <a:extLst>
              <a:ext uri="{FF2B5EF4-FFF2-40B4-BE49-F238E27FC236}">
                <a16:creationId xmlns="" xmlns:a16="http://schemas.microsoft.com/office/drawing/2014/main" id="{914F7446-D435-425E-A761-603B9F9274A1}"/>
              </a:ext>
            </a:extLst>
          </p:cNvPr>
          <p:cNvGrpSpPr/>
          <p:nvPr/>
        </p:nvGrpSpPr>
        <p:grpSpPr>
          <a:xfrm rot="20624072">
            <a:off x="755609" y="3029788"/>
            <a:ext cx="3626285" cy="2973479"/>
            <a:chOff x="2906818" y="538335"/>
            <a:chExt cx="4704096" cy="3863209"/>
          </a:xfrm>
        </p:grpSpPr>
        <p:pic>
          <p:nvPicPr>
            <p:cNvPr id="13" name="图片 12">
              <a:extLst>
                <a:ext uri="{FF2B5EF4-FFF2-40B4-BE49-F238E27FC236}">
                  <a16:creationId xmlns="" xmlns:a16="http://schemas.microsoft.com/office/drawing/2014/main" id="{4B07F747-8D3F-4285-BA65-F0221C3861E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140690">
              <a:off x="2906818" y="538335"/>
              <a:ext cx="4704096" cy="3863209"/>
            </a:xfrm>
            <a:prstGeom prst="rect">
              <a:avLst/>
            </a:prstGeom>
          </p:spPr>
        </p:pic>
        <p:pic>
          <p:nvPicPr>
            <p:cNvPr id="14" name="Picture 4" descr="https://timgsa.baidu.com/timg?image&amp;quality=80&amp;size=b9999_10000&amp;sec=1523261385239&amp;di=acbcda67af8b2204eb95bee690fbf497&amp;imgtype=0&amp;src=http%3A%2F%2Fnews.cnpc.com.cn%2Fepaper%2Fsysb%2F2016%2F20160727%2Fimage%2F0118060004.jpeg">
              <a:extLst>
                <a:ext uri="{FF2B5EF4-FFF2-40B4-BE49-F238E27FC236}">
                  <a16:creationId xmlns="" xmlns:a16="http://schemas.microsoft.com/office/drawing/2014/main" id="{A5F64EFE-D72D-4C89-A34D-3E9B8F03450A}"/>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645966" y="1336651"/>
              <a:ext cx="3262624" cy="217112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a:extLst>
              <a:ext uri="{FF2B5EF4-FFF2-40B4-BE49-F238E27FC236}">
                <a16:creationId xmlns="" xmlns:a16="http://schemas.microsoft.com/office/drawing/2014/main" id="{8707CCBD-A575-4978-A120-2F48627E6F8F}"/>
              </a:ext>
            </a:extLst>
          </p:cNvPr>
          <p:cNvGrpSpPr/>
          <p:nvPr/>
        </p:nvGrpSpPr>
        <p:grpSpPr>
          <a:xfrm rot="497552">
            <a:off x="7647154" y="1821188"/>
            <a:ext cx="3915554" cy="3215624"/>
            <a:chOff x="6999892" y="3659102"/>
            <a:chExt cx="4704096" cy="3863209"/>
          </a:xfrm>
        </p:grpSpPr>
        <p:pic>
          <p:nvPicPr>
            <p:cNvPr id="16" name="图片 15">
              <a:extLst>
                <a:ext uri="{FF2B5EF4-FFF2-40B4-BE49-F238E27FC236}">
                  <a16:creationId xmlns="" xmlns:a16="http://schemas.microsoft.com/office/drawing/2014/main" id="{0A736C99-F4D8-4D90-B48C-B55F1B2657A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749" t="17437" r="12072" b="17538"/>
            <a:stretch/>
          </p:blipFill>
          <p:spPr>
            <a:xfrm rot="1140690">
              <a:off x="6999892" y="3659102"/>
              <a:ext cx="4704096" cy="3863209"/>
            </a:xfrm>
            <a:prstGeom prst="rect">
              <a:avLst/>
            </a:prstGeom>
          </p:spPr>
        </p:pic>
        <p:pic>
          <p:nvPicPr>
            <p:cNvPr id="17" name="Picture 2" descr="https://timgsa.baidu.com/timg?image&amp;quality=80&amp;size=b9999_10000&amp;sec=1523261347416&amp;di=5d22eeb5cf81f6b595dcd3c8a36fe795&amp;imgtype=0&amp;src=http%3A%2F%2Fimg1.cache.netease.com%2Fcatchpic%2F6%2F66%2F662DC851F0BBC524417D7A04CA20CA4E.jpg">
              <a:extLst>
                <a:ext uri="{FF2B5EF4-FFF2-40B4-BE49-F238E27FC236}">
                  <a16:creationId xmlns="" xmlns:a16="http://schemas.microsoft.com/office/drawing/2014/main" id="{31852B46-8CD1-4B38-9038-1F93028D8AE6}"/>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9360"/>
            <a:stretch/>
          </p:blipFill>
          <p:spPr bwMode="auto">
            <a:xfrm>
              <a:off x="7739040" y="4462638"/>
              <a:ext cx="3225800" cy="223268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组合 17">
            <a:extLst>
              <a:ext uri="{FF2B5EF4-FFF2-40B4-BE49-F238E27FC236}">
                <a16:creationId xmlns="" xmlns:a16="http://schemas.microsoft.com/office/drawing/2014/main" id="{4385E99C-9A6C-490F-B3C5-0BA97FA3F6A8}"/>
              </a:ext>
            </a:extLst>
          </p:cNvPr>
          <p:cNvGrpSpPr/>
          <p:nvPr/>
        </p:nvGrpSpPr>
        <p:grpSpPr>
          <a:xfrm>
            <a:off x="5795618" y="3747682"/>
            <a:ext cx="3280236" cy="2745164"/>
            <a:chOff x="-1419837" y="733942"/>
            <a:chExt cx="4704096" cy="3863209"/>
          </a:xfrm>
        </p:grpSpPr>
        <p:pic>
          <p:nvPicPr>
            <p:cNvPr id="19" name="图片 18">
              <a:extLst>
                <a:ext uri="{FF2B5EF4-FFF2-40B4-BE49-F238E27FC236}">
                  <a16:creationId xmlns="" xmlns:a16="http://schemas.microsoft.com/office/drawing/2014/main" id="{8F4066A5-F8A3-4C23-8573-9F50EC53755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1140690">
              <a:off x="-1419837" y="733942"/>
              <a:ext cx="4704096" cy="3863209"/>
            </a:xfrm>
            <a:prstGeom prst="rect">
              <a:avLst/>
            </a:prstGeom>
          </p:spPr>
        </p:pic>
        <p:pic>
          <p:nvPicPr>
            <p:cNvPr id="20" name="Picture 3" descr="铁人王进喜在石油大会战誓师">
              <a:extLst>
                <a:ext uri="{FF2B5EF4-FFF2-40B4-BE49-F238E27FC236}">
                  <a16:creationId xmlns="" xmlns:a16="http://schemas.microsoft.com/office/drawing/2014/main" id="{D2F186B7-7AD0-47EB-9B6A-6693C140AB3D}"/>
                </a:ext>
              </a:extLst>
            </p:cNvPr>
            <p:cNvPicPr>
              <a:picLocks noGrp="1" noChangeAspect="1" noChangeArrowheads="1"/>
            </p:cNvPicPr>
            <p:nvPr>
              <p:ph sz="quarter" idx="1"/>
            </p:nvPr>
          </p:nvPicPr>
          <p:blipFill>
            <a:blip r:embed="rId10">
              <a:extLst>
                <a:ext uri="{28A0092B-C50C-407E-A947-70E740481C1C}">
                  <a14:useLocalDpi xmlns:a14="http://schemas.microsoft.com/office/drawing/2010/main"/>
                </a:ext>
              </a:extLst>
            </a:blip>
            <a:srcRect/>
            <a:stretch>
              <a:fillRect/>
            </a:stretch>
          </p:blipFill>
          <p:spPr>
            <a:xfrm rot="49235">
              <a:off x="-702122" y="1572899"/>
              <a:ext cx="3268662" cy="2173287"/>
            </a:xfrm>
            <a:noFill/>
          </p:spPr>
        </p:pic>
      </p:grpSp>
    </p:spTree>
    <p:extLst>
      <p:ext uri="{BB962C8B-B14F-4D97-AF65-F5344CB8AC3E}">
        <p14:creationId xmlns:p14="http://schemas.microsoft.com/office/powerpoint/2010/main" val="563456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劳动节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1622</Words>
  <Application>Microsoft Office PowerPoint</Application>
  <PresentationFormat>自定义</PresentationFormat>
  <Paragraphs>90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劳动节</dc:title>
  <dc:creator>第一PPT</dc:creator>
  <cp:keywords>www.1ppt.com</cp:keywords>
  <dc:description>www.1ppt.com</dc:description>
  <cp:lastModifiedBy>Windows User</cp:lastModifiedBy>
  <cp:revision>16</cp:revision>
  <dcterms:created xsi:type="dcterms:W3CDTF">2018-04-28T07:32:06Z</dcterms:created>
  <dcterms:modified xsi:type="dcterms:W3CDTF">2019-04-27T13:12:41Z</dcterms:modified>
</cp:coreProperties>
</file>