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5" r:id="rId2"/>
  </p:sldMasterIdLst>
  <p:notesMasterIdLst>
    <p:notesMasterId r:id="rId27"/>
  </p:notesMasterIdLst>
  <p:sldIdLst>
    <p:sldId id="283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73" r:id="rId12"/>
    <p:sldId id="269" r:id="rId13"/>
    <p:sldId id="270" r:id="rId14"/>
    <p:sldId id="271" r:id="rId15"/>
    <p:sldId id="272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4" r:id="rId2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78D86"/>
    <a:srgbClr val="E71000"/>
    <a:srgbClr val="D10000"/>
    <a:srgbClr val="9E211B"/>
    <a:srgbClr val="FF9409"/>
    <a:srgbClr val="E3D2AE"/>
    <a:srgbClr val="DAECF7"/>
    <a:srgbClr val="C7020C"/>
    <a:srgbClr val="C91324"/>
    <a:srgbClr val="162F8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1" autoAdjust="0"/>
    <p:restoredTop sz="94660"/>
  </p:normalViewPr>
  <p:slideViewPr>
    <p:cSldViewPr snapToGrid="0">
      <p:cViewPr>
        <p:scale>
          <a:sx n="50" d="100"/>
          <a:sy n="50" d="100"/>
        </p:scale>
        <p:origin x="-420" y="-17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DF1332-129D-4612-962B-1C65686BB897}" type="datetimeFigureOut">
              <a:rPr lang="zh-CN" altLang="en-US" smtClean="0"/>
              <a:t>2019/4/27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654C28-EA2F-4CA4-B752-D517A8288B8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0351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794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0686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5179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48753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76012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86357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36218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24584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标题幻灯片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96097"/>
            <a:ext cx="12192000" cy="6990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849016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3_标题幻灯片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72802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4_标题幻灯片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351375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1426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矩形 3"/>
          <p:cNvSpPr/>
          <p:nvPr userDrawn="1"/>
        </p:nvSpPr>
        <p:spPr>
          <a:xfrm>
            <a:off x="8093472" y="6505594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www.1ppt.com/hangye/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www.1ppt.com/sucai/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www.1ppt.com/tubiao/    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www.1ppt.com/powerpoint/      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www.1ppt.com/excel/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www.1ppt.com/kejian/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www.1ppt.com/shiti/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ea typeface="宋体"/>
            </a:endParaRPr>
          </a:p>
          <a:p>
            <a:pPr defTabSz="914400"/>
            <a:r>
              <a:rPr lang="zh-CN" altLang="en-US" sz="100" dirty="0" smtClean="0">
                <a:solidFill>
                  <a:prstClr val="white"/>
                </a:solidFill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ea typeface="宋体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561156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34301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16471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9058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1" r:id="rId5"/>
    <p:sldLayoutId id="2147483654" r:id="rId6"/>
  </p:sldLayoutIdLst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xStyles>
    <p:titleStyle>
      <a:lvl1pPr algn="l" defTabSz="914380" rtl="0" eaLnBrk="1" latinLnBrk="0" hangingPunct="1">
        <a:lnSpc>
          <a:spcPct val="90000"/>
        </a:lnSpc>
        <a:spcBef>
          <a:spcPct val="0"/>
        </a:spcBef>
        <a:buNone/>
        <a:defRPr sz="440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5" indent="-228595" algn="l" defTabSz="914380" rtl="0" eaLnBrk="1" latinLnBrk="0" hangingPunct="1">
        <a:lnSpc>
          <a:spcPct val="90000"/>
        </a:lnSpc>
        <a:spcBef>
          <a:spcPts val="999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5" indent="-228595" algn="l" defTabSz="91438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4" indent="-228595" algn="l" defTabSz="91438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4" indent="-228595" algn="l" defTabSz="91438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56" indent="-228595" algn="l" defTabSz="91438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44" indent="-228595" algn="l" defTabSz="91438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34" indent="-228595" algn="l" defTabSz="91438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25" indent="-228595" algn="l" defTabSz="91438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15" indent="-228595" algn="l" defTabSz="91438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8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90" algn="l" defTabSz="91438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80" algn="l" defTabSz="91438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70" algn="l" defTabSz="91438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9" algn="l" defTabSz="91438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9" algn="l" defTabSz="91438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9" algn="l" defTabSz="91438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30" algn="l" defTabSz="91438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18" algn="l" defTabSz="91438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2019/4/27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40628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3.png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2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04737" y="1261572"/>
            <a:ext cx="5863419" cy="2362708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5078256" y="4102824"/>
            <a:ext cx="551638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4400" b="1" dirty="0">
                <a:solidFill>
                  <a:schemeClr val="bg1"/>
                </a:solidFill>
                <a:latin typeface="Microsoft YaHei" charset="-122"/>
                <a:ea typeface="Microsoft YaHei" charset="-122"/>
                <a:cs typeface="Microsoft YaHei" charset="-122"/>
              </a:rPr>
              <a:t>劳动节主题班会模板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5078256" y="4956130"/>
            <a:ext cx="55163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2000" dirty="0">
                <a:solidFill>
                  <a:schemeClr val="bg1"/>
                </a:solidFill>
                <a:latin typeface="Microsoft YaHei Light" charset="-122"/>
                <a:ea typeface="Microsoft YaHei Light" charset="-122"/>
                <a:cs typeface="Microsoft YaHei Light" charset="-122"/>
              </a:rPr>
              <a:t>班级：三年二班    老师</a:t>
            </a:r>
            <a:r>
              <a:rPr kumimoji="1" lang="zh-CN" altLang="en-US" sz="2000" dirty="0" smtClean="0">
                <a:solidFill>
                  <a:schemeClr val="bg1"/>
                </a:solidFill>
                <a:latin typeface="Microsoft YaHei Light" charset="-122"/>
                <a:ea typeface="Microsoft YaHei Light" charset="-122"/>
                <a:cs typeface="Microsoft YaHei Light" charset="-122"/>
              </a:rPr>
              <a:t>：第一</a:t>
            </a:r>
            <a:r>
              <a:rPr kumimoji="1" lang="en-US" altLang="zh-CN" sz="2000" dirty="0" smtClean="0">
                <a:solidFill>
                  <a:schemeClr val="bg1"/>
                </a:solidFill>
                <a:latin typeface="Microsoft YaHei Light" charset="-122"/>
                <a:ea typeface="Microsoft YaHei Light" charset="-122"/>
                <a:cs typeface="Microsoft YaHei Light" charset="-122"/>
              </a:rPr>
              <a:t>PPT</a:t>
            </a:r>
            <a:endParaRPr kumimoji="1" lang="zh-CN" altLang="en-US" sz="2000" dirty="0">
              <a:solidFill>
                <a:schemeClr val="bg1"/>
              </a:solidFill>
              <a:latin typeface="Microsoft YaHei Light" charset="-122"/>
              <a:ea typeface="Microsoft YaHei Light" charset="-122"/>
              <a:cs typeface="Microsoft YaHei Light" charset="-122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890C6BD7-1BAF-404A-8F2B-7E272EEB722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233715" y="-1197428"/>
            <a:ext cx="8307205" cy="10914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5682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2322576" y="345694"/>
            <a:ext cx="7936992" cy="1155700"/>
            <a:chOff x="2322576" y="491998"/>
            <a:chExt cx="7936992" cy="1155700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>
              <a:off x="2322576" y="491998"/>
              <a:ext cx="7302500" cy="1155700"/>
            </a:xfrm>
            <a:prstGeom prst="rect">
              <a:avLst/>
            </a:prstGeom>
          </p:spPr>
        </p:pic>
        <p:sp>
          <p:nvSpPr>
            <p:cNvPr id="4" name="文本框 3"/>
            <p:cNvSpPr txBox="1"/>
            <p:nvPr/>
          </p:nvSpPr>
          <p:spPr>
            <a:xfrm>
              <a:off x="2554512" y="685127"/>
              <a:ext cx="7705056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4400" b="1" dirty="0">
                  <a:solidFill>
                    <a:schemeClr val="bg1">
                      <a:lumMod val="95000"/>
                    </a:schemeClr>
                  </a:solidFill>
                  <a:latin typeface="HYQingKongTiJ" charset="-122"/>
                  <a:ea typeface="HYQingKongTiJ" charset="-122"/>
                  <a:cs typeface="HYQingKongTiJ" charset="-122"/>
                </a:rPr>
                <a:t>劳     动      最     光     荣</a:t>
              </a:r>
              <a:endParaRPr kumimoji="1" lang="en-US" altLang="zh-CN" sz="4400" b="1" dirty="0">
                <a:solidFill>
                  <a:schemeClr val="bg1">
                    <a:lumMod val="95000"/>
                  </a:schemeClr>
                </a:solidFill>
                <a:latin typeface="HYQingKongTiJ" charset="-122"/>
                <a:ea typeface="HYQingKongTiJ" charset="-122"/>
                <a:cs typeface="HYQingKongTiJ" charset="-122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6407040" y="2522109"/>
            <a:ext cx="4592638" cy="26345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kumimoji="1" lang="zh-CN" altLang="en-US" sz="2400" b="1" dirty="0">
                <a:solidFill>
                  <a:schemeClr val="bg1"/>
                </a:solidFill>
                <a:latin typeface="HYQingKongTiJ" charset="-122"/>
                <a:ea typeface="HYQingKongTiJ" charset="-122"/>
                <a:cs typeface="HYQingKongTiJ" charset="-122"/>
              </a:rPr>
              <a:t>商店里整理货物，售货货品的售货员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942DA12D-2A1D-4247-BD7E-024E5A846AF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2322" y="2073604"/>
            <a:ext cx="5001369" cy="4245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0061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2322576" y="345694"/>
            <a:ext cx="7936992" cy="1155700"/>
            <a:chOff x="2322576" y="491998"/>
            <a:chExt cx="7936992" cy="1155700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>
              <a:off x="2322576" y="491998"/>
              <a:ext cx="7302500" cy="1155700"/>
            </a:xfrm>
            <a:prstGeom prst="rect">
              <a:avLst/>
            </a:prstGeom>
          </p:spPr>
        </p:pic>
        <p:sp>
          <p:nvSpPr>
            <p:cNvPr id="4" name="文本框 3"/>
            <p:cNvSpPr txBox="1"/>
            <p:nvPr/>
          </p:nvSpPr>
          <p:spPr>
            <a:xfrm>
              <a:off x="2554512" y="685127"/>
              <a:ext cx="7705056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4400" b="1" dirty="0">
                  <a:solidFill>
                    <a:schemeClr val="bg1">
                      <a:lumMod val="95000"/>
                    </a:schemeClr>
                  </a:solidFill>
                  <a:latin typeface="HYQingKongTiJ" charset="-122"/>
                  <a:ea typeface="HYQingKongTiJ" charset="-122"/>
                  <a:cs typeface="HYQingKongTiJ" charset="-122"/>
                </a:rPr>
                <a:t>劳     动      最     光     荣</a:t>
              </a:r>
              <a:endParaRPr kumimoji="1" lang="en-US" altLang="zh-CN" sz="4400" b="1" dirty="0">
                <a:solidFill>
                  <a:schemeClr val="bg1">
                    <a:lumMod val="95000"/>
                  </a:schemeClr>
                </a:solidFill>
                <a:latin typeface="HYQingKongTiJ" charset="-122"/>
                <a:ea typeface="HYQingKongTiJ" charset="-122"/>
                <a:cs typeface="HYQingKongTiJ" charset="-122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1691974" y="2412381"/>
            <a:ext cx="4592638" cy="26345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kumimoji="1" lang="zh-CN" altLang="en-US" sz="2400" b="1" dirty="0">
                <a:solidFill>
                  <a:schemeClr val="bg1"/>
                </a:solidFill>
                <a:latin typeface="HYQingKongTiJ" charset="-122"/>
                <a:ea typeface="HYQingKongTiJ" charset="-122"/>
                <a:cs typeface="HYQingKongTiJ" charset="-122"/>
              </a:rPr>
              <a:t>清晨，当你还在梦中的时候，清洁工人们就把每条大街小巷打扫了一遍。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2D3DDF14-5123-49A5-BBFF-F15B3567E01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48322" y="1689444"/>
            <a:ext cx="2676754" cy="5168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774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2322576" y="345694"/>
            <a:ext cx="7936992" cy="1155700"/>
            <a:chOff x="2322576" y="491998"/>
            <a:chExt cx="7936992" cy="1155700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>
              <a:off x="2322576" y="491998"/>
              <a:ext cx="7302500" cy="1155700"/>
            </a:xfrm>
            <a:prstGeom prst="rect">
              <a:avLst/>
            </a:prstGeom>
          </p:spPr>
        </p:pic>
        <p:sp>
          <p:nvSpPr>
            <p:cNvPr id="4" name="文本框 3"/>
            <p:cNvSpPr txBox="1"/>
            <p:nvPr/>
          </p:nvSpPr>
          <p:spPr>
            <a:xfrm>
              <a:off x="2554512" y="685127"/>
              <a:ext cx="7705056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4400" b="1" dirty="0">
                  <a:solidFill>
                    <a:schemeClr val="bg1">
                      <a:lumMod val="95000"/>
                    </a:schemeClr>
                  </a:solidFill>
                  <a:latin typeface="HYQingKongTiJ" charset="-122"/>
                  <a:ea typeface="HYQingKongTiJ" charset="-122"/>
                  <a:cs typeface="HYQingKongTiJ" charset="-122"/>
                </a:rPr>
                <a:t>劳     动      最     光     荣</a:t>
              </a:r>
              <a:endParaRPr kumimoji="1" lang="en-US" altLang="zh-CN" sz="4400" b="1" dirty="0">
                <a:solidFill>
                  <a:schemeClr val="bg1">
                    <a:lumMod val="95000"/>
                  </a:schemeClr>
                </a:solidFill>
                <a:latin typeface="HYQingKongTiJ" charset="-122"/>
                <a:ea typeface="HYQingKongTiJ" charset="-122"/>
                <a:cs typeface="HYQingKongTiJ" charset="-122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1550649" y="2522109"/>
            <a:ext cx="4592638" cy="26345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kumimoji="1" lang="zh-CN" altLang="en-US" sz="2400" b="1" dirty="0">
                <a:solidFill>
                  <a:schemeClr val="bg1"/>
                </a:solidFill>
                <a:latin typeface="HYQingKongTiJ" charset="-122"/>
                <a:ea typeface="HYQingKongTiJ" charset="-122"/>
                <a:cs typeface="HYQingKongTiJ" charset="-122"/>
              </a:rPr>
              <a:t>如果没有开车的司机伯伯，人们哪儿也不能去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AD855EB0-6D90-4345-937B-CC32FDCA800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1285" y="81280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40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2322576" y="345694"/>
            <a:ext cx="7936992" cy="1155700"/>
            <a:chOff x="2322576" y="491998"/>
            <a:chExt cx="7936992" cy="1155700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>
              <a:off x="2322576" y="491998"/>
              <a:ext cx="7302500" cy="1155700"/>
            </a:xfrm>
            <a:prstGeom prst="rect">
              <a:avLst/>
            </a:prstGeom>
          </p:spPr>
        </p:pic>
        <p:sp>
          <p:nvSpPr>
            <p:cNvPr id="4" name="文本框 3"/>
            <p:cNvSpPr txBox="1"/>
            <p:nvPr/>
          </p:nvSpPr>
          <p:spPr>
            <a:xfrm>
              <a:off x="2554512" y="685127"/>
              <a:ext cx="7705056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4400" b="1" dirty="0">
                  <a:solidFill>
                    <a:schemeClr val="bg1">
                      <a:lumMod val="95000"/>
                    </a:schemeClr>
                  </a:solidFill>
                  <a:latin typeface="HYQingKongTiJ" charset="-122"/>
                  <a:ea typeface="HYQingKongTiJ" charset="-122"/>
                  <a:cs typeface="HYQingKongTiJ" charset="-122"/>
                </a:rPr>
                <a:t>劳     动      最     光     荣</a:t>
              </a:r>
              <a:endParaRPr kumimoji="1" lang="en-US" altLang="zh-CN" sz="4400" b="1" dirty="0">
                <a:solidFill>
                  <a:schemeClr val="bg1">
                    <a:lumMod val="95000"/>
                  </a:schemeClr>
                </a:solidFill>
                <a:latin typeface="HYQingKongTiJ" charset="-122"/>
                <a:ea typeface="HYQingKongTiJ" charset="-122"/>
                <a:cs typeface="HYQingKongTiJ" charset="-122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6572354" y="2522109"/>
            <a:ext cx="4592638" cy="26345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kumimoji="1" lang="zh-CN" altLang="en-US" sz="2400" b="1" dirty="0">
                <a:solidFill>
                  <a:schemeClr val="bg1"/>
                </a:solidFill>
                <a:latin typeface="HYQingKongTiJ" charset="-122"/>
                <a:ea typeface="HYQingKongTiJ" charset="-122"/>
                <a:cs typeface="HYQingKongTiJ" charset="-122"/>
              </a:rPr>
              <a:t>医院里，医生和护士匆忙的工作着，全靠他们的帮助，病人们才恢复健康。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606576F4-7778-408E-835F-56701D675C7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198" y="1701383"/>
            <a:ext cx="5518120" cy="4684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208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2322576" y="345694"/>
            <a:ext cx="7936992" cy="1155700"/>
            <a:chOff x="2322576" y="491998"/>
            <a:chExt cx="7936992" cy="1155700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>
              <a:off x="2322576" y="491998"/>
              <a:ext cx="7302500" cy="1155700"/>
            </a:xfrm>
            <a:prstGeom prst="rect">
              <a:avLst/>
            </a:prstGeom>
          </p:spPr>
        </p:pic>
        <p:sp>
          <p:nvSpPr>
            <p:cNvPr id="4" name="文本框 3"/>
            <p:cNvSpPr txBox="1"/>
            <p:nvPr/>
          </p:nvSpPr>
          <p:spPr>
            <a:xfrm>
              <a:off x="2554512" y="685127"/>
              <a:ext cx="7705056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4400" b="1" dirty="0">
                  <a:solidFill>
                    <a:schemeClr val="bg1">
                      <a:lumMod val="95000"/>
                    </a:schemeClr>
                  </a:solidFill>
                  <a:latin typeface="HYQingKongTiJ" charset="-122"/>
                  <a:ea typeface="HYQingKongTiJ" charset="-122"/>
                  <a:cs typeface="HYQingKongTiJ" charset="-122"/>
                </a:rPr>
                <a:t>劳     动      最     光     荣</a:t>
              </a:r>
              <a:endParaRPr kumimoji="1" lang="en-US" altLang="zh-CN" sz="4400" b="1" dirty="0">
                <a:solidFill>
                  <a:schemeClr val="bg1">
                    <a:lumMod val="95000"/>
                  </a:schemeClr>
                </a:solidFill>
                <a:latin typeface="HYQingKongTiJ" charset="-122"/>
                <a:ea typeface="HYQingKongTiJ" charset="-122"/>
                <a:cs typeface="HYQingKongTiJ" charset="-122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6561561" y="2522109"/>
            <a:ext cx="4592638" cy="26345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kumimoji="1" lang="zh-CN" altLang="en-US" sz="2400" b="1" dirty="0">
                <a:solidFill>
                  <a:schemeClr val="bg1"/>
                </a:solidFill>
                <a:latin typeface="HYQingKongTiJ" charset="-122"/>
                <a:ea typeface="HYQingKongTiJ" charset="-122"/>
                <a:cs typeface="HYQingKongTiJ" charset="-122"/>
              </a:rPr>
              <a:t>田野里的农民伯伯顶着火辣的太阳，流着汗辛勤的播种粮食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C824AEA6-CDE5-47AE-B950-115225C6A9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9221" y="1694523"/>
            <a:ext cx="4324605" cy="6379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3508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2322576" y="345694"/>
            <a:ext cx="7936992" cy="1155700"/>
            <a:chOff x="2322576" y="491998"/>
            <a:chExt cx="7936992" cy="1155700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>
              <a:off x="2322576" y="491998"/>
              <a:ext cx="7302500" cy="1155700"/>
            </a:xfrm>
            <a:prstGeom prst="rect">
              <a:avLst/>
            </a:prstGeom>
          </p:spPr>
        </p:pic>
        <p:sp>
          <p:nvSpPr>
            <p:cNvPr id="4" name="文本框 3"/>
            <p:cNvSpPr txBox="1"/>
            <p:nvPr/>
          </p:nvSpPr>
          <p:spPr>
            <a:xfrm>
              <a:off x="2554512" y="685127"/>
              <a:ext cx="7705056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4400" b="1" dirty="0">
                  <a:solidFill>
                    <a:schemeClr val="bg1">
                      <a:lumMod val="95000"/>
                    </a:schemeClr>
                  </a:solidFill>
                  <a:latin typeface="HYQingKongTiJ" charset="-122"/>
                  <a:ea typeface="HYQingKongTiJ" charset="-122"/>
                  <a:cs typeface="HYQingKongTiJ" charset="-122"/>
                </a:rPr>
                <a:t>劳     动      最     光     荣</a:t>
              </a:r>
              <a:endParaRPr kumimoji="1" lang="en-US" altLang="zh-CN" sz="4400" b="1" dirty="0">
                <a:solidFill>
                  <a:schemeClr val="bg1">
                    <a:lumMod val="95000"/>
                  </a:schemeClr>
                </a:solidFill>
                <a:latin typeface="HYQingKongTiJ" charset="-122"/>
                <a:ea typeface="HYQingKongTiJ" charset="-122"/>
                <a:cs typeface="HYQingKongTiJ" charset="-122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6572354" y="2522109"/>
            <a:ext cx="4592638" cy="26345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kumimoji="1" lang="zh-CN" altLang="en-US" sz="2400" b="1" dirty="0">
                <a:solidFill>
                  <a:schemeClr val="bg1"/>
                </a:solidFill>
                <a:latin typeface="HYQingKongTiJ" charset="-122"/>
                <a:ea typeface="HYQingKongTiJ" charset="-122"/>
                <a:cs typeface="HYQingKongTiJ" charset="-122"/>
              </a:rPr>
              <a:t>听，工地上传来机器的声音，那是建筑工人在为我们建造美丽的家园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62CD28DB-2B38-481F-B0E5-20C7A8D3042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5221" y="2146648"/>
            <a:ext cx="4592638" cy="4479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4074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2322576" y="345694"/>
            <a:ext cx="7936992" cy="1155700"/>
            <a:chOff x="2322576" y="491998"/>
            <a:chExt cx="7936992" cy="1155700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>
              <a:off x="2322576" y="491998"/>
              <a:ext cx="7302500" cy="1155700"/>
            </a:xfrm>
            <a:prstGeom prst="rect">
              <a:avLst/>
            </a:prstGeom>
          </p:spPr>
        </p:pic>
        <p:sp>
          <p:nvSpPr>
            <p:cNvPr id="4" name="文本框 3"/>
            <p:cNvSpPr txBox="1"/>
            <p:nvPr/>
          </p:nvSpPr>
          <p:spPr>
            <a:xfrm>
              <a:off x="2554512" y="685127"/>
              <a:ext cx="7705056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4400" b="1" dirty="0">
                  <a:solidFill>
                    <a:schemeClr val="bg1">
                      <a:lumMod val="95000"/>
                    </a:schemeClr>
                  </a:solidFill>
                  <a:latin typeface="HYQingKongTiJ" charset="-122"/>
                  <a:ea typeface="HYQingKongTiJ" charset="-122"/>
                  <a:cs typeface="HYQingKongTiJ" charset="-122"/>
                </a:rPr>
                <a:t>劳     动      最     光     荣</a:t>
              </a:r>
              <a:endParaRPr kumimoji="1" lang="en-US" altLang="zh-CN" sz="4400" b="1" dirty="0">
                <a:solidFill>
                  <a:schemeClr val="bg1">
                    <a:lumMod val="95000"/>
                  </a:schemeClr>
                </a:solidFill>
                <a:latin typeface="HYQingKongTiJ" charset="-122"/>
                <a:ea typeface="HYQingKongTiJ" charset="-122"/>
                <a:cs typeface="HYQingKongTiJ" charset="-122"/>
              </a:endParaRPr>
            </a:p>
          </p:txBody>
        </p:sp>
      </p:grpSp>
      <p:sp>
        <p:nvSpPr>
          <p:cNvPr id="7" name="矩形 6"/>
          <p:cNvSpPr/>
          <p:nvPr/>
        </p:nvSpPr>
        <p:spPr>
          <a:xfrm>
            <a:off x="5472355" y="2858229"/>
            <a:ext cx="4403165" cy="219240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kumimoji="1" lang="zh-CN" altLang="en-US" sz="3200" b="1" dirty="0">
                <a:solidFill>
                  <a:schemeClr val="bg1"/>
                </a:solidFill>
                <a:latin typeface="HYQingKongTiJ" charset="-122"/>
                <a:ea typeface="HYQingKongTiJ" charset="-122"/>
                <a:cs typeface="HYQingKongTiJ" charset="-122"/>
              </a:rPr>
              <a:t>正因为有了叔叔阿姨们的辛勤的劳动，我们才会过着幸福的生活。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D54D6268-EB60-4080-B64C-E0BD9182708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8650" y="1727861"/>
            <a:ext cx="4169672" cy="4453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7385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2322576" y="345694"/>
            <a:ext cx="7936992" cy="1155700"/>
            <a:chOff x="2322576" y="491998"/>
            <a:chExt cx="7936992" cy="1155700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>
              <a:off x="2322576" y="491998"/>
              <a:ext cx="7302500" cy="1155700"/>
            </a:xfrm>
            <a:prstGeom prst="rect">
              <a:avLst/>
            </a:prstGeom>
          </p:spPr>
        </p:pic>
        <p:sp>
          <p:nvSpPr>
            <p:cNvPr id="4" name="文本框 3"/>
            <p:cNvSpPr txBox="1"/>
            <p:nvPr/>
          </p:nvSpPr>
          <p:spPr>
            <a:xfrm>
              <a:off x="2554512" y="685127"/>
              <a:ext cx="7705056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4400" b="1" dirty="0">
                  <a:solidFill>
                    <a:schemeClr val="bg1">
                      <a:lumMod val="95000"/>
                    </a:schemeClr>
                  </a:solidFill>
                  <a:latin typeface="HYQingKongTiJ" charset="-122"/>
                  <a:ea typeface="HYQingKongTiJ" charset="-122"/>
                  <a:cs typeface="HYQingKongTiJ" charset="-122"/>
                </a:rPr>
                <a:t>劳     动      最     光     荣</a:t>
              </a:r>
              <a:endParaRPr kumimoji="1" lang="en-US" altLang="zh-CN" sz="4400" b="1" dirty="0">
                <a:solidFill>
                  <a:schemeClr val="bg1">
                    <a:lumMod val="95000"/>
                  </a:schemeClr>
                </a:solidFill>
                <a:latin typeface="HYQingKongTiJ" charset="-122"/>
                <a:ea typeface="HYQingKongTiJ" charset="-122"/>
                <a:cs typeface="HYQingKongTiJ" charset="-122"/>
              </a:endParaRPr>
            </a:p>
          </p:txBody>
        </p:sp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2599" y="2623279"/>
            <a:ext cx="4800600" cy="32004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95544" y="2623279"/>
            <a:ext cx="4761874" cy="3173892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4805287" y="3384030"/>
            <a:ext cx="2788170" cy="1678898"/>
          </a:xfrm>
          <a:prstGeom prst="rect">
            <a:avLst/>
          </a:prstGeom>
          <a:solidFill>
            <a:srgbClr val="578D8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sz="6000" b="1" dirty="0">
                <a:latin typeface="Microsoft YaHei" charset="-122"/>
                <a:ea typeface="Microsoft YaHei" charset="-122"/>
                <a:cs typeface="Microsoft YaHei" charset="-122"/>
              </a:rPr>
              <a:t>园丁</a:t>
            </a:r>
          </a:p>
        </p:txBody>
      </p:sp>
    </p:spTree>
    <p:extLst>
      <p:ext uri="{BB962C8B-B14F-4D97-AF65-F5344CB8AC3E}">
        <p14:creationId xmlns:p14="http://schemas.microsoft.com/office/powerpoint/2010/main" val="1763109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04737" y="1261572"/>
            <a:ext cx="5863419" cy="2362708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5078256" y="4102824"/>
            <a:ext cx="551638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charset="2"/>
              <a:buChar char="u"/>
            </a:pPr>
            <a:r>
              <a:rPr kumimoji="1" lang="zh-CN" altLang="en-US" sz="4400" b="1" dirty="0">
                <a:solidFill>
                  <a:schemeClr val="bg1"/>
                </a:solidFill>
                <a:latin typeface="HYQingKongTiJ" charset="-122"/>
                <a:ea typeface="HYQingKongTiJ" charset="-122"/>
                <a:cs typeface="HYQingKongTiJ" charset="-122"/>
              </a:rPr>
              <a:t>我是小小劳动者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2BFB5E17-9375-451A-8610-04FD9D0CE7B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233715" y="-1197428"/>
            <a:ext cx="8307205" cy="10914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5445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2322576" y="345694"/>
            <a:ext cx="7936992" cy="1155700"/>
            <a:chOff x="2322576" y="491998"/>
            <a:chExt cx="7936992" cy="1155700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>
              <a:off x="2322576" y="491998"/>
              <a:ext cx="7302500" cy="1155700"/>
            </a:xfrm>
            <a:prstGeom prst="rect">
              <a:avLst/>
            </a:prstGeom>
          </p:spPr>
        </p:pic>
        <p:sp>
          <p:nvSpPr>
            <p:cNvPr id="4" name="文本框 3"/>
            <p:cNvSpPr txBox="1"/>
            <p:nvPr/>
          </p:nvSpPr>
          <p:spPr>
            <a:xfrm>
              <a:off x="2554512" y="685127"/>
              <a:ext cx="7705056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4400" b="1" dirty="0">
                  <a:solidFill>
                    <a:schemeClr val="bg1">
                      <a:lumMod val="95000"/>
                    </a:schemeClr>
                  </a:solidFill>
                  <a:latin typeface="HYQingKongTiJ" charset="-122"/>
                  <a:ea typeface="HYQingKongTiJ" charset="-122"/>
                  <a:cs typeface="HYQingKongTiJ" charset="-122"/>
                </a:rPr>
                <a:t>劳     动      最     光     荣</a:t>
              </a:r>
              <a:endParaRPr kumimoji="1" lang="en-US" altLang="zh-CN" sz="4400" b="1" dirty="0">
                <a:solidFill>
                  <a:schemeClr val="bg1">
                    <a:lumMod val="95000"/>
                  </a:schemeClr>
                </a:solidFill>
                <a:latin typeface="HYQingKongTiJ" charset="-122"/>
                <a:ea typeface="HYQingKongTiJ" charset="-122"/>
                <a:cs typeface="HYQingKongTiJ" charset="-122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2322576" y="2115329"/>
            <a:ext cx="6811182" cy="26273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200000"/>
              </a:lnSpc>
            </a:pPr>
            <a:r>
              <a:rPr kumimoji="1" lang="zh-CN" altLang="en-US" sz="4000" b="1" dirty="0">
                <a:solidFill>
                  <a:schemeClr val="bg1">
                    <a:lumMod val="95000"/>
                  </a:schemeClr>
                </a:solidFill>
                <a:latin typeface="HYQingKongTiJ" charset="-122"/>
                <a:ea typeface="HYQingKongTiJ" charset="-122"/>
                <a:cs typeface="HYQingKongTiJ" charset="-122"/>
              </a:rPr>
              <a:t>我是小小劳动者</a:t>
            </a:r>
            <a:endParaRPr kumimoji="1" lang="en-US" altLang="zh-CN" sz="4000" b="1" dirty="0">
              <a:solidFill>
                <a:schemeClr val="bg1">
                  <a:lumMod val="95000"/>
                </a:schemeClr>
              </a:solidFill>
              <a:latin typeface="HYQingKongTiJ" charset="-122"/>
              <a:ea typeface="HYQingKongTiJ" charset="-122"/>
              <a:cs typeface="HYQingKongTiJ" charset="-122"/>
            </a:endParaRPr>
          </a:p>
          <a:p>
            <a:pPr>
              <a:lnSpc>
                <a:spcPct val="200000"/>
              </a:lnSpc>
            </a:pPr>
            <a:r>
              <a:rPr kumimoji="1" lang="zh-CN" altLang="en-US" sz="4000" b="1" dirty="0">
                <a:solidFill>
                  <a:schemeClr val="bg1">
                    <a:lumMod val="95000"/>
                  </a:schemeClr>
                </a:solidFill>
                <a:latin typeface="HYQingKongTiJ" charset="-122"/>
                <a:ea typeface="HYQingKongTiJ" charset="-122"/>
                <a:cs typeface="HYQingKongTiJ" charset="-122"/>
              </a:rPr>
              <a:t>我会做很多劳动</a:t>
            </a:r>
          </a:p>
        </p:txBody>
      </p:sp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7FD76D85-059B-419F-9E88-681690D874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923543"/>
            <a:ext cx="5235056" cy="5963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1844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634227" y="921568"/>
            <a:ext cx="551638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4400" b="1" dirty="0">
                <a:solidFill>
                  <a:schemeClr val="bg1"/>
                </a:solidFill>
                <a:latin typeface="HYQingKongTiJ" charset="-122"/>
                <a:ea typeface="HYQingKongTiJ" charset="-122"/>
                <a:cs typeface="HYQingKongTiJ" charset="-122"/>
              </a:rPr>
              <a:t>教学目标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366003" y="1957764"/>
            <a:ext cx="5516381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charset="2"/>
              <a:buChar char="l"/>
            </a:pPr>
            <a:r>
              <a:rPr kumimoji="1" lang="zh-CN" altLang="en-US" sz="2400" dirty="0">
                <a:solidFill>
                  <a:schemeClr val="bg1"/>
                </a:solidFill>
                <a:latin typeface="HYQingKongTiJ" charset="-122"/>
                <a:ea typeface="HYQingKongTiJ" charset="-122"/>
                <a:cs typeface="HYQingKongTiJ" charset="-122"/>
              </a:rPr>
              <a:t>知道</a:t>
            </a:r>
            <a:r>
              <a:rPr kumimoji="1" lang="en-US" altLang="zh-CN" sz="2400" dirty="0">
                <a:solidFill>
                  <a:schemeClr val="bg1"/>
                </a:solidFill>
                <a:latin typeface="HYQingKongTiJ" charset="-122"/>
                <a:ea typeface="HYQingKongTiJ" charset="-122"/>
                <a:cs typeface="HYQingKongTiJ" charset="-122"/>
              </a:rPr>
              <a:t>5</a:t>
            </a:r>
            <a:r>
              <a:rPr kumimoji="1" lang="zh-CN" altLang="en-US" sz="2400" dirty="0">
                <a:solidFill>
                  <a:schemeClr val="bg1"/>
                </a:solidFill>
                <a:latin typeface="HYQingKongTiJ" charset="-122"/>
                <a:ea typeface="HYQingKongTiJ" charset="-122"/>
                <a:cs typeface="HYQingKongTiJ" charset="-122"/>
              </a:rPr>
              <a:t>月</a:t>
            </a:r>
            <a:r>
              <a:rPr kumimoji="1" lang="en-US" altLang="zh-CN" sz="2400" dirty="0">
                <a:solidFill>
                  <a:schemeClr val="bg1"/>
                </a:solidFill>
                <a:latin typeface="HYQingKongTiJ" charset="-122"/>
                <a:ea typeface="HYQingKongTiJ" charset="-122"/>
                <a:cs typeface="HYQingKongTiJ" charset="-122"/>
              </a:rPr>
              <a:t>1</a:t>
            </a:r>
            <a:r>
              <a:rPr kumimoji="1" lang="zh-CN" altLang="en-US" sz="2400" dirty="0">
                <a:solidFill>
                  <a:schemeClr val="bg1"/>
                </a:solidFill>
                <a:latin typeface="HYQingKongTiJ" charset="-122"/>
                <a:ea typeface="HYQingKongTiJ" charset="-122"/>
                <a:cs typeface="HYQingKongTiJ" charset="-122"/>
              </a:rPr>
              <a:t>日是国际劳动节，初步了解五一劳动节的由来</a:t>
            </a:r>
            <a:endParaRPr kumimoji="1" lang="en-US" altLang="zh-CN" sz="2400" dirty="0">
              <a:solidFill>
                <a:schemeClr val="bg1"/>
              </a:solidFill>
              <a:latin typeface="HYQingKongTiJ" charset="-122"/>
              <a:ea typeface="HYQingKongTiJ" charset="-122"/>
              <a:cs typeface="HYQingKongTiJ" charset="-122"/>
            </a:endParaRPr>
          </a:p>
          <a:p>
            <a:pPr marL="342900" indent="-342900">
              <a:lnSpc>
                <a:spcPct val="150000"/>
              </a:lnSpc>
              <a:buFont typeface="Wingdings" charset="2"/>
              <a:buChar char="l"/>
            </a:pPr>
            <a:endParaRPr kumimoji="1" lang="en-US" altLang="zh-CN" sz="2400" dirty="0">
              <a:solidFill>
                <a:schemeClr val="bg1"/>
              </a:solidFill>
              <a:latin typeface="HYQingKongTiJ" charset="-122"/>
              <a:ea typeface="HYQingKongTiJ" charset="-122"/>
              <a:cs typeface="HYQingKongTiJ" charset="-122"/>
            </a:endParaRPr>
          </a:p>
          <a:p>
            <a:pPr marL="342900" indent="-342900">
              <a:lnSpc>
                <a:spcPct val="150000"/>
              </a:lnSpc>
              <a:buFont typeface="Wingdings" charset="2"/>
              <a:buChar char="l"/>
            </a:pPr>
            <a:r>
              <a:rPr kumimoji="1" lang="zh-CN" altLang="en-US" sz="2400" dirty="0">
                <a:solidFill>
                  <a:schemeClr val="bg1"/>
                </a:solidFill>
                <a:latin typeface="HYQingKongTiJ" charset="-122"/>
                <a:ea typeface="HYQingKongTiJ" charset="-122"/>
                <a:cs typeface="HYQingKongTiJ" charset="-122"/>
              </a:rPr>
              <a:t>懂得尊重他人的劳动，关心身边的事</a:t>
            </a:r>
          </a:p>
          <a:p>
            <a:pPr marL="342900" indent="-342900">
              <a:lnSpc>
                <a:spcPct val="150000"/>
              </a:lnSpc>
              <a:buFont typeface="Wingdings" charset="2"/>
              <a:buChar char="l"/>
            </a:pPr>
            <a:endParaRPr kumimoji="1" lang="en-US" altLang="zh-CN" sz="2400" dirty="0">
              <a:solidFill>
                <a:schemeClr val="bg1"/>
              </a:solidFill>
              <a:latin typeface="HYQingKongTiJ" charset="-122"/>
              <a:ea typeface="HYQingKongTiJ" charset="-122"/>
              <a:cs typeface="HYQingKongTiJ" charset="-122"/>
            </a:endParaRPr>
          </a:p>
          <a:p>
            <a:pPr marL="342900" indent="-342900">
              <a:lnSpc>
                <a:spcPct val="150000"/>
              </a:lnSpc>
              <a:buFont typeface="Wingdings" charset="2"/>
              <a:buChar char="l"/>
            </a:pPr>
            <a:r>
              <a:rPr kumimoji="1" lang="zh-CN" altLang="en-US" sz="2400" dirty="0">
                <a:solidFill>
                  <a:schemeClr val="bg1"/>
                </a:solidFill>
                <a:latin typeface="HYQingKongTiJ" charset="-122"/>
                <a:ea typeface="HYQingKongTiJ" charset="-122"/>
                <a:cs typeface="HYQingKongTiJ" charset="-122"/>
              </a:rPr>
              <a:t>积极参与活动，体验自我的价值</a:t>
            </a:r>
          </a:p>
          <a:p>
            <a:pPr marL="342900" indent="-342900">
              <a:lnSpc>
                <a:spcPct val="150000"/>
              </a:lnSpc>
              <a:buFont typeface="Wingdings" charset="2"/>
              <a:buChar char="l"/>
            </a:pPr>
            <a:endParaRPr kumimoji="1" lang="zh-CN" altLang="en-US" sz="2400" dirty="0">
              <a:solidFill>
                <a:schemeClr val="bg1"/>
              </a:solidFill>
              <a:latin typeface="HYQingKongTiJ" charset="-122"/>
              <a:ea typeface="HYQingKongTiJ" charset="-122"/>
              <a:cs typeface="HYQingKongTiJ" charset="-122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DC406CD2-092B-4E49-A6B2-B3A3BE455D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2411" y="-1197428"/>
            <a:ext cx="8307205" cy="10914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053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2322576" y="345694"/>
            <a:ext cx="7936992" cy="1155700"/>
            <a:chOff x="2322576" y="491998"/>
            <a:chExt cx="7936992" cy="1155700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>
              <a:off x="2322576" y="491998"/>
              <a:ext cx="7302500" cy="1155700"/>
            </a:xfrm>
            <a:prstGeom prst="rect">
              <a:avLst/>
            </a:prstGeom>
          </p:spPr>
        </p:pic>
        <p:sp>
          <p:nvSpPr>
            <p:cNvPr id="4" name="文本框 3"/>
            <p:cNvSpPr txBox="1"/>
            <p:nvPr/>
          </p:nvSpPr>
          <p:spPr>
            <a:xfrm>
              <a:off x="2554512" y="685127"/>
              <a:ext cx="7705056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4400" b="1" dirty="0">
                  <a:solidFill>
                    <a:schemeClr val="bg1">
                      <a:lumMod val="95000"/>
                    </a:schemeClr>
                  </a:solidFill>
                  <a:latin typeface="HYQingKongTiJ" charset="-122"/>
                  <a:ea typeface="HYQingKongTiJ" charset="-122"/>
                  <a:cs typeface="HYQingKongTiJ" charset="-122"/>
                </a:rPr>
                <a:t>劳     动      最     光     荣</a:t>
              </a:r>
              <a:endParaRPr kumimoji="1" lang="en-US" altLang="zh-CN" sz="4400" b="1" dirty="0">
                <a:solidFill>
                  <a:schemeClr val="bg1">
                    <a:lumMod val="95000"/>
                  </a:schemeClr>
                </a:solidFill>
                <a:latin typeface="HYQingKongTiJ" charset="-122"/>
                <a:ea typeface="HYQingKongTiJ" charset="-122"/>
                <a:cs typeface="HYQingKongTiJ" charset="-122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5728041" y="2323609"/>
            <a:ext cx="6811182" cy="26273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200000"/>
              </a:lnSpc>
            </a:pPr>
            <a:r>
              <a:rPr kumimoji="1" lang="zh-CN" altLang="en-US" sz="4000" b="1" dirty="0">
                <a:solidFill>
                  <a:schemeClr val="bg1">
                    <a:lumMod val="95000"/>
                  </a:schemeClr>
                </a:solidFill>
                <a:latin typeface="HYQingKongTiJ" charset="-122"/>
                <a:ea typeface="HYQingKongTiJ" charset="-122"/>
                <a:cs typeface="HYQingKongTiJ" charset="-122"/>
              </a:rPr>
              <a:t>我是小小劳动者</a:t>
            </a:r>
            <a:endParaRPr kumimoji="1" lang="en-US" altLang="zh-CN" sz="4000" b="1" dirty="0">
              <a:solidFill>
                <a:schemeClr val="bg1">
                  <a:lumMod val="95000"/>
                </a:schemeClr>
              </a:solidFill>
              <a:latin typeface="HYQingKongTiJ" charset="-122"/>
              <a:ea typeface="HYQingKongTiJ" charset="-122"/>
              <a:cs typeface="HYQingKongTiJ" charset="-122"/>
            </a:endParaRPr>
          </a:p>
          <a:p>
            <a:pPr>
              <a:lnSpc>
                <a:spcPct val="200000"/>
              </a:lnSpc>
            </a:pPr>
            <a:r>
              <a:rPr kumimoji="1" lang="zh-CN" altLang="en-US" sz="4000" b="1" dirty="0">
                <a:solidFill>
                  <a:schemeClr val="bg1">
                    <a:lumMod val="95000"/>
                  </a:schemeClr>
                </a:solidFill>
                <a:latin typeface="HYQingKongTiJ" charset="-122"/>
                <a:ea typeface="HYQingKongTiJ" charset="-122"/>
                <a:cs typeface="HYQingKongTiJ" charset="-122"/>
              </a:rPr>
              <a:t>我是一个粉刷匠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1D4D3CE3-667A-4776-87B8-99C70D868E5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8650" y="1727861"/>
            <a:ext cx="4169672" cy="4453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631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2322576" y="345694"/>
            <a:ext cx="7936992" cy="1155700"/>
            <a:chOff x="2322576" y="491998"/>
            <a:chExt cx="7936992" cy="1155700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>
              <a:off x="2322576" y="491998"/>
              <a:ext cx="7302500" cy="1155700"/>
            </a:xfrm>
            <a:prstGeom prst="rect">
              <a:avLst/>
            </a:prstGeom>
          </p:spPr>
        </p:pic>
        <p:sp>
          <p:nvSpPr>
            <p:cNvPr id="4" name="文本框 3"/>
            <p:cNvSpPr txBox="1"/>
            <p:nvPr/>
          </p:nvSpPr>
          <p:spPr>
            <a:xfrm>
              <a:off x="2554512" y="685127"/>
              <a:ext cx="7705056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4400" b="1" dirty="0">
                  <a:solidFill>
                    <a:schemeClr val="bg1">
                      <a:lumMod val="95000"/>
                    </a:schemeClr>
                  </a:solidFill>
                  <a:latin typeface="HYQingKongTiJ" charset="-122"/>
                  <a:ea typeface="HYQingKongTiJ" charset="-122"/>
                  <a:cs typeface="HYQingKongTiJ" charset="-122"/>
                </a:rPr>
                <a:t>劳     动      最     光     荣</a:t>
              </a:r>
              <a:endParaRPr kumimoji="1" lang="en-US" altLang="zh-CN" sz="4400" b="1" dirty="0">
                <a:solidFill>
                  <a:schemeClr val="bg1">
                    <a:lumMod val="95000"/>
                  </a:schemeClr>
                </a:solidFill>
                <a:latin typeface="HYQingKongTiJ" charset="-122"/>
                <a:ea typeface="HYQingKongTiJ" charset="-122"/>
                <a:cs typeface="HYQingKongTiJ" charset="-122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1402779" y="2413251"/>
            <a:ext cx="6811182" cy="26273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200000"/>
              </a:lnSpc>
            </a:pPr>
            <a:r>
              <a:rPr kumimoji="1" lang="zh-CN" altLang="en-US" sz="4000" b="1" dirty="0">
                <a:solidFill>
                  <a:schemeClr val="bg1">
                    <a:lumMod val="95000"/>
                  </a:schemeClr>
                </a:solidFill>
                <a:latin typeface="HYQingKongTiJ" charset="-122"/>
                <a:ea typeface="HYQingKongTiJ" charset="-122"/>
                <a:cs typeface="HYQingKongTiJ" charset="-122"/>
              </a:rPr>
              <a:t>我是小小劳动者</a:t>
            </a:r>
            <a:endParaRPr kumimoji="1" lang="en-US" altLang="zh-CN" sz="4000" b="1" dirty="0">
              <a:solidFill>
                <a:schemeClr val="bg1">
                  <a:lumMod val="95000"/>
                </a:schemeClr>
              </a:solidFill>
              <a:latin typeface="HYQingKongTiJ" charset="-122"/>
              <a:ea typeface="HYQingKongTiJ" charset="-122"/>
              <a:cs typeface="HYQingKongTiJ" charset="-122"/>
            </a:endParaRPr>
          </a:p>
          <a:p>
            <a:pPr>
              <a:lnSpc>
                <a:spcPct val="200000"/>
              </a:lnSpc>
            </a:pPr>
            <a:r>
              <a:rPr kumimoji="1" lang="zh-CN" altLang="en-US" sz="4000" b="1" dirty="0">
                <a:solidFill>
                  <a:schemeClr val="bg1">
                    <a:lumMod val="95000"/>
                  </a:schemeClr>
                </a:solidFill>
                <a:latin typeface="HYQingKongTiJ" charset="-122"/>
                <a:ea typeface="HYQingKongTiJ" charset="-122"/>
                <a:cs typeface="HYQingKongTiJ" charset="-122"/>
              </a:rPr>
              <a:t>我会打扫卫生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2343AAE9-2464-411A-B209-ED4FAFD04B1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97441" y="1300022"/>
            <a:ext cx="4362127" cy="4987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6930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2322576" y="345694"/>
            <a:ext cx="7936992" cy="1155700"/>
            <a:chOff x="2322576" y="491998"/>
            <a:chExt cx="7936992" cy="1155700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>
              <a:off x="2322576" y="491998"/>
              <a:ext cx="7302500" cy="1155700"/>
            </a:xfrm>
            <a:prstGeom prst="rect">
              <a:avLst/>
            </a:prstGeom>
          </p:spPr>
        </p:pic>
        <p:sp>
          <p:nvSpPr>
            <p:cNvPr id="4" name="文本框 3"/>
            <p:cNvSpPr txBox="1"/>
            <p:nvPr/>
          </p:nvSpPr>
          <p:spPr>
            <a:xfrm>
              <a:off x="2554512" y="685127"/>
              <a:ext cx="7705056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4400" b="1" dirty="0">
                  <a:solidFill>
                    <a:schemeClr val="bg1">
                      <a:lumMod val="95000"/>
                    </a:schemeClr>
                  </a:solidFill>
                  <a:latin typeface="HYQingKongTiJ" charset="-122"/>
                  <a:ea typeface="HYQingKongTiJ" charset="-122"/>
                  <a:cs typeface="HYQingKongTiJ" charset="-122"/>
                </a:rPr>
                <a:t>劳     动      最     光     荣</a:t>
              </a:r>
              <a:endParaRPr kumimoji="1" lang="en-US" altLang="zh-CN" sz="4400" b="1" dirty="0">
                <a:solidFill>
                  <a:schemeClr val="bg1">
                    <a:lumMod val="95000"/>
                  </a:schemeClr>
                </a:solidFill>
                <a:latin typeface="HYQingKongTiJ" charset="-122"/>
                <a:ea typeface="HYQingKongTiJ" charset="-122"/>
                <a:cs typeface="HYQingKongTiJ" charset="-122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1229193" y="2799097"/>
            <a:ext cx="6811182" cy="26273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200000"/>
              </a:lnSpc>
            </a:pPr>
            <a:r>
              <a:rPr kumimoji="1" lang="zh-CN" altLang="en-US" sz="4000" b="1" dirty="0">
                <a:solidFill>
                  <a:schemeClr val="bg1">
                    <a:lumMod val="95000"/>
                  </a:schemeClr>
                </a:solidFill>
                <a:latin typeface="HYQingKongTiJ" charset="-122"/>
                <a:ea typeface="HYQingKongTiJ" charset="-122"/>
                <a:cs typeface="HYQingKongTiJ" charset="-122"/>
              </a:rPr>
              <a:t>我是小小劳动者</a:t>
            </a:r>
            <a:endParaRPr kumimoji="1" lang="en-US" altLang="zh-CN" sz="4000" b="1" dirty="0">
              <a:solidFill>
                <a:schemeClr val="bg1">
                  <a:lumMod val="95000"/>
                </a:schemeClr>
              </a:solidFill>
              <a:latin typeface="HYQingKongTiJ" charset="-122"/>
              <a:ea typeface="HYQingKongTiJ" charset="-122"/>
              <a:cs typeface="HYQingKongTiJ" charset="-122"/>
            </a:endParaRPr>
          </a:p>
          <a:p>
            <a:pPr>
              <a:lnSpc>
                <a:spcPct val="200000"/>
              </a:lnSpc>
            </a:pPr>
            <a:r>
              <a:rPr kumimoji="1" lang="zh-CN" altLang="en-US" sz="4000" b="1" dirty="0">
                <a:solidFill>
                  <a:schemeClr val="bg1">
                    <a:lumMod val="95000"/>
                  </a:schemeClr>
                </a:solidFill>
                <a:latin typeface="HYQingKongTiJ" charset="-122"/>
                <a:ea typeface="HYQingKongTiJ" charset="-122"/>
                <a:cs typeface="HYQingKongTiJ" charset="-122"/>
              </a:rPr>
              <a:t>我会捡垃圾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71AAB2C6-02C0-40C8-BC56-C8C7AE8EEFC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2630" y="1600510"/>
            <a:ext cx="6358729" cy="4478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7674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58817" y="1261572"/>
            <a:ext cx="5863419" cy="2362708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3432335" y="4230840"/>
            <a:ext cx="551638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8000" b="1" dirty="0">
                <a:solidFill>
                  <a:schemeClr val="bg1"/>
                </a:solidFill>
                <a:latin typeface="HYQingKongTiJ" charset="-122"/>
                <a:ea typeface="HYQingKongTiJ" charset="-122"/>
                <a:cs typeface="HYQingKongTiJ" charset="-122"/>
              </a:rPr>
              <a:t>劳动最光荣</a:t>
            </a:r>
          </a:p>
        </p:txBody>
      </p:sp>
    </p:spTree>
    <p:extLst>
      <p:ext uri="{BB962C8B-B14F-4D97-AF65-F5344CB8AC3E}">
        <p14:creationId xmlns:p14="http://schemas.microsoft.com/office/powerpoint/2010/main" val="438797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7207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530339" y="921568"/>
            <a:ext cx="551638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6000" b="1" dirty="0">
                <a:solidFill>
                  <a:schemeClr val="bg1"/>
                </a:solidFill>
                <a:latin typeface="HYQingKongTiJ" charset="-122"/>
                <a:ea typeface="HYQingKongTiJ" charset="-122"/>
                <a:cs typeface="HYQingKongTiJ" charset="-122"/>
              </a:rPr>
              <a:t>目录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2262115" y="2203986"/>
            <a:ext cx="551638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charset="2"/>
              <a:buChar char="u"/>
            </a:pPr>
            <a:r>
              <a:rPr kumimoji="1" lang="zh-CN" altLang="en-US" sz="4000" b="1" dirty="0">
                <a:solidFill>
                  <a:schemeClr val="bg1"/>
                </a:solidFill>
                <a:latin typeface="HYQingKongTiJ" charset="-122"/>
                <a:ea typeface="HYQingKongTiJ" charset="-122"/>
                <a:cs typeface="HYQingKongTiJ" charset="-122"/>
              </a:rPr>
              <a:t>劳动节的由来</a:t>
            </a:r>
            <a:endParaRPr kumimoji="1" lang="en-US" altLang="zh-CN" sz="4000" b="1" dirty="0">
              <a:solidFill>
                <a:schemeClr val="bg1"/>
              </a:solidFill>
              <a:latin typeface="HYQingKongTiJ" charset="-122"/>
              <a:ea typeface="HYQingKongTiJ" charset="-122"/>
              <a:cs typeface="HYQingKongTiJ" charset="-122"/>
            </a:endParaRPr>
          </a:p>
          <a:p>
            <a:pPr marL="342900" indent="-342900">
              <a:buFont typeface="Wingdings" charset="2"/>
              <a:buChar char="u"/>
            </a:pPr>
            <a:endParaRPr kumimoji="1" lang="en-US" altLang="zh-CN" sz="4000" b="1" dirty="0">
              <a:solidFill>
                <a:schemeClr val="bg1"/>
              </a:solidFill>
              <a:latin typeface="HYQingKongTiJ" charset="-122"/>
              <a:ea typeface="HYQingKongTiJ" charset="-122"/>
              <a:cs typeface="HYQingKongTiJ" charset="-122"/>
            </a:endParaRPr>
          </a:p>
          <a:p>
            <a:pPr marL="342900" indent="-342900">
              <a:buFont typeface="Wingdings" charset="2"/>
              <a:buChar char="u"/>
            </a:pPr>
            <a:r>
              <a:rPr kumimoji="1" lang="zh-CN" altLang="en-US" sz="4000" b="1" dirty="0">
                <a:solidFill>
                  <a:schemeClr val="bg1"/>
                </a:solidFill>
                <a:latin typeface="HYQingKongTiJ" charset="-122"/>
                <a:ea typeface="HYQingKongTiJ" charset="-122"/>
                <a:cs typeface="HYQingKongTiJ" charset="-122"/>
              </a:rPr>
              <a:t>辛勤的劳动者</a:t>
            </a:r>
            <a:endParaRPr kumimoji="1" lang="en-US" altLang="zh-CN" sz="4000" b="1" dirty="0">
              <a:solidFill>
                <a:schemeClr val="bg1"/>
              </a:solidFill>
              <a:latin typeface="HYQingKongTiJ" charset="-122"/>
              <a:ea typeface="HYQingKongTiJ" charset="-122"/>
              <a:cs typeface="HYQingKongTiJ" charset="-122"/>
            </a:endParaRPr>
          </a:p>
          <a:p>
            <a:pPr marL="342900" indent="-342900">
              <a:buFont typeface="Wingdings" charset="2"/>
              <a:buChar char="u"/>
            </a:pPr>
            <a:endParaRPr kumimoji="1" lang="zh-CN" altLang="en-US" sz="4000" b="1" dirty="0">
              <a:solidFill>
                <a:schemeClr val="bg1"/>
              </a:solidFill>
              <a:latin typeface="HYQingKongTiJ" charset="-122"/>
              <a:ea typeface="HYQingKongTiJ" charset="-122"/>
              <a:cs typeface="HYQingKongTiJ" charset="-122"/>
            </a:endParaRPr>
          </a:p>
          <a:p>
            <a:pPr marL="342900" indent="-342900">
              <a:buFont typeface="Wingdings" charset="2"/>
              <a:buChar char="u"/>
            </a:pPr>
            <a:r>
              <a:rPr kumimoji="1" lang="zh-CN" altLang="en-US" sz="4000" b="1" dirty="0">
                <a:solidFill>
                  <a:schemeClr val="bg1"/>
                </a:solidFill>
                <a:latin typeface="HYQingKongTiJ" charset="-122"/>
                <a:ea typeface="HYQingKongTiJ" charset="-122"/>
                <a:cs typeface="HYQingKongTiJ" charset="-122"/>
              </a:rPr>
              <a:t>我是小小劳动者</a:t>
            </a:r>
          </a:p>
          <a:p>
            <a:pPr marL="342900" indent="-342900">
              <a:buFont typeface="Wingdings" charset="2"/>
              <a:buChar char="u"/>
            </a:pPr>
            <a:endParaRPr kumimoji="1" lang="zh-CN" altLang="en-US" sz="4000" b="1" dirty="0">
              <a:solidFill>
                <a:schemeClr val="bg1"/>
              </a:solidFill>
              <a:latin typeface="HYQingKongTiJ" charset="-122"/>
              <a:ea typeface="HYQingKongTiJ" charset="-122"/>
              <a:cs typeface="HYQingKongTiJ" charset="-122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3D20F178-66AF-42E6-988E-C3EB67A0EB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2411" y="-1197428"/>
            <a:ext cx="8307205" cy="10914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3135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04737" y="1261572"/>
            <a:ext cx="5863419" cy="2362708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5078256" y="4102824"/>
            <a:ext cx="551638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charset="2"/>
              <a:buChar char="u"/>
            </a:pPr>
            <a:r>
              <a:rPr kumimoji="1" lang="zh-CN" altLang="en-US" sz="4400" b="1">
                <a:solidFill>
                  <a:schemeClr val="bg1"/>
                </a:solidFill>
                <a:latin typeface="HYQingKongTiJ" charset="-122"/>
                <a:ea typeface="HYQingKongTiJ" charset="-122"/>
                <a:cs typeface="HYQingKongTiJ" charset="-122"/>
              </a:rPr>
              <a:t>劳动节的由来</a:t>
            </a:r>
            <a:endParaRPr kumimoji="1" lang="en-US" altLang="zh-CN" sz="4400" b="1" dirty="0">
              <a:solidFill>
                <a:schemeClr val="bg1"/>
              </a:solidFill>
              <a:latin typeface="HYQingKongTiJ" charset="-122"/>
              <a:ea typeface="HYQingKongTiJ" charset="-122"/>
              <a:cs typeface="HYQingKongTiJ" charset="-122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5284C9AC-4F91-43D0-BA4D-575BCBFD24A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233715" y="-1197428"/>
            <a:ext cx="8307205" cy="10914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5435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621792" y="2425491"/>
            <a:ext cx="5554156" cy="36692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kumimoji="1" lang="zh-CN" altLang="en-US" sz="4800" b="1" dirty="0">
                <a:solidFill>
                  <a:schemeClr val="bg1"/>
                </a:solidFill>
                <a:latin typeface="HYQingKongTiJ" charset="-122"/>
                <a:ea typeface="HYQingKongTiJ" charset="-122"/>
                <a:cs typeface="HYQingKongTiJ" charset="-122"/>
              </a:rPr>
              <a:t>五一劳动节，它是全世界劳动人民的共同节日</a:t>
            </a:r>
          </a:p>
        </p:txBody>
      </p:sp>
      <p:sp>
        <p:nvSpPr>
          <p:cNvPr id="4" name="矩形 3"/>
          <p:cNvSpPr/>
          <p:nvPr/>
        </p:nvSpPr>
        <p:spPr>
          <a:xfrm>
            <a:off x="621792" y="1694523"/>
            <a:ext cx="5554156" cy="5996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kumimoji="1" lang="zh-CN" altLang="en-US" sz="4800" b="1" dirty="0">
                <a:solidFill>
                  <a:schemeClr val="bg1"/>
                </a:solidFill>
                <a:latin typeface="HYQingKongTiJ" charset="-122"/>
                <a:ea typeface="HYQingKongTiJ" charset="-122"/>
                <a:cs typeface="HYQingKongTiJ" charset="-122"/>
              </a:rPr>
              <a:t>劳动节的由来</a:t>
            </a:r>
          </a:p>
        </p:txBody>
      </p:sp>
      <p:grpSp>
        <p:nvGrpSpPr>
          <p:cNvPr id="5" name="组 4"/>
          <p:cNvGrpSpPr/>
          <p:nvPr/>
        </p:nvGrpSpPr>
        <p:grpSpPr>
          <a:xfrm>
            <a:off x="2322576" y="345694"/>
            <a:ext cx="7936992" cy="1155700"/>
            <a:chOff x="2322576" y="491998"/>
            <a:chExt cx="7936992" cy="1155700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>
              <a:off x="2322576" y="491998"/>
              <a:ext cx="7302500" cy="1155700"/>
            </a:xfrm>
            <a:prstGeom prst="rect">
              <a:avLst/>
            </a:prstGeom>
          </p:spPr>
        </p:pic>
        <p:sp>
          <p:nvSpPr>
            <p:cNvPr id="7" name="文本框 6"/>
            <p:cNvSpPr txBox="1"/>
            <p:nvPr/>
          </p:nvSpPr>
          <p:spPr>
            <a:xfrm>
              <a:off x="2554512" y="685127"/>
              <a:ext cx="7705056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4400" b="1" dirty="0">
                  <a:solidFill>
                    <a:schemeClr val="bg1">
                      <a:lumMod val="95000"/>
                    </a:schemeClr>
                  </a:solidFill>
                  <a:latin typeface="HYQingKongTiJ" charset="-122"/>
                  <a:ea typeface="HYQingKongTiJ" charset="-122"/>
                  <a:cs typeface="HYQingKongTiJ" charset="-122"/>
                </a:rPr>
                <a:t>劳     动      最     光     荣</a:t>
              </a:r>
              <a:endParaRPr kumimoji="1" lang="en-US" altLang="zh-CN" sz="4400" b="1" dirty="0">
                <a:solidFill>
                  <a:schemeClr val="bg1">
                    <a:lumMod val="95000"/>
                  </a:schemeClr>
                </a:solidFill>
                <a:latin typeface="HYQingKongTiJ" charset="-122"/>
                <a:ea typeface="HYQingKongTiJ" charset="-122"/>
                <a:cs typeface="HYQingKongTiJ" charset="-122"/>
              </a:endParaRPr>
            </a:p>
          </p:txBody>
        </p:sp>
      </p:grp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AACEFEED-EA3B-46FB-8324-2321763C9C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3826" y="2344058"/>
            <a:ext cx="4761905" cy="4761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7423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21792" y="1668544"/>
            <a:ext cx="6894576" cy="5996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kumimoji="1" lang="zh-CN" altLang="en-US" sz="4800" b="1" dirty="0">
                <a:solidFill>
                  <a:schemeClr val="bg1"/>
                </a:solidFill>
                <a:latin typeface="HYQingKongTiJ" charset="-122"/>
                <a:ea typeface="HYQingKongTiJ" charset="-122"/>
                <a:cs typeface="HYQingKongTiJ" charset="-122"/>
              </a:rPr>
              <a:t>劳动节在</a:t>
            </a:r>
            <a:r>
              <a:rPr kumimoji="1" lang="zh-CN" altLang="en-US" sz="4800" b="1">
                <a:solidFill>
                  <a:schemeClr val="bg1"/>
                </a:solidFill>
                <a:latin typeface="HYQingKongTiJ" charset="-122"/>
                <a:ea typeface="HYQingKongTiJ" charset="-122"/>
                <a:cs typeface="HYQingKongTiJ" charset="-122"/>
              </a:rPr>
              <a:t>新中国诞生</a:t>
            </a:r>
            <a:endParaRPr kumimoji="1" lang="zh-CN" altLang="en-US" sz="4800" b="1" dirty="0">
              <a:solidFill>
                <a:schemeClr val="bg1"/>
              </a:solidFill>
              <a:latin typeface="HYQingKongTiJ" charset="-122"/>
              <a:ea typeface="HYQingKongTiJ" charset="-122"/>
              <a:cs typeface="HYQingKongTiJ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21792" y="3634515"/>
            <a:ext cx="5554156" cy="5996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kumimoji="1" lang="zh-CN" altLang="en-US" sz="3200" b="1" dirty="0">
                <a:solidFill>
                  <a:schemeClr val="bg1"/>
                </a:solidFill>
                <a:latin typeface="HYQingKongTiJ" charset="-122"/>
                <a:ea typeface="HYQingKongTiJ" charset="-122"/>
                <a:cs typeface="HYQingKongTiJ" charset="-122"/>
              </a:rPr>
              <a:t>新中国成立以后，中央人民政府政务院于</a:t>
            </a:r>
            <a:r>
              <a:rPr kumimoji="1" lang="en-US" altLang="zh-CN" sz="3200" b="1" dirty="0">
                <a:solidFill>
                  <a:schemeClr val="bg1"/>
                </a:solidFill>
                <a:latin typeface="HYQingKongTiJ" charset="-122"/>
                <a:ea typeface="HYQingKongTiJ" charset="-122"/>
                <a:cs typeface="HYQingKongTiJ" charset="-122"/>
              </a:rPr>
              <a:t>1949</a:t>
            </a:r>
            <a:r>
              <a:rPr kumimoji="1" lang="zh-CN" altLang="en-US" sz="3200" b="1" dirty="0">
                <a:solidFill>
                  <a:schemeClr val="bg1"/>
                </a:solidFill>
                <a:latin typeface="HYQingKongTiJ" charset="-122"/>
                <a:ea typeface="HYQingKongTiJ" charset="-122"/>
                <a:cs typeface="HYQingKongTiJ" charset="-122"/>
              </a:rPr>
              <a:t>年</a:t>
            </a:r>
            <a:r>
              <a:rPr kumimoji="1" lang="en-US" altLang="zh-CN" sz="3200" b="1" dirty="0">
                <a:solidFill>
                  <a:schemeClr val="bg1"/>
                </a:solidFill>
                <a:latin typeface="HYQingKongTiJ" charset="-122"/>
                <a:ea typeface="HYQingKongTiJ" charset="-122"/>
                <a:cs typeface="HYQingKongTiJ" charset="-122"/>
              </a:rPr>
              <a:t>12</a:t>
            </a:r>
            <a:r>
              <a:rPr kumimoji="1" lang="zh-CN" altLang="en-US" sz="3200" b="1" dirty="0">
                <a:solidFill>
                  <a:schemeClr val="bg1"/>
                </a:solidFill>
                <a:latin typeface="HYQingKongTiJ" charset="-122"/>
                <a:ea typeface="HYQingKongTiJ" charset="-122"/>
                <a:cs typeface="HYQingKongTiJ" charset="-122"/>
              </a:rPr>
              <a:t>月将</a:t>
            </a:r>
            <a:r>
              <a:rPr kumimoji="1" lang="en-US" altLang="zh-CN" sz="3200" b="1" dirty="0">
                <a:solidFill>
                  <a:schemeClr val="bg1"/>
                </a:solidFill>
                <a:latin typeface="HYQingKongTiJ" charset="-122"/>
                <a:ea typeface="HYQingKongTiJ" charset="-122"/>
                <a:cs typeface="HYQingKongTiJ" charset="-122"/>
              </a:rPr>
              <a:t>5</a:t>
            </a:r>
            <a:r>
              <a:rPr kumimoji="1" lang="zh-CN" altLang="en-US" sz="3200" b="1" dirty="0">
                <a:solidFill>
                  <a:schemeClr val="bg1"/>
                </a:solidFill>
                <a:latin typeface="HYQingKongTiJ" charset="-122"/>
                <a:ea typeface="HYQingKongTiJ" charset="-122"/>
                <a:cs typeface="HYQingKongTiJ" charset="-122"/>
              </a:rPr>
              <a:t>月</a:t>
            </a:r>
            <a:r>
              <a:rPr kumimoji="1" lang="en-US" altLang="zh-CN" sz="3200" b="1" dirty="0">
                <a:solidFill>
                  <a:schemeClr val="bg1"/>
                </a:solidFill>
                <a:latin typeface="HYQingKongTiJ" charset="-122"/>
                <a:ea typeface="HYQingKongTiJ" charset="-122"/>
                <a:cs typeface="HYQingKongTiJ" charset="-122"/>
              </a:rPr>
              <a:t>1</a:t>
            </a:r>
            <a:r>
              <a:rPr kumimoji="1" lang="zh-CN" altLang="en-US" sz="3200" b="1" dirty="0">
                <a:solidFill>
                  <a:schemeClr val="bg1"/>
                </a:solidFill>
                <a:latin typeface="HYQingKongTiJ" charset="-122"/>
                <a:ea typeface="HYQingKongTiJ" charset="-122"/>
                <a:cs typeface="HYQingKongTiJ" charset="-122"/>
              </a:rPr>
              <a:t>日为法定的劳动节，是日全国放假的一天。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1164" y="1380094"/>
            <a:ext cx="6766052" cy="6766052"/>
          </a:xfrm>
          <a:prstGeom prst="rect">
            <a:avLst/>
          </a:prstGeom>
        </p:spPr>
      </p:pic>
      <p:grpSp>
        <p:nvGrpSpPr>
          <p:cNvPr id="9" name="组 8"/>
          <p:cNvGrpSpPr/>
          <p:nvPr/>
        </p:nvGrpSpPr>
        <p:grpSpPr>
          <a:xfrm>
            <a:off x="2322576" y="345694"/>
            <a:ext cx="7936992" cy="1155700"/>
            <a:chOff x="2322576" y="491998"/>
            <a:chExt cx="7936992" cy="1155700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3">
              <a:alphaModFix amt="50000"/>
            </a:blip>
            <a:stretch>
              <a:fillRect/>
            </a:stretch>
          </p:blipFill>
          <p:spPr>
            <a:xfrm>
              <a:off x="2322576" y="491998"/>
              <a:ext cx="7302500" cy="1155700"/>
            </a:xfrm>
            <a:prstGeom prst="rect">
              <a:avLst/>
            </a:prstGeom>
          </p:spPr>
        </p:pic>
        <p:sp>
          <p:nvSpPr>
            <p:cNvPr id="11" name="文本框 10"/>
            <p:cNvSpPr txBox="1"/>
            <p:nvPr/>
          </p:nvSpPr>
          <p:spPr>
            <a:xfrm>
              <a:off x="2554512" y="685127"/>
              <a:ext cx="7705056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4400" b="1" dirty="0">
                  <a:solidFill>
                    <a:schemeClr val="bg1">
                      <a:lumMod val="95000"/>
                    </a:schemeClr>
                  </a:solidFill>
                  <a:latin typeface="HYQingKongTiJ" charset="-122"/>
                  <a:ea typeface="HYQingKongTiJ" charset="-122"/>
                  <a:cs typeface="HYQingKongTiJ" charset="-122"/>
                </a:rPr>
                <a:t>劳     动      最     光     荣</a:t>
              </a:r>
              <a:endParaRPr kumimoji="1" lang="en-US" altLang="zh-CN" sz="4400" b="1" dirty="0">
                <a:solidFill>
                  <a:schemeClr val="bg1">
                    <a:lumMod val="95000"/>
                  </a:schemeClr>
                </a:solidFill>
                <a:latin typeface="HYQingKongTiJ" charset="-122"/>
                <a:ea typeface="HYQingKongTiJ" charset="-122"/>
                <a:cs typeface="HYQingKongTiJ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323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04737" y="1261572"/>
            <a:ext cx="5863419" cy="2362708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5078256" y="4102824"/>
            <a:ext cx="551638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charset="2"/>
              <a:buChar char="u"/>
            </a:pPr>
            <a:r>
              <a:rPr kumimoji="1" lang="zh-CN" altLang="en-US" sz="4400" b="1" dirty="0">
                <a:solidFill>
                  <a:schemeClr val="bg1"/>
                </a:solidFill>
                <a:latin typeface="HYQingKongTiJ" charset="-122"/>
                <a:ea typeface="HYQingKongTiJ" charset="-122"/>
                <a:cs typeface="HYQingKongTiJ" charset="-122"/>
              </a:rPr>
              <a:t>辛勤的劳动者</a:t>
            </a:r>
            <a:endParaRPr kumimoji="1" lang="en-US" altLang="zh-CN" sz="4400" b="1" dirty="0">
              <a:solidFill>
                <a:schemeClr val="bg1"/>
              </a:solidFill>
              <a:latin typeface="HYQingKongTiJ" charset="-122"/>
              <a:ea typeface="HYQingKongTiJ" charset="-122"/>
              <a:cs typeface="HYQingKongTiJ" charset="-122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DF4AAEDE-3DD7-4D80-89A1-30171B0D4C0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233715" y="-1197428"/>
            <a:ext cx="8307205" cy="10914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420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322576" y="1997021"/>
            <a:ext cx="3328416" cy="26345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kumimoji="1" lang="zh-CN" altLang="en-US" sz="2400" b="1" dirty="0">
                <a:solidFill>
                  <a:schemeClr val="bg1"/>
                </a:solidFill>
                <a:latin typeface="HYQingKongTiJ" charset="-122"/>
                <a:ea typeface="HYQingKongTiJ" charset="-122"/>
                <a:cs typeface="HYQingKongTiJ" charset="-122"/>
              </a:rPr>
              <a:t>五月一日，是全世界所有爱劳动的人们，共同庆祝的节日在我们身边，每天都会看到许许多多的勤劳的人。</a:t>
            </a:r>
          </a:p>
        </p:txBody>
      </p:sp>
      <p:grpSp>
        <p:nvGrpSpPr>
          <p:cNvPr id="8" name="组 7"/>
          <p:cNvGrpSpPr/>
          <p:nvPr/>
        </p:nvGrpSpPr>
        <p:grpSpPr>
          <a:xfrm>
            <a:off x="2322576" y="345694"/>
            <a:ext cx="7936992" cy="1155700"/>
            <a:chOff x="2322576" y="491998"/>
            <a:chExt cx="7936992" cy="1155700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>
              <a:off x="2322576" y="491998"/>
              <a:ext cx="7302500" cy="1155700"/>
            </a:xfrm>
            <a:prstGeom prst="rect">
              <a:avLst/>
            </a:prstGeom>
          </p:spPr>
        </p:pic>
        <p:sp>
          <p:nvSpPr>
            <p:cNvPr id="6" name="文本框 5"/>
            <p:cNvSpPr txBox="1"/>
            <p:nvPr/>
          </p:nvSpPr>
          <p:spPr>
            <a:xfrm>
              <a:off x="2554512" y="685127"/>
              <a:ext cx="7705056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4400" b="1" dirty="0">
                  <a:solidFill>
                    <a:schemeClr val="bg1">
                      <a:lumMod val="95000"/>
                    </a:schemeClr>
                  </a:solidFill>
                  <a:latin typeface="HYQingKongTiJ" charset="-122"/>
                  <a:ea typeface="HYQingKongTiJ" charset="-122"/>
                  <a:cs typeface="HYQingKongTiJ" charset="-122"/>
                </a:rPr>
                <a:t>劳     动      最     光     荣</a:t>
              </a:r>
              <a:endParaRPr kumimoji="1" lang="en-US" altLang="zh-CN" sz="4400" b="1" dirty="0">
                <a:solidFill>
                  <a:schemeClr val="bg1">
                    <a:lumMod val="95000"/>
                  </a:schemeClr>
                </a:solidFill>
                <a:latin typeface="HYQingKongTiJ" charset="-122"/>
                <a:ea typeface="HYQingKongTiJ" charset="-122"/>
                <a:cs typeface="HYQingKongTiJ" charset="-122"/>
              </a:endParaRPr>
            </a:p>
          </p:txBody>
        </p:sp>
      </p:grp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ED72D450-F2C3-410E-8F52-8FDA25E28BB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32909" y="1521559"/>
            <a:ext cx="3328417" cy="4990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5393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2322576" y="345694"/>
            <a:ext cx="7936992" cy="1155700"/>
            <a:chOff x="2322576" y="491998"/>
            <a:chExt cx="7936992" cy="1155700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>
              <a:alphaModFix amt="50000"/>
            </a:blip>
            <a:stretch>
              <a:fillRect/>
            </a:stretch>
          </p:blipFill>
          <p:spPr>
            <a:xfrm>
              <a:off x="2322576" y="491998"/>
              <a:ext cx="7302500" cy="1155700"/>
            </a:xfrm>
            <a:prstGeom prst="rect">
              <a:avLst/>
            </a:prstGeom>
          </p:spPr>
        </p:pic>
        <p:sp>
          <p:nvSpPr>
            <p:cNvPr id="4" name="文本框 3"/>
            <p:cNvSpPr txBox="1"/>
            <p:nvPr/>
          </p:nvSpPr>
          <p:spPr>
            <a:xfrm>
              <a:off x="2554512" y="685127"/>
              <a:ext cx="7705056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4400" b="1" dirty="0">
                  <a:solidFill>
                    <a:schemeClr val="bg1">
                      <a:lumMod val="95000"/>
                    </a:schemeClr>
                  </a:solidFill>
                  <a:latin typeface="HYQingKongTiJ" charset="-122"/>
                  <a:ea typeface="HYQingKongTiJ" charset="-122"/>
                  <a:cs typeface="HYQingKongTiJ" charset="-122"/>
                </a:rPr>
                <a:t>劳     动      最     光     荣</a:t>
              </a:r>
              <a:endParaRPr kumimoji="1" lang="en-US" altLang="zh-CN" sz="4400" b="1" dirty="0">
                <a:solidFill>
                  <a:schemeClr val="bg1">
                    <a:lumMod val="95000"/>
                  </a:schemeClr>
                </a:solidFill>
                <a:latin typeface="HYQingKongTiJ" charset="-122"/>
                <a:ea typeface="HYQingKongTiJ" charset="-122"/>
                <a:cs typeface="HYQingKongTiJ" charset="-122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6407040" y="2485533"/>
            <a:ext cx="4592638" cy="26345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kumimoji="1" lang="zh-CN" altLang="en-US" sz="3200" b="1" dirty="0">
                <a:solidFill>
                  <a:schemeClr val="bg1"/>
                </a:solidFill>
                <a:latin typeface="HYQingKongTiJ" charset="-122"/>
                <a:ea typeface="HYQingKongTiJ" charset="-122"/>
                <a:cs typeface="HYQingKongTiJ" charset="-122"/>
              </a:rPr>
              <a:t>交警叔叔不管刮风下雨都会坚守在自己的岗位上。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0CC1F873-A365-49E0-89F4-96C7CD1CEAC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0805" y="1833777"/>
            <a:ext cx="5097204" cy="4326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2817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theme/theme1.xml><?xml version="1.0" encoding="utf-8"?>
<a:theme xmlns:a="http://schemas.openxmlformats.org/drawingml/2006/main" name="第一PPT，www.1ppt.com">
  <a:themeElements>
    <a:clrScheme name="自定义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79646"/>
      </a:hlink>
      <a:folHlink>
        <a:srgbClr val="F79646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363</TotalTime>
  <Words>811</Words>
  <Application>Microsoft Office PowerPoint</Application>
  <PresentationFormat>自定义</PresentationFormat>
  <Paragraphs>70</Paragraphs>
  <Slides>24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26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劳动节</dc:title>
  <dc:creator>第一PPT</dc:creator>
  <cp:keywords>www.1ppt.com</cp:keywords>
  <dc:description>www.1ppt.com</dc:description>
  <cp:lastModifiedBy>Windows User</cp:lastModifiedBy>
  <cp:revision>89</cp:revision>
  <dcterms:created xsi:type="dcterms:W3CDTF">2017-08-18T03:02:00Z</dcterms:created>
  <dcterms:modified xsi:type="dcterms:W3CDTF">2019-04-27T09:39:54Z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2052-10.1.0.6748</vt:lpwstr>
  </property>
</Properties>
</file>