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7" r:id="rId3"/>
    <p:sldId id="259" r:id="rId4"/>
    <p:sldId id="260" r:id="rId5"/>
    <p:sldId id="266" r:id="rId6"/>
    <p:sldId id="264" r:id="rId7"/>
    <p:sldId id="265" r:id="rId8"/>
    <p:sldId id="262" r:id="rId9"/>
    <p:sldId id="267" r:id="rId10"/>
    <p:sldId id="268" r:id="rId11"/>
    <p:sldId id="269" r:id="rId12"/>
    <p:sldId id="270" r:id="rId13"/>
    <p:sldId id="261" r:id="rId14"/>
    <p:sldId id="271" r:id="rId15"/>
    <p:sldId id="272" r:id="rId16"/>
    <p:sldId id="273" r:id="rId17"/>
    <p:sldId id="274" r:id="rId18"/>
    <p:sldId id="263" r:id="rId19"/>
    <p:sldId id="280" r:id="rId20"/>
    <p:sldId id="275" r:id="rId21"/>
    <p:sldId id="281" r:id="rId22"/>
    <p:sldId id="282" r:id="rId23"/>
    <p:sldId id="277" r:id="rId24"/>
    <p:sldId id="278" r:id="rId25"/>
    <p:sldId id="258" r:id="rId26"/>
    <p:sldId id="283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EDDB"/>
    <a:srgbClr val="F8F0E0"/>
    <a:srgbClr val="A7251E"/>
    <a:srgbClr val="F7EEDC"/>
    <a:srgbClr val="FBB632"/>
    <a:srgbClr val="C2191F"/>
    <a:srgbClr val="203F84"/>
    <a:srgbClr val="B13229"/>
    <a:srgbClr val="F5D9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78" y="-1530"/>
      </p:cViewPr>
      <p:guideLst>
        <p:guide orient="horz" pos="18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89757-6862-42F8-9653-79648A9E8A91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7B34E-60A8-4E52-A1D0-4444A81ED3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557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8793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5529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4418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5246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4586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995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1389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4215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4324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4019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256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4867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2869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6208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3770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7392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861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3300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890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779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8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973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244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7B34E-60A8-4E52-A1D0-4444A81ED30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422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B9BDB7B-CDD3-4DF7-A4D3-F073900831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00D29B18-74EE-4BC2-8F68-8C06A840D9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4BBC9A5-E181-443E-A1C1-C9D777DFE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F2C2-86C8-4F90-A5BA-700DD062200A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1399483-E8AC-4CAB-BC51-C2FC859F8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0E0A27B-13B2-46B5-93E3-6F4831C6F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C99A6-2022-43C1-977B-680389EEF5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869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807B062-8FE9-4752-96FD-AECD2D7EE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2B69E592-52F1-4308-95D1-572DFFD28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6D90453-C6D3-4AAA-8C7F-61FA33E04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F2C2-86C8-4F90-A5BA-700DD062200A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8549D85-8E41-4499-A772-983DBBBD2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BCDEBA0-7A7A-411F-9ED3-23501B387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C99A6-2022-43C1-977B-680389EEF5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567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A3743D1E-75A8-4F68-B4C7-C50C1B8E30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528FEB9D-327F-49B0-85A3-F1BD014610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3A09D49-EB09-4F94-A421-3832E4EB6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F2C2-86C8-4F90-A5BA-700DD062200A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D045C09-D555-4DD6-A11E-DA3964FE2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3F0E687-7CA4-4A08-96BB-36D033DF3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C99A6-2022-43C1-977B-680389EEF5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519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531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847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473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107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096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458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119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371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4A9E248-8AFE-418D-BE7E-D4CAF8D61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A799267-010F-4008-BE50-EC3E0E1180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16D6BD9-3BE6-48FC-B4B8-2608EA5CA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F2C2-86C8-4F90-A5BA-700DD062200A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583FC8C-53F0-4AB8-A7CA-CE5E2DD38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0FDB70E-9667-46F8-A44E-3160CF5F3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C99A6-2022-43C1-977B-680389EEF5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2697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519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894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659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73F7FBE-E250-4B8A-9848-A0C57EC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967EA09-C24A-4F2B-902A-9566E4A8A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26C02F3-B339-4FA7-A95C-3D17B6127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F2C2-86C8-4F90-A5BA-700DD062200A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DB42042-E6BC-499C-A3A0-24D63513A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FA8CB40-CF87-4951-8848-08991E4EC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C99A6-2022-43C1-977B-680389EEF5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17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D3CE7A6-F64E-4457-9431-D9B21D559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3D0DEF7-17C7-4D1E-BA0C-76E3737084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58B9B39B-9C30-41B4-AA4B-C086C5328E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90545C4-3EC8-4DCD-BE43-13BA02766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F2C2-86C8-4F90-A5BA-700DD062200A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4B75592-8CED-45EF-85EC-FF12681E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2CBE497-9A2D-479A-8BD4-A60FA0FCB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C99A6-2022-43C1-977B-680389EEF50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550092" y="569633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4182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F137129-DDDA-499B-88AC-FCFBAD9F2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3D34FE9-54B8-4414-96ED-9502C9A58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5A2C92B-B9B0-4938-9825-8423650692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D8C29809-65A5-4C58-AB94-1860FBBB3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E9E5997-1733-4B1A-88F5-6F0CEFCBA0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4EBBF64-58FE-44B5-88AB-EE72F4CCA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F2C2-86C8-4F90-A5BA-700DD062200A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168DD5D-B0EE-41FA-86FA-AEEC9FE5C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1AB0410C-68A1-49F0-89B5-E6F1AF757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C99A6-2022-43C1-977B-680389EEF5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345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D04F3A4-E154-425B-B9AF-6A0D47339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9607CDA-5246-43CF-9329-56D5B21C4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F2C2-86C8-4F90-A5BA-700DD062200A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3D488DB2-2B68-4F2C-816C-3BA1DB638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C46D7E1D-5E12-40D8-AAC8-F4EA28BBC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C99A6-2022-43C1-977B-680389EEF5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531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688B5863-488F-47F2-B9EC-7B818AD10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F2C2-86C8-4F90-A5BA-700DD062200A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29FC8D4B-16A8-430B-916B-F946977F7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26B4946-555D-4E61-859A-F3251FA0E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C99A6-2022-43C1-977B-680389EEF5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304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BFE2635-5A88-4C1F-B4DF-371B25196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B82DD20-88F1-438A-9F47-4FCE5FA75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D10C5D9-BB73-42ED-A08F-E9ECB3272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8E7C20A-8A7D-42B1-88AB-8A7478DDB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F2C2-86C8-4F90-A5BA-700DD062200A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5A1015A-96EB-46F8-B055-E73F7A033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E082DA0E-D2ED-4E47-B709-BE7ABC647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C99A6-2022-43C1-977B-680389EEF5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182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6445600-9180-47FF-9D7A-1C03C2B46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50AF5A6-D0D1-47D7-A127-EF7391ADD8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4B66260-9FEA-4D9C-9716-3CC90C712E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395BB38-A416-467E-835C-4E406D5F3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7F2C2-86C8-4F90-A5BA-700DD062200A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64F6B78-B445-4A8D-86E8-69FF1691A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2032516-228C-46D3-9D3E-A968A10C2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C99A6-2022-43C1-977B-680389EEF5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807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25A5BF4C-17B4-4FAE-A1AA-E043402E4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03778D9-2DC0-4D52-8573-C69DA7DB1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B36BEB2-7AB1-425B-9D0C-0AC2DD8DAD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7F2C2-86C8-4F90-A5BA-700DD062200A}" type="datetimeFigureOut">
              <a:rPr lang="zh-CN" altLang="en-US" smtClean="0"/>
              <a:t>2019/4/26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E6A0799-D69F-4C07-9E66-6BB9AFBCA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1AF705B-F0C4-4A8A-BDDB-0248198D97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C99A6-2022-43C1-977B-680389EEF50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BA8060A-96A1-4593-8468-530D8ED23D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662733" y="-2662736"/>
            <a:ext cx="6866535" cy="1219200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C065E7F-A513-4953-9483-B69619B13AEE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6999" y="-2667002"/>
            <a:ext cx="6858001" cy="1219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093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842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12E6222-C612-41D4-B9AE-12165B6EB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18168"/>
            <a:ext cx="12192000" cy="48768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D047A7A-B65F-4D9C-B065-A617C69BC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" y="467816"/>
            <a:ext cx="12192000" cy="48768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5C1459B2-2333-49C1-A388-9FA44F018B2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" y="1034298"/>
            <a:ext cx="7722828" cy="516267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B859CAB-97E8-490C-A2D9-A95A5C87A48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2824" y="1081572"/>
            <a:ext cx="4351663" cy="135642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CC70153E-6F38-450F-8326-F335514DDDD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2823" y="2474134"/>
            <a:ext cx="4351663" cy="21615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EDF4A2E-6601-489A-B22E-5E5CF212246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6068" y="4635670"/>
            <a:ext cx="4729064" cy="851356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03B82AF9-8B14-4C17-89AD-972398C46623}"/>
              </a:ext>
            </a:extLst>
          </p:cNvPr>
          <p:cNvSpPr txBox="1"/>
          <p:nvPr/>
        </p:nvSpPr>
        <p:spPr>
          <a:xfrm>
            <a:off x="8305800" y="4762500"/>
            <a:ext cx="314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F7EDD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主题班会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58F1CFAA-28D5-4835-A470-4E7CCAE9ADF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2435" y="1171226"/>
            <a:ext cx="1377950" cy="83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7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AAA4C221-45A4-4CB1-8697-E239CAFE97AE}"/>
              </a:ext>
            </a:extLst>
          </p:cNvPr>
          <p:cNvGrpSpPr/>
          <p:nvPr/>
        </p:nvGrpSpPr>
        <p:grpSpPr>
          <a:xfrm>
            <a:off x="546100" y="517880"/>
            <a:ext cx="2666999" cy="749300"/>
            <a:chOff x="190500" y="470416"/>
            <a:chExt cx="2666999" cy="749300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531A5A3E-98D8-428A-8CC5-247912C6C9ED}"/>
                </a:ext>
              </a:extLst>
            </p:cNvPr>
            <p:cNvGrpSpPr/>
            <p:nvPr/>
          </p:nvGrpSpPr>
          <p:grpSpPr>
            <a:xfrm>
              <a:off x="190500" y="470416"/>
              <a:ext cx="2666999" cy="749300"/>
              <a:chOff x="190500" y="470416"/>
              <a:chExt cx="2666999" cy="749300"/>
            </a:xfrm>
          </p:grpSpPr>
          <p:grpSp>
            <p:nvGrpSpPr>
              <p:cNvPr id="7" name="组合 6">
                <a:extLst>
                  <a:ext uri="{FF2B5EF4-FFF2-40B4-BE49-F238E27FC236}">
                    <a16:creationId xmlns:a16="http://schemas.microsoft.com/office/drawing/2014/main" xmlns="" id="{65161CB8-9B46-4909-889D-AC6EB6D732C2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2476500" cy="508000"/>
                <a:chOff x="152400" y="647700"/>
                <a:chExt cx="2476500" cy="508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:a16="http://schemas.microsoft.com/office/drawing/2014/main" xmlns="" id="{5B6C13B1-6E42-4DC0-8997-B70ADD425F75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2476500" cy="508000"/>
                  <a:chOff x="495300" y="825500"/>
                  <a:chExt cx="2476500" cy="571500"/>
                </a:xfrm>
              </p:grpSpPr>
              <p:sp>
                <p:nvSpPr>
                  <p:cNvPr id="11" name="矩形 10">
                    <a:extLst>
                      <a:ext uri="{FF2B5EF4-FFF2-40B4-BE49-F238E27FC236}">
                        <a16:creationId xmlns:a16="http://schemas.microsoft.com/office/drawing/2014/main" xmlns="" id="{25922F8C-1838-4AA0-8A53-4C8ECC8B68C9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22606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>
                    <a:extLst>
                      <a:ext uri="{FF2B5EF4-FFF2-40B4-BE49-F238E27FC236}">
                        <a16:creationId xmlns:a16="http://schemas.microsoft.com/office/drawing/2014/main" xmlns="" id="{7DBF3D92-B943-4D44-910C-B3CC019681B9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xmlns="" id="{3910870E-4F66-433C-AA84-FCA0A96282ED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936D5F4D-995D-4855-BAF8-91492E2480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470416"/>
                <a:ext cx="2666999" cy="749300"/>
              </a:xfrm>
              <a:prstGeom prst="rect">
                <a:avLst/>
              </a:prstGeom>
            </p:spPr>
          </p:pic>
        </p:grp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1DDF6C72-1920-41A2-A0E9-1AB98FF50C00}"/>
                </a:ext>
              </a:extLst>
            </p:cNvPr>
            <p:cNvSpPr txBox="1"/>
            <p:nvPr/>
          </p:nvSpPr>
          <p:spPr>
            <a:xfrm>
              <a:off x="406399" y="653534"/>
              <a:ext cx="226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亚洲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D6976B2-482A-475B-9F9A-138DF8A6C1C5}"/>
              </a:ext>
            </a:extLst>
          </p:cNvPr>
          <p:cNvSpPr/>
          <p:nvPr/>
        </p:nvSpPr>
        <p:spPr>
          <a:xfrm>
            <a:off x="419100" y="2238445"/>
            <a:ext cx="6096000" cy="300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     日本：劳动节逢“黄金周”　在日本，劳动节专门的庆祝活动日渐被“五一黄金周”所取代。而且从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4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月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29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日开始，日本就已经进入了“黄金周”。</a:t>
            </a:r>
            <a:endParaRPr lang="en-US" altLang="zh-CN" sz="1600" dirty="0">
              <a:solidFill>
                <a:srgbClr val="203F84"/>
              </a:solidFill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rgbClr val="203F84"/>
              </a:solidFill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      泰国于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1932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年首次颁布劳工条例，随后将每年的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5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月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1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日确定为国家的劳动节，以此嘉奖辛勤工作的劳动者。这一天，泰国全国统一放假一天，在首都以及一些大城市会有相关的庆祝活动，不过规模一般都不会太大。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6C7F9E1A-1708-4367-AA2D-F24D9E2D1F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80994"/>
            <a:ext cx="6096012" cy="609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2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AAA4C221-45A4-4CB1-8697-E239CAFE97AE}"/>
              </a:ext>
            </a:extLst>
          </p:cNvPr>
          <p:cNvGrpSpPr/>
          <p:nvPr/>
        </p:nvGrpSpPr>
        <p:grpSpPr>
          <a:xfrm>
            <a:off x="546100" y="517880"/>
            <a:ext cx="2666999" cy="749300"/>
            <a:chOff x="190500" y="470416"/>
            <a:chExt cx="2666999" cy="749300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531A5A3E-98D8-428A-8CC5-247912C6C9ED}"/>
                </a:ext>
              </a:extLst>
            </p:cNvPr>
            <p:cNvGrpSpPr/>
            <p:nvPr/>
          </p:nvGrpSpPr>
          <p:grpSpPr>
            <a:xfrm>
              <a:off x="190500" y="470416"/>
              <a:ext cx="2666999" cy="749300"/>
              <a:chOff x="190500" y="470416"/>
              <a:chExt cx="2666999" cy="749300"/>
            </a:xfrm>
          </p:grpSpPr>
          <p:grpSp>
            <p:nvGrpSpPr>
              <p:cNvPr id="7" name="组合 6">
                <a:extLst>
                  <a:ext uri="{FF2B5EF4-FFF2-40B4-BE49-F238E27FC236}">
                    <a16:creationId xmlns:a16="http://schemas.microsoft.com/office/drawing/2014/main" xmlns="" id="{65161CB8-9B46-4909-889D-AC6EB6D732C2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2476500" cy="508000"/>
                <a:chOff x="152400" y="647700"/>
                <a:chExt cx="2476500" cy="508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:a16="http://schemas.microsoft.com/office/drawing/2014/main" xmlns="" id="{5B6C13B1-6E42-4DC0-8997-B70ADD425F75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2476500" cy="508000"/>
                  <a:chOff x="495300" y="825500"/>
                  <a:chExt cx="2476500" cy="571500"/>
                </a:xfrm>
              </p:grpSpPr>
              <p:sp>
                <p:nvSpPr>
                  <p:cNvPr id="11" name="矩形 10">
                    <a:extLst>
                      <a:ext uri="{FF2B5EF4-FFF2-40B4-BE49-F238E27FC236}">
                        <a16:creationId xmlns:a16="http://schemas.microsoft.com/office/drawing/2014/main" xmlns="" id="{25922F8C-1838-4AA0-8A53-4C8ECC8B68C9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22606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>
                    <a:extLst>
                      <a:ext uri="{FF2B5EF4-FFF2-40B4-BE49-F238E27FC236}">
                        <a16:creationId xmlns:a16="http://schemas.microsoft.com/office/drawing/2014/main" xmlns="" id="{7DBF3D92-B943-4D44-910C-B3CC019681B9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xmlns="" id="{3910870E-4F66-433C-AA84-FCA0A96282ED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936D5F4D-995D-4855-BAF8-91492E2480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470416"/>
                <a:ext cx="2666999" cy="749300"/>
              </a:xfrm>
              <a:prstGeom prst="rect">
                <a:avLst/>
              </a:prstGeom>
            </p:spPr>
          </p:pic>
        </p:grp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1DDF6C72-1920-41A2-A0E9-1AB98FF50C00}"/>
                </a:ext>
              </a:extLst>
            </p:cNvPr>
            <p:cNvSpPr txBox="1"/>
            <p:nvPr/>
          </p:nvSpPr>
          <p:spPr>
            <a:xfrm>
              <a:off x="406399" y="653534"/>
              <a:ext cx="226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非洲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08FFEA5-A5F8-495A-9421-ECDCE96B62A2}"/>
              </a:ext>
            </a:extLst>
          </p:cNvPr>
          <p:cNvSpPr/>
          <p:nvPr/>
        </p:nvSpPr>
        <p:spPr>
          <a:xfrm>
            <a:off x="546100" y="1569578"/>
            <a:ext cx="5727700" cy="792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埃及：被称为劳动节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5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月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1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日，被视为有薪假期。传统上，埃及总统主持正式五月节庆祝活动在开罗；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2523F49-6B79-429F-9768-F53C0EBA39E7}"/>
              </a:ext>
            </a:extLst>
          </p:cNvPr>
          <p:cNvSpPr/>
          <p:nvPr/>
        </p:nvSpPr>
        <p:spPr>
          <a:xfrm>
            <a:off x="6680200" y="5567740"/>
            <a:ext cx="5041900" cy="422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南非：在南非，自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1994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年以来每年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5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月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1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日的公众假期。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0C8096C-32CD-40A0-AE49-BE5A2DDABC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0200" y="1965681"/>
            <a:ext cx="5041900" cy="335286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BD2ABF93-67AC-46B8-B9D1-697086BD363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061"/>
          <a:stretch/>
        </p:blipFill>
        <p:spPr>
          <a:xfrm>
            <a:off x="546100" y="2553345"/>
            <a:ext cx="5727700" cy="356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45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5CB1A7D-8C57-460B-8CBE-14EABC2AF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18168"/>
            <a:ext cx="12192000" cy="48768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2A18DD2-2069-4EFF-A4C6-5C45F0009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" y="467816"/>
            <a:ext cx="12192000" cy="48768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1EB48BD-A1CE-4711-8147-D5846DFFAE5D}"/>
              </a:ext>
            </a:extLst>
          </p:cNvPr>
          <p:cNvSpPr txBox="1"/>
          <p:nvPr/>
        </p:nvSpPr>
        <p:spPr>
          <a:xfrm>
            <a:off x="4097403" y="1880166"/>
            <a:ext cx="7740999" cy="2685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dirty="0">
                <a:solidFill>
                  <a:srgbClr val="A7251E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第三章  </a:t>
            </a:r>
            <a:endParaRPr lang="en-US" altLang="zh-CN" sz="6000" dirty="0">
              <a:solidFill>
                <a:srgbClr val="A7251E"/>
              </a:solidFill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6000" dirty="0">
                <a:solidFill>
                  <a:srgbClr val="A7251E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幸福是奋斗出来的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C75DC87-D8A9-4AC2-858F-45C2C8A511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00" y="218751"/>
            <a:ext cx="4097403" cy="6639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68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AAA4C221-45A4-4CB1-8697-E239CAFE97AE}"/>
              </a:ext>
            </a:extLst>
          </p:cNvPr>
          <p:cNvGrpSpPr/>
          <p:nvPr/>
        </p:nvGrpSpPr>
        <p:grpSpPr>
          <a:xfrm>
            <a:off x="546100" y="517879"/>
            <a:ext cx="3463386" cy="801293"/>
            <a:chOff x="190500" y="470415"/>
            <a:chExt cx="3463386" cy="801293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531A5A3E-98D8-428A-8CC5-247912C6C9ED}"/>
                </a:ext>
              </a:extLst>
            </p:cNvPr>
            <p:cNvGrpSpPr/>
            <p:nvPr/>
          </p:nvGrpSpPr>
          <p:grpSpPr>
            <a:xfrm>
              <a:off x="190500" y="470415"/>
              <a:ext cx="3327400" cy="801293"/>
              <a:chOff x="190500" y="470415"/>
              <a:chExt cx="3327400" cy="801293"/>
            </a:xfrm>
          </p:grpSpPr>
          <p:grpSp>
            <p:nvGrpSpPr>
              <p:cNvPr id="7" name="组合 6">
                <a:extLst>
                  <a:ext uri="{FF2B5EF4-FFF2-40B4-BE49-F238E27FC236}">
                    <a16:creationId xmlns:a16="http://schemas.microsoft.com/office/drawing/2014/main" xmlns="" id="{65161CB8-9B46-4909-889D-AC6EB6D732C2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3327400" cy="508000"/>
                <a:chOff x="152400" y="647700"/>
                <a:chExt cx="3327400" cy="508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:a16="http://schemas.microsoft.com/office/drawing/2014/main" xmlns="" id="{5B6C13B1-6E42-4DC0-8997-B70ADD425F75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3327400" cy="508000"/>
                  <a:chOff x="495300" y="825500"/>
                  <a:chExt cx="3327400" cy="571500"/>
                </a:xfrm>
              </p:grpSpPr>
              <p:sp>
                <p:nvSpPr>
                  <p:cNvPr id="11" name="矩形 10">
                    <a:extLst>
                      <a:ext uri="{FF2B5EF4-FFF2-40B4-BE49-F238E27FC236}">
                        <a16:creationId xmlns:a16="http://schemas.microsoft.com/office/drawing/2014/main" xmlns="" id="{25922F8C-1838-4AA0-8A53-4C8ECC8B68C9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31115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>
                    <a:extLst>
                      <a:ext uri="{FF2B5EF4-FFF2-40B4-BE49-F238E27FC236}">
                        <a16:creationId xmlns:a16="http://schemas.microsoft.com/office/drawing/2014/main" xmlns="" id="{7DBF3D92-B943-4D44-910C-B3CC019681B9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xmlns="" id="{3910870E-4F66-433C-AA84-FCA0A96282ED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936D5F4D-995D-4855-BAF8-91492E2480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470415"/>
                <a:ext cx="3327400" cy="801293"/>
              </a:xfrm>
              <a:prstGeom prst="rect">
                <a:avLst/>
              </a:prstGeom>
            </p:spPr>
          </p:pic>
        </p:grp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1DDF6C72-1920-41A2-A0E9-1AB98FF50C00}"/>
                </a:ext>
              </a:extLst>
            </p:cNvPr>
            <p:cNvSpPr txBox="1"/>
            <p:nvPr/>
          </p:nvSpPr>
          <p:spPr>
            <a:xfrm>
              <a:off x="326486" y="660400"/>
              <a:ext cx="3327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幸福是奋斗出来的</a:t>
              </a: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14BFEC0B-02B8-4347-8078-BFBC44B83E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575" y="720564"/>
            <a:ext cx="5214425" cy="5830827"/>
          </a:xfrm>
          <a:prstGeom prst="rect">
            <a:avLst/>
          </a:prstGeom>
        </p:spPr>
      </p:pic>
      <p:sp>
        <p:nvSpPr>
          <p:cNvPr id="14" name="Text Box 6">
            <a:extLst>
              <a:ext uri="{FF2B5EF4-FFF2-40B4-BE49-F238E27FC236}">
                <a16:creationId xmlns:a16="http://schemas.microsoft.com/office/drawing/2014/main" xmlns="" id="{8E1CE01C-EBCF-4299-85CC-0B8BBDBCE2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100" y="1917696"/>
            <a:ext cx="5829300" cy="3469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>
                <a:solidFill>
                  <a:srgbClr val="203F84"/>
                </a:solidFill>
                <a:ea typeface="思源黑体 CN Light" panose="020B0300000000000000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dirty="0"/>
              <a:t>        “幸福都是奋斗出来的。”把蓝图变为现实，将改革进行到底，无不呼唤不驰于空想、不骛于虚声的奋斗精神，无不需要一步一个脚印踏踏实实干好工作。天道酬勤，日新月异。</a:t>
            </a:r>
            <a:r>
              <a:rPr lang="en-US" altLang="zh-CN" dirty="0"/>
              <a:t>2018</a:t>
            </a:r>
            <a:r>
              <a:rPr lang="zh-CN" altLang="en-US" dirty="0"/>
              <a:t>年是全面贯彻党的十九大精神的开局之年，将迎来改革开放</a:t>
            </a:r>
            <a:r>
              <a:rPr lang="en-US" altLang="zh-CN" dirty="0"/>
              <a:t>40</a:t>
            </a:r>
            <a:r>
              <a:rPr lang="zh-CN" altLang="en-US" dirty="0"/>
              <a:t>周年，也更需要激荡创造伟力、昂扬奋斗决心。极不平凡的</a:t>
            </a:r>
            <a:r>
              <a:rPr lang="en-US" altLang="zh-CN" dirty="0"/>
              <a:t>2017</a:t>
            </a:r>
            <a:r>
              <a:rPr lang="zh-CN" altLang="en-US" dirty="0"/>
              <a:t>年书写下难以磨灭的精彩回忆，超乎寻常的</a:t>
            </a:r>
            <a:r>
              <a:rPr lang="en-US" altLang="zh-CN" dirty="0"/>
              <a:t>2018</a:t>
            </a:r>
            <a:r>
              <a:rPr lang="zh-CN" altLang="en-US" dirty="0"/>
              <a:t>年也必将记录下中国人民开拓美好未来的壮志雄心。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8926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55E5D8DC-4261-41FE-9CF7-C1FB3075159D}"/>
              </a:ext>
            </a:extLst>
          </p:cNvPr>
          <p:cNvGrpSpPr/>
          <p:nvPr/>
        </p:nvGrpSpPr>
        <p:grpSpPr>
          <a:xfrm>
            <a:off x="6096000" y="2161487"/>
            <a:ext cx="5435600" cy="2814809"/>
            <a:chOff x="946053" y="3429000"/>
            <a:chExt cx="5149947" cy="2814809"/>
          </a:xfrm>
        </p:grpSpPr>
        <p:sp>
          <p:nvSpPr>
            <p:cNvPr id="14" name="Text Box 6">
              <a:extLst>
                <a:ext uri="{FF2B5EF4-FFF2-40B4-BE49-F238E27FC236}">
                  <a16:creationId xmlns:a16="http://schemas.microsoft.com/office/drawing/2014/main" xmlns="" id="{0334BC6E-766C-4A01-812E-95700FB856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053" y="4013775"/>
              <a:ext cx="5149947" cy="2230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1600">
                  <a:solidFill>
                    <a:srgbClr val="203F84"/>
                  </a:solidFill>
                  <a:ea typeface="思源黑体 CN Light" panose="020B0300000000000000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00" dirty="0"/>
                <a:t>我们伟大、可爱的祖国有着辽阔的疆域、美丽的山河、温和的气候、丰富的资产、创造出了令人羡慕的古代文明。我们的祖国像一颗璀璨耀眼的明珠，闪烁在东方。</a:t>
              </a:r>
              <a:endParaRPr lang="en-US" altLang="zh-CN" sz="1800" dirty="0"/>
            </a:p>
          </p:txBody>
        </p:sp>
        <p:sp>
          <p:nvSpPr>
            <p:cNvPr id="15" name="Text Box 5">
              <a:extLst>
                <a:ext uri="{FF2B5EF4-FFF2-40B4-BE49-F238E27FC236}">
                  <a16:creationId xmlns:a16="http://schemas.microsoft.com/office/drawing/2014/main" xmlns="" id="{FB594940-9D1C-4933-BBB2-775747B2E0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053" y="3429000"/>
              <a:ext cx="494030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en-US" sz="3200" b="1" dirty="0">
                  <a:solidFill>
                    <a:srgbClr val="C2191F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坚持爱国奉献，无怨无悔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34BB68C4-EEAF-4DC0-B4F7-BEAEE3729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3252" y="770339"/>
            <a:ext cx="6187976" cy="61818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17027378-53D4-44F2-BE63-024644769C60}"/>
              </a:ext>
            </a:extLst>
          </p:cNvPr>
          <p:cNvGrpSpPr/>
          <p:nvPr/>
        </p:nvGrpSpPr>
        <p:grpSpPr>
          <a:xfrm>
            <a:off x="546100" y="517879"/>
            <a:ext cx="3463386" cy="801293"/>
            <a:chOff x="190500" y="470415"/>
            <a:chExt cx="3463386" cy="801293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5617B3D9-E68C-4C16-AF8E-394C99574ABB}"/>
                </a:ext>
              </a:extLst>
            </p:cNvPr>
            <p:cNvGrpSpPr/>
            <p:nvPr/>
          </p:nvGrpSpPr>
          <p:grpSpPr>
            <a:xfrm>
              <a:off x="190500" y="470415"/>
              <a:ext cx="3327400" cy="801293"/>
              <a:chOff x="190500" y="470415"/>
              <a:chExt cx="3327400" cy="801293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xmlns="" id="{7C9DE43B-3089-44B5-B883-0D603DBE6977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3327400" cy="508000"/>
                <a:chOff x="152400" y="647700"/>
                <a:chExt cx="3327400" cy="508000"/>
              </a:xfrm>
            </p:grpSpPr>
            <p:grpSp>
              <p:nvGrpSpPr>
                <p:cNvPr id="24" name="组合 23">
                  <a:extLst>
                    <a:ext uri="{FF2B5EF4-FFF2-40B4-BE49-F238E27FC236}">
                      <a16:creationId xmlns:a16="http://schemas.microsoft.com/office/drawing/2014/main" xmlns="" id="{92D5C024-199E-414A-89CF-AB188FFA35C9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3327400" cy="508000"/>
                  <a:chOff x="495300" y="825500"/>
                  <a:chExt cx="3327400" cy="571500"/>
                </a:xfrm>
              </p:grpSpPr>
              <p:sp>
                <p:nvSpPr>
                  <p:cNvPr id="26" name="矩形 25">
                    <a:extLst>
                      <a:ext uri="{FF2B5EF4-FFF2-40B4-BE49-F238E27FC236}">
                        <a16:creationId xmlns:a16="http://schemas.microsoft.com/office/drawing/2014/main" xmlns="" id="{C85772D3-FAF4-409B-A120-F2C1770BDBF4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31115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" name="矩形 26">
                    <a:extLst>
                      <a:ext uri="{FF2B5EF4-FFF2-40B4-BE49-F238E27FC236}">
                        <a16:creationId xmlns:a16="http://schemas.microsoft.com/office/drawing/2014/main" xmlns="" id="{52D8756B-D515-474A-9177-C16A64B1AFF5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xmlns="" id="{9291E51D-B62D-4DFD-908D-73443E1BA6C2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1CABC717-B177-4FA5-A036-B29880DA7CC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470415"/>
                <a:ext cx="3327400" cy="801293"/>
              </a:xfrm>
              <a:prstGeom prst="rect">
                <a:avLst/>
              </a:prstGeom>
            </p:spPr>
          </p:pic>
        </p:grp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EF7F2839-0F8D-4C8E-B575-E19AFE08A165}"/>
                </a:ext>
              </a:extLst>
            </p:cNvPr>
            <p:cNvSpPr txBox="1"/>
            <p:nvPr/>
          </p:nvSpPr>
          <p:spPr>
            <a:xfrm>
              <a:off x="326486" y="660400"/>
              <a:ext cx="3327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幸福是奋斗出来的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699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7E96B32A-79F2-4B98-A4B3-F97F00E60AE9}"/>
              </a:ext>
            </a:extLst>
          </p:cNvPr>
          <p:cNvGrpSpPr/>
          <p:nvPr/>
        </p:nvGrpSpPr>
        <p:grpSpPr>
          <a:xfrm>
            <a:off x="800099" y="2720287"/>
            <a:ext cx="5435600" cy="2260811"/>
            <a:chOff x="946053" y="3429000"/>
            <a:chExt cx="5149947" cy="2260811"/>
          </a:xfrm>
        </p:grpSpPr>
        <p:sp>
          <p:nvSpPr>
            <p:cNvPr id="14" name="Text Box 6">
              <a:extLst>
                <a:ext uri="{FF2B5EF4-FFF2-40B4-BE49-F238E27FC236}">
                  <a16:creationId xmlns:a16="http://schemas.microsoft.com/office/drawing/2014/main" xmlns="" id="{BEF320B3-99F0-45B0-B068-DDCC5392F4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053" y="4013775"/>
              <a:ext cx="5149947" cy="1676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1600">
                  <a:solidFill>
                    <a:srgbClr val="203F84"/>
                  </a:solidFill>
                  <a:ea typeface="思源黑体 CN Light" panose="020B0300000000000000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00" dirty="0"/>
                <a:t>把蓝图变为现实，将革命进行到底，无不呼唤不驰于空想、不骛于虚声的奋斗精神</a:t>
              </a:r>
              <a:r>
                <a:rPr lang="en-US" altLang="zh-CN" sz="1800" dirty="0"/>
                <a:t>,</a:t>
              </a:r>
              <a:r>
                <a:rPr lang="zh-CN" altLang="en-US" sz="1800" dirty="0"/>
                <a:t>无不需要一步一个脚印踏踏实实干好工作。</a:t>
              </a:r>
            </a:p>
          </p:txBody>
        </p:sp>
        <p:sp>
          <p:nvSpPr>
            <p:cNvPr id="15" name="Text Box 5">
              <a:extLst>
                <a:ext uri="{FF2B5EF4-FFF2-40B4-BE49-F238E27FC236}">
                  <a16:creationId xmlns:a16="http://schemas.microsoft.com/office/drawing/2014/main" xmlns="" id="{4319B3B7-5E49-46CA-BADD-A4B60C7245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053" y="3429000"/>
              <a:ext cx="494030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3200" b="1" dirty="0">
                  <a:solidFill>
                    <a:srgbClr val="C2191F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爱岗敬业 争创一流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89A95C2-9665-48F3-A517-B6621DDFC0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8667" y="517880"/>
            <a:ext cx="5537941" cy="5892800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5BB86643-D85B-4696-AA82-81755E757949}"/>
              </a:ext>
            </a:extLst>
          </p:cNvPr>
          <p:cNvGrpSpPr/>
          <p:nvPr/>
        </p:nvGrpSpPr>
        <p:grpSpPr>
          <a:xfrm>
            <a:off x="546100" y="517879"/>
            <a:ext cx="3463386" cy="801293"/>
            <a:chOff x="190500" y="470415"/>
            <a:chExt cx="3463386" cy="801293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04C4B042-65EB-4513-BD10-41A9594CBCBF}"/>
                </a:ext>
              </a:extLst>
            </p:cNvPr>
            <p:cNvGrpSpPr/>
            <p:nvPr/>
          </p:nvGrpSpPr>
          <p:grpSpPr>
            <a:xfrm>
              <a:off x="190500" y="470415"/>
              <a:ext cx="3327400" cy="801293"/>
              <a:chOff x="190500" y="470415"/>
              <a:chExt cx="3327400" cy="801293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F0F89C16-2075-40BC-AAD0-A142801B6BE4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3327400" cy="508000"/>
                <a:chOff x="152400" y="647700"/>
                <a:chExt cx="3327400" cy="508000"/>
              </a:xfrm>
            </p:grpSpPr>
            <p:grpSp>
              <p:nvGrpSpPr>
                <p:cNvPr id="21" name="组合 20">
                  <a:extLst>
                    <a:ext uri="{FF2B5EF4-FFF2-40B4-BE49-F238E27FC236}">
                      <a16:creationId xmlns:a16="http://schemas.microsoft.com/office/drawing/2014/main" xmlns="" id="{8B16FD35-7B68-4CBA-A523-FB420C8E8EE5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3327400" cy="508000"/>
                  <a:chOff x="495300" y="825500"/>
                  <a:chExt cx="3327400" cy="571500"/>
                </a:xfrm>
              </p:grpSpPr>
              <p:sp>
                <p:nvSpPr>
                  <p:cNvPr id="23" name="矩形 22">
                    <a:extLst>
                      <a:ext uri="{FF2B5EF4-FFF2-40B4-BE49-F238E27FC236}">
                        <a16:creationId xmlns:a16="http://schemas.microsoft.com/office/drawing/2014/main" xmlns="" id="{4D61C019-952D-4414-86DD-833EE8A36023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31115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4" name="矩形 23">
                    <a:extLst>
                      <a:ext uri="{FF2B5EF4-FFF2-40B4-BE49-F238E27FC236}">
                        <a16:creationId xmlns:a16="http://schemas.microsoft.com/office/drawing/2014/main" xmlns="" id="{9CE67155-A1D6-4F99-8BE8-820B012EBA6A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2" name="文本框 21">
                  <a:extLst>
                    <a:ext uri="{FF2B5EF4-FFF2-40B4-BE49-F238E27FC236}">
                      <a16:creationId xmlns:a16="http://schemas.microsoft.com/office/drawing/2014/main" xmlns="" id="{72BDA0C6-3C95-43BF-8B24-8F807A4E5CD9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xmlns="" id="{C3F91372-0B72-4C5D-9663-E1A0E2CA5E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470415"/>
                <a:ext cx="3327400" cy="801293"/>
              </a:xfrm>
              <a:prstGeom prst="rect">
                <a:avLst/>
              </a:prstGeom>
            </p:spPr>
          </p:pic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79C2BBC6-5785-4392-A19F-75A5F5AA4C7E}"/>
                </a:ext>
              </a:extLst>
            </p:cNvPr>
            <p:cNvSpPr txBox="1"/>
            <p:nvPr/>
          </p:nvSpPr>
          <p:spPr>
            <a:xfrm>
              <a:off x="326486" y="660400"/>
              <a:ext cx="3327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幸福是奋斗出来的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900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9E264B84-58C9-4C59-89E6-4A5AF40729A6}"/>
              </a:ext>
            </a:extLst>
          </p:cNvPr>
          <p:cNvGrpSpPr/>
          <p:nvPr/>
        </p:nvGrpSpPr>
        <p:grpSpPr>
          <a:xfrm>
            <a:off x="6444077" y="2580587"/>
            <a:ext cx="5435600" cy="2814809"/>
            <a:chOff x="946053" y="3429000"/>
            <a:chExt cx="5149947" cy="2814809"/>
          </a:xfrm>
        </p:grpSpPr>
        <p:sp>
          <p:nvSpPr>
            <p:cNvPr id="14" name="Text Box 6">
              <a:extLst>
                <a:ext uri="{FF2B5EF4-FFF2-40B4-BE49-F238E27FC236}">
                  <a16:creationId xmlns:a16="http://schemas.microsoft.com/office/drawing/2014/main" xmlns="" id="{76AF67C7-95F4-4672-9226-4ABE0A704A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053" y="4013775"/>
              <a:ext cx="5149947" cy="22300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200000"/>
                </a:lnSpc>
                <a:defRPr sz="1600">
                  <a:solidFill>
                    <a:srgbClr val="203F84"/>
                  </a:solidFill>
                  <a:ea typeface="思源黑体 CN Light" panose="020B0300000000000000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00" dirty="0"/>
                <a:t>中华民族伟大复兴的中国梦</a:t>
              </a:r>
              <a:r>
                <a:rPr lang="en-US" altLang="zh-CN" sz="1800" dirty="0"/>
                <a:t>,</a:t>
              </a:r>
              <a:r>
                <a:rPr lang="zh-CN" altLang="en-US" sz="1800" dirty="0"/>
                <a:t>需要一步一个脚印、一代接着一代人去实现。行百里者半九十。中华民族伟大复兴</a:t>
              </a:r>
              <a:r>
                <a:rPr lang="en-US" altLang="zh-CN" sz="1800" dirty="0"/>
                <a:t>,</a:t>
              </a:r>
              <a:r>
                <a:rPr lang="zh-CN" altLang="en-US" sz="1800" dirty="0"/>
                <a:t>绝不是轻轻松松、敲锣打鼓就能实现的。必须准备付出更为艰巨、更为艰苦的努力。</a:t>
              </a:r>
            </a:p>
          </p:txBody>
        </p:sp>
        <p:sp>
          <p:nvSpPr>
            <p:cNvPr id="15" name="Text Box 5">
              <a:extLst>
                <a:ext uri="{FF2B5EF4-FFF2-40B4-BE49-F238E27FC236}">
                  <a16:creationId xmlns:a16="http://schemas.microsoft.com/office/drawing/2014/main" xmlns="" id="{ADBB432A-B42A-4788-A72C-5FB0AD03E3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6053" y="3429000"/>
              <a:ext cx="4940300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CN" altLang="en-US" sz="3200" b="1" dirty="0">
                  <a:solidFill>
                    <a:srgbClr val="C2191F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为复兴中国梦而奋斗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79D6704-35CA-4D78-B103-F6DF5302CB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272" y="1405848"/>
            <a:ext cx="5450653" cy="4838700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9C0BCD09-275D-44D3-9D7C-3855A9C68B85}"/>
              </a:ext>
            </a:extLst>
          </p:cNvPr>
          <p:cNvGrpSpPr/>
          <p:nvPr/>
        </p:nvGrpSpPr>
        <p:grpSpPr>
          <a:xfrm>
            <a:off x="546100" y="517879"/>
            <a:ext cx="3463386" cy="801293"/>
            <a:chOff x="190500" y="470415"/>
            <a:chExt cx="3463386" cy="801293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8230B0B8-D70B-41D0-A031-8EB09C7A8329}"/>
                </a:ext>
              </a:extLst>
            </p:cNvPr>
            <p:cNvGrpSpPr/>
            <p:nvPr/>
          </p:nvGrpSpPr>
          <p:grpSpPr>
            <a:xfrm>
              <a:off x="190500" y="470415"/>
              <a:ext cx="3327400" cy="801293"/>
              <a:chOff x="190500" y="470415"/>
              <a:chExt cx="3327400" cy="801293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238B9631-EF87-41C6-97DF-119AB8C94537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3327400" cy="508000"/>
                <a:chOff x="152400" y="647700"/>
                <a:chExt cx="3327400" cy="508000"/>
              </a:xfrm>
            </p:grpSpPr>
            <p:grpSp>
              <p:nvGrpSpPr>
                <p:cNvPr id="21" name="组合 20">
                  <a:extLst>
                    <a:ext uri="{FF2B5EF4-FFF2-40B4-BE49-F238E27FC236}">
                      <a16:creationId xmlns:a16="http://schemas.microsoft.com/office/drawing/2014/main" xmlns="" id="{ACAB0D80-72E7-4C85-80F5-AB177ED955CA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3327400" cy="508000"/>
                  <a:chOff x="495300" y="825500"/>
                  <a:chExt cx="3327400" cy="571500"/>
                </a:xfrm>
              </p:grpSpPr>
              <p:sp>
                <p:nvSpPr>
                  <p:cNvPr id="23" name="矩形 22">
                    <a:extLst>
                      <a:ext uri="{FF2B5EF4-FFF2-40B4-BE49-F238E27FC236}">
                        <a16:creationId xmlns:a16="http://schemas.microsoft.com/office/drawing/2014/main" xmlns="" id="{FD7E939C-1917-4040-B571-7E6F5D8D4928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31115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4" name="矩形 23">
                    <a:extLst>
                      <a:ext uri="{FF2B5EF4-FFF2-40B4-BE49-F238E27FC236}">
                        <a16:creationId xmlns:a16="http://schemas.microsoft.com/office/drawing/2014/main" xmlns="" id="{CE45122B-E3FA-45B1-880E-97136AEE915B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2" name="文本框 21">
                  <a:extLst>
                    <a:ext uri="{FF2B5EF4-FFF2-40B4-BE49-F238E27FC236}">
                      <a16:creationId xmlns:a16="http://schemas.microsoft.com/office/drawing/2014/main" xmlns="" id="{61F8BDA4-57B4-4EA6-B5DB-1DDC0A9BFBBD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20" name="图片 19">
                <a:extLst>
                  <a:ext uri="{FF2B5EF4-FFF2-40B4-BE49-F238E27FC236}">
                    <a16:creationId xmlns:a16="http://schemas.microsoft.com/office/drawing/2014/main" xmlns="" id="{B1A1BAF3-57C6-46C0-9D81-915E422F3A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470415"/>
                <a:ext cx="3327400" cy="801293"/>
              </a:xfrm>
              <a:prstGeom prst="rect">
                <a:avLst/>
              </a:prstGeom>
            </p:spPr>
          </p:pic>
        </p:grp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B210E75B-E0D4-4751-99E3-6D10F24D2DFA}"/>
                </a:ext>
              </a:extLst>
            </p:cNvPr>
            <p:cNvSpPr txBox="1"/>
            <p:nvPr/>
          </p:nvSpPr>
          <p:spPr>
            <a:xfrm>
              <a:off x="326486" y="660400"/>
              <a:ext cx="3327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幸福是奋斗出来的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153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5CB1A7D-8C57-460B-8CBE-14EABC2AF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18168"/>
            <a:ext cx="12192000" cy="48768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2A18DD2-2069-4EFF-A4C6-5C45F0009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" y="467816"/>
            <a:ext cx="12192000" cy="48768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1EB48BD-A1CE-4711-8147-D5846DFFAE5D}"/>
              </a:ext>
            </a:extLst>
          </p:cNvPr>
          <p:cNvSpPr txBox="1"/>
          <p:nvPr/>
        </p:nvSpPr>
        <p:spPr>
          <a:xfrm>
            <a:off x="442803" y="1393763"/>
            <a:ext cx="7740999" cy="4070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dirty="0">
                <a:solidFill>
                  <a:srgbClr val="A7251E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第四章  </a:t>
            </a:r>
            <a:endParaRPr lang="en-US" altLang="zh-CN" sz="6000" dirty="0">
              <a:solidFill>
                <a:srgbClr val="A7251E"/>
              </a:solidFill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6000" dirty="0">
                <a:solidFill>
                  <a:srgbClr val="A7251E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弘扬劳动竞赛 </a:t>
            </a:r>
            <a:endParaRPr lang="en-US" altLang="zh-CN" sz="6000" dirty="0">
              <a:solidFill>
                <a:srgbClr val="A7251E"/>
              </a:solidFill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6000" dirty="0">
                <a:solidFill>
                  <a:srgbClr val="A7251E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为新时代讴歌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C75DC87-D8A9-4AC2-858F-45C2C8A511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94902" y="252152"/>
            <a:ext cx="4076790" cy="660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99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7C838DF-C3F1-4AEE-BD3A-B26FEC4DFA13}"/>
              </a:ext>
            </a:extLst>
          </p:cNvPr>
          <p:cNvSpPr/>
          <p:nvPr/>
        </p:nvSpPr>
        <p:spPr>
          <a:xfrm>
            <a:off x="546100" y="2567639"/>
            <a:ext cx="6096000" cy="2230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       劳模，奏响的是劳动的赞歌，张扬的是劳动的精神。表彰劳模、学习劳模，既是我国亿万劳动群众的杰出代表享受国家荣誉的辉煌时刻，更是大力弘扬社会主义劳动精神的精华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——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劳模精神的极好契机。</a:t>
            </a:r>
            <a:endParaRPr lang="en-US" altLang="zh-CN" dirty="0">
              <a:solidFill>
                <a:srgbClr val="203F84"/>
              </a:solidFill>
              <a:ea typeface="思源黑体 CN Light" panose="020B0300000000000000" pitchFamily="34" charset="-122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656AFAF6-192A-4681-BD6E-ECB1ADD9B922}"/>
              </a:ext>
            </a:extLst>
          </p:cNvPr>
          <p:cNvGrpSpPr/>
          <p:nvPr/>
        </p:nvGrpSpPr>
        <p:grpSpPr>
          <a:xfrm>
            <a:off x="546100" y="676549"/>
            <a:ext cx="4343400" cy="801293"/>
            <a:chOff x="190500" y="629085"/>
            <a:chExt cx="4343400" cy="801293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43BDBAF1-78AF-4390-810A-A31F9EF63117}"/>
                </a:ext>
              </a:extLst>
            </p:cNvPr>
            <p:cNvGrpSpPr/>
            <p:nvPr/>
          </p:nvGrpSpPr>
          <p:grpSpPr>
            <a:xfrm>
              <a:off x="190500" y="629085"/>
              <a:ext cx="4178300" cy="801293"/>
              <a:chOff x="190500" y="629085"/>
              <a:chExt cx="4178300" cy="801293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B5DF1EE7-0AD0-4DF7-8BDE-59E721DD5778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4178300" cy="508000"/>
                <a:chOff x="152400" y="647700"/>
                <a:chExt cx="4178300" cy="508000"/>
              </a:xfrm>
            </p:grpSpPr>
            <p:grpSp>
              <p:nvGrpSpPr>
                <p:cNvPr id="18" name="组合 17">
                  <a:extLst>
                    <a:ext uri="{FF2B5EF4-FFF2-40B4-BE49-F238E27FC236}">
                      <a16:creationId xmlns:a16="http://schemas.microsoft.com/office/drawing/2014/main" xmlns="" id="{5B883EFC-093E-485E-B249-1AE8019E38AC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4178300" cy="508000"/>
                  <a:chOff x="495300" y="825500"/>
                  <a:chExt cx="4178300" cy="571500"/>
                </a:xfrm>
              </p:grpSpPr>
              <p:sp>
                <p:nvSpPr>
                  <p:cNvPr id="20" name="矩形 19">
                    <a:extLst>
                      <a:ext uri="{FF2B5EF4-FFF2-40B4-BE49-F238E27FC236}">
                        <a16:creationId xmlns:a16="http://schemas.microsoft.com/office/drawing/2014/main" xmlns="" id="{014AF1EF-7480-4C40-8864-25A05FC7DB19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39624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" name="矩形 20">
                    <a:extLst>
                      <a:ext uri="{FF2B5EF4-FFF2-40B4-BE49-F238E27FC236}">
                        <a16:creationId xmlns:a16="http://schemas.microsoft.com/office/drawing/2014/main" xmlns="" id="{7DB7022F-DC30-472C-9E80-A2DB1D0194C4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xmlns="" id="{EE44E8E2-2492-443B-9935-E01F2A57CFD8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30FC6E2C-7431-4E8A-8C52-CB64B8852F4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629085"/>
                <a:ext cx="4178300" cy="801293"/>
              </a:xfrm>
              <a:prstGeom prst="rect">
                <a:avLst/>
              </a:prstGeom>
            </p:spPr>
          </p:pic>
        </p:grp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401067AD-A702-448C-9CDB-2178CEB53E72}"/>
                </a:ext>
              </a:extLst>
            </p:cNvPr>
            <p:cNvSpPr txBox="1"/>
            <p:nvPr/>
          </p:nvSpPr>
          <p:spPr>
            <a:xfrm>
              <a:off x="241300" y="683567"/>
              <a:ext cx="4292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弘扬劳模精神，争做时代楷模</a:t>
              </a: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8727102E-0262-44C6-9A2F-709D6487D0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3302" y="910404"/>
            <a:ext cx="5627114" cy="56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5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C2A701B-70A2-48D0-A6FC-49105E54C652}"/>
              </a:ext>
            </a:extLst>
          </p:cNvPr>
          <p:cNvSpPr/>
          <p:nvPr/>
        </p:nvSpPr>
        <p:spPr>
          <a:xfrm>
            <a:off x="6502400" y="2603682"/>
            <a:ext cx="5321300" cy="2230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       进一步弘扬劳模精神，为激励全国各族人民团结奋斗凝聚强大精神力量，体现了党和国家对我国工人阶级和广大劳动群众的高度尊重，彰显了中国特色社会主义的社会本质。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E5E607C1-1E16-471D-A2A9-41F7F5705754}"/>
              </a:ext>
            </a:extLst>
          </p:cNvPr>
          <p:cNvGrpSpPr/>
          <p:nvPr/>
        </p:nvGrpSpPr>
        <p:grpSpPr>
          <a:xfrm>
            <a:off x="546100" y="676549"/>
            <a:ext cx="4343400" cy="801293"/>
            <a:chOff x="190500" y="629085"/>
            <a:chExt cx="4343400" cy="801293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0B08C877-F77C-4994-A4E8-A61E8F41F04C}"/>
                </a:ext>
              </a:extLst>
            </p:cNvPr>
            <p:cNvGrpSpPr/>
            <p:nvPr/>
          </p:nvGrpSpPr>
          <p:grpSpPr>
            <a:xfrm>
              <a:off x="190500" y="629085"/>
              <a:ext cx="4178300" cy="801293"/>
              <a:chOff x="190500" y="629085"/>
              <a:chExt cx="4178300" cy="801293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51BBC929-2EE6-4128-8B04-D6037E7DDC12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4178300" cy="508000"/>
                <a:chOff x="152400" y="647700"/>
                <a:chExt cx="4178300" cy="508000"/>
              </a:xfrm>
            </p:grpSpPr>
            <p:grpSp>
              <p:nvGrpSpPr>
                <p:cNvPr id="19" name="组合 18">
                  <a:extLst>
                    <a:ext uri="{FF2B5EF4-FFF2-40B4-BE49-F238E27FC236}">
                      <a16:creationId xmlns:a16="http://schemas.microsoft.com/office/drawing/2014/main" xmlns="" id="{899BA253-256E-4E5E-A04A-4BF31AE56115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4178300" cy="508000"/>
                  <a:chOff x="495300" y="825500"/>
                  <a:chExt cx="4178300" cy="571500"/>
                </a:xfrm>
              </p:grpSpPr>
              <p:sp>
                <p:nvSpPr>
                  <p:cNvPr id="21" name="矩形 20">
                    <a:extLst>
                      <a:ext uri="{FF2B5EF4-FFF2-40B4-BE49-F238E27FC236}">
                        <a16:creationId xmlns:a16="http://schemas.microsoft.com/office/drawing/2014/main" xmlns="" id="{0C253772-5467-475A-AE7C-3709C9C4DC4E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39624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" name="矩形 21">
                    <a:extLst>
                      <a:ext uri="{FF2B5EF4-FFF2-40B4-BE49-F238E27FC236}">
                        <a16:creationId xmlns:a16="http://schemas.microsoft.com/office/drawing/2014/main" xmlns="" id="{00C93E21-5F18-4AEC-97DF-904E2602F281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xmlns="" id="{D4F0F281-EFCD-466F-A56D-E1CCD4FEAE8F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xmlns="" id="{967AF65B-1D19-46F5-88E4-D7AE37E8A3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629085"/>
                <a:ext cx="4178300" cy="801293"/>
              </a:xfrm>
              <a:prstGeom prst="rect">
                <a:avLst/>
              </a:prstGeom>
            </p:spPr>
          </p:pic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1B73BF4C-87AD-4861-8B9F-C46834895957}"/>
                </a:ext>
              </a:extLst>
            </p:cNvPr>
            <p:cNvSpPr txBox="1"/>
            <p:nvPr/>
          </p:nvSpPr>
          <p:spPr>
            <a:xfrm>
              <a:off x="241300" y="683567"/>
              <a:ext cx="4292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弘扬劳模精神，争做时代楷模</a:t>
              </a: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7F4E5727-EE4A-4A41-941C-3221FE1D17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100" y="676549"/>
            <a:ext cx="67858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516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6C50E9A9-54AB-445B-8BAF-7ABC833FD20F}"/>
              </a:ext>
            </a:extLst>
          </p:cNvPr>
          <p:cNvGrpSpPr/>
          <p:nvPr/>
        </p:nvGrpSpPr>
        <p:grpSpPr>
          <a:xfrm>
            <a:off x="3279404" y="844731"/>
            <a:ext cx="5633192" cy="1688738"/>
            <a:chOff x="3279404" y="451031"/>
            <a:chExt cx="5633192" cy="1688738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491A8A0E-2B72-4F28-B33E-0B30C5B099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79404" y="451031"/>
              <a:ext cx="5633192" cy="1688738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A9E2EEC4-B60D-4563-A12E-D42720FA5E23}"/>
                </a:ext>
              </a:extLst>
            </p:cNvPr>
            <p:cNvSpPr txBox="1"/>
            <p:nvPr/>
          </p:nvSpPr>
          <p:spPr>
            <a:xfrm>
              <a:off x="4279900" y="736600"/>
              <a:ext cx="37465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dirty="0">
                  <a:solidFill>
                    <a:srgbClr val="B13229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目录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A49C4533-DA11-4E6F-8420-23D61EE10B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88198" y="873886"/>
              <a:ext cx="979302" cy="653198"/>
            </a:xfrm>
            <a:prstGeom prst="rect">
              <a:avLst/>
            </a:prstGeom>
          </p:spPr>
        </p:pic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B27E90CE-DF15-41B2-ABE6-7D321810E5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118168"/>
            <a:ext cx="12192000" cy="4876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11E852B4-6B2F-45D5-B44C-ECB072DC6F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" y="467816"/>
            <a:ext cx="12192000" cy="48768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B3D0017A-939E-477F-818D-534AB50E6520}"/>
              </a:ext>
            </a:extLst>
          </p:cNvPr>
          <p:cNvSpPr txBox="1"/>
          <p:nvPr/>
        </p:nvSpPr>
        <p:spPr>
          <a:xfrm>
            <a:off x="647696" y="3213666"/>
            <a:ext cx="5448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A7251E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第一章  五一劳动节介绍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EB54D88-826B-4DCB-BA5D-41F592649BF5}"/>
              </a:ext>
            </a:extLst>
          </p:cNvPr>
          <p:cNvSpPr txBox="1"/>
          <p:nvPr/>
        </p:nvSpPr>
        <p:spPr>
          <a:xfrm>
            <a:off x="6527796" y="3213666"/>
            <a:ext cx="5448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A7251E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第二章  各地活动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F22DC7AE-B2B9-4CF0-9C2F-304B7FEAA23D}"/>
              </a:ext>
            </a:extLst>
          </p:cNvPr>
          <p:cNvSpPr txBox="1"/>
          <p:nvPr/>
        </p:nvSpPr>
        <p:spPr>
          <a:xfrm>
            <a:off x="647696" y="4665917"/>
            <a:ext cx="5448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A7251E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第三章幸福是奋斗出来的</a:t>
            </a:r>
          </a:p>
          <a:p>
            <a:endParaRPr lang="zh-CN" altLang="en-US" sz="3600" dirty="0">
              <a:solidFill>
                <a:srgbClr val="A7251E"/>
              </a:solidFill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8C3039BE-D0E8-400C-AAD5-E5BDD5A35458}"/>
              </a:ext>
            </a:extLst>
          </p:cNvPr>
          <p:cNvGrpSpPr/>
          <p:nvPr/>
        </p:nvGrpSpPr>
        <p:grpSpPr>
          <a:xfrm>
            <a:off x="6527796" y="4388917"/>
            <a:ext cx="5448300" cy="1200329"/>
            <a:chOff x="6527796" y="4388917"/>
            <a:chExt cx="5448300" cy="1200329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605DCF6E-9CBA-4191-AEE2-3CBBBB7094FB}"/>
                </a:ext>
              </a:extLst>
            </p:cNvPr>
            <p:cNvSpPr txBox="1"/>
            <p:nvPr/>
          </p:nvSpPr>
          <p:spPr>
            <a:xfrm>
              <a:off x="6527796" y="4388917"/>
              <a:ext cx="54483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rgbClr val="A7251E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          弘扬劳动竞赛</a:t>
              </a:r>
              <a:r>
                <a:rPr lang="en-US" altLang="zh-CN" sz="3600" dirty="0">
                  <a:solidFill>
                    <a:srgbClr val="A7251E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 </a:t>
              </a:r>
            </a:p>
            <a:p>
              <a:r>
                <a:rPr lang="en-US" altLang="zh-CN" sz="3600" dirty="0">
                  <a:solidFill>
                    <a:srgbClr val="A7251E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          </a:t>
              </a:r>
              <a:r>
                <a:rPr lang="zh-CN" altLang="en-US" sz="3600" dirty="0">
                  <a:solidFill>
                    <a:srgbClr val="A7251E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为新时代讴歌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3F3913B9-8B12-424C-B09F-721AFC98CAD7}"/>
                </a:ext>
              </a:extLst>
            </p:cNvPr>
            <p:cNvSpPr/>
            <p:nvPr/>
          </p:nvSpPr>
          <p:spPr>
            <a:xfrm>
              <a:off x="6527796" y="4665917"/>
              <a:ext cx="17540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rgbClr val="A7251E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第四章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4677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9D07385C-4177-430F-BD62-0AD1223BC765}"/>
              </a:ext>
            </a:extLst>
          </p:cNvPr>
          <p:cNvGrpSpPr/>
          <p:nvPr/>
        </p:nvGrpSpPr>
        <p:grpSpPr>
          <a:xfrm>
            <a:off x="546100" y="676549"/>
            <a:ext cx="4343400" cy="801293"/>
            <a:chOff x="190500" y="629085"/>
            <a:chExt cx="4343400" cy="801293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2D3E5AA7-4D82-4B62-844A-55F52E6A1238}"/>
                </a:ext>
              </a:extLst>
            </p:cNvPr>
            <p:cNvGrpSpPr/>
            <p:nvPr/>
          </p:nvGrpSpPr>
          <p:grpSpPr>
            <a:xfrm>
              <a:off x="190500" y="629085"/>
              <a:ext cx="4178300" cy="801293"/>
              <a:chOff x="190500" y="629085"/>
              <a:chExt cx="4178300" cy="801293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B3FF5808-E377-46A7-B72D-1B1E6A535AC5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4178300" cy="508000"/>
                <a:chOff x="152400" y="647700"/>
                <a:chExt cx="4178300" cy="508000"/>
              </a:xfrm>
            </p:grpSpPr>
            <p:grpSp>
              <p:nvGrpSpPr>
                <p:cNvPr id="18" name="组合 17">
                  <a:extLst>
                    <a:ext uri="{FF2B5EF4-FFF2-40B4-BE49-F238E27FC236}">
                      <a16:creationId xmlns:a16="http://schemas.microsoft.com/office/drawing/2014/main" xmlns="" id="{14646192-DFA5-41A4-BBDF-834FF3A1339E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4178300" cy="508000"/>
                  <a:chOff x="495300" y="825500"/>
                  <a:chExt cx="4178300" cy="571500"/>
                </a:xfrm>
              </p:grpSpPr>
              <p:sp>
                <p:nvSpPr>
                  <p:cNvPr id="20" name="矩形 19">
                    <a:extLst>
                      <a:ext uri="{FF2B5EF4-FFF2-40B4-BE49-F238E27FC236}">
                        <a16:creationId xmlns:a16="http://schemas.microsoft.com/office/drawing/2014/main" xmlns="" id="{1947D367-B559-4F68-886E-82E6FBB47B32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39624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" name="矩形 20">
                    <a:extLst>
                      <a:ext uri="{FF2B5EF4-FFF2-40B4-BE49-F238E27FC236}">
                        <a16:creationId xmlns:a16="http://schemas.microsoft.com/office/drawing/2014/main" xmlns="" id="{C1B9BEE0-5804-4BA6-AC7D-E9EBF162EBBB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xmlns="" id="{F173D059-BD80-4DD0-96A5-B8E3697133F4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0CA7088C-1FB8-4A57-BBC0-D3AA8C7B5C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629085"/>
                <a:ext cx="4178300" cy="801293"/>
              </a:xfrm>
              <a:prstGeom prst="rect">
                <a:avLst/>
              </a:prstGeom>
            </p:spPr>
          </p:pic>
        </p:grp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3CEF0BD-3A5D-4BE8-8601-A6E210E34971}"/>
                </a:ext>
              </a:extLst>
            </p:cNvPr>
            <p:cNvSpPr txBox="1"/>
            <p:nvPr/>
          </p:nvSpPr>
          <p:spPr>
            <a:xfrm>
              <a:off x="241300" y="683567"/>
              <a:ext cx="4292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弘扬劳模精神，激发梦想力量</a:t>
              </a:r>
            </a:p>
          </p:txBody>
        </p:sp>
      </p:grpSp>
      <p:sp>
        <p:nvSpPr>
          <p:cNvPr id="22" name="Text Box 6">
            <a:extLst>
              <a:ext uri="{FF2B5EF4-FFF2-40B4-BE49-F238E27FC236}">
                <a16:creationId xmlns:a16="http://schemas.microsoft.com/office/drawing/2014/main" xmlns="" id="{7F3EEF10-D8B6-45B4-8220-B9F62C0B6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150" y="4108434"/>
            <a:ext cx="11823700" cy="2230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>
                <a:solidFill>
                  <a:srgbClr val="203F84"/>
                </a:solidFill>
                <a:ea typeface="思源黑体 CN Light" panose="020B0300000000000000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        中国特色社会主义是不断发展、不断前进的事业</a:t>
            </a:r>
            <a:r>
              <a:rPr lang="en-US" altLang="zh-CN" dirty="0"/>
              <a:t>,</a:t>
            </a:r>
            <a:r>
              <a:rPr lang="zh-CN" altLang="en-US" dirty="0"/>
              <a:t>犹如一部鸿篇巨作</a:t>
            </a:r>
            <a:r>
              <a:rPr lang="en-US" altLang="zh-CN" dirty="0"/>
              <a:t>,</a:t>
            </a:r>
            <a:r>
              <a:rPr lang="zh-CN" altLang="en-US" dirty="0"/>
              <a:t>需要一代又一代辛勤的劳动者继续奋笔书写。幸福不会从天而降</a:t>
            </a:r>
            <a:r>
              <a:rPr lang="en-US" altLang="zh-CN" dirty="0"/>
              <a:t>,</a:t>
            </a:r>
            <a:r>
              <a:rPr lang="zh-CN" altLang="en-US" dirty="0"/>
              <a:t>蓝图也不会自动成真。中华民族伟大复兴的中国梦</a:t>
            </a:r>
            <a:r>
              <a:rPr lang="en-US" altLang="zh-CN" dirty="0"/>
              <a:t>,</a:t>
            </a:r>
            <a:r>
              <a:rPr lang="zh-CN" altLang="en-US" dirty="0"/>
              <a:t>需要靠辛勤的劳动创造</a:t>
            </a:r>
            <a:r>
              <a:rPr lang="en-US" altLang="zh-CN" dirty="0"/>
              <a:t>,</a:t>
            </a:r>
            <a:r>
              <a:rPr lang="zh-CN" altLang="en-US" dirty="0"/>
              <a:t>靠奋斗精神引领。始终崇尚劳动</a:t>
            </a:r>
            <a:r>
              <a:rPr lang="en-US" altLang="zh-CN" dirty="0"/>
              <a:t>,</a:t>
            </a:r>
            <a:r>
              <a:rPr lang="zh-CN" altLang="en-US" dirty="0"/>
              <a:t>弘扬劳模精神、劳动精神</a:t>
            </a:r>
            <a:r>
              <a:rPr lang="en-US" altLang="zh-CN" dirty="0"/>
              <a:t>,</a:t>
            </a:r>
            <a:r>
              <a:rPr lang="zh-CN" altLang="en-US" dirty="0"/>
              <a:t>重视发挥工人阶级和广大劳动群众的主力军作用</a:t>
            </a:r>
            <a:r>
              <a:rPr lang="en-US" altLang="zh-CN" dirty="0"/>
              <a:t>,</a:t>
            </a:r>
            <a:r>
              <a:rPr lang="zh-CN" altLang="en-US" dirty="0"/>
              <a:t>追梦的脚步才格外坚实</a:t>
            </a:r>
            <a:r>
              <a:rPr lang="en-US" altLang="zh-CN" dirty="0"/>
              <a:t>,</a:t>
            </a:r>
            <a:r>
              <a:rPr lang="zh-CN" altLang="en-US" dirty="0"/>
              <a:t>圆梦的力量才更加澎湃。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6E9BDF0-06DC-4C55-A06C-5F7A29C502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7359"/>
            <a:ext cx="12192000" cy="287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74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4FD7A8F-C6F5-4C01-895D-67468288CC90}"/>
              </a:ext>
            </a:extLst>
          </p:cNvPr>
          <p:cNvSpPr/>
          <p:nvPr/>
        </p:nvSpPr>
        <p:spPr>
          <a:xfrm>
            <a:off x="6388100" y="2587536"/>
            <a:ext cx="5689600" cy="2231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      弘扬劳动精神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就是要脚踏实地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兢兢业业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追求卓越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;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就是要干一行爱一行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专一行精一行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立足平凡的工作岗位干出不平凡的业绩用劳动成果展现自我价值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用实干精神为党和人民的事业贡献力量。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2E99117-84DA-4C89-B519-6C6BA24BF6E9}"/>
              </a:ext>
            </a:extLst>
          </p:cNvPr>
          <p:cNvGrpSpPr/>
          <p:nvPr/>
        </p:nvGrpSpPr>
        <p:grpSpPr>
          <a:xfrm>
            <a:off x="546100" y="676549"/>
            <a:ext cx="4343400" cy="801293"/>
            <a:chOff x="190500" y="629085"/>
            <a:chExt cx="4343400" cy="801293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D1C53528-5782-4ED0-8776-267904B1EEC7}"/>
                </a:ext>
              </a:extLst>
            </p:cNvPr>
            <p:cNvGrpSpPr/>
            <p:nvPr/>
          </p:nvGrpSpPr>
          <p:grpSpPr>
            <a:xfrm>
              <a:off x="190500" y="629085"/>
              <a:ext cx="4178300" cy="801293"/>
              <a:chOff x="190500" y="629085"/>
              <a:chExt cx="4178300" cy="801293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xmlns="" id="{1763F19A-6E0F-427C-A3A2-6E316D360B29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4178300" cy="508000"/>
                <a:chOff x="152400" y="647700"/>
                <a:chExt cx="4178300" cy="508000"/>
              </a:xfrm>
            </p:grpSpPr>
            <p:grpSp>
              <p:nvGrpSpPr>
                <p:cNvPr id="10" name="组合 9">
                  <a:extLst>
                    <a:ext uri="{FF2B5EF4-FFF2-40B4-BE49-F238E27FC236}">
                      <a16:creationId xmlns:a16="http://schemas.microsoft.com/office/drawing/2014/main" xmlns="" id="{E25C70A5-1977-448C-B94D-38AA138C79DC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4178300" cy="508000"/>
                  <a:chOff x="495300" y="825500"/>
                  <a:chExt cx="4178300" cy="571500"/>
                </a:xfrm>
              </p:grpSpPr>
              <p:sp>
                <p:nvSpPr>
                  <p:cNvPr id="12" name="矩形 11">
                    <a:extLst>
                      <a:ext uri="{FF2B5EF4-FFF2-40B4-BE49-F238E27FC236}">
                        <a16:creationId xmlns:a16="http://schemas.microsoft.com/office/drawing/2014/main" xmlns="" id="{4EDB1925-4EA1-4F3D-8260-C5CB77BC6ECD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39624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" name="矩形 12">
                    <a:extLst>
                      <a:ext uri="{FF2B5EF4-FFF2-40B4-BE49-F238E27FC236}">
                        <a16:creationId xmlns:a16="http://schemas.microsoft.com/office/drawing/2014/main" xmlns="" id="{E8EC1314-47F9-4DD5-9744-299C33BDF337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" name="文本框 10">
                  <a:extLst>
                    <a:ext uri="{FF2B5EF4-FFF2-40B4-BE49-F238E27FC236}">
                      <a16:creationId xmlns:a16="http://schemas.microsoft.com/office/drawing/2014/main" xmlns="" id="{24A83F9F-3D20-47D4-8E76-7E3487ED435B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A91E81BA-B855-4B2F-9DAB-F734E96F3E4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629085"/>
                <a:ext cx="4178300" cy="801293"/>
              </a:xfrm>
              <a:prstGeom prst="rect">
                <a:avLst/>
              </a:prstGeom>
            </p:spPr>
          </p:pic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4D040DD8-E3F2-488C-8089-CB1CB113CD84}"/>
                </a:ext>
              </a:extLst>
            </p:cNvPr>
            <p:cNvSpPr txBox="1"/>
            <p:nvPr/>
          </p:nvSpPr>
          <p:spPr>
            <a:xfrm>
              <a:off x="241300" y="683567"/>
              <a:ext cx="4292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弘扬劳模精神，激发梦想力量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5A7F59E5-D2C7-4AD3-A962-D137729894A6}"/>
              </a:ext>
            </a:extLst>
          </p:cNvPr>
          <p:cNvGrpSpPr/>
          <p:nvPr/>
        </p:nvGrpSpPr>
        <p:grpSpPr>
          <a:xfrm>
            <a:off x="0" y="1655346"/>
            <a:ext cx="6719208" cy="3796352"/>
            <a:chOff x="0" y="1655346"/>
            <a:chExt cx="6719208" cy="3796352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190C9DC5-E831-4D4A-A698-0946638CE3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655346"/>
              <a:ext cx="6719208" cy="3796352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41A0395F-1B9B-4972-A096-927734C3536C}"/>
                </a:ext>
              </a:extLst>
            </p:cNvPr>
            <p:cNvSpPr txBox="1"/>
            <p:nvPr/>
          </p:nvSpPr>
          <p:spPr>
            <a:xfrm>
              <a:off x="1092200" y="3835400"/>
              <a:ext cx="4521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rgbClr val="F7EDDB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激发梦想的力量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8527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6">
            <a:extLst>
              <a:ext uri="{FF2B5EF4-FFF2-40B4-BE49-F238E27FC236}">
                <a16:creationId xmlns:a16="http://schemas.microsoft.com/office/drawing/2014/main" xmlns="" id="{115CEF11-5782-4FD1-B618-C950B352A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00" y="1794692"/>
            <a:ext cx="5981700" cy="420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200000"/>
              </a:lnSpc>
              <a:defRPr>
                <a:solidFill>
                  <a:srgbClr val="203F84"/>
                </a:solidFill>
                <a:ea typeface="思源黑体 CN Light" panose="020B0300000000000000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/>
              <a:t>        2017</a:t>
            </a:r>
            <a:r>
              <a:rPr lang="zh-CN" altLang="en-US" dirty="0"/>
              <a:t>年的</a:t>
            </a:r>
            <a:r>
              <a:rPr lang="en-US" altLang="zh-CN" dirty="0"/>
              <a:t>《</a:t>
            </a:r>
            <a:r>
              <a:rPr lang="zh-CN" altLang="en-US" dirty="0"/>
              <a:t>政府工作报告</a:t>
            </a:r>
            <a:r>
              <a:rPr lang="en-US" altLang="zh-CN" dirty="0"/>
              <a:t>》</a:t>
            </a:r>
            <a:r>
              <a:rPr lang="zh-CN" altLang="en-US" dirty="0"/>
              <a:t>提出</a:t>
            </a:r>
            <a:r>
              <a:rPr lang="en-US" altLang="zh-CN" dirty="0"/>
              <a:t>,</a:t>
            </a:r>
            <a:r>
              <a:rPr lang="zh-CN" altLang="en-US" dirty="0"/>
              <a:t>要大力弘扬工匠精神</a:t>
            </a:r>
            <a:r>
              <a:rPr lang="en-US" altLang="zh-CN" dirty="0"/>
              <a:t>,</a:t>
            </a:r>
            <a:r>
              <a:rPr lang="zh-CN" altLang="en-US" dirty="0"/>
              <a:t>厚植工匠文化恪尽职业操守</a:t>
            </a:r>
            <a:r>
              <a:rPr lang="en-US" altLang="zh-CN" dirty="0"/>
              <a:t>,</a:t>
            </a:r>
            <a:r>
              <a:rPr lang="zh-CN" altLang="en-US" dirty="0"/>
              <a:t>祟尚精益求精</a:t>
            </a:r>
            <a:r>
              <a:rPr lang="en-US" altLang="zh-CN" dirty="0"/>
              <a:t>,</a:t>
            </a:r>
            <a:r>
              <a:rPr lang="zh-CN" altLang="en-US" dirty="0"/>
              <a:t>完善激励机制</a:t>
            </a:r>
            <a:r>
              <a:rPr lang="en-US" altLang="zh-CN" dirty="0"/>
              <a:t>,</a:t>
            </a:r>
            <a:r>
              <a:rPr lang="zh-CN" altLang="en-US" dirty="0"/>
              <a:t>培育众多“中国工匠打造更多享誉世界的“中国品牌”</a:t>
            </a:r>
            <a:r>
              <a:rPr lang="en-US" altLang="zh-CN" dirty="0"/>
              <a:t>,</a:t>
            </a:r>
            <a:r>
              <a:rPr lang="zh-CN" altLang="en-US" dirty="0"/>
              <a:t>推动中国经济发展进入质量时代。中国作为“制造大国”正在稳步向“创造强国”跨越。从嫦娥二号卫星、北斗卫星导航系统、神舟七号飞船、天宫二号空间实验室、歼</a:t>
            </a:r>
            <a:r>
              <a:rPr lang="en-US" altLang="zh-CN" dirty="0"/>
              <a:t>-20</a:t>
            </a:r>
            <a:r>
              <a:rPr lang="zh-CN" altLang="en-US" dirty="0"/>
              <a:t>战斗机国产大飞机</a:t>
            </a:r>
            <a:r>
              <a:rPr lang="en-US" altLang="zh-CN" dirty="0"/>
              <a:t>C919,</a:t>
            </a:r>
            <a:r>
              <a:rPr lang="zh-CN" altLang="en-US" dirty="0"/>
              <a:t>到高铁复兴号、世界最大口径射电望远镜、</a:t>
            </a:r>
            <a:r>
              <a:rPr lang="en-US" altLang="zh-CN" dirty="0"/>
              <a:t>055</a:t>
            </a:r>
            <a:r>
              <a:rPr lang="zh-CN" altLang="en-US" dirty="0"/>
              <a:t>型万吨大型驱逐舰、辽宁号航母、蓝鲸一号钻井平台、蛟龙号载人潜水器弘扬工匠精神</a:t>
            </a:r>
            <a:r>
              <a:rPr lang="en-US" altLang="zh-CN" dirty="0"/>
              <a:t>,</a:t>
            </a:r>
            <a:r>
              <a:rPr lang="zh-CN" altLang="en-US" dirty="0"/>
              <a:t>正在为推进中国制造的“品质革命”提供源源不断的动力。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C469F4A-A001-4559-8F42-FBF524CD9BFE}"/>
              </a:ext>
            </a:extLst>
          </p:cNvPr>
          <p:cNvGrpSpPr/>
          <p:nvPr/>
        </p:nvGrpSpPr>
        <p:grpSpPr>
          <a:xfrm>
            <a:off x="546100" y="676549"/>
            <a:ext cx="4343400" cy="801293"/>
            <a:chOff x="190500" y="629085"/>
            <a:chExt cx="4343400" cy="801293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3C9211D1-DE94-4B29-B0AE-1CF53E1B48C8}"/>
                </a:ext>
              </a:extLst>
            </p:cNvPr>
            <p:cNvGrpSpPr/>
            <p:nvPr/>
          </p:nvGrpSpPr>
          <p:grpSpPr>
            <a:xfrm>
              <a:off x="190500" y="629085"/>
              <a:ext cx="4178300" cy="801293"/>
              <a:chOff x="190500" y="629085"/>
              <a:chExt cx="4178300" cy="801293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EA900F5F-5068-468E-ADE2-2E7B689C1674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4178300" cy="508000"/>
                <a:chOff x="152400" y="647700"/>
                <a:chExt cx="4178300" cy="508000"/>
              </a:xfrm>
            </p:grpSpPr>
            <p:grpSp>
              <p:nvGrpSpPr>
                <p:cNvPr id="19" name="组合 18">
                  <a:extLst>
                    <a:ext uri="{FF2B5EF4-FFF2-40B4-BE49-F238E27FC236}">
                      <a16:creationId xmlns:a16="http://schemas.microsoft.com/office/drawing/2014/main" xmlns="" id="{7ECA1AB8-D569-48BB-A231-3FE6884CE7F5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4178300" cy="508000"/>
                  <a:chOff x="495300" y="825500"/>
                  <a:chExt cx="4178300" cy="571500"/>
                </a:xfrm>
              </p:grpSpPr>
              <p:sp>
                <p:nvSpPr>
                  <p:cNvPr id="21" name="矩形 20">
                    <a:extLst>
                      <a:ext uri="{FF2B5EF4-FFF2-40B4-BE49-F238E27FC236}">
                        <a16:creationId xmlns:a16="http://schemas.microsoft.com/office/drawing/2014/main" xmlns="" id="{717B40A2-3DC2-4FDD-BC78-6C4129E2EA87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39624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" name="矩形 21">
                    <a:extLst>
                      <a:ext uri="{FF2B5EF4-FFF2-40B4-BE49-F238E27FC236}">
                        <a16:creationId xmlns:a16="http://schemas.microsoft.com/office/drawing/2014/main" xmlns="" id="{E72B2439-12FF-4F56-82DF-F1172BDF8A2F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0" name="文本框 19">
                  <a:extLst>
                    <a:ext uri="{FF2B5EF4-FFF2-40B4-BE49-F238E27FC236}">
                      <a16:creationId xmlns:a16="http://schemas.microsoft.com/office/drawing/2014/main" xmlns="" id="{96C86E6D-FCC2-4C0E-8D6C-BED7B5A0C957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xmlns="" id="{2603184C-280E-47B6-A32D-7A88C62DD5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629085"/>
                <a:ext cx="4178300" cy="801293"/>
              </a:xfrm>
              <a:prstGeom prst="rect">
                <a:avLst/>
              </a:prstGeom>
            </p:spPr>
          </p:pic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40271BF3-F8BC-419B-9223-AADA9B635B05}"/>
                </a:ext>
              </a:extLst>
            </p:cNvPr>
            <p:cNvSpPr txBox="1"/>
            <p:nvPr/>
          </p:nvSpPr>
          <p:spPr>
            <a:xfrm>
              <a:off x="241300" y="683567"/>
              <a:ext cx="4292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弘扬劳模精神，助推民族复兴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1588E9B-561C-448C-AD55-E0BD643A9C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602" y="1477842"/>
            <a:ext cx="366870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63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3BA93A4-4EDB-47F9-B833-306CDE9800D9}"/>
              </a:ext>
            </a:extLst>
          </p:cNvPr>
          <p:cNvGrpSpPr/>
          <p:nvPr/>
        </p:nvGrpSpPr>
        <p:grpSpPr>
          <a:xfrm>
            <a:off x="546100" y="676549"/>
            <a:ext cx="4343400" cy="801293"/>
            <a:chOff x="190500" y="629085"/>
            <a:chExt cx="4343400" cy="801293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05543605-A14E-446F-A66A-AE8814F7F5BC}"/>
                </a:ext>
              </a:extLst>
            </p:cNvPr>
            <p:cNvGrpSpPr/>
            <p:nvPr/>
          </p:nvGrpSpPr>
          <p:grpSpPr>
            <a:xfrm>
              <a:off x="190500" y="629085"/>
              <a:ext cx="4178300" cy="801293"/>
              <a:chOff x="190500" y="629085"/>
              <a:chExt cx="4178300" cy="801293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E2C92F69-E7C0-4B60-9992-EDF091411AAB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4178300" cy="508000"/>
                <a:chOff x="152400" y="647700"/>
                <a:chExt cx="4178300" cy="508000"/>
              </a:xfrm>
            </p:grpSpPr>
            <p:grpSp>
              <p:nvGrpSpPr>
                <p:cNvPr id="18" name="组合 17">
                  <a:extLst>
                    <a:ext uri="{FF2B5EF4-FFF2-40B4-BE49-F238E27FC236}">
                      <a16:creationId xmlns:a16="http://schemas.microsoft.com/office/drawing/2014/main" xmlns="" id="{19531C09-DEBA-4386-AB76-38A8E0F9484F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4178300" cy="508000"/>
                  <a:chOff x="495300" y="825500"/>
                  <a:chExt cx="4178300" cy="571500"/>
                </a:xfrm>
              </p:grpSpPr>
              <p:sp>
                <p:nvSpPr>
                  <p:cNvPr id="20" name="矩形 19">
                    <a:extLst>
                      <a:ext uri="{FF2B5EF4-FFF2-40B4-BE49-F238E27FC236}">
                        <a16:creationId xmlns:a16="http://schemas.microsoft.com/office/drawing/2014/main" xmlns="" id="{9EE0BAE4-1907-4666-BE70-508BCE0643E4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39624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1" name="矩形 20">
                    <a:extLst>
                      <a:ext uri="{FF2B5EF4-FFF2-40B4-BE49-F238E27FC236}">
                        <a16:creationId xmlns:a16="http://schemas.microsoft.com/office/drawing/2014/main" xmlns="" id="{70A13EA0-A1D9-4DA6-A383-A518DD929C42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9" name="文本框 18">
                  <a:extLst>
                    <a:ext uri="{FF2B5EF4-FFF2-40B4-BE49-F238E27FC236}">
                      <a16:creationId xmlns:a16="http://schemas.microsoft.com/office/drawing/2014/main" xmlns="" id="{994161D0-D396-44DA-B76B-9F28DE0FC8AD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xmlns="" id="{0B8B1304-8858-45DF-980B-8207C3C5F00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629085"/>
                <a:ext cx="4178300" cy="801293"/>
              </a:xfrm>
              <a:prstGeom prst="rect">
                <a:avLst/>
              </a:prstGeom>
            </p:spPr>
          </p:pic>
        </p:grp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FBDDDA6D-248D-46DE-A8D6-D63B43D2B206}"/>
                </a:ext>
              </a:extLst>
            </p:cNvPr>
            <p:cNvSpPr txBox="1"/>
            <p:nvPr/>
          </p:nvSpPr>
          <p:spPr>
            <a:xfrm>
              <a:off x="241300" y="683567"/>
              <a:ext cx="4292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弘扬劳模精神，激发梦想力量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4C5B04F-BA8D-49DB-892D-EFC1E3155627}"/>
              </a:ext>
            </a:extLst>
          </p:cNvPr>
          <p:cNvSpPr/>
          <p:nvPr/>
        </p:nvSpPr>
        <p:spPr>
          <a:xfrm>
            <a:off x="285751" y="1331205"/>
            <a:ext cx="11620498" cy="2541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       “三百六十行行行出状元”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任何一个大项目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任何一个新发明都需要不同的劳动予以完善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大技术大项目需要工匠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看似不起眼的平凡工作同样需要工匠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工匠无处不在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只有劳动者处处发扬工匠精神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企业才能多出效益。劳动的目的是出成果出效益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不能靠蛮干硬干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应突出智慧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心要细专业化知识要强。当今社会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科技推广运用的速度异常快要在社会中立足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要在竟争中夺胜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更需靠“智”去创造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在干中学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在学中干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爱岗敬业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乐于奉献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以主人翁的姿态投入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;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钻研技术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精益求精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做创新发展先行者在实践中汲取智慧和力量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掌握谋生和为社会作贡献的技巧</a:t>
            </a:r>
            <a:r>
              <a:rPr lang="en-US" altLang="zh-CN" dirty="0">
                <a:solidFill>
                  <a:srgbClr val="203F84"/>
                </a:solidFill>
                <a:ea typeface="思源黑体 CN Light" panose="020B0300000000000000" pitchFamily="34" charset="-122"/>
              </a:rPr>
              <a:t>,</a:t>
            </a:r>
            <a:r>
              <a:rPr lang="zh-CN" altLang="en-US" dirty="0">
                <a:solidFill>
                  <a:srgbClr val="203F84"/>
                </a:solidFill>
                <a:ea typeface="思源黑体 CN Light" panose="020B0300000000000000" pitchFamily="34" charset="-122"/>
              </a:rPr>
              <a:t>以担负强国和强省的重任。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16DC3D-49C3-4E32-8ADE-7851542C08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285" y="3623881"/>
            <a:ext cx="7417429" cy="288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17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12E6222-C612-41D4-B9AE-12165B6EB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18168"/>
            <a:ext cx="12192000" cy="48768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D047A7A-B65F-4D9C-B065-A617C69BC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" y="467816"/>
            <a:ext cx="12192000" cy="48768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5C1459B2-2333-49C1-A388-9FA44F018B2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" y="1021598"/>
            <a:ext cx="7722828" cy="516267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B859CAB-97E8-490C-A2D9-A95A5C87A48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2824" y="1081572"/>
            <a:ext cx="4351663" cy="135642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CC70153E-6F38-450F-8326-F335514DDDD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2823" y="2474134"/>
            <a:ext cx="4351663" cy="216153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EDF4A2E-6601-489A-B22E-5E5CF212246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6068" y="4635670"/>
            <a:ext cx="4729064" cy="851356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03B82AF9-8B14-4C17-89AD-972398C46623}"/>
              </a:ext>
            </a:extLst>
          </p:cNvPr>
          <p:cNvSpPr txBox="1"/>
          <p:nvPr/>
        </p:nvSpPr>
        <p:spPr>
          <a:xfrm>
            <a:off x="8305800" y="4762500"/>
            <a:ext cx="314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F7EDD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谢谢观看！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3D6F690-3F1D-4F9B-B260-52128D441E3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2435" y="1171226"/>
            <a:ext cx="1377950" cy="83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03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410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5CB1A7D-8C57-460B-8CBE-14EABC2AF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18168"/>
            <a:ext cx="12192000" cy="48768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2A18DD2-2069-4EFF-A4C6-5C45F0009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" y="467816"/>
            <a:ext cx="12192000" cy="48768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1EB48BD-A1CE-4711-8147-D5846DFFAE5D}"/>
              </a:ext>
            </a:extLst>
          </p:cNvPr>
          <p:cNvSpPr txBox="1"/>
          <p:nvPr/>
        </p:nvSpPr>
        <p:spPr>
          <a:xfrm>
            <a:off x="4097403" y="1880166"/>
            <a:ext cx="7740999" cy="2685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dirty="0">
                <a:solidFill>
                  <a:srgbClr val="A7251E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第一章  </a:t>
            </a:r>
            <a:endParaRPr lang="en-US" altLang="zh-CN" sz="6000" dirty="0">
              <a:solidFill>
                <a:srgbClr val="A7251E"/>
              </a:solidFill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6000" dirty="0">
                <a:solidFill>
                  <a:srgbClr val="A7251E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五一劳动节介绍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C75DC87-D8A9-4AC2-858F-45C2C8A511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00" y="218751"/>
            <a:ext cx="4097403" cy="6639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02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>
            <a:extLst>
              <a:ext uri="{FF2B5EF4-FFF2-40B4-BE49-F238E27FC236}">
                <a16:creationId xmlns:a16="http://schemas.microsoft.com/office/drawing/2014/main" xmlns="" id="{77AF8C54-D87E-433A-9797-6C1C762D8B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1143" y="1267180"/>
            <a:ext cx="5735431" cy="503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十八世纪末，美国和欧洲等许多国家，逐步由资本主义发展到帝国主义阶段，为了刺激经济的高速发展，榨取更多的剩余价值，以维护这个高速运转的资本主义机器，资本 五一国际劳动节家不断采取增加劳动时间和劳动强度 的办法来残酷地剥削工人。  </a:t>
            </a:r>
            <a:endParaRPr lang="en-US" altLang="zh-CN" sz="1600" dirty="0">
              <a:solidFill>
                <a:srgbClr val="203F84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endParaRPr lang="zh-CN" altLang="en-US" sz="800" dirty="0">
              <a:solidFill>
                <a:srgbClr val="203F84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600" dirty="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在美国，工人们每天要劳动</a:t>
            </a:r>
            <a:r>
              <a:rPr lang="en-US" altLang="zh-CN" sz="1600" dirty="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14</a:t>
            </a:r>
            <a:r>
              <a:rPr lang="zh-CN" altLang="en-US" sz="1600" dirty="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至</a:t>
            </a:r>
            <a:r>
              <a:rPr lang="en-US" altLang="zh-CN" sz="1600" dirty="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16</a:t>
            </a:r>
            <a:r>
              <a:rPr lang="zh-CN" altLang="en-US" sz="1600" dirty="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个小时，有的甚至长达</a:t>
            </a:r>
            <a:r>
              <a:rPr lang="en-US" altLang="zh-CN" sz="1600" dirty="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18</a:t>
            </a:r>
            <a:r>
              <a:rPr lang="zh-CN" altLang="en-US" sz="1600" dirty="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个小时，但工资却很低。马萨诸塞州一个鞋厂的监工曾经说过这样的话：“让一个身强力壮体格健全的</a:t>
            </a:r>
            <a:r>
              <a:rPr lang="en-US" altLang="zh-CN" sz="1600" dirty="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18</a:t>
            </a:r>
            <a:r>
              <a:rPr lang="zh-CN" altLang="en-US" sz="1600" dirty="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岁小伙子，在这里的任何一架机器旁边工作，我能够使他在</a:t>
            </a:r>
            <a:r>
              <a:rPr lang="en-US" altLang="zh-CN" sz="1600" dirty="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22</a:t>
            </a:r>
            <a:r>
              <a:rPr lang="zh-CN" altLang="en-US" sz="1600" dirty="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岁时头发变成灰白！”沉重的阶级压迫激起了无产者巨大的愤怒。通过罢工运动与资本家作斗争。工人们提出的罢工口号，就是要求实行八小时工作制。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endParaRPr lang="zh-CN" altLang="en-US" sz="1600" dirty="0">
              <a:solidFill>
                <a:srgbClr val="203F84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1334DD0-0185-4424-B173-830980C83A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8485" y="1000276"/>
            <a:ext cx="6393128" cy="5543247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9FF09766-3FC0-4846-816A-8B7887344BA1}"/>
              </a:ext>
            </a:extLst>
          </p:cNvPr>
          <p:cNvGrpSpPr/>
          <p:nvPr/>
        </p:nvGrpSpPr>
        <p:grpSpPr>
          <a:xfrm>
            <a:off x="546100" y="517880"/>
            <a:ext cx="2666999" cy="749300"/>
            <a:chOff x="190500" y="470416"/>
            <a:chExt cx="2666999" cy="749300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670C4D8D-7A06-40A4-971A-274A406E95EA}"/>
                </a:ext>
              </a:extLst>
            </p:cNvPr>
            <p:cNvGrpSpPr/>
            <p:nvPr/>
          </p:nvGrpSpPr>
          <p:grpSpPr>
            <a:xfrm>
              <a:off x="190500" y="470416"/>
              <a:ext cx="2666999" cy="749300"/>
              <a:chOff x="190500" y="470416"/>
              <a:chExt cx="2666999" cy="749300"/>
            </a:xfrm>
          </p:grpSpPr>
          <p:grpSp>
            <p:nvGrpSpPr>
              <p:cNvPr id="10" name="组合 9">
                <a:extLst>
                  <a:ext uri="{FF2B5EF4-FFF2-40B4-BE49-F238E27FC236}">
                    <a16:creationId xmlns:a16="http://schemas.microsoft.com/office/drawing/2014/main" xmlns="" id="{9971D977-8E66-4E3C-B2CD-BD1CB7F8C698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2476500" cy="508000"/>
                <a:chOff x="152400" y="647700"/>
                <a:chExt cx="2476500" cy="508000"/>
              </a:xfrm>
            </p:grpSpPr>
            <p:grpSp>
              <p:nvGrpSpPr>
                <p:cNvPr id="12" name="组合 11">
                  <a:extLst>
                    <a:ext uri="{FF2B5EF4-FFF2-40B4-BE49-F238E27FC236}">
                      <a16:creationId xmlns:a16="http://schemas.microsoft.com/office/drawing/2014/main" xmlns="" id="{6D2D8DAD-2EC1-49A5-81F6-073EEF65670F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2476500" cy="508000"/>
                  <a:chOff x="495300" y="825500"/>
                  <a:chExt cx="2476500" cy="571500"/>
                </a:xfrm>
              </p:grpSpPr>
              <p:sp>
                <p:nvSpPr>
                  <p:cNvPr id="14" name="矩形 13">
                    <a:extLst>
                      <a:ext uri="{FF2B5EF4-FFF2-40B4-BE49-F238E27FC236}">
                        <a16:creationId xmlns:a16="http://schemas.microsoft.com/office/drawing/2014/main" xmlns="" id="{930B27D2-9E54-4561-872A-E2ADA1A46A33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22606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" name="矩形 14">
                    <a:extLst>
                      <a:ext uri="{FF2B5EF4-FFF2-40B4-BE49-F238E27FC236}">
                        <a16:creationId xmlns:a16="http://schemas.microsoft.com/office/drawing/2014/main" xmlns="" id="{E309FD3B-B662-4C5E-B884-8E8832D5198C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3" name="文本框 12">
                  <a:extLst>
                    <a:ext uri="{FF2B5EF4-FFF2-40B4-BE49-F238E27FC236}">
                      <a16:creationId xmlns:a16="http://schemas.microsoft.com/office/drawing/2014/main" xmlns="" id="{2F594D32-3268-4730-B8FE-1B0903EDA96A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11" name="图片 10">
                <a:extLst>
                  <a:ext uri="{FF2B5EF4-FFF2-40B4-BE49-F238E27FC236}">
                    <a16:creationId xmlns:a16="http://schemas.microsoft.com/office/drawing/2014/main" xmlns="" id="{A7225E7F-53CD-42AE-BDBD-09AC04407AC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470416"/>
                <a:ext cx="2666999" cy="749300"/>
              </a:xfrm>
              <a:prstGeom prst="rect">
                <a:avLst/>
              </a:prstGeom>
            </p:spPr>
          </p:pic>
        </p:grp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D2D18D14-8035-40FF-9286-AD9B33573CB4}"/>
                </a:ext>
              </a:extLst>
            </p:cNvPr>
            <p:cNvSpPr txBox="1"/>
            <p:nvPr/>
          </p:nvSpPr>
          <p:spPr>
            <a:xfrm>
              <a:off x="406399" y="653534"/>
              <a:ext cx="226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节日由来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582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>
            <a:extLst>
              <a:ext uri="{FF2B5EF4-FFF2-40B4-BE49-F238E27FC236}">
                <a16:creationId xmlns:a16="http://schemas.microsoft.com/office/drawing/2014/main" xmlns="" id="{8C23852A-D1FC-4318-A459-8A0BB9F40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23" y="5183265"/>
            <a:ext cx="11410178" cy="1156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spcBef>
                <a:spcPts val="0"/>
              </a:spcBef>
              <a:buNone/>
              <a:defRPr sz="160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        </a:t>
            </a:r>
            <a:r>
              <a:rPr lang="en-US" altLang="zh-CN" dirty="0"/>
              <a:t>1884</a:t>
            </a:r>
            <a:r>
              <a:rPr lang="zh-CN" altLang="en-US" dirty="0"/>
              <a:t>年</a:t>
            </a:r>
            <a:r>
              <a:rPr lang="en-US" altLang="zh-CN" dirty="0"/>
              <a:t>10</a:t>
            </a:r>
            <a:r>
              <a:rPr lang="zh-CN" altLang="en-US" dirty="0"/>
              <a:t>月，美国和加拿大的八个国际性和全国性工人团体，在美国芝加哥举行一个集会，决定于</a:t>
            </a:r>
            <a:r>
              <a:rPr lang="en-US" altLang="zh-CN" dirty="0"/>
              <a:t>1886</a:t>
            </a:r>
            <a:r>
              <a:rPr lang="zh-CN" altLang="en-US" dirty="0"/>
              <a:t>年</a:t>
            </a:r>
            <a:r>
              <a:rPr lang="en-US" altLang="zh-CN" dirty="0"/>
              <a:t>5</a:t>
            </a:r>
            <a:r>
              <a:rPr lang="zh-CN" altLang="en-US" dirty="0"/>
              <a:t>月</a:t>
            </a:r>
            <a:r>
              <a:rPr lang="en-US" altLang="zh-CN" dirty="0"/>
              <a:t>1</a:t>
            </a:r>
            <a:r>
              <a:rPr lang="zh-CN" altLang="en-US" dirty="0"/>
              <a:t>日举行总罢工，迫使资本家实施八小时工作制。这一天终于来到了。</a:t>
            </a:r>
            <a:r>
              <a:rPr lang="en-US" altLang="zh-CN" dirty="0"/>
              <a:t>5</a:t>
            </a:r>
            <a:r>
              <a:rPr lang="zh-CN" altLang="en-US" dirty="0"/>
              <a:t>月</a:t>
            </a:r>
            <a:r>
              <a:rPr lang="en-US" altLang="zh-CN" dirty="0"/>
              <a:t>1</a:t>
            </a:r>
            <a:r>
              <a:rPr lang="zh-CN" altLang="en-US" dirty="0"/>
              <a:t>日，美国</a:t>
            </a:r>
            <a:r>
              <a:rPr lang="en-US" altLang="zh-CN" dirty="0"/>
              <a:t>2</a:t>
            </a:r>
            <a:r>
              <a:rPr lang="zh-CN" altLang="en-US" dirty="0"/>
              <a:t>万多个企业的</a:t>
            </a:r>
            <a:r>
              <a:rPr lang="en-US" altLang="zh-CN" dirty="0"/>
              <a:t>35</a:t>
            </a:r>
            <a:r>
              <a:rPr lang="zh-CN" altLang="en-US" dirty="0"/>
              <a:t>万工人停工上街，举行了声势浩大的示威游行，各种肤色，各个工种的工人一齐进行总罢工。</a:t>
            </a:r>
            <a:endParaRPr lang="en-US" altLang="zh-CN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43D5476C-5FF0-461B-B545-A24D878A1401}"/>
              </a:ext>
            </a:extLst>
          </p:cNvPr>
          <p:cNvGrpSpPr/>
          <p:nvPr/>
        </p:nvGrpSpPr>
        <p:grpSpPr>
          <a:xfrm>
            <a:off x="546100" y="517880"/>
            <a:ext cx="2666999" cy="749300"/>
            <a:chOff x="190500" y="470416"/>
            <a:chExt cx="2666999" cy="749300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36CF645A-1113-4805-A3D6-6C7A4A27F3E5}"/>
                </a:ext>
              </a:extLst>
            </p:cNvPr>
            <p:cNvGrpSpPr/>
            <p:nvPr/>
          </p:nvGrpSpPr>
          <p:grpSpPr>
            <a:xfrm>
              <a:off x="190500" y="470416"/>
              <a:ext cx="2666999" cy="749300"/>
              <a:chOff x="190500" y="470416"/>
              <a:chExt cx="2666999" cy="749300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xmlns="" id="{1B350C63-8D37-4552-9F60-D1D01BBACB0A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2476500" cy="508000"/>
                <a:chOff x="152400" y="647700"/>
                <a:chExt cx="2476500" cy="508000"/>
              </a:xfrm>
            </p:grpSpPr>
            <p:grpSp>
              <p:nvGrpSpPr>
                <p:cNvPr id="10" name="组合 9">
                  <a:extLst>
                    <a:ext uri="{FF2B5EF4-FFF2-40B4-BE49-F238E27FC236}">
                      <a16:creationId xmlns:a16="http://schemas.microsoft.com/office/drawing/2014/main" xmlns="" id="{08FFB80C-76D8-424A-9578-F39E05092237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2476500" cy="508000"/>
                  <a:chOff x="495300" y="825500"/>
                  <a:chExt cx="2476500" cy="571500"/>
                </a:xfrm>
              </p:grpSpPr>
              <p:sp>
                <p:nvSpPr>
                  <p:cNvPr id="12" name="矩形 11">
                    <a:extLst>
                      <a:ext uri="{FF2B5EF4-FFF2-40B4-BE49-F238E27FC236}">
                        <a16:creationId xmlns:a16="http://schemas.microsoft.com/office/drawing/2014/main" xmlns="" id="{7BD6828F-7650-4C0F-8DBE-938C06B3DE93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22606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3" name="矩形 12">
                    <a:extLst>
                      <a:ext uri="{FF2B5EF4-FFF2-40B4-BE49-F238E27FC236}">
                        <a16:creationId xmlns:a16="http://schemas.microsoft.com/office/drawing/2014/main" xmlns="" id="{042BA57B-6F80-41B0-B795-04FB10C4DD28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1" name="文本框 10">
                  <a:extLst>
                    <a:ext uri="{FF2B5EF4-FFF2-40B4-BE49-F238E27FC236}">
                      <a16:creationId xmlns:a16="http://schemas.microsoft.com/office/drawing/2014/main" xmlns="" id="{D458E619-B7B8-42BD-BF61-804A2446CE58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9" name="图片 8">
                <a:extLst>
                  <a:ext uri="{FF2B5EF4-FFF2-40B4-BE49-F238E27FC236}">
                    <a16:creationId xmlns:a16="http://schemas.microsoft.com/office/drawing/2014/main" xmlns="" id="{00DD257D-842B-4FFC-AE96-D4B9576A3F8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470416"/>
                <a:ext cx="2666999" cy="749300"/>
              </a:xfrm>
              <a:prstGeom prst="rect">
                <a:avLst/>
              </a:prstGeom>
            </p:spPr>
          </p:pic>
        </p:grp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550006F8-89AF-4435-BF0D-BD06F329E017}"/>
                </a:ext>
              </a:extLst>
            </p:cNvPr>
            <p:cNvSpPr txBox="1"/>
            <p:nvPr/>
          </p:nvSpPr>
          <p:spPr>
            <a:xfrm>
              <a:off x="406399" y="653534"/>
              <a:ext cx="226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节日由来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6156B97B-28A7-40FF-AEE2-7CAA4D871B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898" y="1681549"/>
            <a:ext cx="4546601" cy="3269542"/>
          </a:xfrm>
          <a:prstGeom prst="rect">
            <a:avLst/>
          </a:prstGeom>
          <a:ln w="76200">
            <a:solidFill>
              <a:srgbClr val="F7EED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B16094E-6DDF-47A4-BED6-4342010325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5700" y="1681549"/>
            <a:ext cx="5234302" cy="3269542"/>
          </a:xfrm>
          <a:prstGeom prst="rect">
            <a:avLst/>
          </a:prstGeom>
          <a:ln w="76200">
            <a:solidFill>
              <a:srgbClr val="F7EED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831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69CD108D-1835-4C5C-A7B4-89B95D468A58}"/>
              </a:ext>
            </a:extLst>
          </p:cNvPr>
          <p:cNvGrpSpPr/>
          <p:nvPr/>
        </p:nvGrpSpPr>
        <p:grpSpPr>
          <a:xfrm>
            <a:off x="546100" y="517880"/>
            <a:ext cx="2666999" cy="749300"/>
            <a:chOff x="190500" y="470416"/>
            <a:chExt cx="2666999" cy="749300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9BA097A7-DF49-4607-BD4C-84DCB17581E5}"/>
                </a:ext>
              </a:extLst>
            </p:cNvPr>
            <p:cNvGrpSpPr/>
            <p:nvPr/>
          </p:nvGrpSpPr>
          <p:grpSpPr>
            <a:xfrm>
              <a:off x="190500" y="470416"/>
              <a:ext cx="2666999" cy="749300"/>
              <a:chOff x="190500" y="470416"/>
              <a:chExt cx="2666999" cy="749300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xmlns="" id="{2385451B-8B90-4266-B888-1F7A5F00002A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2476500" cy="508000"/>
                <a:chOff x="152400" y="647700"/>
                <a:chExt cx="2476500" cy="508000"/>
              </a:xfrm>
            </p:grpSpPr>
            <p:grpSp>
              <p:nvGrpSpPr>
                <p:cNvPr id="24" name="组合 23">
                  <a:extLst>
                    <a:ext uri="{FF2B5EF4-FFF2-40B4-BE49-F238E27FC236}">
                      <a16:creationId xmlns:a16="http://schemas.microsoft.com/office/drawing/2014/main" xmlns="" id="{2C58742E-0A53-4705-A504-2EDABA5DF79D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2476500" cy="508000"/>
                  <a:chOff x="495300" y="825500"/>
                  <a:chExt cx="2476500" cy="571500"/>
                </a:xfrm>
              </p:grpSpPr>
              <p:sp>
                <p:nvSpPr>
                  <p:cNvPr id="26" name="矩形 25">
                    <a:extLst>
                      <a:ext uri="{FF2B5EF4-FFF2-40B4-BE49-F238E27FC236}">
                        <a16:creationId xmlns:a16="http://schemas.microsoft.com/office/drawing/2014/main" xmlns="" id="{5A63EAE5-FF67-4554-9FF7-527B7454EF0D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22606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" name="矩形 26">
                    <a:extLst>
                      <a:ext uri="{FF2B5EF4-FFF2-40B4-BE49-F238E27FC236}">
                        <a16:creationId xmlns:a16="http://schemas.microsoft.com/office/drawing/2014/main" xmlns="" id="{D5E44F29-57F8-4870-9AFF-364479FDB767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xmlns="" id="{D108A772-14D6-4278-A899-F396325C7364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0FAE0030-0333-4755-B04A-5E30BDA647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470416"/>
                <a:ext cx="2666999" cy="749300"/>
              </a:xfrm>
              <a:prstGeom prst="rect">
                <a:avLst/>
              </a:prstGeom>
            </p:spPr>
          </p:pic>
        </p:grp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7E0ECA05-120F-4F36-9CAD-C1F8507FBFDF}"/>
                </a:ext>
              </a:extLst>
            </p:cNvPr>
            <p:cNvSpPr txBox="1"/>
            <p:nvPr/>
          </p:nvSpPr>
          <p:spPr>
            <a:xfrm>
              <a:off x="406399" y="653534"/>
              <a:ext cx="226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节日由来</a:t>
              </a:r>
            </a:p>
          </p:txBody>
        </p:sp>
      </p:grpSp>
      <p:sp>
        <p:nvSpPr>
          <p:cNvPr id="28" name="Text Box 6">
            <a:extLst>
              <a:ext uri="{FF2B5EF4-FFF2-40B4-BE49-F238E27FC236}">
                <a16:creationId xmlns:a16="http://schemas.microsoft.com/office/drawing/2014/main" xmlns="" id="{4620FA0D-0B12-4ED4-8E73-2404C5A67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100" y="2166978"/>
            <a:ext cx="5246948" cy="300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spcBef>
                <a:spcPts val="0"/>
              </a:spcBef>
              <a:buNone/>
              <a:defRPr sz="1600">
                <a:solidFill>
                  <a:srgbClr val="203F84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/>
              <a:t>       为纪念这次伟大的工人运动，</a:t>
            </a:r>
            <a:r>
              <a:rPr lang="en-US" altLang="zh-CN" dirty="0"/>
              <a:t>1889</a:t>
            </a:r>
            <a:r>
              <a:rPr lang="zh-CN" altLang="en-US" dirty="0"/>
              <a:t>年</a:t>
            </a:r>
            <a:r>
              <a:rPr lang="en-US" altLang="zh-CN" dirty="0"/>
              <a:t>7</a:t>
            </a:r>
            <a:r>
              <a:rPr lang="zh-CN" altLang="en-US" dirty="0"/>
              <a:t>月，在恩格斯组织召开的第 二国际成立大会上宣布将每年的五月一日定为国际劳动节，简称“五一”。这一决定立即得到世界各国工人的积极响应。</a:t>
            </a:r>
            <a:endParaRPr lang="en-US" altLang="zh-CN" dirty="0"/>
          </a:p>
          <a:p>
            <a:r>
              <a:rPr lang="zh-CN" altLang="en-US" dirty="0"/>
              <a:t>  </a:t>
            </a:r>
          </a:p>
          <a:p>
            <a:r>
              <a:rPr lang="en-US" altLang="zh-CN" dirty="0"/>
              <a:t>       1890</a:t>
            </a:r>
            <a:r>
              <a:rPr lang="zh-CN" altLang="en-US" dirty="0"/>
              <a:t>年</a:t>
            </a:r>
            <a:r>
              <a:rPr lang="en-US" altLang="zh-CN" dirty="0"/>
              <a:t>5</a:t>
            </a:r>
            <a:r>
              <a:rPr lang="zh-CN" altLang="en-US" dirty="0"/>
              <a:t>月</a:t>
            </a:r>
            <a:r>
              <a:rPr lang="en-US" altLang="zh-CN" dirty="0"/>
              <a:t>1</a:t>
            </a:r>
            <a:r>
              <a:rPr lang="zh-CN" altLang="en-US" dirty="0"/>
              <a:t>日，欧美各国的工人阶级率先走向街头，举行盛大的示威游行与集会，争取权益。从此，每逢这一天，世界各国的劳动人民都要集会、游行，以示庆祝。</a:t>
            </a:r>
          </a:p>
        </p:txBody>
      </p: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EBF63E19-D8CE-4536-BF1D-0870BD9683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800" y="1077196"/>
            <a:ext cx="5918200" cy="543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72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5CB1A7D-8C57-460B-8CBE-14EABC2AF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18168"/>
            <a:ext cx="12192000" cy="48768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2A18DD2-2069-4EFF-A4C6-5C45F0009C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" y="467816"/>
            <a:ext cx="12192000" cy="48768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1EB48BD-A1CE-4711-8147-D5846DFFAE5D}"/>
              </a:ext>
            </a:extLst>
          </p:cNvPr>
          <p:cNvSpPr txBox="1"/>
          <p:nvPr/>
        </p:nvSpPr>
        <p:spPr>
          <a:xfrm>
            <a:off x="353903" y="2086260"/>
            <a:ext cx="7740999" cy="2685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dirty="0">
                <a:solidFill>
                  <a:srgbClr val="A7251E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第二章  </a:t>
            </a:r>
            <a:endParaRPr lang="en-US" altLang="zh-CN" sz="6000" dirty="0">
              <a:solidFill>
                <a:srgbClr val="A7251E"/>
              </a:solidFill>
              <a:latin typeface="禹卫书法行书简体&#10;" panose="02000603000000000000" pitchFamily="2" charset="-122"/>
              <a:ea typeface="禹卫书法行书简体&#10;" panose="02000603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6000" dirty="0">
                <a:solidFill>
                  <a:srgbClr val="A7251E"/>
                </a:solidFill>
                <a:latin typeface="禹卫书法行书简体&#10;" panose="02000603000000000000" pitchFamily="2" charset="-122"/>
                <a:ea typeface="禹卫书法行书简体&#10;" panose="02000603000000000000" pitchFamily="2" charset="-122"/>
              </a:rPr>
              <a:t>各地活动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C75DC87-D8A9-4AC2-858F-45C2C8A511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94902" y="252152"/>
            <a:ext cx="4076790" cy="660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27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AAA4C221-45A4-4CB1-8697-E239CAFE97AE}"/>
              </a:ext>
            </a:extLst>
          </p:cNvPr>
          <p:cNvGrpSpPr/>
          <p:nvPr/>
        </p:nvGrpSpPr>
        <p:grpSpPr>
          <a:xfrm>
            <a:off x="546100" y="517880"/>
            <a:ext cx="2666999" cy="749300"/>
            <a:chOff x="190500" y="470416"/>
            <a:chExt cx="2666999" cy="749300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531A5A3E-98D8-428A-8CC5-247912C6C9ED}"/>
                </a:ext>
              </a:extLst>
            </p:cNvPr>
            <p:cNvGrpSpPr/>
            <p:nvPr/>
          </p:nvGrpSpPr>
          <p:grpSpPr>
            <a:xfrm>
              <a:off x="190500" y="470416"/>
              <a:ext cx="2666999" cy="749300"/>
              <a:chOff x="190500" y="470416"/>
              <a:chExt cx="2666999" cy="749300"/>
            </a:xfrm>
          </p:grpSpPr>
          <p:grpSp>
            <p:nvGrpSpPr>
              <p:cNvPr id="7" name="组合 6">
                <a:extLst>
                  <a:ext uri="{FF2B5EF4-FFF2-40B4-BE49-F238E27FC236}">
                    <a16:creationId xmlns:a16="http://schemas.microsoft.com/office/drawing/2014/main" xmlns="" id="{65161CB8-9B46-4909-889D-AC6EB6D732C2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2476500" cy="508000"/>
                <a:chOff x="152400" y="647700"/>
                <a:chExt cx="2476500" cy="508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:a16="http://schemas.microsoft.com/office/drawing/2014/main" xmlns="" id="{5B6C13B1-6E42-4DC0-8997-B70ADD425F75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2476500" cy="508000"/>
                  <a:chOff x="495300" y="825500"/>
                  <a:chExt cx="2476500" cy="571500"/>
                </a:xfrm>
              </p:grpSpPr>
              <p:sp>
                <p:nvSpPr>
                  <p:cNvPr id="11" name="矩形 10">
                    <a:extLst>
                      <a:ext uri="{FF2B5EF4-FFF2-40B4-BE49-F238E27FC236}">
                        <a16:creationId xmlns:a16="http://schemas.microsoft.com/office/drawing/2014/main" xmlns="" id="{25922F8C-1838-4AA0-8A53-4C8ECC8B68C9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22606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>
                    <a:extLst>
                      <a:ext uri="{FF2B5EF4-FFF2-40B4-BE49-F238E27FC236}">
                        <a16:creationId xmlns:a16="http://schemas.microsoft.com/office/drawing/2014/main" xmlns="" id="{7DBF3D92-B943-4D44-910C-B3CC019681B9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xmlns="" id="{3910870E-4F66-433C-AA84-FCA0A96282ED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936D5F4D-995D-4855-BAF8-91492E2480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470416"/>
                <a:ext cx="2666999" cy="749300"/>
              </a:xfrm>
              <a:prstGeom prst="rect">
                <a:avLst/>
              </a:prstGeom>
            </p:spPr>
          </p:pic>
        </p:grp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1DDF6C72-1920-41A2-A0E9-1AB98FF50C00}"/>
                </a:ext>
              </a:extLst>
            </p:cNvPr>
            <p:cNvSpPr txBox="1"/>
            <p:nvPr/>
          </p:nvSpPr>
          <p:spPr>
            <a:xfrm>
              <a:off x="406399" y="653534"/>
              <a:ext cx="226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欧洲</a:t>
              </a: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A73243FE-066D-4040-859D-B331073E4AFD}"/>
              </a:ext>
            </a:extLst>
          </p:cNvPr>
          <p:cNvSpPr/>
          <p:nvPr/>
        </p:nvSpPr>
        <p:spPr>
          <a:xfrm>
            <a:off x="4610100" y="1521180"/>
            <a:ext cx="7340600" cy="448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       欧洲仍以示威庆祝“五一”　在英国和德国，当局担心示威恐怕会有无政府主义者闹事捣乱。在德国柏林，警方和无政府主义者半夜发生冲突，有多人被捕。不过，数千名工会活跃分子却和平地在市内游行。在法国和奥地利，反对退休金改革的人也上街参与游行。从土耳其国家电视台的新闻画面完全可以看见，警方用警棍打示威者，并扯着其中一人的头发把他拉走。</a:t>
            </a:r>
          </a:p>
          <a:p>
            <a:pPr>
              <a:lnSpc>
                <a:spcPct val="150000"/>
              </a:lnSpc>
            </a:pPr>
            <a:endParaRPr lang="en-US" altLang="zh-CN" sz="1600" dirty="0">
              <a:solidFill>
                <a:srgbClr val="203F84"/>
              </a:solidFill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      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意大利：不庆祝，不放假。</a:t>
            </a:r>
            <a:endParaRPr lang="en-US" altLang="zh-CN" sz="1600" dirty="0">
              <a:solidFill>
                <a:srgbClr val="203F84"/>
              </a:solidFill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       </a:t>
            </a:r>
            <a:endParaRPr lang="en-US" altLang="zh-CN" sz="1600" dirty="0">
              <a:solidFill>
                <a:srgbClr val="203F84"/>
              </a:solidFill>
              <a:ea typeface="思源黑体 CN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      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英国、法国等欧洲国家都将“五一”确定为劳动节，不少国家都放假一天，还有的国家则根据情况将公共假期放在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5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月的第一个星期一。不过，和世界大多数国家不太一样的是，意大利尽管承认“五一”国际劳动节，政府也表示尊重劳工，但一般人并不举行专门的庆祝活动，也没有全国性的“五一”假期。</a:t>
            </a:r>
          </a:p>
        </p:txBody>
      </p:sp>
      <p:pic>
        <p:nvPicPr>
          <p:cNvPr id="1026" name="Picture 2" descr="https://timgsa.baidu.com/timg?image&amp;quality=80&amp;size=b9999_10000&amp;sec=1524824812894&amp;di=35f46d3a660f23413586a4b072fefa4c&amp;imgtype=0&amp;src=http%3A%2F%2Fwww.oushinet.com%2Fsight%2Fu%2Fcms%2Fwww%2F201505%2F02104338whr0.jpg">
            <a:extLst>
              <a:ext uri="{FF2B5EF4-FFF2-40B4-BE49-F238E27FC236}">
                <a16:creationId xmlns:a16="http://schemas.microsoft.com/office/drawing/2014/main" xmlns="" id="{593911AE-F388-49A4-BB55-89C08C7DE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398" y="3809403"/>
            <a:ext cx="4127093" cy="2333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B9BAC00A-758B-4CC5-B173-BF88D9A17F1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175"/>
          <a:stretch/>
        </p:blipFill>
        <p:spPr>
          <a:xfrm>
            <a:off x="279398" y="1450298"/>
            <a:ext cx="4127093" cy="212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67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AAA4C221-45A4-4CB1-8697-E239CAFE97AE}"/>
              </a:ext>
            </a:extLst>
          </p:cNvPr>
          <p:cNvGrpSpPr/>
          <p:nvPr/>
        </p:nvGrpSpPr>
        <p:grpSpPr>
          <a:xfrm>
            <a:off x="546100" y="517880"/>
            <a:ext cx="2666999" cy="749300"/>
            <a:chOff x="190500" y="470416"/>
            <a:chExt cx="2666999" cy="749300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531A5A3E-98D8-428A-8CC5-247912C6C9ED}"/>
                </a:ext>
              </a:extLst>
            </p:cNvPr>
            <p:cNvGrpSpPr/>
            <p:nvPr/>
          </p:nvGrpSpPr>
          <p:grpSpPr>
            <a:xfrm>
              <a:off x="190500" y="470416"/>
              <a:ext cx="2666999" cy="749300"/>
              <a:chOff x="190500" y="470416"/>
              <a:chExt cx="2666999" cy="749300"/>
            </a:xfrm>
          </p:grpSpPr>
          <p:grpSp>
            <p:nvGrpSpPr>
              <p:cNvPr id="7" name="组合 6">
                <a:extLst>
                  <a:ext uri="{FF2B5EF4-FFF2-40B4-BE49-F238E27FC236}">
                    <a16:creationId xmlns:a16="http://schemas.microsoft.com/office/drawing/2014/main" xmlns="" id="{65161CB8-9B46-4909-889D-AC6EB6D732C2}"/>
                  </a:ext>
                </a:extLst>
              </p:cNvPr>
              <p:cNvGrpSpPr/>
              <p:nvPr/>
            </p:nvGrpSpPr>
            <p:grpSpPr>
              <a:xfrm>
                <a:off x="190500" y="660400"/>
                <a:ext cx="2476500" cy="508000"/>
                <a:chOff x="152400" y="647700"/>
                <a:chExt cx="2476500" cy="508000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:a16="http://schemas.microsoft.com/office/drawing/2014/main" xmlns="" id="{5B6C13B1-6E42-4DC0-8997-B70ADD425F75}"/>
                    </a:ext>
                  </a:extLst>
                </p:cNvPr>
                <p:cNvGrpSpPr/>
                <p:nvPr/>
              </p:nvGrpSpPr>
              <p:grpSpPr>
                <a:xfrm>
                  <a:off x="152400" y="647700"/>
                  <a:ext cx="2476500" cy="508000"/>
                  <a:chOff x="495300" y="825500"/>
                  <a:chExt cx="2476500" cy="571500"/>
                </a:xfrm>
              </p:grpSpPr>
              <p:sp>
                <p:nvSpPr>
                  <p:cNvPr id="11" name="矩形 10">
                    <a:extLst>
                      <a:ext uri="{FF2B5EF4-FFF2-40B4-BE49-F238E27FC236}">
                        <a16:creationId xmlns:a16="http://schemas.microsoft.com/office/drawing/2014/main" xmlns="" id="{25922F8C-1838-4AA0-8A53-4C8ECC8B68C9}"/>
                      </a:ext>
                    </a:extLst>
                  </p:cNvPr>
                  <p:cNvSpPr/>
                  <p:nvPr/>
                </p:nvSpPr>
                <p:spPr>
                  <a:xfrm>
                    <a:off x="711200" y="825500"/>
                    <a:ext cx="2260600" cy="571500"/>
                  </a:xfrm>
                  <a:prstGeom prst="rect">
                    <a:avLst/>
                  </a:prstGeom>
                  <a:solidFill>
                    <a:srgbClr val="203F84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" name="矩形 11">
                    <a:extLst>
                      <a:ext uri="{FF2B5EF4-FFF2-40B4-BE49-F238E27FC236}">
                        <a16:creationId xmlns:a16="http://schemas.microsoft.com/office/drawing/2014/main" xmlns="" id="{7DBF3D92-B943-4D44-910C-B3CC019681B9}"/>
                      </a:ext>
                    </a:extLst>
                  </p:cNvPr>
                  <p:cNvSpPr/>
                  <p:nvPr/>
                </p:nvSpPr>
                <p:spPr>
                  <a:xfrm>
                    <a:off x="495300" y="825500"/>
                    <a:ext cx="127000" cy="571500"/>
                  </a:xfrm>
                  <a:prstGeom prst="rect">
                    <a:avLst/>
                  </a:prstGeom>
                  <a:solidFill>
                    <a:srgbClr val="C2191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" name="文本框 9">
                  <a:extLst>
                    <a:ext uri="{FF2B5EF4-FFF2-40B4-BE49-F238E27FC236}">
                      <a16:creationId xmlns:a16="http://schemas.microsoft.com/office/drawing/2014/main" xmlns="" id="{3910870E-4F66-433C-AA84-FCA0A96282ED}"/>
                    </a:ext>
                  </a:extLst>
                </p:cNvPr>
                <p:cNvSpPr txBox="1"/>
                <p:nvPr/>
              </p:nvSpPr>
              <p:spPr>
                <a:xfrm>
                  <a:off x="368300" y="647700"/>
                  <a:ext cx="2260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>
                    <a:solidFill>
                      <a:srgbClr val="C2191F"/>
                    </a:solidFill>
                  </a:endParaRPr>
                </a:p>
              </p:txBody>
            </p:sp>
          </p:grpSp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936D5F4D-995D-4855-BAF8-91492E2480B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0500" y="470416"/>
                <a:ext cx="2666999" cy="749300"/>
              </a:xfrm>
              <a:prstGeom prst="rect">
                <a:avLst/>
              </a:prstGeom>
            </p:spPr>
          </p:pic>
        </p:grp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1DDF6C72-1920-41A2-A0E9-1AB98FF50C00}"/>
                </a:ext>
              </a:extLst>
            </p:cNvPr>
            <p:cNvSpPr txBox="1"/>
            <p:nvPr/>
          </p:nvSpPr>
          <p:spPr>
            <a:xfrm>
              <a:off x="406399" y="653534"/>
              <a:ext cx="226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F7EEDC"/>
                  </a:solidFill>
                  <a:latin typeface="禹卫书法行书简体&#10;" panose="02000603000000000000" pitchFamily="2" charset="-122"/>
                  <a:ea typeface="禹卫书法行书简体&#10;" panose="02000603000000000000" pitchFamily="2" charset="-122"/>
                </a:rPr>
                <a:t>美洲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75BC440-2DEF-4812-BCD5-C8033DE8604E}"/>
              </a:ext>
            </a:extLst>
          </p:cNvPr>
          <p:cNvSpPr/>
          <p:nvPr/>
        </p:nvSpPr>
        <p:spPr>
          <a:xfrm>
            <a:off x="374650" y="4439920"/>
            <a:ext cx="11442700" cy="19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       秘鲁：国家规定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5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月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1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日为国家的劳动节，而且全国放假一天。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       美国：劳动节发源地不过“五一”　劳动节起源于美国。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19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世纪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80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年代，美国资产阶级为了进行 资本积累，对工人阶级进行残酷的剥削压榨，他们用各种手段，迫使工人每天从事长达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12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到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16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小时甚至更多时间的劳动。美国广大工人逐渐认识到，为了保障自己的权利，必须进行斗争。特殊的是，美国政府后来在设立劳动节时，自行规定每年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9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月的第一个星期一为劳动节，所以美国人的劳动节不在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5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月，而在</a:t>
            </a:r>
            <a:r>
              <a:rPr lang="en-US" altLang="zh-CN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9</a:t>
            </a:r>
            <a:r>
              <a:rPr lang="zh-CN" altLang="en-US" sz="1600" dirty="0">
                <a:solidFill>
                  <a:srgbClr val="203F84"/>
                </a:solidFill>
                <a:ea typeface="思源黑体 CN Light" panose="020B0300000000000000" pitchFamily="34" charset="-122"/>
              </a:rPr>
              <a:t>月。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C1239544-2FA2-4E07-AF67-EB65FE9E739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600" b="45418"/>
          <a:stretch/>
        </p:blipFill>
        <p:spPr>
          <a:xfrm>
            <a:off x="2451099" y="1381761"/>
            <a:ext cx="7289801" cy="305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14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劳动节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3035</TotalTime>
  <Words>2537</Words>
  <Application>Microsoft Office PowerPoint</Application>
  <PresentationFormat>自定义</PresentationFormat>
  <Paragraphs>106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劳动节</dc:title>
  <dc:creator>第一PPT</dc:creator>
  <cp:keywords>www.1ppt.com</cp:keywords>
  <dc:description>www.1ppt.com</dc:description>
  <cp:lastModifiedBy>Windows User</cp:lastModifiedBy>
  <cp:revision>29</cp:revision>
  <dcterms:created xsi:type="dcterms:W3CDTF">2018-04-25T06:48:44Z</dcterms:created>
  <dcterms:modified xsi:type="dcterms:W3CDTF">2019-04-26T01:24:48Z</dcterms:modified>
</cp:coreProperties>
</file>