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</p:sldMasterIdLst>
  <p:notesMasterIdLst>
    <p:notesMasterId r:id="rId34"/>
  </p:notesMasterIdLst>
  <p:sldIdLst>
    <p:sldId id="284" r:id="rId3"/>
    <p:sldId id="257" r:id="rId4"/>
    <p:sldId id="289" r:id="rId5"/>
    <p:sldId id="285" r:id="rId6"/>
    <p:sldId id="260" r:id="rId7"/>
    <p:sldId id="261" r:id="rId8"/>
    <p:sldId id="262" r:id="rId9"/>
    <p:sldId id="286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87" r:id="rId20"/>
    <p:sldId id="274" r:id="rId21"/>
    <p:sldId id="290" r:id="rId22"/>
    <p:sldId id="275" r:id="rId23"/>
    <p:sldId id="291" r:id="rId24"/>
    <p:sldId id="276" r:id="rId25"/>
    <p:sldId id="292" r:id="rId26"/>
    <p:sldId id="288" r:id="rId27"/>
    <p:sldId id="278" r:id="rId28"/>
    <p:sldId id="279" r:id="rId29"/>
    <p:sldId id="280" r:id="rId30"/>
    <p:sldId id="281" r:id="rId31"/>
    <p:sldId id="293" r:id="rId32"/>
    <p:sldId id="294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2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02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104BC-F91F-4E0E-9593-1D2E5BEEF53A}" type="datetimeFigureOut">
              <a:rPr lang="zh-CN" altLang="en-US" smtClean="0"/>
              <a:t>2019/4/4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3CE17-A213-4FD8-8482-8A5DD9B4FE9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91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49660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0116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82274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7706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01018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0002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46579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7787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03221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80107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486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95490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687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71043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3545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45426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7104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0505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2669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33579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06208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1578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D4D722-526B-4F91-B39C-8AD9729BFB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8520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524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845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1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316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419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1189643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8495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62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239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036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05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041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355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977E6B2-980A-4277-BA9B-21A0B73402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4542"/>
            <a:ext cx="12192000" cy="524256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E9CB164-C755-442D-845B-0EDE57F7DBC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8" y="0"/>
            <a:ext cx="12178603" cy="161366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A24B0F1-2967-49A4-81F7-EFB855637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630229" cy="147873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8E824D20-2039-4EE6-8578-9D09A23FEF8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1" b="64405"/>
          <a:stretch/>
        </p:blipFill>
        <p:spPr>
          <a:xfrm>
            <a:off x="9949542" y="1"/>
            <a:ext cx="2242457" cy="144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986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73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g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g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41.jpeg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42.jpeg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F31380E-AE22-4BA3-A3A7-4D13D18A55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153" y="667305"/>
            <a:ext cx="10801350" cy="426369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E7ADEFE3-0A7A-4557-8009-1BFDABC158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9800" y="4543425"/>
            <a:ext cx="617218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47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A544D343-0463-4418-A397-0818DC095ADA}"/>
              </a:ext>
            </a:extLst>
          </p:cNvPr>
          <p:cNvGrpSpPr/>
          <p:nvPr/>
        </p:nvGrpSpPr>
        <p:grpSpPr>
          <a:xfrm>
            <a:off x="240939" y="258218"/>
            <a:ext cx="1773716" cy="647038"/>
            <a:chOff x="240939" y="258218"/>
            <a:chExt cx="1773716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6810F007-E415-4911-927F-0DBB443C53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5AAA3EDD-7C47-4A62-B63A-BD32DCDAA8D7}"/>
                </a:ext>
              </a:extLst>
            </p:cNvPr>
            <p:cNvSpPr/>
            <p:nvPr/>
          </p:nvSpPr>
          <p:spPr>
            <a:xfrm>
              <a:off x="1009251" y="258218"/>
              <a:ext cx="10054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踏青</a:t>
              </a:r>
            </a:p>
          </p:txBody>
        </p:sp>
      </p:grp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C6F1BA4-4CD8-42CC-9437-22E9EAACC76E}"/>
              </a:ext>
            </a:extLst>
          </p:cNvPr>
          <p:cNvSpPr/>
          <p:nvPr/>
        </p:nvSpPr>
        <p:spPr>
          <a:xfrm>
            <a:off x="4725077" y="2433305"/>
            <a:ext cx="69040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清明之时，正值春回大地，人们乃因利趁便，扫墓之余亦一家老少在山乡野间游乐一番，回家时顺手折几枝叶芽初绽的柳枝戴在头上，怡乐融融。清明前后正是踏青的好时光，所以成为清明节俗的一项重要内容。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876F4BA6-D462-45DA-8764-07FED6ADE6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584" y="1896239"/>
            <a:ext cx="3318314" cy="2778973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2DA3EB93-32DA-49D6-846E-A1461DB29ED1}"/>
              </a:ext>
            </a:extLst>
          </p:cNvPr>
          <p:cNvGrpSpPr/>
          <p:nvPr/>
        </p:nvGrpSpPr>
        <p:grpSpPr>
          <a:xfrm>
            <a:off x="6259430" y="-39793"/>
            <a:ext cx="3510643" cy="3510643"/>
            <a:chOff x="6261659" y="-235598"/>
            <a:chExt cx="3510643" cy="3510643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5152463E-ED0D-409C-814F-7C4EA47174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1659" y="-235598"/>
              <a:ext cx="3510643" cy="3510643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216C2031-33C8-442E-81D9-3DF7BE1D1B4A}"/>
                </a:ext>
              </a:extLst>
            </p:cNvPr>
            <p:cNvSpPr/>
            <p:nvPr/>
          </p:nvSpPr>
          <p:spPr>
            <a:xfrm>
              <a:off x="7514277" y="1262186"/>
              <a:ext cx="10054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踏青</a:t>
              </a:r>
            </a:p>
          </p:txBody>
        </p:sp>
      </p:grpSp>
      <p:pic>
        <p:nvPicPr>
          <p:cNvPr id="13" name="Picture 272" descr="28">
            <a:extLst>
              <a:ext uri="{FF2B5EF4-FFF2-40B4-BE49-F238E27FC236}">
                <a16:creationId xmlns="" xmlns:a16="http://schemas.microsoft.com/office/drawing/2014/main" id="{E8B167ED-DFF9-46C1-A0DD-DC83A38A6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48086">
            <a:off x="3302504" y="1187080"/>
            <a:ext cx="2106328" cy="160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20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7.40741E-7 L 0.24688 7.40741E-7 " pathEditMode="relative" rAng="0" ptsTypes="AA">
                                      <p:cBhvr>
                                        <p:cTn id="25" dur="2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2934EA92-43CC-439E-B4B6-BB5921863603}"/>
              </a:ext>
            </a:extLst>
          </p:cNvPr>
          <p:cNvGrpSpPr/>
          <p:nvPr/>
        </p:nvGrpSpPr>
        <p:grpSpPr>
          <a:xfrm>
            <a:off x="240939" y="258218"/>
            <a:ext cx="2088629" cy="647038"/>
            <a:chOff x="240939" y="258218"/>
            <a:chExt cx="2088629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EECE09F7-0A80-40D2-9E5E-6085DD764D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655B4D39-5404-4805-AF24-65CE295A5B1D}"/>
                </a:ext>
              </a:extLst>
            </p:cNvPr>
            <p:cNvSpPr/>
            <p:nvPr/>
          </p:nvSpPr>
          <p:spPr>
            <a:xfrm>
              <a:off x="913795" y="258218"/>
              <a:ext cx="141577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放风筝</a:t>
              </a: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9D753CD-481A-408E-BDF1-76CE857B81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95" y="178811"/>
            <a:ext cx="3381357" cy="451254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2AF7791-47D8-4DB0-9924-A805A63BECF4}"/>
              </a:ext>
            </a:extLst>
          </p:cNvPr>
          <p:cNvSpPr/>
          <p:nvPr/>
        </p:nvSpPr>
        <p:spPr>
          <a:xfrm>
            <a:off x="4620567" y="2830258"/>
            <a:ext cx="6940061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放风筝也是清明时节人们所喜爱的活动。每逢清明时节，人们不仅白天放，夜间也放。夜里在风筝下或风稳拉线上挂上一串串彩色的小灯笼，像闪烁的明星，被称为“神灯”。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5DE967AF-4527-4AEF-92A4-8114297EADA0}"/>
              </a:ext>
            </a:extLst>
          </p:cNvPr>
          <p:cNvGrpSpPr/>
          <p:nvPr/>
        </p:nvGrpSpPr>
        <p:grpSpPr>
          <a:xfrm>
            <a:off x="6335275" y="258218"/>
            <a:ext cx="3510643" cy="3510643"/>
            <a:chOff x="6261659" y="-235598"/>
            <a:chExt cx="3510643" cy="3510643"/>
          </a:xfrm>
        </p:grpSpPr>
        <p:pic>
          <p:nvPicPr>
            <p:cNvPr id="15" name="图片 14">
              <a:extLst>
                <a:ext uri="{FF2B5EF4-FFF2-40B4-BE49-F238E27FC236}">
                  <a16:creationId xmlns="" xmlns:a16="http://schemas.microsoft.com/office/drawing/2014/main" id="{2528D5D7-7E69-48B0-8379-FE5D3CA9F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1659" y="-235598"/>
              <a:ext cx="3510643" cy="3510643"/>
            </a:xfrm>
            <a:prstGeom prst="rect">
              <a:avLst/>
            </a:prstGeom>
          </p:spPr>
        </p:pic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16BBE746-0F74-4F92-8009-CC35798272EF}"/>
                </a:ext>
              </a:extLst>
            </p:cNvPr>
            <p:cNvSpPr/>
            <p:nvPr/>
          </p:nvSpPr>
          <p:spPr>
            <a:xfrm>
              <a:off x="7309094" y="1262186"/>
              <a:ext cx="141577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放风筝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965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9DB21A8A-273F-427F-A412-6647358472AB}"/>
              </a:ext>
            </a:extLst>
          </p:cNvPr>
          <p:cNvGrpSpPr/>
          <p:nvPr/>
        </p:nvGrpSpPr>
        <p:grpSpPr>
          <a:xfrm>
            <a:off x="240939" y="258218"/>
            <a:ext cx="2613410" cy="647038"/>
            <a:chOff x="240939" y="258218"/>
            <a:chExt cx="2613410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562CA87A-0B43-4165-AA59-36781F19D1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2B34EDEA-80E1-4F72-92E9-49CA20744D33}"/>
                </a:ext>
              </a:extLst>
            </p:cNvPr>
            <p:cNvSpPr/>
            <p:nvPr/>
          </p:nvSpPr>
          <p:spPr>
            <a:xfrm>
              <a:off x="1028208" y="258218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插柳戴柳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A7AB7D9F-69F8-43E9-A4AB-43633321A0CD}"/>
              </a:ext>
            </a:extLst>
          </p:cNvPr>
          <p:cNvGrpSpPr/>
          <p:nvPr/>
        </p:nvGrpSpPr>
        <p:grpSpPr>
          <a:xfrm>
            <a:off x="3196034" y="-70201"/>
            <a:ext cx="3510643" cy="3510643"/>
            <a:chOff x="6261658" y="-291582"/>
            <a:chExt cx="3510643" cy="3510643"/>
          </a:xfrm>
        </p:grpSpPr>
        <p:pic>
          <p:nvPicPr>
            <p:cNvPr id="17" name="图片 16">
              <a:extLst>
                <a:ext uri="{FF2B5EF4-FFF2-40B4-BE49-F238E27FC236}">
                  <a16:creationId xmlns="" xmlns:a16="http://schemas.microsoft.com/office/drawing/2014/main" id="{1FF81912-D785-41D3-8ADC-2669D8ED2B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1658" y="-291582"/>
              <a:ext cx="3510643" cy="3510643"/>
            </a:xfrm>
            <a:prstGeom prst="rect">
              <a:avLst/>
            </a:prstGeom>
          </p:spPr>
        </p:pic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902ED7F2-A053-4953-AC49-5DC9D190B332}"/>
                </a:ext>
              </a:extLst>
            </p:cNvPr>
            <p:cNvSpPr/>
            <p:nvPr/>
          </p:nvSpPr>
          <p:spPr>
            <a:xfrm>
              <a:off x="7103909" y="1262186"/>
              <a:ext cx="182614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插柳戴柳</a:t>
              </a:r>
            </a:p>
          </p:txBody>
        </p: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04368DC-F7EE-46DA-95DF-EA2653963CE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7846" y="-20751"/>
            <a:ext cx="2888847" cy="435254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10FB080-1451-445E-B687-7258366989F7}"/>
              </a:ext>
            </a:extLst>
          </p:cNvPr>
          <p:cNvSpPr/>
          <p:nvPr/>
        </p:nvSpPr>
        <p:spPr>
          <a:xfrm>
            <a:off x="458237" y="2459024"/>
            <a:ext cx="10878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据说，插柳的风俗，也是为了纪念“教民稼穑”的农事祖师神农氏。有的地方，人们把柳枝插在屋檐下，以预报天气，谚有“柳条青，雨蒙蒙；柳条干，晴了天”的说法。杨柳有强大的生命力，俗话说：“有心栽花花不发，无心插柳柳成荫。”柳条插土就活，插到哪里，活到哪里，年年插柳，处处成荫。 </a:t>
            </a:r>
          </a:p>
        </p:txBody>
      </p:sp>
    </p:spTree>
    <p:extLst>
      <p:ext uri="{BB962C8B-B14F-4D97-AF65-F5344CB8AC3E}">
        <p14:creationId xmlns:p14="http://schemas.microsoft.com/office/powerpoint/2010/main" val="224272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B865A80-8E32-4196-9137-BA7E62B22431}"/>
              </a:ext>
            </a:extLst>
          </p:cNvPr>
          <p:cNvGrpSpPr/>
          <p:nvPr/>
        </p:nvGrpSpPr>
        <p:grpSpPr>
          <a:xfrm>
            <a:off x="240939" y="258218"/>
            <a:ext cx="2408226" cy="647038"/>
            <a:chOff x="240939" y="258218"/>
            <a:chExt cx="2408226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7FB644F1-A165-4F83-A01A-D9600C67F5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4965C803-8FAB-4561-86C7-A03FB94E9D7E}"/>
                </a:ext>
              </a:extLst>
            </p:cNvPr>
            <p:cNvSpPr/>
            <p:nvPr/>
          </p:nvSpPr>
          <p:spPr>
            <a:xfrm>
              <a:off x="1233392" y="258218"/>
              <a:ext cx="141577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荡秋千</a:t>
              </a:r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933E2BB-6349-4320-8B0B-F61765DFA215}"/>
              </a:ext>
            </a:extLst>
          </p:cNvPr>
          <p:cNvSpPr/>
          <p:nvPr/>
        </p:nvSpPr>
        <p:spPr>
          <a:xfrm>
            <a:off x="507678" y="2945532"/>
            <a:ext cx="81283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荡秋千是中国古代清明节习俗。秋千，意即揪着皮绳而迁移。它的历史很古老，最早叫千秋，后为了避忌讳，改为秋千。古时的秋千多用树桠枝为架，再栓上彩带做成。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0AFB2C27-80D5-4559-84CF-B5023CB11434}"/>
              </a:ext>
            </a:extLst>
          </p:cNvPr>
          <p:cNvGrpSpPr/>
          <p:nvPr/>
        </p:nvGrpSpPr>
        <p:grpSpPr>
          <a:xfrm>
            <a:off x="1956383" y="207832"/>
            <a:ext cx="3510643" cy="3510643"/>
            <a:chOff x="6261658" y="-291582"/>
            <a:chExt cx="3510643" cy="3510643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8D81C5F5-142A-4762-AC01-FF462DEB6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1658" y="-291582"/>
              <a:ext cx="3510643" cy="3510643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952B05C0-FF29-4890-919E-CF4A47D1BCFF}"/>
                </a:ext>
              </a:extLst>
            </p:cNvPr>
            <p:cNvSpPr/>
            <p:nvPr/>
          </p:nvSpPr>
          <p:spPr>
            <a:xfrm>
              <a:off x="7309093" y="1262186"/>
              <a:ext cx="141577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荡秋千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CDA4982-39C7-4C69-BE48-A2994837AC8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5647" y="625121"/>
            <a:ext cx="5016353" cy="464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55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A52A403-2A88-4619-B2D7-E5261437637F}"/>
              </a:ext>
            </a:extLst>
          </p:cNvPr>
          <p:cNvGrpSpPr/>
          <p:nvPr/>
        </p:nvGrpSpPr>
        <p:grpSpPr>
          <a:xfrm>
            <a:off x="240939" y="258218"/>
            <a:ext cx="2540972" cy="647038"/>
            <a:chOff x="240939" y="258218"/>
            <a:chExt cx="2540972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4DFCD06F-EB72-4706-B8EA-2C80DB7644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4611174F-765F-498F-B53B-F9A9A618CD4E}"/>
                </a:ext>
              </a:extLst>
            </p:cNvPr>
            <p:cNvSpPr/>
            <p:nvPr/>
          </p:nvSpPr>
          <p:spPr>
            <a:xfrm>
              <a:off x="940544" y="289349"/>
              <a:ext cx="184136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蚕花会</a:t>
              </a: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等线" panose="020F0502020204030204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3DD4A4EF-5C8F-4D39-B0E2-0288F300B90E}"/>
              </a:ext>
            </a:extLst>
          </p:cNvPr>
          <p:cNvSpPr/>
          <p:nvPr/>
        </p:nvSpPr>
        <p:spPr>
          <a:xfrm>
            <a:off x="5641130" y="2180190"/>
            <a:ext cx="562636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“蚕花会”是蚕乡一种特有的民俗文化，过去清明节期间，浙江梧桐、乌镇、崇福、洲泉等地都有此项民俗活动。其中以洲泉的马鸣庙和青石的双庙诸的蚕花会最为精彩隆重。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F1C17E38-6469-43B7-9FB7-79D2FC3CF5B3}"/>
              </a:ext>
            </a:extLst>
          </p:cNvPr>
          <p:cNvGrpSpPr/>
          <p:nvPr/>
        </p:nvGrpSpPr>
        <p:grpSpPr>
          <a:xfrm>
            <a:off x="6457562" y="-376263"/>
            <a:ext cx="3510643" cy="3510643"/>
            <a:chOff x="6261658" y="-291582"/>
            <a:chExt cx="3510643" cy="3510643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90EE354D-6A84-464A-8BC9-A0A5F634D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1658" y="-291582"/>
              <a:ext cx="3510643" cy="3510643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39A33A6A-B9E2-411D-BC42-A73DA8265748}"/>
                </a:ext>
              </a:extLst>
            </p:cNvPr>
            <p:cNvSpPr/>
            <p:nvPr/>
          </p:nvSpPr>
          <p:spPr>
            <a:xfrm>
              <a:off x="7309093" y="1262186"/>
              <a:ext cx="141577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蚕花会</a:t>
              </a:r>
            </a:p>
          </p:txBody>
        </p:sp>
      </p:grpSp>
      <p:pic>
        <p:nvPicPr>
          <p:cNvPr id="11" name="Picture 7">
            <a:extLst>
              <a:ext uri="{FF2B5EF4-FFF2-40B4-BE49-F238E27FC236}">
                <a16:creationId xmlns="" xmlns:a16="http://schemas.microsoft.com/office/drawing/2014/main" id="{E2F72397-0129-432A-A859-0EC8F1AC7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0951" y="1816391"/>
            <a:ext cx="3510643" cy="26359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2674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CD1600D5-487F-43A8-88A5-BEA8F645BF2B}"/>
              </a:ext>
            </a:extLst>
          </p:cNvPr>
          <p:cNvGrpSpPr/>
          <p:nvPr/>
        </p:nvGrpSpPr>
        <p:grpSpPr>
          <a:xfrm>
            <a:off x="240939" y="258218"/>
            <a:ext cx="2270384" cy="647038"/>
            <a:chOff x="240939" y="258218"/>
            <a:chExt cx="2270384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6F58CEE6-BEFD-4D97-AF44-377CC12485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EB20C4D2-28C8-4E12-959D-23998FBC75A9}"/>
                </a:ext>
              </a:extLst>
            </p:cNvPr>
            <p:cNvSpPr/>
            <p:nvPr/>
          </p:nvSpPr>
          <p:spPr>
            <a:xfrm>
              <a:off x="669956" y="258218"/>
              <a:ext cx="184136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拔河</a:t>
              </a:r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926844D-CBDC-46D9-9AC9-7025AB53E8E0}"/>
              </a:ext>
            </a:extLst>
          </p:cNvPr>
          <p:cNvSpPr/>
          <p:nvPr/>
        </p:nvSpPr>
        <p:spPr>
          <a:xfrm>
            <a:off x="785419" y="3070079"/>
            <a:ext cx="54988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据说，在时值春耕春种的清明时节举行拔河，具有祈求丰收的意味，历代帝王自然非常重视。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AA932554-1683-4FA8-8F57-53EFC4197B80}"/>
              </a:ext>
            </a:extLst>
          </p:cNvPr>
          <p:cNvGrpSpPr/>
          <p:nvPr/>
        </p:nvGrpSpPr>
        <p:grpSpPr>
          <a:xfrm>
            <a:off x="1779519" y="519003"/>
            <a:ext cx="3510643" cy="3510643"/>
            <a:chOff x="6261658" y="-291582"/>
            <a:chExt cx="3510643" cy="3510643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2E886D03-52A3-4D70-B0DF-D298563FFC7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1658" y="-291582"/>
              <a:ext cx="3510643" cy="3510643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8F1A280B-038E-4049-8D77-0C4B21D9D95E}"/>
                </a:ext>
              </a:extLst>
            </p:cNvPr>
            <p:cNvSpPr/>
            <p:nvPr/>
          </p:nvSpPr>
          <p:spPr>
            <a:xfrm>
              <a:off x="7514278" y="1262186"/>
              <a:ext cx="10054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拔河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F793FC7-CA7D-420C-9135-CE40F8887E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11" y="1700077"/>
            <a:ext cx="4762500" cy="3190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7900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DFB62B68-A541-459A-A12A-FDE00BF0EED2}"/>
              </a:ext>
            </a:extLst>
          </p:cNvPr>
          <p:cNvSpPr/>
          <p:nvPr/>
        </p:nvSpPr>
        <p:spPr>
          <a:xfrm>
            <a:off x="298269" y="1285008"/>
            <a:ext cx="116099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“蹴”即用脚踢，“鞠”是皮制的球，“蹴鞠”就是用脚去踢球。这是古代清明节时人们喜爱的一种游戏，相传是黄帝发明的，最初目的是用来训练武士。足球的起源。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BCA91CE2-37FB-46E5-AF24-0B6728575A2D}"/>
              </a:ext>
            </a:extLst>
          </p:cNvPr>
          <p:cNvGrpSpPr/>
          <p:nvPr/>
        </p:nvGrpSpPr>
        <p:grpSpPr>
          <a:xfrm>
            <a:off x="240939" y="258218"/>
            <a:ext cx="2270384" cy="647038"/>
            <a:chOff x="240939" y="258218"/>
            <a:chExt cx="2270384" cy="647038"/>
          </a:xfrm>
        </p:grpSpPr>
        <p:pic>
          <p:nvPicPr>
            <p:cNvPr id="6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D0E5331F-9AF5-409A-8F87-358A56FAA8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3B984C7C-C70C-45F1-8A4B-05968168A9F7}"/>
                </a:ext>
              </a:extLst>
            </p:cNvPr>
            <p:cNvSpPr/>
            <p:nvPr/>
          </p:nvSpPr>
          <p:spPr>
            <a:xfrm>
              <a:off x="669956" y="258218"/>
              <a:ext cx="184136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蹴鞠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569D4BD-767E-4E55-8576-B1498647EB43}"/>
              </a:ext>
            </a:extLst>
          </p:cNvPr>
          <p:cNvGrpSpPr/>
          <p:nvPr/>
        </p:nvGrpSpPr>
        <p:grpSpPr>
          <a:xfrm>
            <a:off x="1590639" y="2018312"/>
            <a:ext cx="3510643" cy="3510643"/>
            <a:chOff x="6261658" y="-291582"/>
            <a:chExt cx="3510643" cy="3510643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C40D23E1-EAFC-4A18-84B0-B98F5DD49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1658" y="-291582"/>
              <a:ext cx="3510643" cy="3510643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851F86A9-C7C1-4A6E-BC57-08132619FB05}"/>
                </a:ext>
              </a:extLst>
            </p:cNvPr>
            <p:cNvSpPr/>
            <p:nvPr/>
          </p:nvSpPr>
          <p:spPr>
            <a:xfrm>
              <a:off x="7514277" y="1262186"/>
              <a:ext cx="10054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蹴鞠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7942612-424F-4D6E-94A7-744728F26DE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5552"/>
          <a:stretch/>
        </p:blipFill>
        <p:spPr>
          <a:xfrm>
            <a:off x="5534191" y="2429457"/>
            <a:ext cx="6229638" cy="2979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88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459DA55-3052-487D-8EB6-18407702426B}"/>
              </a:ext>
            </a:extLst>
          </p:cNvPr>
          <p:cNvGrpSpPr/>
          <p:nvPr/>
        </p:nvGrpSpPr>
        <p:grpSpPr>
          <a:xfrm>
            <a:off x="240939" y="258218"/>
            <a:ext cx="2270384" cy="647038"/>
            <a:chOff x="240939" y="258218"/>
            <a:chExt cx="2270384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6FA7B9DD-0192-4A71-BBB7-EE2B1D1329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1D4EBDBD-7ADF-4915-A2BB-77B4A82EAD35}"/>
                </a:ext>
              </a:extLst>
            </p:cNvPr>
            <p:cNvSpPr/>
            <p:nvPr/>
          </p:nvSpPr>
          <p:spPr>
            <a:xfrm>
              <a:off x="669956" y="258218"/>
              <a:ext cx="1841367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植树</a:t>
              </a:r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F8C2E56E-5F21-4B3F-BDCD-2954D35713DB}"/>
              </a:ext>
            </a:extLst>
          </p:cNvPr>
          <p:cNvSpPr/>
          <p:nvPr/>
        </p:nvSpPr>
        <p:spPr>
          <a:xfrm>
            <a:off x="240939" y="2536144"/>
            <a:ext cx="69318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清明前后，春阳照临，春雨飞洒，种植树苗成活率高，成长快。因此，自古以来，我国就有清明植树的习惯。有人还把清明节叫作“植树节”。植树风俗一直流传至今。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B326FFEA-0E61-4B36-BE74-264A5931C6E8}"/>
              </a:ext>
            </a:extLst>
          </p:cNvPr>
          <p:cNvGrpSpPr/>
          <p:nvPr/>
        </p:nvGrpSpPr>
        <p:grpSpPr>
          <a:xfrm>
            <a:off x="2066534" y="0"/>
            <a:ext cx="3510643" cy="3510643"/>
            <a:chOff x="6261658" y="-291582"/>
            <a:chExt cx="3510643" cy="3510643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2B2551B8-142D-408E-B756-595D950394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1658" y="-291582"/>
              <a:ext cx="3510643" cy="3510643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E5EC9807-A677-42D2-90BB-26B7537DEC01}"/>
                </a:ext>
              </a:extLst>
            </p:cNvPr>
            <p:cNvSpPr/>
            <p:nvPr/>
          </p:nvSpPr>
          <p:spPr>
            <a:xfrm>
              <a:off x="7514276" y="1262186"/>
              <a:ext cx="10054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植树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88C96AB-104E-4211-A09E-5B28A69E13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4077" y="1637393"/>
            <a:ext cx="428625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788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hinkpad\Desktop\PNG\1_0002_图层-5-副本.png">
            <a:extLst>
              <a:ext uri="{FF2B5EF4-FFF2-40B4-BE49-F238E27FC236}">
                <a16:creationId xmlns="" xmlns:a16="http://schemas.microsoft.com/office/drawing/2014/main" id="{151D613A-B1FD-49BE-9A6D-71C9D714F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888" y="1173740"/>
            <a:ext cx="2182221" cy="201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01200660-2832-4FC0-842C-B18A62F371EC}"/>
              </a:ext>
            </a:extLst>
          </p:cNvPr>
          <p:cNvSpPr/>
          <p:nvPr/>
        </p:nvSpPr>
        <p:spPr>
          <a:xfrm>
            <a:off x="5695890" y="1573953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叁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="" xmlns:a16="http://schemas.microsoft.com/office/drawing/2014/main" id="{F3FC67AA-B776-4F78-9539-C13AE97ED2F9}"/>
              </a:ext>
            </a:extLst>
          </p:cNvPr>
          <p:cNvSpPr txBox="1"/>
          <p:nvPr/>
        </p:nvSpPr>
        <p:spPr>
          <a:xfrm>
            <a:off x="3512842" y="3191994"/>
            <a:ext cx="5163602" cy="1141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377">
              <a:lnSpc>
                <a:spcPct val="125000"/>
              </a:lnSpc>
            </a:pPr>
            <a:r>
              <a:rPr lang="zh-CN" altLang="en-US" sz="6000" b="1" dirty="0">
                <a:ln>
                  <a:solidFill>
                    <a:schemeClr val="bg1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清明节的饮食</a:t>
            </a:r>
          </a:p>
        </p:txBody>
      </p:sp>
    </p:spTree>
    <p:extLst>
      <p:ext uri="{BB962C8B-B14F-4D97-AF65-F5344CB8AC3E}">
        <p14:creationId xmlns:p14="http://schemas.microsoft.com/office/powerpoint/2010/main" val="26165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65251C2-6131-4ECA-9364-CDACBBD08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81748">
            <a:off x="1454086" y="2272681"/>
            <a:ext cx="2745245" cy="1952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7852F65-B194-4CDD-8551-386037FA9719}"/>
              </a:ext>
            </a:extLst>
          </p:cNvPr>
          <p:cNvGrpSpPr/>
          <p:nvPr/>
        </p:nvGrpSpPr>
        <p:grpSpPr>
          <a:xfrm>
            <a:off x="240939" y="258218"/>
            <a:ext cx="2115377" cy="647038"/>
            <a:chOff x="240939" y="258218"/>
            <a:chExt cx="2115377" cy="647038"/>
          </a:xfrm>
        </p:grpSpPr>
        <p:pic>
          <p:nvPicPr>
            <p:cNvPr id="6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82FADE0D-0574-46C5-B088-59A49A06BE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1D2F0256-EDE9-4D92-9D4D-3DFD8F0AD402}"/>
                </a:ext>
              </a:extLst>
            </p:cNvPr>
            <p:cNvSpPr/>
            <p:nvPr/>
          </p:nvSpPr>
          <p:spPr>
            <a:xfrm>
              <a:off x="940544" y="289067"/>
              <a:ext cx="141577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乌稔饭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683DFDA-C5AD-4B0E-A9D7-E4644AD06DB5}"/>
              </a:ext>
            </a:extLst>
          </p:cNvPr>
          <p:cNvSpPr/>
          <p:nvPr/>
        </p:nvSpPr>
        <p:spPr>
          <a:xfrm>
            <a:off x="4883352" y="2306382"/>
            <a:ext cx="6619782" cy="1884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关于清明食俗，不能不提到畲家的“乌稔饭”，因为闽东是畲族聚居地。每年三月初三，畲族人家家户户煮“乌稔饭”，并馈赠汉族的亲戚朋友，久而久之，当地的汉族人民也有了清明时食“乌稔饭”的习俗。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AB5A9CE-C8C7-4081-B46A-0D71E9D585F2}"/>
              </a:ext>
            </a:extLst>
          </p:cNvPr>
          <p:cNvGrpSpPr/>
          <p:nvPr/>
        </p:nvGrpSpPr>
        <p:grpSpPr>
          <a:xfrm>
            <a:off x="5987142" y="992411"/>
            <a:ext cx="4049959" cy="1828339"/>
            <a:chOff x="2263824" y="863177"/>
            <a:chExt cx="4049959" cy="1828339"/>
          </a:xfrm>
        </p:grpSpPr>
        <p:pic>
          <p:nvPicPr>
            <p:cNvPr id="10" name="图片 10">
              <a:extLst>
                <a:ext uri="{FF2B5EF4-FFF2-40B4-BE49-F238E27FC236}">
                  <a16:creationId xmlns="" xmlns:a16="http://schemas.microsoft.com/office/drawing/2014/main" id="{5C824AB2-670F-46E1-8F9F-C3AACF4B3D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612623">
              <a:off x="2263824" y="863177"/>
              <a:ext cx="4049959" cy="1828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7902D6D7-77A7-4B54-8063-83ED78BAE490}"/>
                </a:ext>
              </a:extLst>
            </p:cNvPr>
            <p:cNvSpPr/>
            <p:nvPr/>
          </p:nvSpPr>
          <p:spPr>
            <a:xfrm>
              <a:off x="4008484" y="1376589"/>
              <a:ext cx="141577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乌稔饭</a:t>
              </a:r>
              <a:endPara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383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CD326E3E-CE95-4DF6-8DCF-D17E01F3CD0A}"/>
              </a:ext>
            </a:extLst>
          </p:cNvPr>
          <p:cNvSpPr/>
          <p:nvPr/>
        </p:nvSpPr>
        <p:spPr>
          <a:xfrm>
            <a:off x="3654249" y="1642863"/>
            <a:ext cx="60708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清明节是中国最重要的传统节日之一。它不仅是人们祭奠祖先、缅怀先人的节日，也是中华民族认祖归宗的纽带，更是一个远足踏青、亲近自然、催护新生的春季仪式。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6726384-8212-43F0-94E0-1703B7D6D0B0}"/>
              </a:ext>
            </a:extLst>
          </p:cNvPr>
          <p:cNvGrpSpPr/>
          <p:nvPr/>
        </p:nvGrpSpPr>
        <p:grpSpPr>
          <a:xfrm>
            <a:off x="718533" y="1619732"/>
            <a:ext cx="2688655" cy="2486636"/>
            <a:chOff x="146881" y="423993"/>
            <a:chExt cx="2688655" cy="2486636"/>
          </a:xfrm>
        </p:grpSpPr>
        <p:pic>
          <p:nvPicPr>
            <p:cNvPr id="8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F65A1D5A-7B83-4A51-8E76-A0079D2AC5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881" y="423993"/>
              <a:ext cx="2688655" cy="24866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9AB65F2D-54C2-4A3B-957C-33B7CB5A3AD9}"/>
                </a:ext>
              </a:extLst>
            </p:cNvPr>
            <p:cNvSpPr txBox="1"/>
            <p:nvPr/>
          </p:nvSpPr>
          <p:spPr>
            <a:xfrm>
              <a:off x="1149729" y="832104"/>
              <a:ext cx="63335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400" b="1" i="0" u="none" strike="noStrike" kern="120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前言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3F17A51-D110-46C1-9EBC-2D40B13792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19218" y="1243584"/>
            <a:ext cx="1179576" cy="437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94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7852F65-B194-4CDD-8551-386037FA9719}"/>
              </a:ext>
            </a:extLst>
          </p:cNvPr>
          <p:cNvGrpSpPr/>
          <p:nvPr/>
        </p:nvGrpSpPr>
        <p:grpSpPr>
          <a:xfrm>
            <a:off x="240939" y="255179"/>
            <a:ext cx="2224914" cy="650077"/>
            <a:chOff x="240939" y="255179"/>
            <a:chExt cx="2224914" cy="650077"/>
          </a:xfrm>
        </p:grpSpPr>
        <p:pic>
          <p:nvPicPr>
            <p:cNvPr id="6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82FADE0D-0574-46C5-B088-59A49A06BE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1D2F0256-EDE9-4D92-9D4D-3DFD8F0AD402}"/>
                </a:ext>
              </a:extLst>
            </p:cNvPr>
            <p:cNvSpPr/>
            <p:nvPr/>
          </p:nvSpPr>
          <p:spPr>
            <a:xfrm>
              <a:off x="1050081" y="255179"/>
              <a:ext cx="141577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子推膜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6CF97612-EEBF-42C0-A08E-5910F541AC2E}"/>
              </a:ext>
            </a:extLst>
          </p:cNvPr>
          <p:cNvSpPr/>
          <p:nvPr/>
        </p:nvSpPr>
        <p:spPr>
          <a:xfrm>
            <a:off x="722896" y="2899761"/>
            <a:ext cx="72589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“子推馍”，又称老馍馍，类似古代武将的头盔，重约250—500克。里面包鸡蛋或红枣，上面有顶子。顶子四周贴面花。面花是面塑的小馍，形状有燕、虫、蛇、兔或文房四宝。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6E58310A-78B6-4261-B454-D0139E41A5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44481">
            <a:off x="8340685" y="2124333"/>
            <a:ext cx="2847281" cy="19318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594A6C3-521B-45E2-8800-4BDBF9EF763C}"/>
              </a:ext>
            </a:extLst>
          </p:cNvPr>
          <p:cNvGrpSpPr/>
          <p:nvPr/>
        </p:nvGrpSpPr>
        <p:grpSpPr>
          <a:xfrm>
            <a:off x="2749964" y="1533108"/>
            <a:ext cx="4049959" cy="1828339"/>
            <a:chOff x="2263824" y="863177"/>
            <a:chExt cx="4049959" cy="1828339"/>
          </a:xfrm>
        </p:grpSpPr>
        <p:pic>
          <p:nvPicPr>
            <p:cNvPr id="15" name="图片 10">
              <a:extLst>
                <a:ext uri="{FF2B5EF4-FFF2-40B4-BE49-F238E27FC236}">
                  <a16:creationId xmlns="" xmlns:a16="http://schemas.microsoft.com/office/drawing/2014/main" id="{9934A8B9-1F18-4EB9-8885-70E7058ED5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612623">
              <a:off x="2263824" y="863177"/>
              <a:ext cx="4049959" cy="1828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1F7C8EB4-A8BF-4A04-A306-804F6EEA34F0}"/>
                </a:ext>
              </a:extLst>
            </p:cNvPr>
            <p:cNvSpPr/>
            <p:nvPr/>
          </p:nvSpPr>
          <p:spPr>
            <a:xfrm>
              <a:off x="4008483" y="1376589"/>
              <a:ext cx="141577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子推膜</a:t>
              </a:r>
              <a:endPara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99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9658D34-14C1-4C03-AF66-F126D845B0CF}"/>
              </a:ext>
            </a:extLst>
          </p:cNvPr>
          <p:cNvGrpSpPr/>
          <p:nvPr/>
        </p:nvGrpSpPr>
        <p:grpSpPr>
          <a:xfrm>
            <a:off x="240939" y="258218"/>
            <a:ext cx="2525746" cy="647038"/>
            <a:chOff x="240939" y="258218"/>
            <a:chExt cx="2525746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5A6DE5FD-9367-4A76-9C97-2241ECB4D7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9A35BDF0-1D76-4C7A-AAA2-C6BA9F271053}"/>
                </a:ext>
              </a:extLst>
            </p:cNvPr>
            <p:cNvSpPr/>
            <p:nvPr/>
          </p:nvSpPr>
          <p:spPr>
            <a:xfrm>
              <a:off x="1103086" y="289349"/>
              <a:ext cx="166359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枣糕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D5EB834-3335-488C-B1EE-CEAD1386949B}"/>
              </a:ext>
            </a:extLst>
          </p:cNvPr>
          <p:cNvSpPr/>
          <p:nvPr/>
        </p:nvSpPr>
        <p:spPr>
          <a:xfrm>
            <a:off x="5088124" y="2726432"/>
            <a:ext cx="6494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又叫“子推饼”，北方一些地方用酵糟发面，夹枣蒸食。他们还习惯将枣饼制成飞燕形，用柳条串起挂在门上，可以冷食，以纪念介子推不求名利的高尚品质。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="" xmlns:a16="http://schemas.microsoft.com/office/drawing/2014/main" id="{5E0326D0-8177-4296-AA4A-0B8D1F3ED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8406" y="2058047"/>
            <a:ext cx="3134504" cy="2161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9CF6FCB1-9C2E-48C0-A458-DF33BF5C827A}"/>
              </a:ext>
            </a:extLst>
          </p:cNvPr>
          <p:cNvGrpSpPr/>
          <p:nvPr/>
        </p:nvGrpSpPr>
        <p:grpSpPr>
          <a:xfrm>
            <a:off x="6197600" y="1130297"/>
            <a:ext cx="4049959" cy="1828339"/>
            <a:chOff x="2263824" y="863177"/>
            <a:chExt cx="4049959" cy="1828339"/>
          </a:xfrm>
        </p:grpSpPr>
        <p:pic>
          <p:nvPicPr>
            <p:cNvPr id="15" name="图片 10">
              <a:extLst>
                <a:ext uri="{FF2B5EF4-FFF2-40B4-BE49-F238E27FC236}">
                  <a16:creationId xmlns="" xmlns:a16="http://schemas.microsoft.com/office/drawing/2014/main" id="{DA30B9D7-F565-42F8-A4F0-69A67D2F89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612623">
              <a:off x="2263824" y="863177"/>
              <a:ext cx="4049959" cy="1828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C0391BDD-5839-4B97-96FE-0BE5DDD47948}"/>
                </a:ext>
              </a:extLst>
            </p:cNvPr>
            <p:cNvSpPr/>
            <p:nvPr/>
          </p:nvSpPr>
          <p:spPr>
            <a:xfrm>
              <a:off x="4213669" y="1376589"/>
              <a:ext cx="10054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枣糕</a:t>
              </a:r>
              <a:endPara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9679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9658D34-14C1-4C03-AF66-F126D845B0CF}"/>
              </a:ext>
            </a:extLst>
          </p:cNvPr>
          <p:cNvGrpSpPr/>
          <p:nvPr/>
        </p:nvGrpSpPr>
        <p:grpSpPr>
          <a:xfrm>
            <a:off x="240939" y="258218"/>
            <a:ext cx="2525746" cy="647038"/>
            <a:chOff x="240939" y="258218"/>
            <a:chExt cx="2525746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5A6DE5FD-9367-4A76-9C97-2241ECB4D7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9A35BDF0-1D76-4C7A-AAA2-C6BA9F271053}"/>
                </a:ext>
              </a:extLst>
            </p:cNvPr>
            <p:cNvSpPr/>
            <p:nvPr/>
          </p:nvSpPr>
          <p:spPr>
            <a:xfrm>
              <a:off x="940544" y="289349"/>
              <a:ext cx="1826141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Bef>
                  <a:spcPct val="0"/>
                </a:spcBef>
              </a:pPr>
              <a:r>
                <a:rPr lang="zh-CN" altLang="en-US" sz="3200" b="1" dirty="0">
                  <a:solidFill>
                    <a:srgbClr val="E6001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润饼菜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47BEA53-EE66-443D-8A3B-6704FAD89655}"/>
              </a:ext>
            </a:extLst>
          </p:cNvPr>
          <p:cNvSpPr/>
          <p:nvPr/>
        </p:nvSpPr>
        <p:spPr>
          <a:xfrm>
            <a:off x="2810074" y="2105077"/>
            <a:ext cx="4332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每到清明时节，福建泉州人有吃“润饼菜”的食俗。据说，这是古时寒食节食俗之遗风。 据说润饼的来源，是在太平天国的时期。</a:t>
            </a:r>
          </a:p>
        </p:txBody>
      </p:sp>
      <p:pic>
        <p:nvPicPr>
          <p:cNvPr id="14" name="Picture 6">
            <a:extLst>
              <a:ext uri="{FF2B5EF4-FFF2-40B4-BE49-F238E27FC236}">
                <a16:creationId xmlns="" xmlns:a16="http://schemas.microsoft.com/office/drawing/2014/main" id="{2F14F455-CAA9-4F5B-AC0A-59FE85490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95069" y="2261931"/>
            <a:ext cx="3092145" cy="17821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8" name="图片 10">
            <a:extLst>
              <a:ext uri="{FF2B5EF4-FFF2-40B4-BE49-F238E27FC236}">
                <a16:creationId xmlns="" xmlns:a16="http://schemas.microsoft.com/office/drawing/2014/main" id="{50C4AB86-23E1-4502-B4C3-7F6B8819E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12623">
            <a:off x="867983" y="1864007"/>
            <a:ext cx="2379777" cy="224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D7C87CD6-534E-4662-B964-01417E8EE3F3}"/>
              </a:ext>
            </a:extLst>
          </p:cNvPr>
          <p:cNvSpPr txBox="1"/>
          <p:nvPr/>
        </p:nvSpPr>
        <p:spPr>
          <a:xfrm>
            <a:off x="1581437" y="2020386"/>
            <a:ext cx="4764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润饼菜</a:t>
            </a:r>
          </a:p>
        </p:txBody>
      </p:sp>
    </p:spTree>
    <p:extLst>
      <p:ext uri="{BB962C8B-B14F-4D97-AF65-F5344CB8AC3E}">
        <p14:creationId xmlns:p14="http://schemas.microsoft.com/office/powerpoint/2010/main" val="6732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BF02C23D-330C-43AB-822A-3D8E252C3855}"/>
              </a:ext>
            </a:extLst>
          </p:cNvPr>
          <p:cNvGrpSpPr/>
          <p:nvPr/>
        </p:nvGrpSpPr>
        <p:grpSpPr>
          <a:xfrm>
            <a:off x="240939" y="258218"/>
            <a:ext cx="1730219" cy="647038"/>
            <a:chOff x="240939" y="258218"/>
            <a:chExt cx="1730219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A257F38D-1BB9-46E9-8B61-55387C5D45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752AEEA-EADB-46E8-AE15-09C9C053365E}"/>
                </a:ext>
              </a:extLst>
            </p:cNvPr>
            <p:cNvSpPr/>
            <p:nvPr/>
          </p:nvSpPr>
          <p:spPr>
            <a:xfrm>
              <a:off x="965755" y="289349"/>
              <a:ext cx="10054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青团</a:t>
              </a:r>
              <a:endPara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D47344BD-6072-4BFF-8658-FC8DC8748EA7}"/>
              </a:ext>
            </a:extLst>
          </p:cNvPr>
          <p:cNvSpPr/>
          <p:nvPr/>
        </p:nvSpPr>
        <p:spPr>
          <a:xfrm>
            <a:off x="3651034" y="2187710"/>
            <a:ext cx="55845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清明时节，江南一带主要是江浙皖沪一带有吃青团的风俗习惯。青团是江南一带的小吃，青色的，用清明前后才有的一种艾草的汁拌进面粉里，再包裹进豆沙馅儿。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C0358B89-6B2B-4A1F-A34C-0623A6006761}"/>
              </a:ext>
            </a:extLst>
          </p:cNvPr>
          <p:cNvGrpSpPr/>
          <p:nvPr/>
        </p:nvGrpSpPr>
        <p:grpSpPr>
          <a:xfrm>
            <a:off x="9374034" y="2187710"/>
            <a:ext cx="2155135" cy="1707895"/>
            <a:chOff x="1654887" y="1402241"/>
            <a:chExt cx="2155135" cy="1707895"/>
          </a:xfrm>
        </p:grpSpPr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DB829C02-76CF-42E1-81B2-77F2402A7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4887" y="1402241"/>
              <a:ext cx="2155135" cy="1707895"/>
            </a:xfrm>
            <a:prstGeom prst="rect">
              <a:avLst/>
            </a:prstGeom>
          </p:spPr>
        </p:pic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2151F9EC-40A8-4037-8C88-457B6DAB8763}"/>
                </a:ext>
              </a:extLst>
            </p:cNvPr>
            <p:cNvSpPr txBox="1"/>
            <p:nvPr/>
          </p:nvSpPr>
          <p:spPr>
            <a:xfrm>
              <a:off x="2229752" y="1963800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青团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2D997A82-C282-439B-9E5B-2294EB83500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208" y="1515651"/>
            <a:ext cx="2963900" cy="29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16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BF02C23D-330C-43AB-822A-3D8E252C3855}"/>
              </a:ext>
            </a:extLst>
          </p:cNvPr>
          <p:cNvGrpSpPr/>
          <p:nvPr/>
        </p:nvGrpSpPr>
        <p:grpSpPr>
          <a:xfrm>
            <a:off x="240939" y="258218"/>
            <a:ext cx="2115378" cy="647038"/>
            <a:chOff x="240939" y="258218"/>
            <a:chExt cx="2115378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A257F38D-1BB9-46E9-8B61-55387C5D45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A752AEEA-EADB-46E8-AE15-09C9C053365E}"/>
                </a:ext>
              </a:extLst>
            </p:cNvPr>
            <p:cNvSpPr/>
            <p:nvPr/>
          </p:nvSpPr>
          <p:spPr>
            <a:xfrm>
              <a:off x="940544" y="320481"/>
              <a:ext cx="141577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spcBef>
                  <a:spcPct val="0"/>
                </a:spcBef>
              </a:pPr>
              <a:r>
                <a:rPr lang="zh-CN" altLang="en-US" sz="3200" b="1" dirty="0">
                  <a:solidFill>
                    <a:srgbClr val="E6001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清明螺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1F092A4-8F12-46CC-B165-9C8714116ADB}"/>
              </a:ext>
            </a:extLst>
          </p:cNvPr>
          <p:cNvSpPr/>
          <p:nvPr/>
        </p:nvSpPr>
        <p:spPr>
          <a:xfrm>
            <a:off x="3491532" y="1742091"/>
            <a:ext cx="7951784" cy="2393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清明时节，正是采食螺蛳的最佳时令，因这个时节螺蛳还未繁殖，最为丰满、肥美，故有“清明螺，抵只鹅”之说。螺蛳食法颇多，可与葱、姜、酱油、料酒、白糖同炒；也可煮熟挑出螺肉，可拌、可醉、可糟、可炝，无不适宜。若食法得当，真可称得上“一味螺蛳千般趣，美味佳酿均不及”了。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A2042FC3-181C-4385-AFBB-CFD70DDEAE29}"/>
              </a:ext>
            </a:extLst>
          </p:cNvPr>
          <p:cNvGrpSpPr/>
          <p:nvPr/>
        </p:nvGrpSpPr>
        <p:grpSpPr>
          <a:xfrm>
            <a:off x="940544" y="2150629"/>
            <a:ext cx="2155135" cy="1707895"/>
            <a:chOff x="1654887" y="1402241"/>
            <a:chExt cx="2155135" cy="1707895"/>
          </a:xfrm>
        </p:grpSpPr>
        <p:pic>
          <p:nvPicPr>
            <p:cNvPr id="8" name="图片 7">
              <a:extLst>
                <a:ext uri="{FF2B5EF4-FFF2-40B4-BE49-F238E27FC236}">
                  <a16:creationId xmlns="" xmlns:a16="http://schemas.microsoft.com/office/drawing/2014/main" id="{B276EB3D-29EA-4885-B0B1-2DC1FF4F8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54887" y="1402241"/>
              <a:ext cx="2155135" cy="1707895"/>
            </a:xfrm>
            <a:prstGeom prst="rect">
              <a:avLst/>
            </a:prstGeom>
          </p:spPr>
        </p:pic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60B98EEE-87CA-4CBF-AE67-4F472101A7BE}"/>
                </a:ext>
              </a:extLst>
            </p:cNvPr>
            <p:cNvSpPr txBox="1"/>
            <p:nvPr/>
          </p:nvSpPr>
          <p:spPr>
            <a:xfrm>
              <a:off x="2112884" y="1901658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清明螺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473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hinkpad\Desktop\PNG\1_0002_图层-5-副本.png">
            <a:extLst>
              <a:ext uri="{FF2B5EF4-FFF2-40B4-BE49-F238E27FC236}">
                <a16:creationId xmlns="" xmlns:a16="http://schemas.microsoft.com/office/drawing/2014/main" id="{151D613A-B1FD-49BE-9A6D-71C9D714F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888" y="1173740"/>
            <a:ext cx="2182221" cy="201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01200660-2832-4FC0-842C-B18A62F371EC}"/>
              </a:ext>
            </a:extLst>
          </p:cNvPr>
          <p:cNvSpPr/>
          <p:nvPr/>
        </p:nvSpPr>
        <p:spPr>
          <a:xfrm>
            <a:off x="5695890" y="1573953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肆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="" xmlns:a16="http://schemas.microsoft.com/office/drawing/2014/main" id="{F3FC67AA-B776-4F78-9539-C13AE97ED2F9}"/>
              </a:ext>
            </a:extLst>
          </p:cNvPr>
          <p:cNvSpPr txBox="1"/>
          <p:nvPr/>
        </p:nvSpPr>
        <p:spPr>
          <a:xfrm>
            <a:off x="2900143" y="3191994"/>
            <a:ext cx="63890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377">
              <a:lnSpc>
                <a:spcPct val="125000"/>
              </a:lnSpc>
            </a:pPr>
            <a:r>
              <a:rPr lang="zh-CN" altLang="en-US" sz="6000" b="1" dirty="0">
                <a:ln>
                  <a:solidFill>
                    <a:schemeClr val="bg1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缅怀先烈领悟精神</a:t>
            </a:r>
          </a:p>
        </p:txBody>
      </p:sp>
    </p:spTree>
    <p:extLst>
      <p:ext uri="{BB962C8B-B14F-4D97-AF65-F5344CB8AC3E}">
        <p14:creationId xmlns:p14="http://schemas.microsoft.com/office/powerpoint/2010/main" val="221569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D854252-4525-4F2F-808E-4A1D1F604D9E}"/>
              </a:ext>
            </a:extLst>
          </p:cNvPr>
          <p:cNvGrpSpPr/>
          <p:nvPr/>
        </p:nvGrpSpPr>
        <p:grpSpPr>
          <a:xfrm>
            <a:off x="240939" y="258218"/>
            <a:ext cx="4987959" cy="647038"/>
            <a:chOff x="240939" y="258218"/>
            <a:chExt cx="4987959" cy="647038"/>
          </a:xfrm>
        </p:grpSpPr>
        <p:pic>
          <p:nvPicPr>
            <p:cNvPr id="6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650DA088-70FB-4BFF-8353-12B54F233E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186BF4CF-73CD-4826-9B67-1D07B501158F}"/>
                </a:ext>
              </a:extLst>
            </p:cNvPr>
            <p:cNvSpPr/>
            <p:nvPr/>
          </p:nvSpPr>
          <p:spPr>
            <a:xfrm>
              <a:off x="940544" y="289349"/>
              <a:ext cx="42883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缅怀先烈领悟革命精神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43206FD-CACC-4D9D-92B1-826760F6EFA6}"/>
              </a:ext>
            </a:extLst>
          </p:cNvPr>
          <p:cNvGrpSpPr/>
          <p:nvPr/>
        </p:nvGrpSpPr>
        <p:grpSpPr>
          <a:xfrm>
            <a:off x="4691566" y="1286135"/>
            <a:ext cx="6906827" cy="3568821"/>
            <a:chOff x="4829452" y="1837678"/>
            <a:chExt cx="6906827" cy="3568821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A47E37C4-9B0C-44FE-87C7-FE29972136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29452" y="1837678"/>
              <a:ext cx="6906827" cy="3568821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83F98EF2-7187-47D2-8714-37BC2CBE6813}"/>
                </a:ext>
              </a:extLst>
            </p:cNvPr>
            <p:cNvSpPr/>
            <p:nvPr/>
          </p:nvSpPr>
          <p:spPr>
            <a:xfrm>
              <a:off x="5228898" y="2319022"/>
              <a:ext cx="5792521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1952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10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月，为打击美国和南朝鲜军队，中国人民志愿军第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15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军第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29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师第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87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团战士邱少云参加潜伏部队，并担任爆破任务。</a:t>
              </a:r>
              <a:r>
                <a:rPr kumimoji="0" lang="en-US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12</a:t>
              </a:r>
              <a:r>
                <a: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日上午，敌机进行低空扫射，并投掷烧弹。飞迸的燃烧液燃遍他全身，为了不暴漏潜伏目标，邱少云任凭烈火烧焦身体一动不动，直至壮烈牺牲。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BF676265-4C44-4688-A850-D485216BDB3C}"/>
              </a:ext>
            </a:extLst>
          </p:cNvPr>
          <p:cNvGrpSpPr/>
          <p:nvPr/>
        </p:nvGrpSpPr>
        <p:grpSpPr>
          <a:xfrm>
            <a:off x="395667" y="1837678"/>
            <a:ext cx="3718925" cy="2862323"/>
            <a:chOff x="240939" y="1205454"/>
            <a:chExt cx="5112296" cy="4147319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18D0807B-749D-403B-A8EA-34D4BBC37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2828" y="1505227"/>
              <a:ext cx="2891224" cy="3457390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4538EAF3-088C-40B7-8E3A-7639C3A9A9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0939" y="1205454"/>
              <a:ext cx="5112296" cy="41473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050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E4BA515-C82B-4E43-ACD3-71E429371153}"/>
              </a:ext>
            </a:extLst>
          </p:cNvPr>
          <p:cNvGrpSpPr/>
          <p:nvPr/>
        </p:nvGrpSpPr>
        <p:grpSpPr>
          <a:xfrm>
            <a:off x="240939" y="258218"/>
            <a:ext cx="4987959" cy="647038"/>
            <a:chOff x="240939" y="258218"/>
            <a:chExt cx="4987959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70DD639A-52EF-4BDE-8977-66C43A2B50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0E02A67F-BC36-496F-A33A-3629381CAF6A}"/>
                </a:ext>
              </a:extLst>
            </p:cNvPr>
            <p:cNvSpPr/>
            <p:nvPr/>
          </p:nvSpPr>
          <p:spPr>
            <a:xfrm>
              <a:off x="940544" y="289349"/>
              <a:ext cx="42883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缅怀先烈领悟革命精神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AF23F5E-6DB6-426C-8762-883D2B4BB05C}"/>
              </a:ext>
            </a:extLst>
          </p:cNvPr>
          <p:cNvGrpSpPr/>
          <p:nvPr/>
        </p:nvGrpSpPr>
        <p:grpSpPr>
          <a:xfrm>
            <a:off x="940544" y="1346015"/>
            <a:ext cx="6041216" cy="3190884"/>
            <a:chOff x="830101" y="2289851"/>
            <a:chExt cx="6041216" cy="3190884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A5838E83-47DF-417F-8C27-5260E89B1D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0101" y="2289851"/>
              <a:ext cx="6041216" cy="3190884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889E548E-F44F-4A51-B493-DAF47605F055}"/>
                </a:ext>
              </a:extLst>
            </p:cNvPr>
            <p:cNvSpPr/>
            <p:nvPr/>
          </p:nvSpPr>
          <p:spPr>
            <a:xfrm>
              <a:off x="1037137" y="2793085"/>
              <a:ext cx="5203865" cy="240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 雷锋，原名雷正兴，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1940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12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18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日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-1962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年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8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15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日，享年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22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岁，雷锋出生在湖南省长沙望城县简家塘一个贫苦胡农民家里。因为这一年是农历“庚辰”年，所以给他取了小名叫“庚伢子”。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174F51E3-90AA-4C07-AD6D-5CB53CC4DEE0}"/>
              </a:ext>
            </a:extLst>
          </p:cNvPr>
          <p:cNvGrpSpPr/>
          <p:nvPr/>
        </p:nvGrpSpPr>
        <p:grpSpPr>
          <a:xfrm>
            <a:off x="6722088" y="1207460"/>
            <a:ext cx="5301686" cy="3684233"/>
            <a:chOff x="6649376" y="581736"/>
            <a:chExt cx="5301686" cy="3684233"/>
          </a:xfrm>
        </p:grpSpPr>
        <p:pic>
          <p:nvPicPr>
            <p:cNvPr id="7" name="图片 2" descr="timg (9).jpg">
              <a:extLst>
                <a:ext uri="{FF2B5EF4-FFF2-40B4-BE49-F238E27FC236}">
                  <a16:creationId xmlns="" xmlns:a16="http://schemas.microsoft.com/office/drawing/2014/main" id="{2F8E0981-BB65-43FC-80E1-86D636A9F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6798" y="905256"/>
              <a:ext cx="3143475" cy="3190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72484FA7-3734-495D-B209-F635E472682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49376" y="581736"/>
              <a:ext cx="5301686" cy="36842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492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0773B8D8-8066-4AF2-A5FA-E0566ACB788B}"/>
              </a:ext>
            </a:extLst>
          </p:cNvPr>
          <p:cNvGrpSpPr/>
          <p:nvPr/>
        </p:nvGrpSpPr>
        <p:grpSpPr>
          <a:xfrm>
            <a:off x="240939" y="258218"/>
            <a:ext cx="4987959" cy="647038"/>
            <a:chOff x="240939" y="258218"/>
            <a:chExt cx="4987959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07678CEB-CD3D-4548-B5BC-134C627AB6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BCCF6A23-999D-4D9C-A5B6-5A77D76B5815}"/>
                </a:ext>
              </a:extLst>
            </p:cNvPr>
            <p:cNvSpPr/>
            <p:nvPr/>
          </p:nvSpPr>
          <p:spPr>
            <a:xfrm>
              <a:off x="940544" y="289349"/>
              <a:ext cx="42883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缅怀先烈领悟革命精神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851407AC-B64E-4C97-98B8-418D74CC0725}"/>
              </a:ext>
            </a:extLst>
          </p:cNvPr>
          <p:cNvGrpSpPr/>
          <p:nvPr/>
        </p:nvGrpSpPr>
        <p:grpSpPr>
          <a:xfrm>
            <a:off x="4891651" y="1166797"/>
            <a:ext cx="6951978" cy="4092606"/>
            <a:chOff x="3494616" y="994299"/>
            <a:chExt cx="6951978" cy="4092606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A8071BAD-4E8D-4C4F-8D3C-ABA5AC34FF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94616" y="994299"/>
              <a:ext cx="6951978" cy="4092606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44CD9C15-2534-4ADE-9CDE-2785B5665A50}"/>
                </a:ext>
              </a:extLst>
            </p:cNvPr>
            <p:cNvSpPr/>
            <p:nvPr/>
          </p:nvSpPr>
          <p:spPr>
            <a:xfrm>
              <a:off x="3975224" y="1667824"/>
              <a:ext cx="5825723" cy="28079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云周西村胡反动村长石佩怀，为阎锡山军派粮派款、递送情报，成为当地一害。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1946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年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12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月的一天，刘胡兰配合武工队员将其处死。阎锡山匪军恼羞成怒，决定实施报复行动。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1947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年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1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月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12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日，刘胡兰因叛徒告密而被捕。刘胡兰在威逼利诱面前不为所动，坦然躺在刀座上，尚未满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15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周岁。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B7E3158-D855-42E8-9D38-DEF4DC7E77EB}"/>
              </a:ext>
            </a:extLst>
          </p:cNvPr>
          <p:cNvGrpSpPr/>
          <p:nvPr/>
        </p:nvGrpSpPr>
        <p:grpSpPr>
          <a:xfrm>
            <a:off x="221133" y="1450998"/>
            <a:ext cx="5007765" cy="3331459"/>
            <a:chOff x="0" y="1800535"/>
            <a:chExt cx="5621332" cy="3684233"/>
          </a:xfrm>
        </p:grpSpPr>
        <p:pic>
          <p:nvPicPr>
            <p:cNvPr id="7" name="图片 6" descr="timg (8).jpg">
              <a:extLst>
                <a:ext uri="{FF2B5EF4-FFF2-40B4-BE49-F238E27FC236}">
                  <a16:creationId xmlns="" xmlns:a16="http://schemas.microsoft.com/office/drawing/2014/main" id="{F9091623-699E-48B1-902D-08818CE22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8280" y="2119823"/>
              <a:ext cx="3253677" cy="3083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E477792C-C3DA-4E82-BCD3-A26780F0E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1800535"/>
              <a:ext cx="5621332" cy="36842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220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AEDEA620-2888-4A13-B046-F8F4BBCAEAB3}"/>
              </a:ext>
            </a:extLst>
          </p:cNvPr>
          <p:cNvGrpSpPr/>
          <p:nvPr/>
        </p:nvGrpSpPr>
        <p:grpSpPr>
          <a:xfrm>
            <a:off x="240939" y="258218"/>
            <a:ext cx="4987959" cy="647038"/>
            <a:chOff x="240939" y="258218"/>
            <a:chExt cx="4987959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DEBADB40-C504-4F65-B8E7-29F7A48042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7EB029D9-D30A-4FFD-B173-20FFFC511A42}"/>
                </a:ext>
              </a:extLst>
            </p:cNvPr>
            <p:cNvSpPr/>
            <p:nvPr/>
          </p:nvSpPr>
          <p:spPr>
            <a:xfrm>
              <a:off x="940544" y="289349"/>
              <a:ext cx="42883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缅怀先烈领悟革命精神</a:t>
              </a:r>
              <a:endPara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22C07DA-24F3-4064-8441-EF8C85693088}"/>
              </a:ext>
            </a:extLst>
          </p:cNvPr>
          <p:cNvGrpSpPr/>
          <p:nvPr/>
        </p:nvGrpSpPr>
        <p:grpSpPr>
          <a:xfrm>
            <a:off x="590741" y="1103312"/>
            <a:ext cx="7113703" cy="3675975"/>
            <a:chOff x="730252" y="1916957"/>
            <a:chExt cx="7186089" cy="3675975"/>
          </a:xfrm>
        </p:grpSpPr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54C5A3EE-E6EA-4956-89ED-8A4007D12BC8}"/>
                </a:ext>
              </a:extLst>
            </p:cNvPr>
            <p:cNvSpPr/>
            <p:nvPr/>
          </p:nvSpPr>
          <p:spPr>
            <a:xfrm>
              <a:off x="1058572" y="2452200"/>
              <a:ext cx="6295338" cy="28623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1948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年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5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月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25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日，董存瑞任爆破组组长，带领战友接连炸毁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4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座炮楼、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5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座碉堡，胜利完成了规定的任务。危急关头，他毅然地用左手托起炸药包，右手拉燃导火索，高喊：“为了新中国，冲啊！！”碉堡被炸毁，董存瑞以自己的生命为部队开辟了前进的道路，此时，他年仅</a:t>
              </a:r>
              <a:r>
                <a:rPr kumimoji="0" lang="en-US" altLang="zh-CN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19</a:t>
              </a:r>
              <a:r>
                <a:rPr kumimoji="0" lang="zh-CN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  <a:sym typeface="+mn-ea"/>
                </a:rPr>
                <a:t>岁。</a:t>
              </a: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4ACA6619-9112-4822-B4A0-F0E671089F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0252" y="1916957"/>
              <a:ext cx="7186089" cy="3675975"/>
            </a:xfrm>
            <a:prstGeom prst="rect">
              <a:avLst/>
            </a:prstGeom>
          </p:spPr>
        </p:pic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CEBBE94-7DDD-42A3-B24E-67F5A3FA7E75}"/>
              </a:ext>
            </a:extLst>
          </p:cNvPr>
          <p:cNvGrpSpPr/>
          <p:nvPr/>
        </p:nvGrpSpPr>
        <p:grpSpPr>
          <a:xfrm>
            <a:off x="7059835" y="1425655"/>
            <a:ext cx="5476280" cy="3551688"/>
            <a:chOff x="6890314" y="1996857"/>
            <a:chExt cx="5476280" cy="3551688"/>
          </a:xfrm>
        </p:grpSpPr>
        <p:pic>
          <p:nvPicPr>
            <p:cNvPr id="8" name="图片 2" descr="timg (6).jpg">
              <a:extLst>
                <a:ext uri="{FF2B5EF4-FFF2-40B4-BE49-F238E27FC236}">
                  <a16:creationId xmlns="" xmlns:a16="http://schemas.microsoft.com/office/drawing/2014/main" id="{95785025-2168-4A10-9D02-7CB2381CEB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1145" y="2263506"/>
              <a:ext cx="3375800" cy="2921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图片 13">
              <a:extLst>
                <a:ext uri="{FF2B5EF4-FFF2-40B4-BE49-F238E27FC236}">
                  <a16:creationId xmlns="" xmlns:a16="http://schemas.microsoft.com/office/drawing/2014/main" id="{2266271F-4233-4480-9376-16FA9C6967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90314" y="1996857"/>
              <a:ext cx="5476280" cy="35516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547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hinkpad\Desktop\PNG\1_0002_图层-5-副本.png">
            <a:extLst>
              <a:ext uri="{FF2B5EF4-FFF2-40B4-BE49-F238E27FC236}">
                <a16:creationId xmlns="" xmlns:a16="http://schemas.microsoft.com/office/drawing/2014/main" id="{CF1E4A04-F497-49D3-BA25-8CE1505D5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7166" y="2185682"/>
            <a:ext cx="2688655" cy="248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6">
            <a:extLst>
              <a:ext uri="{FF2B5EF4-FFF2-40B4-BE49-F238E27FC236}">
                <a16:creationId xmlns="" xmlns:a16="http://schemas.microsoft.com/office/drawing/2014/main" id="{25531EF6-A633-4902-9ACA-2E55CDA403A2}"/>
              </a:ext>
            </a:extLst>
          </p:cNvPr>
          <p:cNvSpPr txBox="1"/>
          <p:nvPr/>
        </p:nvSpPr>
        <p:spPr>
          <a:xfrm>
            <a:off x="1636433" y="2911956"/>
            <a:ext cx="1690072" cy="1054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清明节的来源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5C895860-6B44-48BB-833C-14BFA147D303}"/>
              </a:ext>
            </a:extLst>
          </p:cNvPr>
          <p:cNvSpPr/>
          <p:nvPr/>
        </p:nvSpPr>
        <p:spPr>
          <a:xfrm>
            <a:off x="2095985" y="232718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壹</a:t>
            </a:r>
          </a:p>
        </p:txBody>
      </p:sp>
      <p:pic>
        <p:nvPicPr>
          <p:cNvPr id="7" name="Picture 3" descr="C:\Users\Thinkpad\Desktop\PNG\1_0002_图层-5-副本.png">
            <a:extLst>
              <a:ext uri="{FF2B5EF4-FFF2-40B4-BE49-F238E27FC236}">
                <a16:creationId xmlns="" xmlns:a16="http://schemas.microsoft.com/office/drawing/2014/main" id="{68BB0BC7-1A46-4FBF-9FCF-38513957D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2488" y="2227774"/>
            <a:ext cx="2688655" cy="248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3">
            <a:extLst>
              <a:ext uri="{FF2B5EF4-FFF2-40B4-BE49-F238E27FC236}">
                <a16:creationId xmlns="" xmlns:a16="http://schemas.microsoft.com/office/drawing/2014/main" id="{8269D5E5-CBAD-4795-A35B-DAE99EE43C1F}"/>
              </a:ext>
            </a:extLst>
          </p:cNvPr>
          <p:cNvSpPr txBox="1"/>
          <p:nvPr/>
        </p:nvSpPr>
        <p:spPr>
          <a:xfrm>
            <a:off x="4104727" y="2950018"/>
            <a:ext cx="14531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清明节的习俗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2DE8D89-57E7-4C59-9B9F-889E351B8277}"/>
              </a:ext>
            </a:extLst>
          </p:cNvPr>
          <p:cNvSpPr/>
          <p:nvPr/>
        </p:nvSpPr>
        <p:spPr>
          <a:xfrm>
            <a:off x="4441306" y="236927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贰</a:t>
            </a:r>
          </a:p>
        </p:txBody>
      </p:sp>
      <p:pic>
        <p:nvPicPr>
          <p:cNvPr id="10" name="Picture 3" descr="C:\Users\Thinkpad\Desktop\PNG\1_0002_图层-5-副本.png">
            <a:extLst>
              <a:ext uri="{FF2B5EF4-FFF2-40B4-BE49-F238E27FC236}">
                <a16:creationId xmlns="" xmlns:a16="http://schemas.microsoft.com/office/drawing/2014/main" id="{11323D06-0A74-4903-A0B7-43332F754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7808" y="2212055"/>
            <a:ext cx="2688655" cy="248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8">
            <a:extLst>
              <a:ext uri="{FF2B5EF4-FFF2-40B4-BE49-F238E27FC236}">
                <a16:creationId xmlns="" xmlns:a16="http://schemas.microsoft.com/office/drawing/2014/main" id="{91A83EBB-191F-4D97-8082-564F90675642}"/>
              </a:ext>
            </a:extLst>
          </p:cNvPr>
          <p:cNvSpPr txBox="1"/>
          <p:nvPr/>
        </p:nvSpPr>
        <p:spPr>
          <a:xfrm>
            <a:off x="6450047" y="2934301"/>
            <a:ext cx="14531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清明节的饮食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7FA2B855-2F18-421A-8AB3-3172ACED4918}"/>
              </a:ext>
            </a:extLst>
          </p:cNvPr>
          <p:cNvSpPr/>
          <p:nvPr/>
        </p:nvSpPr>
        <p:spPr>
          <a:xfrm>
            <a:off x="6786628" y="235355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叁</a:t>
            </a:r>
          </a:p>
        </p:txBody>
      </p:sp>
      <p:pic>
        <p:nvPicPr>
          <p:cNvPr id="13" name="Picture 3" descr="C:\Users\Thinkpad\Desktop\PNG\1_0002_图层-5-副本.png">
            <a:extLst>
              <a:ext uri="{FF2B5EF4-FFF2-40B4-BE49-F238E27FC236}">
                <a16:creationId xmlns="" xmlns:a16="http://schemas.microsoft.com/office/drawing/2014/main" id="{30E1D02F-0B0F-413F-A1CA-235F8E8DF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3130" y="2227774"/>
            <a:ext cx="2688655" cy="248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23">
            <a:extLst>
              <a:ext uri="{FF2B5EF4-FFF2-40B4-BE49-F238E27FC236}">
                <a16:creationId xmlns="" xmlns:a16="http://schemas.microsoft.com/office/drawing/2014/main" id="{BF8E1FED-CD81-4C59-BCD6-456872E1FC39}"/>
              </a:ext>
            </a:extLst>
          </p:cNvPr>
          <p:cNvSpPr txBox="1"/>
          <p:nvPr/>
        </p:nvSpPr>
        <p:spPr>
          <a:xfrm>
            <a:off x="8674679" y="2887131"/>
            <a:ext cx="17016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缅怀先烈领悟精神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3C112106-654B-4FB6-BE45-2D19A786332D}"/>
              </a:ext>
            </a:extLst>
          </p:cNvPr>
          <p:cNvSpPr/>
          <p:nvPr/>
        </p:nvSpPr>
        <p:spPr>
          <a:xfrm>
            <a:off x="9131949" y="236927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肆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EA3B816-82B4-4BCD-B9F3-937B36E45FDD}"/>
              </a:ext>
            </a:extLst>
          </p:cNvPr>
          <p:cNvGrpSpPr/>
          <p:nvPr/>
        </p:nvGrpSpPr>
        <p:grpSpPr>
          <a:xfrm>
            <a:off x="1158890" y="510980"/>
            <a:ext cx="4191543" cy="1573845"/>
            <a:chOff x="945803" y="915566"/>
            <a:chExt cx="3143657" cy="1180384"/>
          </a:xfrm>
        </p:grpSpPr>
        <p:pic>
          <p:nvPicPr>
            <p:cNvPr id="19" name="Picture 2" descr="C:\Users\Thinkpad\Desktop\PNG\1_0001_图层-6.png">
              <a:extLst>
                <a:ext uri="{FF2B5EF4-FFF2-40B4-BE49-F238E27FC236}">
                  <a16:creationId xmlns="" xmlns:a16="http://schemas.microsoft.com/office/drawing/2014/main" id="{AFEFD077-218A-41E1-A8CA-BFB9B9B2E2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5803" y="915566"/>
              <a:ext cx="3143657" cy="11803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509A018-B3C9-4375-9936-C23A57938486}"/>
                </a:ext>
              </a:extLst>
            </p:cNvPr>
            <p:cNvSpPr/>
            <p:nvPr/>
          </p:nvSpPr>
          <p:spPr>
            <a:xfrm>
              <a:off x="1429770" y="1138982"/>
              <a:ext cx="1061829" cy="76174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377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古隶简体" pitchFamily="65" charset="-122"/>
                  <a:ea typeface="方正古隶简体" pitchFamily="65" charset="-122"/>
                  <a:cs typeface="+mn-cs"/>
                </a:rPr>
                <a:t>目录</a:t>
              </a:r>
            </a:p>
          </p:txBody>
        </p:sp>
      </p:grpSp>
      <p:pic>
        <p:nvPicPr>
          <p:cNvPr id="21" name="Picture 272" descr="28">
            <a:extLst>
              <a:ext uri="{FF2B5EF4-FFF2-40B4-BE49-F238E27FC236}">
                <a16:creationId xmlns="" xmlns:a16="http://schemas.microsoft.com/office/drawing/2014/main" id="{EE8A0D8D-3996-45E8-8F1E-49EA9D8B9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579" y="30926"/>
            <a:ext cx="2106328" cy="1609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39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0.24687 7.40741E-7 " pathEditMode="relative" rAng="0" ptsTypes="AA">
                                      <p:cBhvr>
                                        <p:cTn id="10" dur="2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44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7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5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7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2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2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75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  <p:bldP spid="12" grpId="0"/>
      <p:bldP spid="15" grpId="0"/>
      <p:bldP spid="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F31380E-AE22-4BA3-A3A7-4D13D18A55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153" y="667305"/>
            <a:ext cx="10801350" cy="426369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E7ADEFE3-0A7A-4557-8009-1BFDABC158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9800" y="4543425"/>
            <a:ext cx="6172180" cy="22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88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905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hinkpad\Desktop\PNG\1_0002_图层-5-副本.png">
            <a:extLst>
              <a:ext uri="{FF2B5EF4-FFF2-40B4-BE49-F238E27FC236}">
                <a16:creationId xmlns="" xmlns:a16="http://schemas.microsoft.com/office/drawing/2014/main" id="{151D613A-B1FD-49BE-9A6D-71C9D714F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888" y="1173740"/>
            <a:ext cx="2182221" cy="201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01200660-2832-4FC0-842C-B18A62F371EC}"/>
              </a:ext>
            </a:extLst>
          </p:cNvPr>
          <p:cNvSpPr/>
          <p:nvPr/>
        </p:nvSpPr>
        <p:spPr>
          <a:xfrm>
            <a:off x="5695890" y="1573953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壹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="" xmlns:a16="http://schemas.microsoft.com/office/drawing/2014/main" id="{F3FC67AA-B776-4F78-9539-C13AE97ED2F9}"/>
              </a:ext>
            </a:extLst>
          </p:cNvPr>
          <p:cNvSpPr txBox="1"/>
          <p:nvPr/>
        </p:nvSpPr>
        <p:spPr>
          <a:xfrm>
            <a:off x="3512842" y="3191994"/>
            <a:ext cx="5163602" cy="1141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solidFill>
                    <a:schemeClr val="bg1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清明节的来源</a:t>
            </a:r>
          </a:p>
        </p:txBody>
      </p:sp>
    </p:spTree>
    <p:extLst>
      <p:ext uri="{BB962C8B-B14F-4D97-AF65-F5344CB8AC3E}">
        <p14:creationId xmlns:p14="http://schemas.microsoft.com/office/powerpoint/2010/main" val="128143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892D5085-137F-45EB-B6B4-417AACB01DF1}"/>
              </a:ext>
            </a:extLst>
          </p:cNvPr>
          <p:cNvGrpSpPr/>
          <p:nvPr/>
        </p:nvGrpSpPr>
        <p:grpSpPr>
          <a:xfrm>
            <a:off x="240939" y="258218"/>
            <a:ext cx="3054548" cy="647038"/>
            <a:chOff x="240939" y="258218"/>
            <a:chExt cx="3054548" cy="647038"/>
          </a:xfrm>
        </p:grpSpPr>
        <p:pic>
          <p:nvPicPr>
            <p:cNvPr id="4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11243E0E-6F34-4C6D-8281-A7BC7764B1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639B3A87-997F-428B-9B0E-36B6445B825D}"/>
                </a:ext>
              </a:extLst>
            </p:cNvPr>
            <p:cNvSpPr/>
            <p:nvPr/>
          </p:nvSpPr>
          <p:spPr>
            <a:xfrm>
              <a:off x="1050962" y="289349"/>
              <a:ext cx="224452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华康海报体W12(P)" panose="040B0C00000000000000" pitchFamily="82" charset="-122"/>
                  <a:ea typeface="华康海报体W12(P)" panose="040B0C00000000000000" pitchFamily="82" charset="-122"/>
                  <a:cs typeface="+mn-cs"/>
                </a:rPr>
                <a:t>清明节来历</a:t>
              </a:r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5A0AC2E6-521D-491C-9E61-16F2F2E31FBE}"/>
              </a:ext>
            </a:extLst>
          </p:cNvPr>
          <p:cNvSpPr/>
          <p:nvPr/>
        </p:nvSpPr>
        <p:spPr>
          <a:xfrm>
            <a:off x="4943339" y="1568444"/>
            <a:ext cx="66135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清明节在仲春与暮春之交。《历书》：“春分后十五日，斗指丁，为清明，时万物皆洁齐而清明，盖时当气清景明，万物皆显，因此得名。”清明一到，气温升高，正是春耕春种的大好时节，故有“清明前后，种瓜点豆”之说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D876CF0F-4C62-434B-848E-7F1F6BDDFC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99" y="1103065"/>
            <a:ext cx="4102089" cy="3793080"/>
          </a:xfrm>
          <a:prstGeom prst="rect">
            <a:avLst/>
          </a:prstGeom>
        </p:spPr>
      </p:pic>
      <p:pic>
        <p:nvPicPr>
          <p:cNvPr id="11" name="图片 28" descr="C_108.jpg">
            <a:extLst>
              <a:ext uri="{FF2B5EF4-FFF2-40B4-BE49-F238E27FC236}">
                <a16:creationId xmlns="" xmlns:a16="http://schemas.microsoft.com/office/drawing/2014/main" id="{3DE1D784-A274-4B80-9833-A0EABBB271F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3339" y="4963886"/>
            <a:ext cx="5960010" cy="182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255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BDD61ED8-3C1C-4D32-A936-BDE295772C38}"/>
              </a:ext>
            </a:extLst>
          </p:cNvPr>
          <p:cNvGrpSpPr/>
          <p:nvPr/>
        </p:nvGrpSpPr>
        <p:grpSpPr>
          <a:xfrm>
            <a:off x="240939" y="258218"/>
            <a:ext cx="3050540" cy="647038"/>
            <a:chOff x="240939" y="258218"/>
            <a:chExt cx="3050540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59602F2E-9A76-47D1-9D7B-54094FF336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7CE45F9B-3CFF-48B5-97AE-87F8D7C838E1}"/>
                </a:ext>
              </a:extLst>
            </p:cNvPr>
            <p:cNvSpPr/>
            <p:nvPr/>
          </p:nvSpPr>
          <p:spPr>
            <a:xfrm>
              <a:off x="1054969" y="289349"/>
              <a:ext cx="223651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清明节起源</a:t>
              </a:r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7318E90-2ADA-4EE1-B1E2-BAF731D0F1D9}"/>
              </a:ext>
            </a:extLst>
          </p:cNvPr>
          <p:cNvSpPr/>
          <p:nvPr/>
        </p:nvSpPr>
        <p:spPr>
          <a:xfrm>
            <a:off x="748307" y="2381928"/>
            <a:ext cx="91686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相传大禹治水后，人们就用“清明”之语庆贺水患已除，天下太平。此时春暖花开，万物复苏，天清地明，正是春游踏青的好时节。踏青早在唐代就已开始，历代承袭成为习惯。踏青除了欣赏大自然的湖光山色、春光美景之外，还开展各种文娱活动，增添生活情趣。 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C981C42-486A-431D-85FB-4D350F0929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04401" y="2274837"/>
            <a:ext cx="2145982" cy="2715973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02E7EE53-210B-4CA0-9471-0A73890F87AF}"/>
              </a:ext>
            </a:extLst>
          </p:cNvPr>
          <p:cNvGrpSpPr/>
          <p:nvPr/>
        </p:nvGrpSpPr>
        <p:grpSpPr>
          <a:xfrm>
            <a:off x="4176196" y="462558"/>
            <a:ext cx="4436935" cy="1919371"/>
            <a:chOff x="2173224" y="970558"/>
            <a:chExt cx="4436935" cy="1919371"/>
          </a:xfrm>
        </p:grpSpPr>
        <p:pic>
          <p:nvPicPr>
            <p:cNvPr id="3" name="图片 2">
              <a:extLst>
                <a:ext uri="{FF2B5EF4-FFF2-40B4-BE49-F238E27FC236}">
                  <a16:creationId xmlns="" xmlns:a16="http://schemas.microsoft.com/office/drawing/2014/main" id="{6C5941D0-96C9-4D1A-A9C7-FB24CC1976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3432006" y="-288224"/>
              <a:ext cx="1919371" cy="4436935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7D405D3B-CA13-4D82-8459-B81E7CCEC368}"/>
                </a:ext>
              </a:extLst>
            </p:cNvPr>
            <p:cNvSpPr txBox="1"/>
            <p:nvPr/>
          </p:nvSpPr>
          <p:spPr>
            <a:xfrm>
              <a:off x="3668980" y="1637855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起源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455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F0CDC4B0-7D91-410E-8E1E-E8BB5939E8E1}"/>
              </a:ext>
            </a:extLst>
          </p:cNvPr>
          <p:cNvGrpSpPr/>
          <p:nvPr/>
        </p:nvGrpSpPr>
        <p:grpSpPr>
          <a:xfrm>
            <a:off x="240939" y="258218"/>
            <a:ext cx="4987959" cy="647038"/>
            <a:chOff x="240939" y="258218"/>
            <a:chExt cx="4987959" cy="647038"/>
          </a:xfrm>
        </p:grpSpPr>
        <p:pic>
          <p:nvPicPr>
            <p:cNvPr id="6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FAFEB57D-00A2-4E74-90D3-4014859441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07618EDC-FFEC-44F5-9A63-C9E08ECFE334}"/>
                </a:ext>
              </a:extLst>
            </p:cNvPr>
            <p:cNvSpPr/>
            <p:nvPr/>
          </p:nvSpPr>
          <p:spPr>
            <a:xfrm>
              <a:off x="940544" y="289879"/>
              <a:ext cx="42883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寒食节与清明节的演变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27E4460E-746C-48D7-B17A-AC6881CBC1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9991" y="1776724"/>
            <a:ext cx="2972009" cy="2972009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CCCD404D-5F66-4B95-BF1A-2A87E6AD037A}"/>
              </a:ext>
            </a:extLst>
          </p:cNvPr>
          <p:cNvGrpSpPr/>
          <p:nvPr/>
        </p:nvGrpSpPr>
        <p:grpSpPr>
          <a:xfrm>
            <a:off x="669989" y="1540820"/>
            <a:ext cx="1605634" cy="1484990"/>
            <a:chOff x="940544" y="1681106"/>
            <a:chExt cx="1605634" cy="1484990"/>
          </a:xfrm>
        </p:grpSpPr>
        <p:pic>
          <p:nvPicPr>
            <p:cNvPr id="8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CDCE8D3D-3093-461A-85A6-4FB24E967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0544" y="1681106"/>
              <a:ext cx="1605634" cy="14849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文本框 1">
              <a:extLst>
                <a:ext uri="{FF2B5EF4-FFF2-40B4-BE49-F238E27FC236}">
                  <a16:creationId xmlns="" xmlns:a16="http://schemas.microsoft.com/office/drawing/2014/main" id="{22B4F4B9-2CD9-437F-805A-2174BD201E58}"/>
                </a:ext>
              </a:extLst>
            </p:cNvPr>
            <p:cNvSpPr txBox="1"/>
            <p:nvPr/>
          </p:nvSpPr>
          <p:spPr>
            <a:xfrm>
              <a:off x="1445843" y="2066544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一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06445A79-4044-4F2F-A823-996ED972B11A}"/>
              </a:ext>
            </a:extLst>
          </p:cNvPr>
          <p:cNvGrpSpPr/>
          <p:nvPr/>
        </p:nvGrpSpPr>
        <p:grpSpPr>
          <a:xfrm>
            <a:off x="940544" y="3153285"/>
            <a:ext cx="1605634" cy="1484990"/>
            <a:chOff x="940544" y="1681106"/>
            <a:chExt cx="1605634" cy="1484990"/>
          </a:xfrm>
        </p:grpSpPr>
        <p:pic>
          <p:nvPicPr>
            <p:cNvPr id="11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CFE5D201-1BCD-432A-8E22-B3E4622A26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0544" y="1681106"/>
              <a:ext cx="1605634" cy="14849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89BBC8D4-3740-4DD0-A55B-CB9F4005439C}"/>
                </a:ext>
              </a:extLst>
            </p:cNvPr>
            <p:cNvSpPr txBox="1"/>
            <p:nvPr/>
          </p:nvSpPr>
          <p:spPr>
            <a:xfrm>
              <a:off x="1445843" y="2066544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二</a:t>
              </a:r>
            </a:p>
          </p:txBody>
        </p:sp>
      </p:grp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20F0B9C3-72A2-4543-ADC4-CCD199C183D2}"/>
              </a:ext>
            </a:extLst>
          </p:cNvPr>
          <p:cNvSpPr/>
          <p:nvPr/>
        </p:nvSpPr>
        <p:spPr>
          <a:xfrm>
            <a:off x="2460956" y="1987812"/>
            <a:ext cx="6647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一种为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家祭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，即在家里设供或在祠堂太庙祭祖；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8932D6FA-51D5-44CA-8207-AB84859DACC5}"/>
              </a:ext>
            </a:extLst>
          </p:cNvPr>
          <p:cNvSpPr/>
          <p:nvPr/>
        </p:nvSpPr>
        <p:spPr>
          <a:xfrm>
            <a:off x="2916443" y="2741618"/>
            <a:ext cx="65348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一种为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E6001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墓祭</a:t>
            </a:r>
            <a:r>
              <a: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，即去坟茔墓地祭祀祖先。上坟墓祭，一为祭奠，二为扫除坟上杂草，以示后继有人，香火不断。旧时扫墓不仅要清除杂草，还要拢坟，添上坟头，上压纸钱等。</a:t>
            </a:r>
          </a:p>
        </p:txBody>
      </p:sp>
    </p:spTree>
    <p:extLst>
      <p:ext uri="{BB962C8B-B14F-4D97-AF65-F5344CB8AC3E}">
        <p14:creationId xmlns:p14="http://schemas.microsoft.com/office/powerpoint/2010/main" val="13417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Thinkpad\Desktop\PNG\1_0002_图层-5-副本.png">
            <a:extLst>
              <a:ext uri="{FF2B5EF4-FFF2-40B4-BE49-F238E27FC236}">
                <a16:creationId xmlns="" xmlns:a16="http://schemas.microsoft.com/office/drawing/2014/main" id="{151D613A-B1FD-49BE-9A6D-71C9D714F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888" y="1173740"/>
            <a:ext cx="2182221" cy="201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01200660-2832-4FC0-842C-B18A62F371EC}"/>
              </a:ext>
            </a:extLst>
          </p:cNvPr>
          <p:cNvSpPr/>
          <p:nvPr/>
        </p:nvSpPr>
        <p:spPr>
          <a:xfrm>
            <a:off x="5695890" y="1573953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reflection blurRad="6350" stA="60000" endA="900" endPos="58000" dir="5400000" sy="-10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贰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="" xmlns:a16="http://schemas.microsoft.com/office/drawing/2014/main" id="{F3FC67AA-B776-4F78-9539-C13AE97ED2F9}"/>
              </a:ext>
            </a:extLst>
          </p:cNvPr>
          <p:cNvSpPr txBox="1"/>
          <p:nvPr/>
        </p:nvSpPr>
        <p:spPr>
          <a:xfrm>
            <a:off x="3512842" y="3191994"/>
            <a:ext cx="5163602" cy="1141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377">
              <a:lnSpc>
                <a:spcPct val="125000"/>
              </a:lnSpc>
            </a:pPr>
            <a:r>
              <a:rPr lang="zh-CN" altLang="en-US" sz="6000" b="1" dirty="0">
                <a:ln>
                  <a:solidFill>
                    <a:schemeClr val="bg1"/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清明节的习俗</a:t>
            </a:r>
          </a:p>
        </p:txBody>
      </p:sp>
    </p:spTree>
    <p:extLst>
      <p:ext uri="{BB962C8B-B14F-4D97-AF65-F5344CB8AC3E}">
        <p14:creationId xmlns:p14="http://schemas.microsoft.com/office/powerpoint/2010/main" val="360682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17A60025-E866-4D30-8DC9-7BAEEB0554FD}"/>
              </a:ext>
            </a:extLst>
          </p:cNvPr>
          <p:cNvGrpSpPr/>
          <p:nvPr/>
        </p:nvGrpSpPr>
        <p:grpSpPr>
          <a:xfrm>
            <a:off x="240939" y="258218"/>
            <a:ext cx="1773716" cy="647038"/>
            <a:chOff x="240939" y="258218"/>
            <a:chExt cx="1773716" cy="647038"/>
          </a:xfrm>
        </p:grpSpPr>
        <p:pic>
          <p:nvPicPr>
            <p:cNvPr id="5" name="Picture 3" descr="C:\Users\Thinkpad\Desktop\PNG\1_0002_图层-5-副本.png">
              <a:extLst>
                <a:ext uri="{FF2B5EF4-FFF2-40B4-BE49-F238E27FC236}">
                  <a16:creationId xmlns="" xmlns:a16="http://schemas.microsoft.com/office/drawing/2014/main" id="{2EDA197D-EAF4-4DE4-BE47-8D00913BA6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939" y="258218"/>
              <a:ext cx="699605" cy="6470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3039E7B1-2AC0-4471-9702-2CF8BB4AA642}"/>
                </a:ext>
              </a:extLst>
            </p:cNvPr>
            <p:cNvSpPr/>
            <p:nvPr/>
          </p:nvSpPr>
          <p:spPr>
            <a:xfrm>
              <a:off x="1009251" y="258218"/>
              <a:ext cx="10054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rgbClr val="E6001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扫墓</a:t>
              </a: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BAF9B5D-AD4B-456D-8174-0C2446C5E6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3055" y="2770430"/>
            <a:ext cx="5090125" cy="2907792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458382B-C0D9-4D48-9ED9-10D7CD33C7C4}"/>
              </a:ext>
            </a:extLst>
          </p:cNvPr>
          <p:cNvSpPr/>
          <p:nvPr/>
        </p:nvSpPr>
        <p:spPr>
          <a:xfrm>
            <a:off x="1136747" y="1800805"/>
            <a:ext cx="55424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中国历史上，寒食禁火，祭奠先人，早已蔚为习俗。唐朝之后，寒食节逐渐式微，于清明节扫墓祭祖成了此后持续不断的节俗传统。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A404E44F-788C-41E9-9B89-86192CD2CA08}"/>
              </a:ext>
            </a:extLst>
          </p:cNvPr>
          <p:cNvGrpSpPr/>
          <p:nvPr/>
        </p:nvGrpSpPr>
        <p:grpSpPr>
          <a:xfrm>
            <a:off x="7931838" y="426011"/>
            <a:ext cx="3510643" cy="3510643"/>
            <a:chOff x="6261659" y="-235598"/>
            <a:chExt cx="3510643" cy="3510643"/>
          </a:xfrm>
        </p:grpSpPr>
        <p:pic>
          <p:nvPicPr>
            <p:cNvPr id="18" name="图片 17">
              <a:extLst>
                <a:ext uri="{FF2B5EF4-FFF2-40B4-BE49-F238E27FC236}">
                  <a16:creationId xmlns="" xmlns:a16="http://schemas.microsoft.com/office/drawing/2014/main" id="{ACEE1382-77E5-4727-82BA-3396C3CE37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1659" y="-235598"/>
              <a:ext cx="3510643" cy="3510643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BD62CCFA-3B67-4131-A23F-6296066B5B8C}"/>
                </a:ext>
              </a:extLst>
            </p:cNvPr>
            <p:cNvSpPr/>
            <p:nvPr/>
          </p:nvSpPr>
          <p:spPr>
            <a:xfrm>
              <a:off x="7514277" y="1262186"/>
              <a:ext cx="10054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扫墓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778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24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000000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2465</Words>
  <Application>Microsoft Office PowerPoint</Application>
  <PresentationFormat>自定义</PresentationFormat>
  <Paragraphs>119</Paragraphs>
  <Slides>31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区貌似故人</dc:title>
  <dc:creator>第一PPT</dc:creator>
  <cp:keywords>www.1ppt.com</cp:keywords>
  <dc:description>www.1ppt.com</dc:description>
  <cp:lastModifiedBy>Windows User</cp:lastModifiedBy>
  <cp:revision>12</cp:revision>
  <dcterms:created xsi:type="dcterms:W3CDTF">2018-03-29T14:03:06Z</dcterms:created>
  <dcterms:modified xsi:type="dcterms:W3CDTF">2019-04-04T08:47:45Z</dcterms:modified>
</cp:coreProperties>
</file>