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5" r:id="rId2"/>
  </p:sldMasterIdLst>
  <p:notesMasterIdLst>
    <p:notesMasterId r:id="rId27"/>
  </p:notesMasterIdLst>
  <p:sldIdLst>
    <p:sldId id="259" r:id="rId3"/>
    <p:sldId id="261" r:id="rId4"/>
    <p:sldId id="262" r:id="rId5"/>
    <p:sldId id="266" r:id="rId6"/>
    <p:sldId id="267" r:id="rId7"/>
    <p:sldId id="268" r:id="rId8"/>
    <p:sldId id="269" r:id="rId9"/>
    <p:sldId id="284" r:id="rId10"/>
    <p:sldId id="273" r:id="rId11"/>
    <p:sldId id="270" r:id="rId12"/>
    <p:sldId id="271" r:id="rId13"/>
    <p:sldId id="272" r:id="rId14"/>
    <p:sldId id="285" r:id="rId15"/>
    <p:sldId id="274" r:id="rId16"/>
    <p:sldId id="275" r:id="rId17"/>
    <p:sldId id="277" r:id="rId18"/>
    <p:sldId id="276" r:id="rId19"/>
    <p:sldId id="286" r:id="rId20"/>
    <p:sldId id="278" r:id="rId21"/>
    <p:sldId id="279" r:id="rId22"/>
    <p:sldId id="287" r:id="rId23"/>
    <p:sldId id="288" r:id="rId24"/>
    <p:sldId id="282" r:id="rId25"/>
    <p:sldId id="289"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B9884"/>
    <a:srgbClr val="6A9884"/>
    <a:srgbClr val="FF9409"/>
    <a:srgbClr val="9E211B"/>
    <a:srgbClr val="E3D2AE"/>
    <a:srgbClr val="DAECF7"/>
    <a:srgbClr val="C7020C"/>
    <a:srgbClr val="C91324"/>
    <a:srgbClr val="162F81"/>
    <a:srgbClr val="8A3E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1" autoAdjust="0"/>
    <p:restoredTop sz="94660"/>
  </p:normalViewPr>
  <p:slideViewPr>
    <p:cSldViewPr snapToGrid="0">
      <p:cViewPr varScale="1">
        <p:scale>
          <a:sx n="58" d="100"/>
          <a:sy n="58" d="100"/>
        </p:scale>
        <p:origin x="-102"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44E765-0957-491C-8943-597F4D40FE6E}" type="datetimeFigureOut">
              <a:rPr lang="zh-CN" altLang="en-US" smtClean="0"/>
              <a:t>2019/4/3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CC9733-51F9-4D13-A1C2-84AB3305F62B}" type="slidenum">
              <a:rPr lang="zh-CN" altLang="en-US" smtClean="0"/>
              <a:t>‹#›</a:t>
            </a:fld>
            <a:endParaRPr lang="zh-CN" altLang="en-US"/>
          </a:p>
        </p:txBody>
      </p:sp>
    </p:spTree>
    <p:extLst>
      <p:ext uri="{BB962C8B-B14F-4D97-AF65-F5344CB8AC3E}">
        <p14:creationId xmlns:p14="http://schemas.microsoft.com/office/powerpoint/2010/main" val="604285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33446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88982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98550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39198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89295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38598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85315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6833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标题幻灯片">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26849016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3_标题幻灯片">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3728028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168174765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4_标题幻灯片">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513759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42627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98559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03843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615542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3" r:id="rId5"/>
    <p:sldLayoutId id="2147483651" r:id="rId6"/>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xStyles>
    <p:titleStyle>
      <a:lvl1pPr algn="l" defTabSz="914380" rtl="0" eaLnBrk="1" latinLnBrk="0" hangingPunct="1">
        <a:lnSpc>
          <a:spcPct val="90000"/>
        </a:lnSpc>
        <a:spcBef>
          <a:spcPct val="0"/>
        </a:spcBef>
        <a:buNone/>
        <a:defRPr sz="4401" kern="1200">
          <a:solidFill>
            <a:schemeClr val="tx1"/>
          </a:solidFill>
          <a:latin typeface="+mj-lt"/>
          <a:ea typeface="+mj-ea"/>
          <a:cs typeface="+mj-cs"/>
        </a:defRPr>
      </a:lvl1pPr>
    </p:titleStyle>
    <p:bodyStyle>
      <a:lvl1pPr marL="228595" indent="-228595" algn="l" defTabSz="914380" rtl="0" eaLnBrk="1" latinLnBrk="0" hangingPunct="1">
        <a:lnSpc>
          <a:spcPct val="90000"/>
        </a:lnSpc>
        <a:spcBef>
          <a:spcPts val="999"/>
        </a:spcBef>
        <a:buFont typeface="Arial" panose="020B0604020202020204" pitchFamily="34" charset="0"/>
        <a:buChar char="•"/>
        <a:defRPr sz="2800" kern="1200">
          <a:solidFill>
            <a:schemeClr val="tx1"/>
          </a:solidFill>
          <a:latin typeface="+mn-lt"/>
          <a:ea typeface="+mn-ea"/>
          <a:cs typeface="+mn-cs"/>
        </a:defRPr>
      </a:lvl1pPr>
      <a:lvl2pPr marL="685785" indent="-228595" algn="l" defTabSz="91438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4" indent="-228595" algn="l" defTabSz="91438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56"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4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3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25"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15"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80" rtl="0" eaLnBrk="1" latinLnBrk="0" hangingPunct="1">
        <a:defRPr sz="1800" kern="1200">
          <a:solidFill>
            <a:schemeClr val="tx1"/>
          </a:solidFill>
          <a:latin typeface="+mn-lt"/>
          <a:ea typeface="+mn-ea"/>
          <a:cs typeface="+mn-cs"/>
        </a:defRPr>
      </a:lvl1pPr>
      <a:lvl2pPr marL="457190" algn="l" defTabSz="914380" rtl="0" eaLnBrk="1" latinLnBrk="0" hangingPunct="1">
        <a:defRPr sz="1800" kern="1200">
          <a:solidFill>
            <a:schemeClr val="tx1"/>
          </a:solidFill>
          <a:latin typeface="+mn-lt"/>
          <a:ea typeface="+mn-ea"/>
          <a:cs typeface="+mn-cs"/>
        </a:defRPr>
      </a:lvl2pPr>
      <a:lvl3pPr marL="914380" algn="l" defTabSz="914380" rtl="0" eaLnBrk="1" latinLnBrk="0" hangingPunct="1">
        <a:defRPr sz="1800" kern="1200">
          <a:solidFill>
            <a:schemeClr val="tx1"/>
          </a:solidFill>
          <a:latin typeface="+mn-lt"/>
          <a:ea typeface="+mn-ea"/>
          <a:cs typeface="+mn-cs"/>
        </a:defRPr>
      </a:lvl3pPr>
      <a:lvl4pPr marL="1371570" algn="l" defTabSz="914380" rtl="0" eaLnBrk="1" latinLnBrk="0" hangingPunct="1">
        <a:defRPr sz="1800" kern="1200">
          <a:solidFill>
            <a:schemeClr val="tx1"/>
          </a:solidFill>
          <a:latin typeface="+mn-lt"/>
          <a:ea typeface="+mn-ea"/>
          <a:cs typeface="+mn-cs"/>
        </a:defRPr>
      </a:lvl4pPr>
      <a:lvl5pPr marL="1828759" algn="l" defTabSz="914380" rtl="0" eaLnBrk="1" latinLnBrk="0" hangingPunct="1">
        <a:defRPr sz="1800" kern="1200">
          <a:solidFill>
            <a:schemeClr val="tx1"/>
          </a:solidFill>
          <a:latin typeface="+mn-lt"/>
          <a:ea typeface="+mn-ea"/>
          <a:cs typeface="+mn-cs"/>
        </a:defRPr>
      </a:lvl5pPr>
      <a:lvl6pPr marL="2285949" algn="l" defTabSz="914380" rtl="0" eaLnBrk="1" latinLnBrk="0" hangingPunct="1">
        <a:defRPr sz="1800" kern="1200">
          <a:solidFill>
            <a:schemeClr val="tx1"/>
          </a:solidFill>
          <a:latin typeface="+mn-lt"/>
          <a:ea typeface="+mn-ea"/>
          <a:cs typeface="+mn-cs"/>
        </a:defRPr>
      </a:lvl6pPr>
      <a:lvl7pPr marL="2743139" algn="l" defTabSz="914380" rtl="0" eaLnBrk="1" latinLnBrk="0" hangingPunct="1">
        <a:defRPr sz="1800" kern="1200">
          <a:solidFill>
            <a:schemeClr val="tx1"/>
          </a:solidFill>
          <a:latin typeface="+mn-lt"/>
          <a:ea typeface="+mn-ea"/>
          <a:cs typeface="+mn-cs"/>
        </a:defRPr>
      </a:lvl7pPr>
      <a:lvl8pPr marL="3200330" algn="l" defTabSz="914380" rtl="0" eaLnBrk="1" latinLnBrk="0" hangingPunct="1">
        <a:defRPr sz="1800" kern="1200">
          <a:solidFill>
            <a:schemeClr val="tx1"/>
          </a:solidFill>
          <a:latin typeface="+mn-lt"/>
          <a:ea typeface="+mn-ea"/>
          <a:cs typeface="+mn-cs"/>
        </a:defRPr>
      </a:lvl8pPr>
      <a:lvl9pPr marL="3657518" algn="l" defTabSz="91438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2019/4/3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59905971"/>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88816" y="1167279"/>
            <a:ext cx="5494528" cy="4523441"/>
          </a:xfrm>
          <a:prstGeom prst="rect">
            <a:avLst/>
          </a:prstGeom>
        </p:spPr>
      </p:pic>
    </p:spTree>
    <p:extLst>
      <p:ext uri="{BB962C8B-B14F-4D97-AF65-F5344CB8AC3E}">
        <p14:creationId xmlns:p14="http://schemas.microsoft.com/office/powerpoint/2010/main" val="20689549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9921" y="599605"/>
            <a:ext cx="7863515" cy="4924269"/>
          </a:xfrm>
          <a:prstGeom prst="rect">
            <a:avLst/>
          </a:prstGeom>
        </p:spPr>
      </p:pic>
      <p:sp>
        <p:nvSpPr>
          <p:cNvPr id="2" name="矩形 1">
            <a:extLst>
              <a:ext uri="{FF2B5EF4-FFF2-40B4-BE49-F238E27FC236}">
                <a16:creationId xmlns:a16="http://schemas.microsoft.com/office/drawing/2014/main" xmlns="" id="{F1C0FE80-0A7E-4376-9866-4076A90037E4}"/>
              </a:ext>
            </a:extLst>
          </p:cNvPr>
          <p:cNvSpPr/>
          <p:nvPr/>
        </p:nvSpPr>
        <p:spPr>
          <a:xfrm>
            <a:off x="6929111" y="912486"/>
            <a:ext cx="3650836" cy="3908762"/>
          </a:xfrm>
          <a:prstGeom prst="rect">
            <a:avLst/>
          </a:prstGeom>
        </p:spPr>
        <p:txBody>
          <a:bodyPr wrap="square">
            <a:spAutoFit/>
          </a:bodyPr>
          <a:lstStyle/>
          <a:p>
            <a:pPr algn="just">
              <a:lnSpc>
                <a:spcPct val="200000"/>
              </a:lnSpc>
            </a:pPr>
            <a:r>
              <a:rPr lang="zh-CN" altLang="en-US" sz="2800" dirty="0">
                <a:solidFill>
                  <a:srgbClr val="6B9884"/>
                </a:solidFill>
                <a:latin typeface="文悦古典明朝体 (非商业使用) W5" pitchFamily="50" charset="-122"/>
                <a:ea typeface="8-bit Limit (BRK)" pitchFamily="2" charset="-122"/>
                <a:cs typeface="FZQingKeBenYueSongS-R-GB" charset="-122"/>
              </a:rPr>
              <a:t>清明节的习俗</a:t>
            </a:r>
            <a:r>
              <a:rPr lang="zh-CN" altLang="en-US" sz="1200" dirty="0">
                <a:solidFill>
                  <a:srgbClr val="6B9884"/>
                </a:solidFill>
                <a:latin typeface="文悦古典明朝体 (非商业使用) W5" pitchFamily="50" charset="-122"/>
                <a:ea typeface="8-bit Limit (BRK)" pitchFamily="2" charset="-122"/>
                <a:cs typeface="FZQingKeBenYueSongS-R-GB" charset="-122"/>
              </a:rPr>
              <a:t>除了讲究禁火、扫墓，还有踏青、荡秋千、蹴鞠、打马球、插柳等一系列风俗体育活动。相传这是因为寒食节要寒食禁火，为了防止寒食冷餐伤身，所以大家来参加一些体育活动，来锻炼身体。清明节，民间忌使针，忌洗衣，大部分地区妇女忌行路。傍晚以前，要在大门前洒一条灰线，据说可以阻止鬼魂进宅。 因此，这个节日中既有祭扫新坟生离死别的悲酸泪，又有踏青游玩的欢笑声，是一个富有特色的节日。</a:t>
            </a:r>
            <a:endParaRPr lang="zh-CN" altLang="en-US" sz="1200" spc="300" dirty="0">
              <a:solidFill>
                <a:srgbClr val="6B9884"/>
              </a:solidFill>
              <a:latin typeface="文悦古典明朝体 (非商业使用) W5" pitchFamily="50" charset="-122"/>
              <a:ea typeface="8-bit Limit (BRK)" pitchFamily="2" charset="-122"/>
              <a:cs typeface="FZQingKeBenYueSongS-R-GB" charset="-122"/>
            </a:endParaRPr>
          </a:p>
        </p:txBody>
      </p:sp>
    </p:spTree>
    <p:extLst>
      <p:ext uri="{BB962C8B-B14F-4D97-AF65-F5344CB8AC3E}">
        <p14:creationId xmlns:p14="http://schemas.microsoft.com/office/powerpoint/2010/main" val="4283402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52029" y="774419"/>
            <a:ext cx="2905177" cy="2635843"/>
          </a:xfrm>
          <a:prstGeom prst="rect">
            <a:avLst/>
          </a:prstGeom>
        </p:spPr>
      </p:pic>
      <p:sp>
        <p:nvSpPr>
          <p:cNvPr id="3" name="矩形 2">
            <a:extLst>
              <a:ext uri="{FF2B5EF4-FFF2-40B4-BE49-F238E27FC236}">
                <a16:creationId xmlns:a16="http://schemas.microsoft.com/office/drawing/2014/main" xmlns="" id="{E06011AD-CAB0-40CE-A714-F396FCA027E2}"/>
              </a:ext>
            </a:extLst>
          </p:cNvPr>
          <p:cNvSpPr/>
          <p:nvPr/>
        </p:nvSpPr>
        <p:spPr>
          <a:xfrm>
            <a:off x="4980443" y="972803"/>
            <a:ext cx="5872436" cy="1938992"/>
          </a:xfrm>
          <a:prstGeom prst="rect">
            <a:avLst/>
          </a:prstGeom>
        </p:spPr>
        <p:txBody>
          <a:bodyPr wrap="square">
            <a:spAutoFit/>
          </a:bodyPr>
          <a:lstStyle/>
          <a:p>
            <a:pPr>
              <a:lnSpc>
                <a:spcPct val="150000"/>
              </a:lnSpc>
            </a:pPr>
            <a:r>
              <a:rPr lang="zh-CN" altLang="en-US" sz="2800" b="1" dirty="0">
                <a:solidFill>
                  <a:srgbClr val="6B9884"/>
                </a:solidFill>
                <a:latin typeface="文悦古典明朝体 (非商业使用) W5" pitchFamily="50" charset="-122"/>
                <a:ea typeface="8-bit Limit (BRK)" pitchFamily="2" charset="-122"/>
                <a:cs typeface="FZQingKeBenYueSongS-R-GB" charset="-122"/>
              </a:rPr>
              <a:t>荡秋千</a:t>
            </a:r>
            <a:endParaRPr lang="en-US" altLang="zh-CN" sz="2800" b="1" dirty="0">
              <a:solidFill>
                <a:srgbClr val="6B9884"/>
              </a:solidFill>
              <a:latin typeface="文悦古典明朝体 (非商业使用) W5" pitchFamily="50" charset="-122"/>
              <a:ea typeface="8-bit Limit (BRK)" pitchFamily="2" charset="-122"/>
              <a:cs typeface="FZQingKeBenYueSongS-R-GB" charset="-122"/>
            </a:endParaRPr>
          </a:p>
          <a:p>
            <a:pPr>
              <a:lnSpc>
                <a:spcPct val="150000"/>
              </a:lnSpc>
            </a:pPr>
            <a:r>
              <a:rPr lang="zh-CN" altLang="en-US" sz="1300" dirty="0">
                <a:solidFill>
                  <a:srgbClr val="6B9884"/>
                </a:solidFill>
                <a:latin typeface="文悦古典明朝体 (非商业使用) W5" pitchFamily="50" charset="-122"/>
                <a:ea typeface="8-bit Limit (BRK)" pitchFamily="2" charset="-122"/>
                <a:cs typeface="FZQingKeBenYueSongS-R-GB" charset="-122"/>
              </a:rPr>
              <a:t>这是中国古代清明节习俗。五代王仁裕</a:t>
            </a:r>
            <a:r>
              <a:rPr lang="en-US" altLang="zh-CN" sz="1300" dirty="0">
                <a:solidFill>
                  <a:srgbClr val="6B9884"/>
                </a:solidFill>
                <a:latin typeface="文悦古典明朝体 (非商业使用) W5" pitchFamily="50" charset="-122"/>
                <a:ea typeface="8-bit Limit (BRK)" pitchFamily="2" charset="-122"/>
                <a:cs typeface="FZQingKeBenYueSongS-R-GB" charset="-122"/>
              </a:rPr>
              <a:t>《</a:t>
            </a:r>
            <a:r>
              <a:rPr lang="zh-CN" altLang="en-US" sz="1300" dirty="0">
                <a:solidFill>
                  <a:srgbClr val="6B9884"/>
                </a:solidFill>
                <a:latin typeface="文悦古典明朝体 (非商业使用) W5" pitchFamily="50" charset="-122"/>
                <a:ea typeface="8-bit Limit (BRK)" pitchFamily="2" charset="-122"/>
                <a:cs typeface="FZQingKeBenYueSongS-R-GB" charset="-122"/>
              </a:rPr>
              <a:t>开元天宝遗事</a:t>
            </a:r>
            <a:r>
              <a:rPr lang="en-US" altLang="zh-CN" sz="1300" dirty="0">
                <a:solidFill>
                  <a:srgbClr val="6B9884"/>
                </a:solidFill>
                <a:latin typeface="文悦古典明朝体 (非商业使用) W5" pitchFamily="50" charset="-122"/>
                <a:ea typeface="8-bit Limit (BRK)" pitchFamily="2" charset="-122"/>
                <a:cs typeface="FZQingKeBenYueSongS-R-GB" charset="-122"/>
              </a:rPr>
              <a:t>》</a:t>
            </a:r>
            <a:r>
              <a:rPr lang="zh-CN" altLang="en-US" sz="1300" dirty="0">
                <a:solidFill>
                  <a:srgbClr val="6B9884"/>
                </a:solidFill>
                <a:latin typeface="文悦古典明朝体 (非商业使用) W5" pitchFamily="50" charset="-122"/>
                <a:ea typeface="8-bit Limit (BRK)" pitchFamily="2" charset="-122"/>
                <a:cs typeface="FZQingKeBenYueSongS-R-GB" charset="-122"/>
              </a:rPr>
              <a:t>载“天宝宫中至寒食节竟竖秋千，令宫嫔辈戏笑以为宴乐。帝呼为半仙之戏，都中士民因而呼之”，宋代宰相文彦博诗</a:t>
            </a:r>
            <a:r>
              <a:rPr lang="en-US" altLang="zh-CN" sz="1300" dirty="0">
                <a:solidFill>
                  <a:srgbClr val="6B9884"/>
                </a:solidFill>
                <a:latin typeface="文悦古典明朝体 (非商业使用) W5" pitchFamily="50" charset="-122"/>
                <a:ea typeface="8-bit Limit (BRK)" pitchFamily="2" charset="-122"/>
                <a:cs typeface="FZQingKeBenYueSongS-R-GB" charset="-122"/>
              </a:rPr>
              <a:t>《</a:t>
            </a:r>
            <a:r>
              <a:rPr lang="zh-CN" altLang="en-US" sz="1300" dirty="0">
                <a:solidFill>
                  <a:srgbClr val="6B9884"/>
                </a:solidFill>
                <a:latin typeface="文悦古典明朝体 (非商业使用) W5" pitchFamily="50" charset="-122"/>
                <a:ea typeface="8-bit Limit (BRK)" pitchFamily="2" charset="-122"/>
                <a:cs typeface="FZQingKeBenYueSongS-R-GB" charset="-122"/>
              </a:rPr>
              <a:t>寒食日过龙门</a:t>
            </a:r>
            <a:r>
              <a:rPr lang="en-US" altLang="zh-CN" sz="1300" dirty="0">
                <a:solidFill>
                  <a:srgbClr val="6B9884"/>
                </a:solidFill>
                <a:latin typeface="文悦古典明朝体 (非商业使用) W5" pitchFamily="50" charset="-122"/>
                <a:ea typeface="8-bit Limit (BRK)" pitchFamily="2" charset="-122"/>
                <a:cs typeface="FZQingKeBenYueSongS-R-GB" charset="-122"/>
              </a:rPr>
              <a:t>》</a:t>
            </a:r>
            <a:r>
              <a:rPr lang="zh-CN" altLang="en-US" sz="1300" dirty="0">
                <a:solidFill>
                  <a:srgbClr val="6B9884"/>
                </a:solidFill>
                <a:latin typeface="文悦古典明朝体 (非商业使用) W5" pitchFamily="50" charset="-122"/>
                <a:ea typeface="8-bit Limit (BRK)" pitchFamily="2" charset="-122"/>
                <a:cs typeface="FZQingKeBenYueSongS-R-GB" charset="-122"/>
              </a:rPr>
              <a:t>，诗中描写为 “桥边杨柳垂青线，林立秋千挂彩绳。”秋千，意即揪着皮绳而迁移。</a:t>
            </a:r>
            <a:endParaRPr lang="zh-CN" altLang="en-US" sz="1300" spc="300" dirty="0">
              <a:solidFill>
                <a:srgbClr val="6B9884"/>
              </a:solidFill>
              <a:latin typeface="文悦古典明朝体 (非商业使用) W5" pitchFamily="50" charset="-122"/>
              <a:ea typeface="8-bit Limit (BRK)" pitchFamily="2" charset="-122"/>
              <a:cs typeface="FZQingKeBenYueSongS-R-GB" charset="-122"/>
            </a:endParaRPr>
          </a:p>
        </p:txBody>
      </p:sp>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79698" y="3130627"/>
            <a:ext cx="3199537" cy="2902913"/>
          </a:xfrm>
          <a:prstGeom prst="rect">
            <a:avLst/>
          </a:prstGeom>
        </p:spPr>
      </p:pic>
      <p:sp>
        <p:nvSpPr>
          <p:cNvPr id="5" name="矩形 4">
            <a:extLst>
              <a:ext uri="{FF2B5EF4-FFF2-40B4-BE49-F238E27FC236}">
                <a16:creationId xmlns:a16="http://schemas.microsoft.com/office/drawing/2014/main" xmlns="" id="{E06011AD-CAB0-40CE-A714-F396FCA027E2}"/>
              </a:ext>
            </a:extLst>
          </p:cNvPr>
          <p:cNvSpPr/>
          <p:nvPr/>
        </p:nvSpPr>
        <p:spPr>
          <a:xfrm>
            <a:off x="2044225" y="3520254"/>
            <a:ext cx="5872436" cy="2123658"/>
          </a:xfrm>
          <a:prstGeom prst="rect">
            <a:avLst/>
          </a:prstGeom>
        </p:spPr>
        <p:txBody>
          <a:bodyPr wrap="square">
            <a:spAutoFit/>
          </a:bodyPr>
          <a:lstStyle/>
          <a:p>
            <a:pPr>
              <a:lnSpc>
                <a:spcPct val="150000"/>
              </a:lnSpc>
            </a:pPr>
            <a:r>
              <a:rPr lang="zh-CN" altLang="en-US" sz="2800" b="1" dirty="0">
                <a:solidFill>
                  <a:srgbClr val="6B9884"/>
                </a:solidFill>
                <a:latin typeface="文悦古典明朝体 (非商业使用) W5" pitchFamily="50" charset="-122"/>
                <a:ea typeface="8-bit Limit (BRK)" pitchFamily="2" charset="-122"/>
                <a:cs typeface="FZQingKeBenYueSongS-R-GB" charset="-122"/>
              </a:rPr>
              <a:t>插柳</a:t>
            </a:r>
            <a:endParaRPr lang="en-US" altLang="zh-CN" sz="2800" b="1" dirty="0">
              <a:solidFill>
                <a:srgbClr val="6B9884"/>
              </a:solidFill>
              <a:latin typeface="文悦古典明朝体 (非商业使用) W5" pitchFamily="50" charset="-122"/>
              <a:ea typeface="8-bit Limit (BRK)" pitchFamily="2" charset="-122"/>
              <a:cs typeface="FZQingKeBenYueSongS-R-GB" charset="-122"/>
            </a:endParaRPr>
          </a:p>
          <a:p>
            <a:pPr>
              <a:lnSpc>
                <a:spcPct val="150000"/>
              </a:lnSpc>
            </a:pPr>
            <a:r>
              <a:rPr lang="zh-CN" altLang="en-US" sz="1200" b="1" dirty="0">
                <a:solidFill>
                  <a:srgbClr val="6B9884"/>
                </a:solidFill>
                <a:latin typeface="文悦古典明朝体 (非商业使用) W5" pitchFamily="50" charset="-122"/>
                <a:ea typeface="8-bit Limit (BRK)" pitchFamily="2" charset="-122"/>
                <a:cs typeface="FZQingKeBenYueSongS-R-GB" charset="-122"/>
              </a:rPr>
              <a:t>插柳是一种风俗，也是为了纪念“教民稼穑”的农事祖师神农氏。有的地方，人们把柳枝插在屋檐下，以预报天气，古谚有“柳条青，雨蒙蒙；柳条干，晴了天”的说法。黄巢起义时规定，以“清明为期，戴柳为号”。起义失败后，戴柳的习俗渐被淘汰，只有插柳盛行不衰。杨柳有强大的生命力，俗话说：“有心栽花花不发，无心插柳柳成荫。”柳条插土就活，插到哪里，活到哪里，年年插柳，处处成荫。</a:t>
            </a:r>
            <a:endParaRPr lang="zh-CN" altLang="en-US" sz="1200" spc="300" dirty="0">
              <a:solidFill>
                <a:srgbClr val="6B9884"/>
              </a:solidFill>
              <a:latin typeface="文悦古典明朝体 (非商业使用) W5" pitchFamily="50" charset="-122"/>
              <a:ea typeface="8-bit Limit (BRK)" pitchFamily="2" charset="-122"/>
              <a:cs typeface="FZQingKeBenYueSongS-R-GB" charset="-122"/>
            </a:endParaRPr>
          </a:p>
        </p:txBody>
      </p:sp>
    </p:spTree>
    <p:extLst>
      <p:ext uri="{BB962C8B-B14F-4D97-AF65-F5344CB8AC3E}">
        <p14:creationId xmlns:p14="http://schemas.microsoft.com/office/powerpoint/2010/main" val="2362085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 calcmode="lin" valueType="num">
                                      <p:cBhvr>
                                        <p:cTn id="15" dur="1000" fill="hold"/>
                                        <p:tgtEl>
                                          <p:spTgt spid="5"/>
                                        </p:tgtEl>
                                        <p:attrNameLst>
                                          <p:attrName>style.rotation</p:attrName>
                                        </p:attrNameLst>
                                      </p:cBhvr>
                                      <p:tavLst>
                                        <p:tav tm="0">
                                          <p:val>
                                            <p:fltVal val="90"/>
                                          </p:val>
                                        </p:tav>
                                        <p:tav tm="100000">
                                          <p:val>
                                            <p:fltVal val="0"/>
                                          </p:val>
                                        </p:tav>
                                      </p:tavLst>
                                    </p:anim>
                                    <p:animEffect transition="in" filter="fade">
                                      <p:cBhvr>
                                        <p:cTn id="16" dur="1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dissolve">
                                      <p:cBhvr>
                                        <p:cTn id="21" dur="500"/>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dissolve">
                                      <p:cBhvr>
                                        <p:cTn id="2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57158" y="491885"/>
            <a:ext cx="3414843" cy="3098259"/>
          </a:xfrm>
          <a:prstGeom prst="rect">
            <a:avLst/>
          </a:prstGeom>
        </p:spPr>
      </p:pic>
      <p:sp>
        <p:nvSpPr>
          <p:cNvPr id="3" name="矩形 2">
            <a:extLst>
              <a:ext uri="{FF2B5EF4-FFF2-40B4-BE49-F238E27FC236}">
                <a16:creationId xmlns:a16="http://schemas.microsoft.com/office/drawing/2014/main" xmlns="" id="{E06011AD-CAB0-40CE-A714-F396FCA027E2}"/>
              </a:ext>
            </a:extLst>
          </p:cNvPr>
          <p:cNvSpPr/>
          <p:nvPr/>
        </p:nvSpPr>
        <p:spPr>
          <a:xfrm>
            <a:off x="4980443" y="972803"/>
            <a:ext cx="5872436" cy="2539157"/>
          </a:xfrm>
          <a:prstGeom prst="rect">
            <a:avLst/>
          </a:prstGeom>
        </p:spPr>
        <p:txBody>
          <a:bodyPr wrap="square">
            <a:spAutoFit/>
          </a:bodyPr>
          <a:lstStyle/>
          <a:p>
            <a:pPr>
              <a:lnSpc>
                <a:spcPct val="150000"/>
              </a:lnSpc>
            </a:pPr>
            <a:r>
              <a:rPr lang="zh-CN" altLang="en-US" sz="2800" b="1" dirty="0">
                <a:solidFill>
                  <a:srgbClr val="6B9884"/>
                </a:solidFill>
                <a:latin typeface="文悦古典明朝体 (非商业使用) W5" pitchFamily="50" charset="-122"/>
                <a:ea typeface="8-bit Limit (BRK)" pitchFamily="2" charset="-122"/>
                <a:cs typeface="FZQingKeBenYueSongS-R-GB" charset="-122"/>
              </a:rPr>
              <a:t>春游</a:t>
            </a:r>
            <a:endParaRPr lang="en-US" altLang="zh-CN" sz="2800" b="1" dirty="0">
              <a:solidFill>
                <a:srgbClr val="6B9884"/>
              </a:solidFill>
              <a:latin typeface="文悦古典明朝体 (非商业使用) W5" pitchFamily="50" charset="-122"/>
              <a:ea typeface="8-bit Limit (BRK)" pitchFamily="2" charset="-122"/>
              <a:cs typeface="FZQingKeBenYueSongS-R-GB" charset="-122"/>
            </a:endParaRPr>
          </a:p>
          <a:p>
            <a:pPr>
              <a:lnSpc>
                <a:spcPct val="150000"/>
              </a:lnSpc>
            </a:pPr>
            <a:r>
              <a:rPr lang="zh-CN" altLang="en-US" sz="1300" dirty="0">
                <a:solidFill>
                  <a:srgbClr val="6B9884"/>
                </a:solidFill>
                <a:latin typeface="文悦古典明朝体 (非商业使用) W5" pitchFamily="50" charset="-122"/>
                <a:ea typeface="8-bit Limit (BRK)" pitchFamily="2" charset="-122"/>
                <a:cs typeface="FZQingKeBenYueSongS-R-GB" charset="-122"/>
              </a:rPr>
              <a:t>春游，古称踏青，是一种古老的传统族民俗文体活动，古时一般在上巳节，清明节。“三月三日气象新，长安水边多丽人。”杜甫描绘的就是唐代人们春游的盛况。 春季郊野，万木吐翠，芳草茵茵，百鸟争鸣，阳光和熙，空气清新，置身于这如诗如画的环境中，能使人心胸开阔，疲劳消除，精神振奋，还能促进细胞的新陈代谢，改善血液循环，增加腰腿肌肉的活动，加强心脏和肺的功能，可降低血脂、血压、防治心血管病，因而，春游具有特殊的保健作用。</a:t>
            </a:r>
            <a:endParaRPr lang="zh-CN" altLang="en-US" sz="1300" spc="300" dirty="0">
              <a:solidFill>
                <a:srgbClr val="6B9884"/>
              </a:solidFill>
              <a:latin typeface="文悦古典明朝体 (非商业使用) W5" pitchFamily="50" charset="-122"/>
              <a:ea typeface="8-bit Limit (BRK)" pitchFamily="2" charset="-122"/>
              <a:cs typeface="FZQingKeBenYueSongS-R-GB" charset="-122"/>
            </a:endParaRPr>
          </a:p>
        </p:txBody>
      </p:sp>
      <p:sp>
        <p:nvSpPr>
          <p:cNvPr id="4" name="矩形 3">
            <a:extLst>
              <a:ext uri="{FF2B5EF4-FFF2-40B4-BE49-F238E27FC236}">
                <a16:creationId xmlns:a16="http://schemas.microsoft.com/office/drawing/2014/main" xmlns="" id="{E06011AD-CAB0-40CE-A714-F396FCA027E2}"/>
              </a:ext>
            </a:extLst>
          </p:cNvPr>
          <p:cNvSpPr/>
          <p:nvPr/>
        </p:nvSpPr>
        <p:spPr>
          <a:xfrm>
            <a:off x="2044225" y="3520254"/>
            <a:ext cx="5872436" cy="1846659"/>
          </a:xfrm>
          <a:prstGeom prst="rect">
            <a:avLst/>
          </a:prstGeom>
        </p:spPr>
        <p:txBody>
          <a:bodyPr wrap="square">
            <a:spAutoFit/>
          </a:bodyPr>
          <a:lstStyle/>
          <a:p>
            <a:pPr>
              <a:lnSpc>
                <a:spcPct val="150000"/>
              </a:lnSpc>
            </a:pPr>
            <a:r>
              <a:rPr lang="zh-CN" altLang="en-US" sz="2800" b="1" dirty="0">
                <a:solidFill>
                  <a:srgbClr val="6B9884"/>
                </a:solidFill>
                <a:latin typeface="文悦古典明朝体 (非商业使用) W5" pitchFamily="50" charset="-122"/>
                <a:ea typeface="8-bit Limit (BRK)" pitchFamily="2" charset="-122"/>
                <a:cs typeface="FZQingKeBenYueSongS-R-GB" charset="-122"/>
              </a:rPr>
              <a:t>放风筝</a:t>
            </a:r>
            <a:endParaRPr lang="en-US" altLang="zh-CN" sz="2800" b="1" dirty="0">
              <a:solidFill>
                <a:srgbClr val="6B9884"/>
              </a:solidFill>
              <a:latin typeface="文悦古典明朝体 (非商业使用) W5" pitchFamily="50" charset="-122"/>
              <a:ea typeface="8-bit Limit (BRK)" pitchFamily="2" charset="-122"/>
              <a:cs typeface="FZQingKeBenYueSongS-R-GB" charset="-122"/>
            </a:endParaRPr>
          </a:p>
          <a:p>
            <a:pPr>
              <a:lnSpc>
                <a:spcPct val="150000"/>
              </a:lnSpc>
            </a:pPr>
            <a:r>
              <a:rPr lang="zh-CN" altLang="en-US" sz="1200" b="1" dirty="0">
                <a:solidFill>
                  <a:srgbClr val="6B9884"/>
                </a:solidFill>
                <a:latin typeface="文悦古典明朝体 (非商业使用) W5" pitchFamily="50" charset="-122"/>
                <a:ea typeface="8-bit Limit (BRK)" pitchFamily="2" charset="-122"/>
                <a:cs typeface="FZQingKeBenYueSongS-R-GB" charset="-122"/>
              </a:rPr>
              <a:t>放风筝也是清明时节人们所喜爱的活动。每逢清明时节，人们不仅白天放，夜间也放。夜里在风筝下或风稳拉线上挂上一串串彩色的小灯笼，像闪烁的明星，被称为“神灯”。过去，有的人把风筝放上蓝天后，便剪断牵线，任凭清风把它们送往天涯海角，据说这样能除病消灾，给自己带来好运。</a:t>
            </a:r>
            <a:endParaRPr lang="zh-CN" altLang="en-US" sz="1200" spc="300" dirty="0">
              <a:solidFill>
                <a:srgbClr val="6B9884"/>
              </a:solidFill>
              <a:latin typeface="文悦古典明朝体 (非商业使用) W5" pitchFamily="50" charset="-122"/>
              <a:ea typeface="8-bit Limit (BRK)" pitchFamily="2" charset="-122"/>
              <a:cs typeface="FZQingKeBenYueSongS-R-GB" charset="-122"/>
            </a:endParaRPr>
          </a:p>
        </p:txBody>
      </p:sp>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25027" y="3237876"/>
            <a:ext cx="3329159" cy="3020518"/>
          </a:xfrm>
          <a:prstGeom prst="rect">
            <a:avLst/>
          </a:prstGeom>
        </p:spPr>
      </p:pic>
    </p:spTree>
    <p:extLst>
      <p:ext uri="{BB962C8B-B14F-4D97-AF65-F5344CB8AC3E}">
        <p14:creationId xmlns:p14="http://schemas.microsoft.com/office/powerpoint/2010/main" val="18035089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dissolve">
                                      <p:cBhvr>
                                        <p:cTn id="21" dur="500"/>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dissolve">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00660" y="-274320"/>
            <a:ext cx="10945906" cy="8503920"/>
          </a:xfrm>
          <a:prstGeom prst="rect">
            <a:avLst/>
          </a:prstGeom>
        </p:spPr>
      </p:pic>
      <p:grpSp>
        <p:nvGrpSpPr>
          <p:cNvPr id="6" name="组 5"/>
          <p:cNvGrpSpPr/>
          <p:nvPr/>
        </p:nvGrpSpPr>
        <p:grpSpPr>
          <a:xfrm>
            <a:off x="3020913" y="2458593"/>
            <a:ext cx="6296285" cy="2324171"/>
            <a:chOff x="3020913" y="2458593"/>
            <a:chExt cx="6296285" cy="2324171"/>
          </a:xfrm>
        </p:grpSpPr>
        <p:sp>
          <p:nvSpPr>
            <p:cNvPr id="3" name="文本框 2">
              <a:extLst>
                <a:ext uri="{FF2B5EF4-FFF2-40B4-BE49-F238E27FC236}">
                  <a16:creationId xmlns:a16="http://schemas.microsoft.com/office/drawing/2014/main" xmlns="" id="{A0B34195-3A91-489C-8618-CF7592086AA8}"/>
                </a:ext>
              </a:extLst>
            </p:cNvPr>
            <p:cNvSpPr txBox="1"/>
            <p:nvPr/>
          </p:nvSpPr>
          <p:spPr>
            <a:xfrm>
              <a:off x="4649053" y="2659106"/>
              <a:ext cx="4668145" cy="2123658"/>
            </a:xfrm>
            <a:prstGeom prst="rect">
              <a:avLst/>
            </a:prstGeom>
            <a:noFill/>
          </p:spPr>
          <p:txBody>
            <a:bodyPr vert="horz" wrap="square" rtlCol="0">
              <a:spAutoFit/>
            </a:bodyPr>
            <a:lstStyle/>
            <a:p>
              <a:r>
                <a:rPr lang="zh-CN" altLang="en-US" sz="4400" b="1" spc="600" dirty="0">
                  <a:solidFill>
                    <a:schemeClr val="bg1"/>
                  </a:solidFill>
                  <a:latin typeface="文悦古典明朝体 (非商业使用) W5" pitchFamily="50" charset="-122"/>
                  <a:ea typeface="8-bit Limit (BRK)" pitchFamily="2" charset="-122"/>
                  <a:cs typeface="FZQingKeBenYueSongS-R-GB" charset="-122"/>
                </a:rPr>
                <a:t>第叁章</a:t>
              </a:r>
              <a:endParaRPr lang="en-US" altLang="zh-CN" sz="4400" b="1" spc="600" dirty="0">
                <a:solidFill>
                  <a:schemeClr val="bg1"/>
                </a:solidFill>
                <a:latin typeface="文悦古典明朝体 (非商业使用) W5" pitchFamily="50" charset="-122"/>
                <a:ea typeface="8-bit Limit (BRK)" pitchFamily="2" charset="-122"/>
                <a:cs typeface="FZQingKeBenYueSongS-R-GB" charset="-122"/>
              </a:endParaRPr>
            </a:p>
            <a:p>
              <a:r>
                <a:rPr lang="zh-CN" altLang="en-US" sz="4400" b="1" spc="600" dirty="0">
                  <a:solidFill>
                    <a:schemeClr val="bg1"/>
                  </a:solidFill>
                  <a:latin typeface="文悦古典明朝体 (非商业使用) W5" pitchFamily="50" charset="-122"/>
                  <a:ea typeface="8-bit Limit (BRK)" pitchFamily="2" charset="-122"/>
                  <a:cs typeface="FZQingKeBenYueSongS-R-GB" charset="-122"/>
                </a:rPr>
                <a:t> </a:t>
              </a:r>
              <a:endParaRPr lang="en-US" altLang="zh-CN" sz="4400" b="1" spc="600" dirty="0">
                <a:solidFill>
                  <a:schemeClr val="bg1"/>
                </a:solidFill>
                <a:latin typeface="文悦古典明朝体 (非商业使用) W5" pitchFamily="50" charset="-122"/>
                <a:ea typeface="8-bit Limit (BRK)" pitchFamily="2" charset="-122"/>
                <a:cs typeface="FZQingKeBenYueSongS-R-GB" charset="-122"/>
              </a:endParaRPr>
            </a:p>
            <a:p>
              <a:r>
                <a:rPr lang="zh-CN" altLang="en-US" sz="4400" b="1" spc="600" dirty="0">
                  <a:solidFill>
                    <a:schemeClr val="bg1"/>
                  </a:solidFill>
                  <a:latin typeface="文悦古典明朝体 (非商业使用) W5" pitchFamily="50" charset="-122"/>
                  <a:ea typeface="8-bit Limit (BRK)" pitchFamily="2" charset="-122"/>
                  <a:cs typeface="FZQingKeBenYueSongS-R-GB" charset="-122"/>
                </a:rPr>
                <a:t>清明节的食物</a:t>
              </a:r>
            </a:p>
          </p:txBody>
        </p:sp>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20913" y="2458593"/>
              <a:ext cx="1756156" cy="2324171"/>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94189" y="3261014"/>
              <a:ext cx="2743200" cy="734568"/>
            </a:xfrm>
            <a:prstGeom prst="rect">
              <a:avLst/>
            </a:prstGeom>
          </p:spPr>
        </p:pic>
      </p:grpSp>
    </p:spTree>
    <p:extLst>
      <p:ext uri="{BB962C8B-B14F-4D97-AF65-F5344CB8AC3E}">
        <p14:creationId xmlns:p14="http://schemas.microsoft.com/office/powerpoint/2010/main" val="17227891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3E3B611D-D8C5-4484-927F-707F48CCF88A}"/>
              </a:ext>
            </a:extLst>
          </p:cNvPr>
          <p:cNvSpPr/>
          <p:nvPr/>
        </p:nvSpPr>
        <p:spPr>
          <a:xfrm>
            <a:off x="2293740" y="1252331"/>
            <a:ext cx="7534957" cy="1200329"/>
          </a:xfrm>
          <a:prstGeom prst="rect">
            <a:avLst/>
          </a:prstGeom>
        </p:spPr>
        <p:txBody>
          <a:bodyPr wrap="square">
            <a:spAutoFit/>
          </a:bodyPr>
          <a:lstStyle/>
          <a:p>
            <a:pPr marL="228600" indent="-228600">
              <a:lnSpc>
                <a:spcPct val="150000"/>
              </a:lnSpc>
              <a:buFont typeface="Wingdings" charset="2"/>
              <a:buChar char="l"/>
            </a:pPr>
            <a:r>
              <a:rPr lang="zh-CN" altLang="en-US" sz="1200" dirty="0">
                <a:solidFill>
                  <a:srgbClr val="6B9884"/>
                </a:solidFill>
                <a:latin typeface="文悦古典明朝体 (非商业使用) W5" pitchFamily="50" charset="-122"/>
                <a:ea typeface="8-bit Limit (BRK)" pitchFamily="2" charset="-122"/>
                <a:cs typeface="FZQingKeBenYueSongS-R-GB" charset="-122"/>
              </a:rPr>
              <a:t>很多地方在完成祭祀仪式后，将祭祀食品分吃。晋南人过清明时，习惯用白面蒸大馍，中间夹有核桃、枣儿、豆子，外面盘成龙形，龙身中间扎一个鸡蛋，名为“子福”。要蒸一个很大的总“子福”，象征全家团圆幸福。上坟时，将总“子福”献给祖灵，扫墓完毕后全家分食之。上海旧俗，用柳条将祭祀用过的蒸糕饼团贯穿起来，晾干后存放着，到立夏那天，将之油煎，给小孩吃，据说吃了以后不得疰夏病。</a:t>
            </a:r>
            <a:endParaRPr lang="zh-CN" altLang="en-US" sz="1200" spc="300" dirty="0">
              <a:solidFill>
                <a:srgbClr val="6B9884"/>
              </a:solidFill>
              <a:latin typeface="文悦古典明朝体 (非商业使用) W5" pitchFamily="50" charset="-122"/>
              <a:ea typeface="8-bit Limit (BRK)" pitchFamily="2" charset="-122"/>
              <a:cs typeface="FZQingKeBenYueSongS-R-GB" charset="-122"/>
            </a:endParaRPr>
          </a:p>
        </p:txBody>
      </p:sp>
      <p:sp>
        <p:nvSpPr>
          <p:cNvPr id="3" name="矩形 2">
            <a:extLst>
              <a:ext uri="{FF2B5EF4-FFF2-40B4-BE49-F238E27FC236}">
                <a16:creationId xmlns:a16="http://schemas.microsoft.com/office/drawing/2014/main" xmlns="" id="{84C1A3CB-1F10-41AA-9086-29B9E7A26142}"/>
              </a:ext>
            </a:extLst>
          </p:cNvPr>
          <p:cNvSpPr/>
          <p:nvPr/>
        </p:nvSpPr>
        <p:spPr>
          <a:xfrm>
            <a:off x="2293740" y="2810918"/>
            <a:ext cx="6908992" cy="1477328"/>
          </a:xfrm>
          <a:prstGeom prst="rect">
            <a:avLst/>
          </a:prstGeom>
        </p:spPr>
        <p:txBody>
          <a:bodyPr wrap="square">
            <a:spAutoFit/>
          </a:bodyPr>
          <a:lstStyle/>
          <a:p>
            <a:pPr marL="228600" indent="-228600">
              <a:lnSpc>
                <a:spcPct val="150000"/>
              </a:lnSpc>
              <a:buFont typeface="Wingdings" charset="2"/>
              <a:buChar char="l"/>
            </a:pPr>
            <a:r>
              <a:rPr lang="zh-CN" altLang="en-US" sz="1200" dirty="0">
                <a:solidFill>
                  <a:srgbClr val="6B9884"/>
                </a:solidFill>
                <a:latin typeface="文悦古典明朝体 (非商业使用) W5" pitchFamily="50" charset="-122"/>
                <a:ea typeface="8-bit Limit (BRK)" pitchFamily="2" charset="-122"/>
                <a:cs typeface="FZQingKeBenYueSongS-R-GB" charset="-122"/>
              </a:rPr>
              <a:t>部分地区清明节时有吃青团的风俗，青团又称清明饼、棉菜馍糍、茨壳粿、清明粑、艾叶粑粑、艾糍、清明果、菠菠粿、清明粿、艾叶糍粑、艾粄、艾草糕、清明团子、暖菇包等等。将雀麦草汁和糯米一起舂合，使青汁和米粉相互融合，然后包上豆沙、枣泥等馅料，用芦叶垫底，放到蒸笼内。蒸熟出笼的青团色泽鲜绿，香气扑鼻，是本地清明节最有特色的节令食品。上海也有的人家清明节爱吃桃花粥，在扫墓和家宴上爱用刀鱼。</a:t>
            </a:r>
            <a:endParaRPr lang="zh-CN" altLang="en-US" sz="1200" spc="300" dirty="0">
              <a:solidFill>
                <a:srgbClr val="6B9884"/>
              </a:solidFill>
              <a:latin typeface="文悦古典明朝体 (非商业使用) W5" pitchFamily="50" charset="-122"/>
              <a:ea typeface="8-bit Limit (BRK)" pitchFamily="2" charset="-122"/>
              <a:cs typeface="FZQingKeBenYueSongS-R-GB" charset="-122"/>
            </a:endParaRPr>
          </a:p>
        </p:txBody>
      </p:sp>
      <p:sp>
        <p:nvSpPr>
          <p:cNvPr id="4" name="矩形 3">
            <a:extLst>
              <a:ext uri="{FF2B5EF4-FFF2-40B4-BE49-F238E27FC236}">
                <a16:creationId xmlns:a16="http://schemas.microsoft.com/office/drawing/2014/main" xmlns="" id="{91C18268-435D-4893-BA12-9707C90BE3A8}"/>
              </a:ext>
            </a:extLst>
          </p:cNvPr>
          <p:cNvSpPr/>
          <p:nvPr/>
        </p:nvSpPr>
        <p:spPr>
          <a:xfrm>
            <a:off x="2293740" y="4657263"/>
            <a:ext cx="6922491" cy="1200329"/>
          </a:xfrm>
          <a:prstGeom prst="rect">
            <a:avLst/>
          </a:prstGeom>
        </p:spPr>
        <p:txBody>
          <a:bodyPr wrap="square">
            <a:spAutoFit/>
          </a:bodyPr>
          <a:lstStyle/>
          <a:p>
            <a:pPr marL="228600" indent="-228600">
              <a:lnSpc>
                <a:spcPct val="150000"/>
              </a:lnSpc>
              <a:buFont typeface="Wingdings" charset="2"/>
              <a:buChar char="l"/>
            </a:pPr>
            <a:r>
              <a:rPr lang="zh-CN" altLang="en-US" sz="1200" dirty="0">
                <a:solidFill>
                  <a:srgbClr val="6B9884"/>
                </a:solidFill>
                <a:latin typeface="文悦古典明朝体 (非商业使用) W5" pitchFamily="50" charset="-122"/>
                <a:ea typeface="8-bit Limit (BRK)" pitchFamily="2" charset="-122"/>
                <a:cs typeface="FZQingKeBenYueSongS-R-GB" charset="-122"/>
              </a:rPr>
              <a:t>清明节这天，还要办社酒。同一宗祠的人家在一起聚餐。没有宗祠的人家，一般同一高祖下各房子孙们在一起聚餐。社酒的菜肴，荤以鱼肉为主，素以豆腐青菜为主，酒以家酿甜白酒为主。浙江桐乡河山镇有“清明大似年”的说法，清明夜重视全家团圆吃晚餐，饭桌上少不了这样几个传统菜：炒螺蛳、糯米嵌藕、发芽豆、马兰头等。这几样菜都跟养蚕有关。</a:t>
            </a:r>
            <a:endParaRPr lang="zh-CN" altLang="en-US" sz="1200" spc="300" dirty="0">
              <a:solidFill>
                <a:srgbClr val="6B9884"/>
              </a:solidFill>
              <a:latin typeface="文悦古典明朝体 (非商业使用) W5" pitchFamily="50" charset="-122"/>
              <a:ea typeface="8-bit Limit (BRK)" pitchFamily="2" charset="-122"/>
              <a:cs typeface="FZQingKeBenYueSongS-R-GB" charset="-122"/>
            </a:endParaRPr>
          </a:p>
        </p:txBody>
      </p:sp>
    </p:spTree>
    <p:extLst>
      <p:ext uri="{BB962C8B-B14F-4D97-AF65-F5344CB8AC3E}">
        <p14:creationId xmlns:p14="http://schemas.microsoft.com/office/powerpoint/2010/main" val="20840742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randombar(horizontal)">
                                      <p:cBhvr>
                                        <p:cTn id="10" dur="500"/>
                                        <p:tgtEl>
                                          <p:spTgt spid="2"/>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randombar(horizontal)">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E0D162DF-CA3C-49BC-9A78-29D1990E9E85}"/>
              </a:ext>
            </a:extLst>
          </p:cNvPr>
          <p:cNvSpPr/>
          <p:nvPr/>
        </p:nvSpPr>
        <p:spPr>
          <a:xfrm>
            <a:off x="6801813" y="1527791"/>
            <a:ext cx="1562697" cy="646331"/>
          </a:xfrm>
          <a:prstGeom prst="rect">
            <a:avLst/>
          </a:prstGeom>
        </p:spPr>
        <p:txBody>
          <a:bodyPr vert="horz" wrap="square">
            <a:spAutoFit/>
          </a:bodyPr>
          <a:lstStyle/>
          <a:p>
            <a:r>
              <a:rPr lang="zh-CN" altLang="en-US" sz="3600" dirty="0">
                <a:solidFill>
                  <a:srgbClr val="6B9884"/>
                </a:solidFill>
                <a:latin typeface="文悦古典明朝体 (非商业使用) W5" pitchFamily="50" charset="-122"/>
                <a:ea typeface="8-bit Limit (BRK)" pitchFamily="2" charset="-122"/>
                <a:cs typeface="FZQingKeBenYueSongS-R-GB" charset="-122"/>
              </a:rPr>
              <a:t>青 团</a:t>
            </a:r>
          </a:p>
        </p:txBody>
      </p:sp>
      <p:sp>
        <p:nvSpPr>
          <p:cNvPr id="4" name="矩形 3">
            <a:extLst>
              <a:ext uri="{FF2B5EF4-FFF2-40B4-BE49-F238E27FC236}">
                <a16:creationId xmlns:a16="http://schemas.microsoft.com/office/drawing/2014/main" xmlns="" id="{1232BD8D-9416-49A6-B1C8-E66069B7F0EB}"/>
              </a:ext>
            </a:extLst>
          </p:cNvPr>
          <p:cNvSpPr/>
          <p:nvPr/>
        </p:nvSpPr>
        <p:spPr>
          <a:xfrm>
            <a:off x="6801813" y="2373086"/>
            <a:ext cx="4189237" cy="1754326"/>
          </a:xfrm>
          <a:prstGeom prst="rect">
            <a:avLst/>
          </a:prstGeom>
        </p:spPr>
        <p:txBody>
          <a:bodyPr wrap="square">
            <a:spAutoFit/>
          </a:bodyPr>
          <a:lstStyle/>
          <a:p>
            <a:pPr algn="just">
              <a:lnSpc>
                <a:spcPct val="150000"/>
              </a:lnSpc>
            </a:pPr>
            <a:r>
              <a:rPr lang="zh-CN" altLang="en-US" dirty="0">
                <a:solidFill>
                  <a:srgbClr val="6B9884"/>
                </a:solidFill>
                <a:latin typeface="文悦古典明朝体 (非商业使用) W5" pitchFamily="50" charset="-122"/>
                <a:ea typeface="8-bit Limit (BRK)" pitchFamily="2" charset="-122"/>
                <a:cs typeface="FZQingKeBenYueSongS-R-GB" charset="-122"/>
              </a:rPr>
              <a:t>青团是江南地区一带的传统特色小吃，青色，用艾草的汁拌进糯米粉里，再包裹进豆沙馅儿或者莲蓉，不甜不腻，带有清淡却悠长的青草香气。</a:t>
            </a:r>
            <a:endParaRPr lang="zh-CN" altLang="en-US" spc="300" dirty="0">
              <a:solidFill>
                <a:srgbClr val="6B9884"/>
              </a:solidFill>
              <a:latin typeface="文悦古典明朝体 (非商业使用) W5" pitchFamily="50" charset="-122"/>
              <a:ea typeface="8-bit Limit (BRK)" pitchFamily="2" charset="-122"/>
              <a:cs typeface="FZQingKeBenYueSongS-R-GB" charset="-122"/>
            </a:endParaRPr>
          </a:p>
        </p:txBody>
      </p:sp>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44588" y="0"/>
            <a:ext cx="5612111" cy="6858000"/>
          </a:xfrm>
          <a:prstGeom prst="rect">
            <a:avLst/>
          </a:prstGeom>
        </p:spPr>
      </p:pic>
    </p:spTree>
    <p:extLst>
      <p:ext uri="{BB962C8B-B14F-4D97-AF65-F5344CB8AC3E}">
        <p14:creationId xmlns:p14="http://schemas.microsoft.com/office/powerpoint/2010/main" val="15773850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064115" y="665813"/>
            <a:ext cx="5127885" cy="5127885"/>
          </a:xfrm>
          <a:prstGeom prst="rect">
            <a:avLst/>
          </a:prstGeom>
        </p:spPr>
      </p:pic>
      <p:sp>
        <p:nvSpPr>
          <p:cNvPr id="3" name="矩形 2">
            <a:extLst>
              <a:ext uri="{FF2B5EF4-FFF2-40B4-BE49-F238E27FC236}">
                <a16:creationId xmlns:a16="http://schemas.microsoft.com/office/drawing/2014/main" xmlns="" id="{3AE08505-79DA-418E-A092-D857AAC243F3}"/>
              </a:ext>
            </a:extLst>
          </p:cNvPr>
          <p:cNvSpPr/>
          <p:nvPr/>
        </p:nvSpPr>
        <p:spPr>
          <a:xfrm>
            <a:off x="978605" y="2333763"/>
            <a:ext cx="6231663" cy="2169825"/>
          </a:xfrm>
          <a:prstGeom prst="rect">
            <a:avLst/>
          </a:prstGeom>
        </p:spPr>
        <p:txBody>
          <a:bodyPr wrap="square">
            <a:spAutoFit/>
          </a:bodyPr>
          <a:lstStyle/>
          <a:p>
            <a:pPr algn="just">
              <a:lnSpc>
                <a:spcPct val="150000"/>
              </a:lnSpc>
            </a:pPr>
            <a:r>
              <a:rPr lang="zh-CN" altLang="en-US" dirty="0">
                <a:solidFill>
                  <a:srgbClr val="6B9884"/>
                </a:solidFill>
                <a:latin typeface="文悦古典明朝体 (非商业使用) W5" pitchFamily="50" charset="-122"/>
                <a:ea typeface="8-bit Limit (BRK)" pitchFamily="2" charset="-122"/>
                <a:cs typeface="FZQingKeBenYueSongS-R-GB" charset="-122"/>
              </a:rPr>
              <a:t>为什么鸡蛋成为清明节必须的寒食呢</a:t>
            </a:r>
            <a:r>
              <a:rPr lang="en-US" altLang="zh-CN" dirty="0">
                <a:solidFill>
                  <a:srgbClr val="6B9884"/>
                </a:solidFill>
                <a:latin typeface="文悦古典明朝体 (非商业使用) W5" pitchFamily="50" charset="-122"/>
                <a:ea typeface="8-bit Limit (BRK)" pitchFamily="2" charset="-122"/>
                <a:cs typeface="FZQingKeBenYueSongS-R-GB" charset="-122"/>
              </a:rPr>
              <a:t>?</a:t>
            </a:r>
            <a:r>
              <a:rPr lang="zh-CN" altLang="en-US" dirty="0">
                <a:solidFill>
                  <a:srgbClr val="6B9884"/>
                </a:solidFill>
                <a:latin typeface="文悦古典明朝体 (非商业使用) W5" pitchFamily="50" charset="-122"/>
                <a:ea typeface="8-bit Limit (BRK)" pitchFamily="2" charset="-122"/>
                <a:cs typeface="FZQingKeBenYueSongS-R-GB" charset="-122"/>
              </a:rPr>
              <a:t>当地老百姓有一种说法，叫“吃鸡蛋，免雹灾”，“不吃鸡蛋下雹子”。表面看来，这种俗信是民间类比思维的结果：凉鸡蛋像冰冷的雹子，吃了凉鸡蛋，就是消灭了雹灾。实际上，它所隐含的意义是深远而广阔的。</a:t>
            </a:r>
            <a:endParaRPr lang="zh-CN" altLang="en-US" spc="300" dirty="0">
              <a:solidFill>
                <a:srgbClr val="6B9884"/>
              </a:solidFill>
              <a:latin typeface="文悦古典明朝体 (非商业使用) W5" pitchFamily="50" charset="-122"/>
              <a:ea typeface="8-bit Limit (BRK)" pitchFamily="2" charset="-122"/>
              <a:cs typeface="FZQingKeBenYueSongS-R-GB" charset="-122"/>
            </a:endParaRPr>
          </a:p>
        </p:txBody>
      </p:sp>
      <p:sp>
        <p:nvSpPr>
          <p:cNvPr id="4" name="矩形 3">
            <a:extLst>
              <a:ext uri="{FF2B5EF4-FFF2-40B4-BE49-F238E27FC236}">
                <a16:creationId xmlns:a16="http://schemas.microsoft.com/office/drawing/2014/main" xmlns="" id="{E0D162DF-CA3C-49BC-9A78-29D1990E9E85}"/>
              </a:ext>
            </a:extLst>
          </p:cNvPr>
          <p:cNvSpPr/>
          <p:nvPr/>
        </p:nvSpPr>
        <p:spPr>
          <a:xfrm>
            <a:off x="978605" y="1687432"/>
            <a:ext cx="1562697" cy="646331"/>
          </a:xfrm>
          <a:prstGeom prst="rect">
            <a:avLst/>
          </a:prstGeom>
        </p:spPr>
        <p:txBody>
          <a:bodyPr vert="horz" wrap="square">
            <a:spAutoFit/>
          </a:bodyPr>
          <a:lstStyle/>
          <a:p>
            <a:r>
              <a:rPr lang="zh-CN" altLang="en-US" sz="3600" dirty="0">
                <a:solidFill>
                  <a:srgbClr val="6B9884"/>
                </a:solidFill>
                <a:latin typeface="文悦古典明朝体 (非商业使用) W5" pitchFamily="50" charset="-122"/>
                <a:ea typeface="8-bit Limit (BRK)" pitchFamily="2" charset="-122"/>
                <a:cs typeface="FZQingKeBenYueSongS-R-GB" charset="-122"/>
              </a:rPr>
              <a:t>鸡蛋</a:t>
            </a:r>
          </a:p>
        </p:txBody>
      </p:sp>
    </p:spTree>
    <p:extLst>
      <p:ext uri="{BB962C8B-B14F-4D97-AF65-F5344CB8AC3E}">
        <p14:creationId xmlns:p14="http://schemas.microsoft.com/office/powerpoint/2010/main" val="15954458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p:cTn id="10" dur="1000" fill="hold"/>
                                        <p:tgtEl>
                                          <p:spTgt spid="4"/>
                                        </p:tgtEl>
                                        <p:attrNameLst>
                                          <p:attrName>ppt_w</p:attrName>
                                        </p:attrNameLst>
                                      </p:cBhvr>
                                      <p:tavLst>
                                        <p:tav tm="0">
                                          <p:val>
                                            <p:fltVal val="0"/>
                                          </p:val>
                                        </p:tav>
                                        <p:tav tm="100000">
                                          <p:val>
                                            <p:strVal val="#ppt_w"/>
                                          </p:val>
                                        </p:tav>
                                      </p:tavLst>
                                    </p:anim>
                                    <p:anim calcmode="lin" valueType="num">
                                      <p:cBhvr>
                                        <p:cTn id="11" dur="1000" fill="hold"/>
                                        <p:tgtEl>
                                          <p:spTgt spid="4"/>
                                        </p:tgtEl>
                                        <p:attrNameLst>
                                          <p:attrName>ppt_h</p:attrName>
                                        </p:attrNameLst>
                                      </p:cBhvr>
                                      <p:tavLst>
                                        <p:tav tm="0">
                                          <p:val>
                                            <p:fltVal val="0"/>
                                          </p:val>
                                        </p:tav>
                                        <p:tav tm="100000">
                                          <p:val>
                                            <p:strVal val="#ppt_h"/>
                                          </p:val>
                                        </p:tav>
                                      </p:tavLst>
                                    </p:anim>
                                    <p:anim calcmode="lin" valueType="num">
                                      <p:cBhvr>
                                        <p:cTn id="12" dur="1000" fill="hold"/>
                                        <p:tgtEl>
                                          <p:spTgt spid="4"/>
                                        </p:tgtEl>
                                        <p:attrNameLst>
                                          <p:attrName>style.rotation</p:attrName>
                                        </p:attrNameLst>
                                      </p:cBhvr>
                                      <p:tavLst>
                                        <p:tav tm="0">
                                          <p:val>
                                            <p:fltVal val="90"/>
                                          </p:val>
                                        </p:tav>
                                        <p:tav tm="100000">
                                          <p:val>
                                            <p:fltVal val="0"/>
                                          </p:val>
                                        </p:tav>
                                      </p:tavLst>
                                    </p:anim>
                                    <p:animEffect transition="in" filter="fade">
                                      <p:cBhvr>
                                        <p:cTn id="13" dur="10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3AE08505-79DA-418E-A092-D857AAC243F3}"/>
              </a:ext>
            </a:extLst>
          </p:cNvPr>
          <p:cNvSpPr/>
          <p:nvPr/>
        </p:nvSpPr>
        <p:spPr>
          <a:xfrm>
            <a:off x="5535615" y="1719166"/>
            <a:ext cx="6231663" cy="1285865"/>
          </a:xfrm>
          <a:prstGeom prst="rect">
            <a:avLst/>
          </a:prstGeom>
        </p:spPr>
        <p:txBody>
          <a:bodyPr wrap="square">
            <a:spAutoFit/>
          </a:bodyPr>
          <a:lstStyle/>
          <a:p>
            <a:pPr algn="just">
              <a:lnSpc>
                <a:spcPct val="150000"/>
              </a:lnSpc>
            </a:pPr>
            <a:r>
              <a:rPr lang="zh-CN" altLang="en-US" dirty="0">
                <a:solidFill>
                  <a:srgbClr val="6B9884"/>
                </a:solidFill>
                <a:latin typeface="文悦古典明朝体 (非商业使用) W5" pitchFamily="50" charset="-122"/>
                <a:ea typeface="8-bit Limit (BRK)" pitchFamily="2" charset="-122"/>
                <a:cs typeface="FZQingKeBenYueSongS-R-GB" charset="-122"/>
              </a:rPr>
              <a:t>山西、陕西等省汉族食品。面粉包上枣、豆、核桃等，外层放一鸡蛋，周围盘上面蛇，用蒸笼蒸熟即可。原用于清明节上坟祭祖，祈求子孙有福。</a:t>
            </a:r>
            <a:endParaRPr lang="zh-CN" altLang="en-US" spc="300" dirty="0">
              <a:solidFill>
                <a:srgbClr val="6B9884"/>
              </a:solidFill>
              <a:latin typeface="文悦古典明朝体 (非商业使用) W5" pitchFamily="50" charset="-122"/>
              <a:ea typeface="8-bit Limit (BRK)" pitchFamily="2" charset="-122"/>
              <a:cs typeface="FZQingKeBenYueSongS-R-GB" charset="-122"/>
            </a:endParaRPr>
          </a:p>
        </p:txBody>
      </p:sp>
      <p:sp>
        <p:nvSpPr>
          <p:cNvPr id="3" name="矩形 2">
            <a:extLst>
              <a:ext uri="{FF2B5EF4-FFF2-40B4-BE49-F238E27FC236}">
                <a16:creationId xmlns:a16="http://schemas.microsoft.com/office/drawing/2014/main" xmlns="" id="{398C562E-D1EF-403B-9E8B-DCD59EF4A38D}"/>
              </a:ext>
            </a:extLst>
          </p:cNvPr>
          <p:cNvSpPr/>
          <p:nvPr/>
        </p:nvSpPr>
        <p:spPr>
          <a:xfrm>
            <a:off x="5535615" y="3057994"/>
            <a:ext cx="6231663" cy="1754326"/>
          </a:xfrm>
          <a:prstGeom prst="rect">
            <a:avLst/>
          </a:prstGeom>
        </p:spPr>
        <p:txBody>
          <a:bodyPr wrap="square">
            <a:spAutoFit/>
          </a:bodyPr>
          <a:lstStyle/>
          <a:p>
            <a:pPr algn="just">
              <a:lnSpc>
                <a:spcPct val="150000"/>
              </a:lnSpc>
            </a:pPr>
            <a:r>
              <a:rPr lang="zh-CN" altLang="en-US" dirty="0">
                <a:solidFill>
                  <a:srgbClr val="6B9884"/>
                </a:solidFill>
                <a:latin typeface="文悦古典明朝体 (非商业使用) W5" pitchFamily="50" charset="-122"/>
                <a:ea typeface="8-bit Limit (BRK)" pitchFamily="2" charset="-122"/>
                <a:cs typeface="FZQingKeBenYueSongS-R-GB" charset="-122"/>
              </a:rPr>
              <a:t>祭坟时用一个大子福，祭完后全家分吃。娘家每年都要给出嫁的女儿送一个子福。女儿初嫁的第一个清明节，娘家要特制一对子福送给女儿女婿，女儿便抱着子福到婆家祭祖、认祖宗。现已成节日食品。</a:t>
            </a:r>
            <a:endParaRPr lang="zh-CN" altLang="en-US" spc="300" dirty="0">
              <a:solidFill>
                <a:srgbClr val="6B9884"/>
              </a:solidFill>
              <a:latin typeface="文悦古典明朝体 (非商业使用) W5" pitchFamily="50" charset="-122"/>
              <a:ea typeface="8-bit Limit (BRK)" pitchFamily="2" charset="-122"/>
              <a:cs typeface="FZQingKeBenYueSongS-R-GB" charset="-122"/>
            </a:endParaRPr>
          </a:p>
        </p:txBody>
      </p:sp>
      <p:sp>
        <p:nvSpPr>
          <p:cNvPr id="5" name="矩形 4">
            <a:extLst>
              <a:ext uri="{FF2B5EF4-FFF2-40B4-BE49-F238E27FC236}">
                <a16:creationId xmlns:a16="http://schemas.microsoft.com/office/drawing/2014/main" xmlns="" id="{E0D162DF-CA3C-49BC-9A78-29D1990E9E85}"/>
              </a:ext>
            </a:extLst>
          </p:cNvPr>
          <p:cNvSpPr/>
          <p:nvPr/>
        </p:nvSpPr>
        <p:spPr>
          <a:xfrm>
            <a:off x="5535615" y="1072835"/>
            <a:ext cx="1562697" cy="646331"/>
          </a:xfrm>
          <a:prstGeom prst="rect">
            <a:avLst/>
          </a:prstGeom>
        </p:spPr>
        <p:txBody>
          <a:bodyPr vert="horz" wrap="square">
            <a:spAutoFit/>
          </a:bodyPr>
          <a:lstStyle/>
          <a:p>
            <a:r>
              <a:rPr lang="zh-CN" altLang="en-US" sz="3600" dirty="0">
                <a:solidFill>
                  <a:srgbClr val="6B9884"/>
                </a:solidFill>
                <a:latin typeface="文悦古典明朝体 (非商业使用) W5" pitchFamily="50" charset="-122"/>
                <a:ea typeface="8-bit Limit (BRK)" pitchFamily="2" charset="-122"/>
                <a:cs typeface="FZQingKeBenYueSongS-R-GB" charset="-122"/>
              </a:rPr>
              <a:t>子福</a:t>
            </a:r>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7551" y="1046449"/>
            <a:ext cx="4434174" cy="4023089"/>
          </a:xfrm>
          <a:prstGeom prst="rect">
            <a:avLst/>
          </a:prstGeom>
        </p:spPr>
      </p:pic>
    </p:spTree>
    <p:extLst>
      <p:ext uri="{BB962C8B-B14F-4D97-AF65-F5344CB8AC3E}">
        <p14:creationId xmlns:p14="http://schemas.microsoft.com/office/powerpoint/2010/main" val="17631090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randombar(horizontal)">
                                      <p:cBhvr>
                                        <p:cTn id="10" dur="5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 calcmode="lin" valueType="num">
                                      <p:cBhvr>
                                        <p:cTn id="15" dur="1000" fill="hold"/>
                                        <p:tgtEl>
                                          <p:spTgt spid="5"/>
                                        </p:tgtEl>
                                        <p:attrNameLst>
                                          <p:attrName>style.rotation</p:attrName>
                                        </p:attrNameLst>
                                      </p:cBhvr>
                                      <p:tavLst>
                                        <p:tav tm="0">
                                          <p:val>
                                            <p:fltVal val="90"/>
                                          </p:val>
                                        </p:tav>
                                        <p:tav tm="100000">
                                          <p:val>
                                            <p:fltVal val="0"/>
                                          </p:val>
                                        </p:tav>
                                      </p:tavLst>
                                    </p:anim>
                                    <p:animEffect transition="in" filter="fade">
                                      <p:cBhvr>
                                        <p:cTn id="16" dur="1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00660" y="-274320"/>
            <a:ext cx="10945906" cy="8503920"/>
          </a:xfrm>
          <a:prstGeom prst="rect">
            <a:avLst/>
          </a:prstGeom>
        </p:spPr>
      </p:pic>
      <p:grpSp>
        <p:nvGrpSpPr>
          <p:cNvPr id="6" name="组 5"/>
          <p:cNvGrpSpPr/>
          <p:nvPr/>
        </p:nvGrpSpPr>
        <p:grpSpPr>
          <a:xfrm>
            <a:off x="3020913" y="2458593"/>
            <a:ext cx="6296285" cy="2324171"/>
            <a:chOff x="3020913" y="2458593"/>
            <a:chExt cx="6296285" cy="2324171"/>
          </a:xfrm>
        </p:grpSpPr>
        <p:sp>
          <p:nvSpPr>
            <p:cNvPr id="3" name="文本框 2">
              <a:extLst>
                <a:ext uri="{FF2B5EF4-FFF2-40B4-BE49-F238E27FC236}">
                  <a16:creationId xmlns:a16="http://schemas.microsoft.com/office/drawing/2014/main" xmlns="" id="{A0B34195-3A91-489C-8618-CF7592086AA8}"/>
                </a:ext>
              </a:extLst>
            </p:cNvPr>
            <p:cNvSpPr txBox="1"/>
            <p:nvPr/>
          </p:nvSpPr>
          <p:spPr>
            <a:xfrm>
              <a:off x="4649053" y="2659106"/>
              <a:ext cx="4668145" cy="2123658"/>
            </a:xfrm>
            <a:prstGeom prst="rect">
              <a:avLst/>
            </a:prstGeom>
            <a:noFill/>
          </p:spPr>
          <p:txBody>
            <a:bodyPr vert="horz" wrap="square" rtlCol="0">
              <a:spAutoFit/>
            </a:bodyPr>
            <a:lstStyle/>
            <a:p>
              <a:r>
                <a:rPr lang="zh-CN" altLang="en-US" sz="4400" b="1" spc="600" dirty="0">
                  <a:solidFill>
                    <a:schemeClr val="bg1"/>
                  </a:solidFill>
                  <a:latin typeface="文悦古典明朝体 (非商业使用) W5" pitchFamily="50" charset="-122"/>
                  <a:ea typeface="8-bit Limit (BRK)" pitchFamily="2" charset="-122"/>
                  <a:cs typeface="FZQingKeBenYueSongS-R-GB" charset="-122"/>
                </a:rPr>
                <a:t>第肆章</a:t>
              </a:r>
              <a:endParaRPr lang="en-US" altLang="zh-CN" sz="4400" b="1" spc="600" dirty="0">
                <a:solidFill>
                  <a:schemeClr val="bg1"/>
                </a:solidFill>
                <a:latin typeface="文悦古典明朝体 (非商业使用) W5" pitchFamily="50" charset="-122"/>
                <a:ea typeface="8-bit Limit (BRK)" pitchFamily="2" charset="-122"/>
                <a:cs typeface="FZQingKeBenYueSongS-R-GB" charset="-122"/>
              </a:endParaRPr>
            </a:p>
            <a:p>
              <a:r>
                <a:rPr lang="zh-CN" altLang="en-US" sz="4400" b="1" spc="600" dirty="0">
                  <a:solidFill>
                    <a:schemeClr val="bg1"/>
                  </a:solidFill>
                  <a:latin typeface="文悦古典明朝体 (非商业使用) W5" pitchFamily="50" charset="-122"/>
                  <a:ea typeface="8-bit Limit (BRK)" pitchFamily="2" charset="-122"/>
                  <a:cs typeface="FZQingKeBenYueSongS-R-GB" charset="-122"/>
                </a:rPr>
                <a:t> </a:t>
              </a:r>
              <a:endParaRPr lang="en-US" altLang="zh-CN" sz="4400" b="1" spc="600" dirty="0">
                <a:solidFill>
                  <a:schemeClr val="bg1"/>
                </a:solidFill>
                <a:latin typeface="文悦古典明朝体 (非商业使用) W5" pitchFamily="50" charset="-122"/>
                <a:ea typeface="8-bit Limit (BRK)" pitchFamily="2" charset="-122"/>
                <a:cs typeface="FZQingKeBenYueSongS-R-GB" charset="-122"/>
              </a:endParaRPr>
            </a:p>
            <a:p>
              <a:r>
                <a:rPr lang="zh-CN" altLang="en-US" sz="4400" b="1" spc="600" dirty="0">
                  <a:solidFill>
                    <a:schemeClr val="bg1"/>
                  </a:solidFill>
                  <a:latin typeface="文悦古典明朝体 (非商业使用) W5" pitchFamily="50" charset="-122"/>
                  <a:ea typeface="8-bit Limit (BRK)" pitchFamily="2" charset="-122"/>
                  <a:cs typeface="FZQingKeBenYueSongS-R-GB" charset="-122"/>
                </a:rPr>
                <a:t>清明节的诗歌</a:t>
              </a:r>
            </a:p>
          </p:txBody>
        </p:sp>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20913" y="2458593"/>
              <a:ext cx="1756156" cy="2324171"/>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94189" y="3261014"/>
              <a:ext cx="2743200" cy="734568"/>
            </a:xfrm>
            <a:prstGeom prst="rect">
              <a:avLst/>
            </a:prstGeom>
          </p:spPr>
        </p:pic>
      </p:grpSp>
    </p:spTree>
    <p:extLst>
      <p:ext uri="{BB962C8B-B14F-4D97-AF65-F5344CB8AC3E}">
        <p14:creationId xmlns:p14="http://schemas.microsoft.com/office/powerpoint/2010/main" val="9968358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353456" y="1079292"/>
            <a:ext cx="7570033" cy="3847207"/>
          </a:xfrm>
          <a:prstGeom prst="rect">
            <a:avLst/>
          </a:prstGeom>
          <a:noFill/>
        </p:spPr>
        <p:txBody>
          <a:bodyPr wrap="square" rtlCol="0">
            <a:spAutoFit/>
          </a:bodyPr>
          <a:lstStyle/>
          <a:p>
            <a:endParaRPr kumimoji="1" lang="en-US" altLang="zh-CN" dirty="0">
              <a:solidFill>
                <a:srgbClr val="6B9884"/>
              </a:solidFill>
              <a:latin typeface="文悦古典明朝体 (非商业使用) W5" pitchFamily="50" charset="-122"/>
              <a:ea typeface="8-bit Limit (BRK)" pitchFamily="2" charset="-122"/>
              <a:cs typeface="FZQingKeBenYueSongS-R-GB" charset="-122"/>
            </a:endParaRPr>
          </a:p>
          <a:p>
            <a:pPr algn="ctr"/>
            <a:r>
              <a:rPr kumimoji="1" lang="en-US" altLang="zh-CN" sz="2800" b="1" dirty="0">
                <a:solidFill>
                  <a:srgbClr val="6B9884"/>
                </a:solidFill>
                <a:latin typeface="文悦古典明朝体 (非商业使用) W5" pitchFamily="50" charset="-122"/>
                <a:ea typeface="8-bit Limit (BRK)" pitchFamily="2" charset="-122"/>
                <a:cs typeface="FZQingKeBenYueSongS-R-GB" charset="-122"/>
              </a:rPr>
              <a:t>《</a:t>
            </a:r>
            <a:r>
              <a:rPr kumimoji="1" lang="zh-CN" altLang="en-US" sz="2800" b="1" dirty="0">
                <a:solidFill>
                  <a:srgbClr val="6B9884"/>
                </a:solidFill>
                <a:latin typeface="文悦古典明朝体 (非商业使用) W5" pitchFamily="50" charset="-122"/>
                <a:ea typeface="8-bit Limit (BRK)" pitchFamily="2" charset="-122"/>
                <a:cs typeface="FZQingKeBenYueSongS-R-GB" charset="-122"/>
              </a:rPr>
              <a:t>倾杯</a:t>
            </a:r>
            <a:r>
              <a:rPr kumimoji="1" lang="en-US" altLang="zh-CN" sz="2800" b="1" dirty="0">
                <a:solidFill>
                  <a:srgbClr val="6B9884"/>
                </a:solidFill>
                <a:latin typeface="文悦古典明朝体 (非商业使用) W5" pitchFamily="50" charset="-122"/>
                <a:ea typeface="8-bit Limit (BRK)" pitchFamily="2" charset="-122"/>
                <a:cs typeface="FZQingKeBenYueSongS-R-GB" charset="-122"/>
              </a:rPr>
              <a:t>·</a:t>
            </a:r>
            <a:r>
              <a:rPr kumimoji="1" lang="zh-CN" altLang="en-US" sz="2800" b="1" dirty="0">
                <a:solidFill>
                  <a:srgbClr val="6B9884"/>
                </a:solidFill>
                <a:latin typeface="文悦古典明朝体 (非商业使用) W5" pitchFamily="50" charset="-122"/>
                <a:ea typeface="8-bit Limit (BRK)" pitchFamily="2" charset="-122"/>
                <a:cs typeface="FZQingKeBenYueSongS-R-GB" charset="-122"/>
              </a:rPr>
              <a:t>鹜落霜洲</a:t>
            </a:r>
            <a:r>
              <a:rPr kumimoji="1" lang="en-US" altLang="zh-CN" sz="2800" b="1" dirty="0">
                <a:solidFill>
                  <a:srgbClr val="6B9884"/>
                </a:solidFill>
                <a:latin typeface="文悦古典明朝体 (非商业使用) W5" pitchFamily="50" charset="-122"/>
                <a:ea typeface="8-bit Limit (BRK)" pitchFamily="2" charset="-122"/>
                <a:cs typeface="FZQingKeBenYueSongS-R-GB" charset="-122"/>
              </a:rPr>
              <a:t>》</a:t>
            </a:r>
            <a:endParaRPr kumimoji="1" lang="zh-CN" altLang="en-US" sz="2800" b="1" dirty="0">
              <a:solidFill>
                <a:srgbClr val="6B9884"/>
              </a:solidFill>
              <a:latin typeface="文悦古典明朝体 (非商业使用) W5" pitchFamily="50" charset="-122"/>
              <a:ea typeface="8-bit Limit (BRK)" pitchFamily="2" charset="-122"/>
              <a:cs typeface="FZQingKeBenYueSongS-R-GB" charset="-122"/>
            </a:endParaRPr>
          </a:p>
          <a:p>
            <a:endParaRPr kumimoji="1" lang="en-US" altLang="zh-CN" dirty="0">
              <a:solidFill>
                <a:srgbClr val="6B9884"/>
              </a:solidFill>
              <a:latin typeface="文悦古典明朝体 (非商业使用) W5" pitchFamily="50" charset="-122"/>
              <a:ea typeface="8-bit Limit (BRK)" pitchFamily="2" charset="-122"/>
              <a:cs typeface="FZQingKeBenYueSongS-R-GB" charset="-122"/>
            </a:endParaRPr>
          </a:p>
          <a:p>
            <a:pPr algn="r"/>
            <a:r>
              <a:rPr kumimoji="1" lang="en-US" altLang="zh-CN" dirty="0">
                <a:solidFill>
                  <a:srgbClr val="6B9884"/>
                </a:solidFill>
                <a:latin typeface="文悦古典明朝体 (非商业使用) W5" pitchFamily="50" charset="-122"/>
                <a:ea typeface="8-bit Limit (BRK)" pitchFamily="2" charset="-122"/>
                <a:cs typeface="FZQingKeBenYueSongS-R-GB" charset="-122"/>
              </a:rPr>
              <a:t>——</a:t>
            </a:r>
            <a:r>
              <a:rPr kumimoji="1" lang="zh-CN" altLang="en-US" dirty="0">
                <a:solidFill>
                  <a:srgbClr val="6B9884"/>
                </a:solidFill>
                <a:latin typeface="文悦古典明朝体 (非商业使用) W5" pitchFamily="50" charset="-122"/>
                <a:ea typeface="8-bit Limit (BRK)" pitchFamily="2" charset="-122"/>
                <a:cs typeface="FZQingKeBenYueSongS-R-GB" charset="-122"/>
              </a:rPr>
              <a:t>宋代</a:t>
            </a:r>
            <a:r>
              <a:rPr kumimoji="1" lang="en-US" altLang="zh-CN" dirty="0">
                <a:solidFill>
                  <a:srgbClr val="6B9884"/>
                </a:solidFill>
                <a:latin typeface="文悦古典明朝体 (非商业使用) W5" pitchFamily="50" charset="-122"/>
                <a:ea typeface="8-bit Limit (BRK)" pitchFamily="2" charset="-122"/>
                <a:cs typeface="FZQingKeBenYueSongS-R-GB" charset="-122"/>
              </a:rPr>
              <a:t>·</a:t>
            </a:r>
            <a:r>
              <a:rPr kumimoji="1" lang="zh-CN" altLang="en-US" dirty="0">
                <a:solidFill>
                  <a:srgbClr val="6B9884"/>
                </a:solidFill>
                <a:latin typeface="文悦古典明朝体 (非商业使用) W5" pitchFamily="50" charset="-122"/>
                <a:ea typeface="8-bit Limit (BRK)" pitchFamily="2" charset="-122"/>
                <a:cs typeface="FZQingKeBenYueSongS-R-GB" charset="-122"/>
              </a:rPr>
              <a:t>柳永</a:t>
            </a:r>
          </a:p>
          <a:p>
            <a:endParaRPr kumimoji="1" lang="en-US" altLang="zh-CN" dirty="0">
              <a:solidFill>
                <a:srgbClr val="6B9884"/>
              </a:solidFill>
              <a:latin typeface="文悦古典明朝体 (非商业使用) W5" pitchFamily="50" charset="-122"/>
              <a:ea typeface="8-bit Limit (BRK)" pitchFamily="2" charset="-122"/>
              <a:cs typeface="FZQingKeBenYueSongS-R-GB" charset="-122"/>
            </a:endParaRPr>
          </a:p>
          <a:p>
            <a:pPr>
              <a:lnSpc>
                <a:spcPct val="200000"/>
              </a:lnSpc>
            </a:pPr>
            <a:r>
              <a:rPr kumimoji="1" lang="zh-CN" altLang="en-US" dirty="0">
                <a:solidFill>
                  <a:srgbClr val="6B9884"/>
                </a:solidFill>
                <a:latin typeface="文悦古典明朝体 (非商业使用) W5" pitchFamily="50" charset="-122"/>
                <a:ea typeface="8-bit Limit (BRK)" pitchFamily="2" charset="-122"/>
                <a:cs typeface="FZQingKeBenYueSongS-R-GB" charset="-122"/>
              </a:rPr>
              <a:t>鹜落霜洲，雁横烟渚，分明画出秋色。暮雨乍歇，小楫夜泊，宿苇村山驿。何人月下临风处，起一声羌笛。离愁万绪，闲岸草、切切蛩吟如织。为忆芳容别后，水遥山远，何计凭鳞翼。想绣阁深沉，争知憔悴损，天涯行客。楚峡云归，高阳人散，寂寞狂踪迹。望京国。空目断、远峰凝碧。</a:t>
            </a:r>
          </a:p>
        </p:txBody>
      </p:sp>
    </p:spTree>
    <p:extLst>
      <p:ext uri="{BB962C8B-B14F-4D97-AF65-F5344CB8AC3E}">
        <p14:creationId xmlns:p14="http://schemas.microsoft.com/office/powerpoint/2010/main" val="10218444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9000" fill="hold"/>
                                        <p:tgtEl>
                                          <p:spTgt spid="2"/>
                                        </p:tgtEl>
                                        <p:attrNameLst>
                                          <p:attrName>ppt_x</p:attrName>
                                        </p:attrNameLst>
                                      </p:cBhvr>
                                      <p:tavLst>
                                        <p:tav tm="0">
                                          <p:val>
                                            <p:strVal val="#ppt_x"/>
                                          </p:val>
                                        </p:tav>
                                        <p:tav tm="100000">
                                          <p:val>
                                            <p:strVal val="#ppt_x"/>
                                          </p:val>
                                        </p:tav>
                                      </p:tavLst>
                                    </p:anim>
                                    <p:anim calcmode="lin" valueType="num">
                                      <p:cBhvr>
                                        <p:cTn id="8" dur="9000" fill="hold"/>
                                        <p:tgtEl>
                                          <p:spTgt spid="2"/>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41756" y="-274320"/>
            <a:ext cx="10945906" cy="8503920"/>
          </a:xfrm>
          <a:prstGeom prst="rect">
            <a:avLst/>
          </a:prstGeom>
        </p:spPr>
      </p:pic>
      <p:sp>
        <p:nvSpPr>
          <p:cNvPr id="2" name="矩形 1">
            <a:extLst>
              <a:ext uri="{FF2B5EF4-FFF2-40B4-BE49-F238E27FC236}">
                <a16:creationId xmlns:a16="http://schemas.microsoft.com/office/drawing/2014/main" xmlns="" id="{0050EE34-39A2-4CD0-AF1E-EB28A878A2F0}"/>
              </a:ext>
            </a:extLst>
          </p:cNvPr>
          <p:cNvSpPr/>
          <p:nvPr/>
        </p:nvSpPr>
        <p:spPr>
          <a:xfrm>
            <a:off x="1422742" y="1936677"/>
            <a:ext cx="763143" cy="2554545"/>
          </a:xfrm>
          <a:prstGeom prst="rect">
            <a:avLst/>
          </a:prstGeom>
        </p:spPr>
        <p:txBody>
          <a:bodyPr wrap="square">
            <a:spAutoFit/>
          </a:bodyPr>
          <a:lstStyle/>
          <a:p>
            <a:r>
              <a:rPr lang="zh-CN" altLang="en-US" sz="8000" dirty="0">
                <a:solidFill>
                  <a:srgbClr val="6A9884"/>
                </a:solidFill>
                <a:latin typeface="8-bit Limit (BRK)" pitchFamily="2" charset="-122"/>
                <a:ea typeface="文悦古典明朝体 (非商业使用) W5" pitchFamily="50" charset="-122"/>
                <a:cs typeface="FZQingKeBenYueSongS-R-GB" charset="-122"/>
              </a:rPr>
              <a:t>目</a:t>
            </a:r>
            <a:endParaRPr lang="en-US" altLang="zh-CN" sz="8000" dirty="0">
              <a:solidFill>
                <a:srgbClr val="6A9884"/>
              </a:solidFill>
              <a:latin typeface="8-bit Limit (BRK)" pitchFamily="2" charset="-122"/>
              <a:ea typeface="文悦古典明朝体 (非商业使用) W5" pitchFamily="50" charset="-122"/>
              <a:cs typeface="FZQingKeBenYueSongS-R-GB" charset="-122"/>
            </a:endParaRPr>
          </a:p>
          <a:p>
            <a:r>
              <a:rPr lang="zh-CN" altLang="en-US" sz="8000" dirty="0">
                <a:solidFill>
                  <a:srgbClr val="6A9884"/>
                </a:solidFill>
                <a:latin typeface="8-bit Limit (BRK)" pitchFamily="2" charset="-122"/>
                <a:ea typeface="文悦古典明朝体 (非商业使用) W5" pitchFamily="50" charset="-122"/>
                <a:cs typeface="FZQingKeBenYueSongS-R-GB" charset="-122"/>
              </a:rPr>
              <a:t>录</a:t>
            </a:r>
          </a:p>
        </p:txBody>
      </p:sp>
      <p:grpSp>
        <p:nvGrpSpPr>
          <p:cNvPr id="3" name="组合 34">
            <a:extLst>
              <a:ext uri="{FF2B5EF4-FFF2-40B4-BE49-F238E27FC236}">
                <a16:creationId xmlns:a16="http://schemas.microsoft.com/office/drawing/2014/main" xmlns="" id="{246B9615-3B65-495A-81C3-18F9E9D64E79}"/>
              </a:ext>
            </a:extLst>
          </p:cNvPr>
          <p:cNvGrpSpPr/>
          <p:nvPr/>
        </p:nvGrpSpPr>
        <p:grpSpPr>
          <a:xfrm>
            <a:off x="4329551" y="1936677"/>
            <a:ext cx="6003419" cy="3470859"/>
            <a:chOff x="2084441" y="2577610"/>
            <a:chExt cx="6003419" cy="2778114"/>
          </a:xfrm>
        </p:grpSpPr>
        <p:sp>
          <p:nvSpPr>
            <p:cNvPr id="4" name="文本框 3">
              <a:extLst>
                <a:ext uri="{FF2B5EF4-FFF2-40B4-BE49-F238E27FC236}">
                  <a16:creationId xmlns:a16="http://schemas.microsoft.com/office/drawing/2014/main" xmlns="" id="{A0B34195-3A91-489C-8618-CF7592086AA8}"/>
                </a:ext>
              </a:extLst>
            </p:cNvPr>
            <p:cNvSpPr txBox="1"/>
            <p:nvPr/>
          </p:nvSpPr>
          <p:spPr>
            <a:xfrm>
              <a:off x="2084441" y="2577610"/>
              <a:ext cx="800219" cy="2778114"/>
            </a:xfrm>
            <a:prstGeom prst="rect">
              <a:avLst/>
            </a:prstGeom>
            <a:noFill/>
          </p:spPr>
          <p:txBody>
            <a:bodyPr vert="eaVert" wrap="square" rtlCol="0">
              <a:spAutoFit/>
            </a:bodyPr>
            <a:lstStyle/>
            <a:p>
              <a:r>
                <a:rPr lang="zh-CN" altLang="en-US" sz="4000" b="1" spc="600" dirty="0">
                  <a:solidFill>
                    <a:schemeClr val="bg1"/>
                  </a:solidFill>
                  <a:latin typeface="8-bit Limit (BRK)" pitchFamily="2" charset="-122"/>
                  <a:ea typeface="文悦古典明朝体 (非商业使用) W5" pitchFamily="50" charset="-122"/>
                  <a:cs typeface="FZQingKeBenYueSongS-R-GB" charset="-122"/>
                </a:rPr>
                <a:t>壹</a:t>
              </a:r>
              <a:r>
                <a:rPr lang="zh-CN" altLang="en-US" sz="2400" b="1" spc="600" dirty="0">
                  <a:solidFill>
                    <a:schemeClr val="bg1"/>
                  </a:solidFill>
                  <a:latin typeface="8-bit Limit (BRK)" pitchFamily="2" charset="-122"/>
                  <a:ea typeface="文悦古典明朝体 (非商业使用) W5" pitchFamily="50" charset="-122"/>
                  <a:cs typeface="FZQingKeBenYueSongS-R-GB" charset="-122"/>
                </a:rPr>
                <a:t> 清明节的由来</a:t>
              </a:r>
            </a:p>
          </p:txBody>
        </p:sp>
        <p:sp>
          <p:nvSpPr>
            <p:cNvPr id="5" name="文本框 4">
              <a:extLst>
                <a:ext uri="{FF2B5EF4-FFF2-40B4-BE49-F238E27FC236}">
                  <a16:creationId xmlns:a16="http://schemas.microsoft.com/office/drawing/2014/main" xmlns="" id="{921C0BA3-5021-4202-BCB1-8568591050C0}"/>
                </a:ext>
              </a:extLst>
            </p:cNvPr>
            <p:cNvSpPr txBox="1"/>
            <p:nvPr/>
          </p:nvSpPr>
          <p:spPr>
            <a:xfrm>
              <a:off x="3818841" y="2577610"/>
              <a:ext cx="800219" cy="2778114"/>
            </a:xfrm>
            <a:prstGeom prst="rect">
              <a:avLst/>
            </a:prstGeom>
            <a:noFill/>
          </p:spPr>
          <p:txBody>
            <a:bodyPr vert="eaVert" wrap="square" rtlCol="0">
              <a:spAutoFit/>
            </a:bodyPr>
            <a:lstStyle/>
            <a:p>
              <a:r>
                <a:rPr lang="zh-CN" altLang="en-US" sz="4000" b="1" spc="600" dirty="0">
                  <a:solidFill>
                    <a:schemeClr val="bg1"/>
                  </a:solidFill>
                  <a:latin typeface="8-bit Limit (BRK)" pitchFamily="2" charset="-122"/>
                  <a:ea typeface="文悦古典明朝体 (非商业使用) W5" pitchFamily="50" charset="-122"/>
                  <a:cs typeface="FZQingKeBenYueSongS-R-GB" charset="-122"/>
                </a:rPr>
                <a:t>贰</a:t>
              </a:r>
              <a:r>
                <a:rPr lang="zh-CN" altLang="en-US" sz="2400" b="1" spc="600" dirty="0">
                  <a:solidFill>
                    <a:schemeClr val="bg1"/>
                  </a:solidFill>
                  <a:latin typeface="8-bit Limit (BRK)" pitchFamily="2" charset="-122"/>
                  <a:ea typeface="文悦古典明朝体 (非商业使用) W5" pitchFamily="50" charset="-122"/>
                  <a:cs typeface="FZQingKeBenYueSongS-R-GB" charset="-122"/>
                </a:rPr>
                <a:t> 清明节的民俗</a:t>
              </a:r>
            </a:p>
          </p:txBody>
        </p:sp>
        <p:sp>
          <p:nvSpPr>
            <p:cNvPr id="6" name="文本框 5">
              <a:extLst>
                <a:ext uri="{FF2B5EF4-FFF2-40B4-BE49-F238E27FC236}">
                  <a16:creationId xmlns:a16="http://schemas.microsoft.com/office/drawing/2014/main" xmlns="" id="{F560C4DC-FCE6-44FC-A512-1CB5DA940A5B}"/>
                </a:ext>
              </a:extLst>
            </p:cNvPr>
            <p:cNvSpPr txBox="1"/>
            <p:nvPr/>
          </p:nvSpPr>
          <p:spPr>
            <a:xfrm>
              <a:off x="5553241" y="2577610"/>
              <a:ext cx="800219" cy="2778114"/>
            </a:xfrm>
            <a:prstGeom prst="rect">
              <a:avLst/>
            </a:prstGeom>
            <a:noFill/>
          </p:spPr>
          <p:txBody>
            <a:bodyPr vert="eaVert" wrap="square" rtlCol="0">
              <a:spAutoFit/>
            </a:bodyPr>
            <a:lstStyle/>
            <a:p>
              <a:r>
                <a:rPr lang="zh-CN" altLang="en-US" sz="4000" b="1" spc="600" dirty="0">
                  <a:solidFill>
                    <a:schemeClr val="bg1"/>
                  </a:solidFill>
                  <a:latin typeface="8-bit Limit (BRK)" pitchFamily="2" charset="-122"/>
                  <a:ea typeface="文悦古典明朝体 (非商业使用) W5" pitchFamily="50" charset="-122"/>
                  <a:cs typeface="FZQingKeBenYueSongS-R-GB" charset="-122"/>
                </a:rPr>
                <a:t>叁</a:t>
              </a:r>
              <a:r>
                <a:rPr lang="zh-CN" altLang="en-US" sz="2400" b="1" spc="600" dirty="0">
                  <a:solidFill>
                    <a:schemeClr val="bg1"/>
                  </a:solidFill>
                  <a:latin typeface="8-bit Limit (BRK)" pitchFamily="2" charset="-122"/>
                  <a:ea typeface="文悦古典明朝体 (非商业使用) W5" pitchFamily="50" charset="-122"/>
                  <a:cs typeface="FZQingKeBenYueSongS-R-GB" charset="-122"/>
                </a:rPr>
                <a:t> 清明节的食物</a:t>
              </a:r>
            </a:p>
          </p:txBody>
        </p:sp>
        <p:sp>
          <p:nvSpPr>
            <p:cNvPr id="7" name="文本框 6">
              <a:extLst>
                <a:ext uri="{FF2B5EF4-FFF2-40B4-BE49-F238E27FC236}">
                  <a16:creationId xmlns:a16="http://schemas.microsoft.com/office/drawing/2014/main" xmlns="" id="{39BA2DE4-1DB9-4812-9DB5-6BB3B7792315}"/>
                </a:ext>
              </a:extLst>
            </p:cNvPr>
            <p:cNvSpPr txBox="1"/>
            <p:nvPr/>
          </p:nvSpPr>
          <p:spPr>
            <a:xfrm>
              <a:off x="7287641" y="2577610"/>
              <a:ext cx="800219" cy="2778114"/>
            </a:xfrm>
            <a:prstGeom prst="rect">
              <a:avLst/>
            </a:prstGeom>
            <a:noFill/>
          </p:spPr>
          <p:txBody>
            <a:bodyPr vert="eaVert" wrap="square" rtlCol="0">
              <a:spAutoFit/>
            </a:bodyPr>
            <a:lstStyle/>
            <a:p>
              <a:r>
                <a:rPr lang="zh-CN" altLang="en-US" sz="4000" b="1" spc="600" dirty="0">
                  <a:solidFill>
                    <a:schemeClr val="bg1"/>
                  </a:solidFill>
                  <a:latin typeface="8-bit Limit (BRK)" pitchFamily="2" charset="-122"/>
                  <a:ea typeface="文悦古典明朝体 (非商业使用) W5" pitchFamily="50" charset="-122"/>
                  <a:cs typeface="FZQingKeBenYueSongS-R-GB" charset="-122"/>
                </a:rPr>
                <a:t>肆</a:t>
              </a:r>
              <a:r>
                <a:rPr lang="zh-CN" altLang="en-US" sz="2400" b="1" spc="600" dirty="0">
                  <a:solidFill>
                    <a:schemeClr val="bg1"/>
                  </a:solidFill>
                  <a:latin typeface="8-bit Limit (BRK)" pitchFamily="2" charset="-122"/>
                  <a:ea typeface="文悦古典明朝体 (非商业使用) W5" pitchFamily="50" charset="-122"/>
                  <a:cs typeface="FZQingKeBenYueSongS-R-GB" charset="-122"/>
                </a:rPr>
                <a:t> 清明节的诗歌</a:t>
              </a:r>
            </a:p>
          </p:txBody>
        </p:sp>
      </p:grpSp>
    </p:spTree>
    <p:extLst>
      <p:ext uri="{BB962C8B-B14F-4D97-AF65-F5344CB8AC3E}">
        <p14:creationId xmlns:p14="http://schemas.microsoft.com/office/powerpoint/2010/main" val="2230532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par>
                                <p:cTn id="14" presetID="31"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1000" fill="hold"/>
                                        <p:tgtEl>
                                          <p:spTgt spid="3"/>
                                        </p:tgtEl>
                                        <p:attrNameLst>
                                          <p:attrName>ppt_w</p:attrName>
                                        </p:attrNameLst>
                                      </p:cBhvr>
                                      <p:tavLst>
                                        <p:tav tm="0">
                                          <p:val>
                                            <p:fltVal val="0"/>
                                          </p:val>
                                        </p:tav>
                                        <p:tav tm="100000">
                                          <p:val>
                                            <p:strVal val="#ppt_w"/>
                                          </p:val>
                                        </p:tav>
                                      </p:tavLst>
                                    </p:anim>
                                    <p:anim calcmode="lin" valueType="num">
                                      <p:cBhvr>
                                        <p:cTn id="17" dur="1000" fill="hold"/>
                                        <p:tgtEl>
                                          <p:spTgt spid="3"/>
                                        </p:tgtEl>
                                        <p:attrNameLst>
                                          <p:attrName>ppt_h</p:attrName>
                                        </p:attrNameLst>
                                      </p:cBhvr>
                                      <p:tavLst>
                                        <p:tav tm="0">
                                          <p:val>
                                            <p:fltVal val="0"/>
                                          </p:val>
                                        </p:tav>
                                        <p:tav tm="100000">
                                          <p:val>
                                            <p:strVal val="#ppt_h"/>
                                          </p:val>
                                        </p:tav>
                                      </p:tavLst>
                                    </p:anim>
                                    <p:anim calcmode="lin" valueType="num">
                                      <p:cBhvr>
                                        <p:cTn id="18" dur="1000" fill="hold"/>
                                        <p:tgtEl>
                                          <p:spTgt spid="3"/>
                                        </p:tgtEl>
                                        <p:attrNameLst>
                                          <p:attrName>style.rotation</p:attrName>
                                        </p:attrNameLst>
                                      </p:cBhvr>
                                      <p:tavLst>
                                        <p:tav tm="0">
                                          <p:val>
                                            <p:fltVal val="90"/>
                                          </p:val>
                                        </p:tav>
                                        <p:tav tm="100000">
                                          <p:val>
                                            <p:fltVal val="0"/>
                                          </p:val>
                                        </p:tav>
                                      </p:tavLst>
                                    </p:anim>
                                    <p:animEffect transition="in" filter="fade">
                                      <p:cBhvr>
                                        <p:cTn id="1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353456" y="1079292"/>
            <a:ext cx="7570033" cy="4001095"/>
          </a:xfrm>
          <a:prstGeom prst="rect">
            <a:avLst/>
          </a:prstGeom>
          <a:noFill/>
        </p:spPr>
        <p:txBody>
          <a:bodyPr wrap="square" rtlCol="0">
            <a:spAutoFit/>
          </a:bodyPr>
          <a:lstStyle/>
          <a:p>
            <a:endParaRPr kumimoji="1" lang="en-US" altLang="zh-CN" dirty="0">
              <a:solidFill>
                <a:srgbClr val="6B9884"/>
              </a:solidFill>
              <a:latin typeface="文悦古典明朝体 (非商业使用) W5" pitchFamily="50" charset="-122"/>
              <a:ea typeface="8-bit Limit (BRK)" pitchFamily="2" charset="-122"/>
              <a:cs typeface="FZQingKeBenYueSongS-R-GB" charset="-122"/>
            </a:endParaRPr>
          </a:p>
          <a:p>
            <a:pPr algn="ctr"/>
            <a:r>
              <a:rPr kumimoji="1" lang="en-US" altLang="zh-CN" sz="2000" b="1" dirty="0">
                <a:solidFill>
                  <a:srgbClr val="6B9884"/>
                </a:solidFill>
                <a:latin typeface="文悦古典明朝体 (非商业使用) W5" pitchFamily="50" charset="-122"/>
                <a:ea typeface="8-bit Limit (BRK)" pitchFamily="2" charset="-122"/>
                <a:cs typeface="FZQingKeBenYueSongS-R-GB" charset="-122"/>
              </a:rPr>
              <a:t>《</a:t>
            </a:r>
            <a:r>
              <a:rPr kumimoji="1" lang="zh-CN" altLang="en-US" sz="2000" b="1" dirty="0">
                <a:solidFill>
                  <a:srgbClr val="6B9884"/>
                </a:solidFill>
                <a:latin typeface="文悦古典明朝体 (非商业使用) W5" pitchFamily="50" charset="-122"/>
                <a:ea typeface="8-bit Limit (BRK)" pitchFamily="2" charset="-122"/>
                <a:cs typeface="FZQingKeBenYueSongS-R-GB" charset="-122"/>
              </a:rPr>
              <a:t>长寿乐</a:t>
            </a:r>
            <a:r>
              <a:rPr kumimoji="1" lang="en-US" altLang="zh-CN" sz="2000" b="1" dirty="0">
                <a:solidFill>
                  <a:srgbClr val="6B9884"/>
                </a:solidFill>
                <a:latin typeface="文悦古典明朝体 (非商业使用) W5" pitchFamily="50" charset="-122"/>
                <a:ea typeface="8-bit Limit (BRK)" pitchFamily="2" charset="-122"/>
                <a:cs typeface="FZQingKeBenYueSongS-R-GB" charset="-122"/>
              </a:rPr>
              <a:t>·</a:t>
            </a:r>
            <a:r>
              <a:rPr kumimoji="1" lang="zh-CN" altLang="en-US" sz="2000" b="1" dirty="0">
                <a:solidFill>
                  <a:srgbClr val="6B9884"/>
                </a:solidFill>
                <a:latin typeface="文悦古典明朝体 (非商业使用) W5" pitchFamily="50" charset="-122"/>
                <a:ea typeface="8-bit Limit (BRK)" pitchFamily="2" charset="-122"/>
                <a:cs typeface="FZQingKeBenYueSongS-R-GB" charset="-122"/>
              </a:rPr>
              <a:t>南昌生日</a:t>
            </a:r>
            <a:r>
              <a:rPr kumimoji="1" lang="en-US" altLang="zh-CN" sz="2000" b="1" dirty="0">
                <a:solidFill>
                  <a:srgbClr val="6B9884"/>
                </a:solidFill>
                <a:latin typeface="文悦古典明朝体 (非商业使用) W5" pitchFamily="50" charset="-122"/>
                <a:ea typeface="8-bit Limit (BRK)" pitchFamily="2" charset="-122"/>
                <a:cs typeface="FZQingKeBenYueSongS-R-GB" charset="-122"/>
              </a:rPr>
              <a:t>》</a:t>
            </a:r>
          </a:p>
          <a:p>
            <a:pPr algn="r"/>
            <a:r>
              <a:rPr kumimoji="1" lang="en-US" altLang="zh-CN" dirty="0">
                <a:solidFill>
                  <a:srgbClr val="6B9884"/>
                </a:solidFill>
                <a:latin typeface="文悦古典明朝体 (非商业使用) W5" pitchFamily="50" charset="-122"/>
                <a:ea typeface="8-bit Limit (BRK)" pitchFamily="2" charset="-122"/>
                <a:cs typeface="FZQingKeBenYueSongS-R-GB" charset="-122"/>
              </a:rPr>
              <a:t>——</a:t>
            </a:r>
            <a:r>
              <a:rPr kumimoji="1" lang="zh-CN" altLang="en-US" dirty="0">
                <a:solidFill>
                  <a:srgbClr val="6B9884"/>
                </a:solidFill>
                <a:latin typeface="文悦古典明朝体 (非商业使用) W5" pitchFamily="50" charset="-122"/>
                <a:ea typeface="8-bit Limit (BRK)" pitchFamily="2" charset="-122"/>
                <a:cs typeface="FZQingKeBenYueSongS-R-GB" charset="-122"/>
              </a:rPr>
              <a:t>李清照</a:t>
            </a:r>
          </a:p>
          <a:p>
            <a:endParaRPr kumimoji="1" lang="en-US" altLang="zh-CN" dirty="0">
              <a:solidFill>
                <a:srgbClr val="6B9884"/>
              </a:solidFill>
              <a:latin typeface="文悦古典明朝体 (非商业使用) W5" pitchFamily="50" charset="-122"/>
              <a:ea typeface="8-bit Limit (BRK)" pitchFamily="2" charset="-122"/>
              <a:cs typeface="FZQingKeBenYueSongS-R-GB" charset="-122"/>
            </a:endParaRPr>
          </a:p>
          <a:p>
            <a:pPr>
              <a:lnSpc>
                <a:spcPct val="200000"/>
              </a:lnSpc>
            </a:pPr>
            <a:r>
              <a:rPr kumimoji="1" lang="zh-CN" altLang="en-US" dirty="0">
                <a:solidFill>
                  <a:srgbClr val="6B9884"/>
                </a:solidFill>
                <a:latin typeface="文悦古典明朝体 (非商业使用) W5" pitchFamily="50" charset="-122"/>
                <a:ea typeface="8-bit Limit (BRK)" pitchFamily="2" charset="-122"/>
                <a:cs typeface="FZQingKeBenYueSongS-R-GB" charset="-122"/>
              </a:rPr>
              <a:t>微寒应候。望日边六叶，阶蓂初秀。爱景欲挂扶桑，漏残银箭，杓回摇斗。庆高闳此际，掌上一颗明珠剖。有令容淑质，归逢佳偶。到如今，昼锦满堂贵胄。荣耀，文步紫禁，一一金章绿绶。更值棠棣连阴，虎符熊轼，夹河分守。况青云咫尺，朝暮重入承明后。看彩衣争献，兰羞玉酎。祝千龄，借指松椿比寿。</a:t>
            </a:r>
          </a:p>
        </p:txBody>
      </p:sp>
    </p:spTree>
    <p:extLst>
      <p:ext uri="{BB962C8B-B14F-4D97-AF65-F5344CB8AC3E}">
        <p14:creationId xmlns:p14="http://schemas.microsoft.com/office/powerpoint/2010/main" val="1456314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0" fill="hold"/>
                                        <p:tgtEl>
                                          <p:spTgt spid="2"/>
                                        </p:tgtEl>
                                        <p:attrNameLst>
                                          <p:attrName>ppt_x</p:attrName>
                                        </p:attrNameLst>
                                      </p:cBhvr>
                                      <p:tavLst>
                                        <p:tav tm="0">
                                          <p:val>
                                            <p:strVal val="#ppt_x"/>
                                          </p:val>
                                        </p:tav>
                                        <p:tav tm="100000">
                                          <p:val>
                                            <p:strVal val="#ppt_x"/>
                                          </p:val>
                                        </p:tav>
                                      </p:tavLst>
                                    </p:anim>
                                    <p:anim calcmode="lin" valueType="num">
                                      <p:cBhvr>
                                        <p:cTn id="8" dur="15000" fill="hold"/>
                                        <p:tgtEl>
                                          <p:spTgt spid="2"/>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353456" y="1079292"/>
            <a:ext cx="7570033" cy="3447098"/>
          </a:xfrm>
          <a:prstGeom prst="rect">
            <a:avLst/>
          </a:prstGeom>
          <a:noFill/>
        </p:spPr>
        <p:txBody>
          <a:bodyPr wrap="square" rtlCol="0">
            <a:spAutoFit/>
          </a:bodyPr>
          <a:lstStyle/>
          <a:p>
            <a:endParaRPr kumimoji="1" lang="en-US" altLang="zh-CN" dirty="0">
              <a:solidFill>
                <a:srgbClr val="6B9884"/>
              </a:solidFill>
              <a:latin typeface="文悦古典明朝体 (非商业使用) W5" pitchFamily="50" charset="-122"/>
              <a:ea typeface="8-bit Limit (BRK)" pitchFamily="2" charset="-122"/>
              <a:cs typeface="FZQingKeBenYueSongS-R-GB" charset="-122"/>
            </a:endParaRPr>
          </a:p>
          <a:p>
            <a:pPr algn="ctr"/>
            <a:r>
              <a:rPr kumimoji="1" lang="en-US" altLang="zh-CN" sz="2000" b="1" dirty="0">
                <a:solidFill>
                  <a:srgbClr val="6B9884"/>
                </a:solidFill>
                <a:latin typeface="文悦古典明朝体 (非商业使用) W5" pitchFamily="50" charset="-122"/>
                <a:ea typeface="8-bit Limit (BRK)" pitchFamily="2" charset="-122"/>
                <a:cs typeface="FZQingKeBenYueSongS-R-GB" charset="-122"/>
              </a:rPr>
              <a:t>《</a:t>
            </a:r>
            <a:r>
              <a:rPr kumimoji="1" lang="zh-CN" altLang="en-US" sz="2000" b="1" dirty="0">
                <a:solidFill>
                  <a:srgbClr val="6B9884"/>
                </a:solidFill>
                <a:latin typeface="文悦古典明朝体 (非商业使用) W5" pitchFamily="50" charset="-122"/>
                <a:ea typeface="8-bit Limit (BRK)" pitchFamily="2" charset="-122"/>
                <a:cs typeface="FZQingKeBenYueSongS-R-GB" charset="-122"/>
              </a:rPr>
              <a:t>宿紫阁山北村</a:t>
            </a:r>
            <a:r>
              <a:rPr kumimoji="1" lang="en-US" altLang="zh-CN" sz="2000" b="1" dirty="0">
                <a:solidFill>
                  <a:srgbClr val="6B9884"/>
                </a:solidFill>
                <a:latin typeface="文悦古典明朝体 (非商业使用) W5" pitchFamily="50" charset="-122"/>
                <a:ea typeface="8-bit Limit (BRK)" pitchFamily="2" charset="-122"/>
                <a:cs typeface="FZQingKeBenYueSongS-R-GB" charset="-122"/>
              </a:rPr>
              <a:t>》</a:t>
            </a:r>
          </a:p>
          <a:p>
            <a:pPr algn="r"/>
            <a:r>
              <a:rPr kumimoji="1" lang="en-US" altLang="zh-CN" dirty="0">
                <a:solidFill>
                  <a:srgbClr val="6B9884"/>
                </a:solidFill>
                <a:latin typeface="文悦古典明朝体 (非商业使用) W5" pitchFamily="50" charset="-122"/>
                <a:ea typeface="8-bit Limit (BRK)" pitchFamily="2" charset="-122"/>
                <a:cs typeface="FZQingKeBenYueSongS-R-GB" charset="-122"/>
              </a:rPr>
              <a:t>——</a:t>
            </a:r>
            <a:r>
              <a:rPr kumimoji="1" lang="zh-CN" altLang="en-US" dirty="0">
                <a:solidFill>
                  <a:srgbClr val="6B9884"/>
                </a:solidFill>
                <a:latin typeface="文悦古典明朝体 (非商业使用) W5" pitchFamily="50" charset="-122"/>
                <a:ea typeface="8-bit Limit (BRK)" pitchFamily="2" charset="-122"/>
                <a:cs typeface="FZQingKeBenYueSongS-R-GB" charset="-122"/>
              </a:rPr>
              <a:t>白居易</a:t>
            </a:r>
            <a:endParaRPr kumimoji="1" lang="en-US" altLang="zh-CN" dirty="0">
              <a:solidFill>
                <a:srgbClr val="6B9884"/>
              </a:solidFill>
              <a:latin typeface="文悦古典明朝体 (非商业使用) W5" pitchFamily="50" charset="-122"/>
              <a:ea typeface="8-bit Limit (BRK)" pitchFamily="2" charset="-122"/>
              <a:cs typeface="FZQingKeBenYueSongS-R-GB" charset="-122"/>
            </a:endParaRPr>
          </a:p>
          <a:p>
            <a:pPr algn="r"/>
            <a:endParaRPr kumimoji="1" lang="en-US" altLang="zh-CN" dirty="0">
              <a:solidFill>
                <a:srgbClr val="6B9884"/>
              </a:solidFill>
              <a:latin typeface="文悦古典明朝体 (非商业使用) W5" pitchFamily="50" charset="-122"/>
              <a:ea typeface="8-bit Limit (BRK)" pitchFamily="2" charset="-122"/>
              <a:cs typeface="FZQingKeBenYueSongS-R-GB" charset="-122"/>
            </a:endParaRPr>
          </a:p>
          <a:p>
            <a:pPr>
              <a:lnSpc>
                <a:spcPct val="200000"/>
              </a:lnSpc>
            </a:pPr>
            <a:r>
              <a:rPr kumimoji="1" lang="zh-CN" altLang="en-US" dirty="0">
                <a:solidFill>
                  <a:srgbClr val="6B9884"/>
                </a:solidFill>
                <a:latin typeface="文悦古典明朝体 (非商业使用) W5" pitchFamily="50" charset="-122"/>
                <a:ea typeface="8-bit Limit (BRK)" pitchFamily="2" charset="-122"/>
                <a:cs typeface="FZQingKeBenYueSongS-R-GB" charset="-122"/>
              </a:rPr>
              <a:t>晨游紫阁峰，暮宿山下村。村老见余喜，为余开一尊。举杯未及饮，暴卒来入门。紫衣挟刀斧，草草十余人。夺我席上酒，掣我盘中飧。主人退后立，敛手反如宾。中庭有奇树，种来三十春。主人惜不得，持斧断其根。口称采造家，身属神策军。“主人慎勿语，中尉正承恩！”</a:t>
            </a:r>
          </a:p>
        </p:txBody>
      </p:sp>
    </p:spTree>
    <p:extLst>
      <p:ext uri="{BB962C8B-B14F-4D97-AF65-F5344CB8AC3E}">
        <p14:creationId xmlns:p14="http://schemas.microsoft.com/office/powerpoint/2010/main" val="5894834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0" fill="hold"/>
                                        <p:tgtEl>
                                          <p:spTgt spid="2"/>
                                        </p:tgtEl>
                                        <p:attrNameLst>
                                          <p:attrName>ppt_x</p:attrName>
                                        </p:attrNameLst>
                                      </p:cBhvr>
                                      <p:tavLst>
                                        <p:tav tm="0">
                                          <p:val>
                                            <p:strVal val="#ppt_x"/>
                                          </p:val>
                                        </p:tav>
                                        <p:tav tm="100000">
                                          <p:val>
                                            <p:strVal val="#ppt_x"/>
                                          </p:val>
                                        </p:tav>
                                      </p:tavLst>
                                    </p:anim>
                                    <p:anim calcmode="lin" valueType="num">
                                      <p:cBhvr>
                                        <p:cTn id="8" dur="15000" fill="hold"/>
                                        <p:tgtEl>
                                          <p:spTgt spid="2"/>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353456" y="1079292"/>
            <a:ext cx="7570033" cy="3447098"/>
          </a:xfrm>
          <a:prstGeom prst="rect">
            <a:avLst/>
          </a:prstGeom>
          <a:noFill/>
        </p:spPr>
        <p:txBody>
          <a:bodyPr wrap="square" rtlCol="0">
            <a:spAutoFit/>
          </a:bodyPr>
          <a:lstStyle/>
          <a:p>
            <a:endParaRPr kumimoji="1" lang="en-US" altLang="zh-CN" dirty="0">
              <a:solidFill>
                <a:srgbClr val="6B9884"/>
              </a:solidFill>
              <a:latin typeface="文悦古典明朝体 (非商业使用) W5" pitchFamily="50" charset="-122"/>
              <a:ea typeface="8-bit Limit (BRK)" pitchFamily="2" charset="-122"/>
              <a:cs typeface="FZQingKeBenYueSongS-R-GB" charset="-122"/>
            </a:endParaRPr>
          </a:p>
          <a:p>
            <a:pPr algn="ctr"/>
            <a:r>
              <a:rPr kumimoji="1" lang="en-US" altLang="zh-CN" sz="2000" b="1" dirty="0">
                <a:solidFill>
                  <a:srgbClr val="6B9884"/>
                </a:solidFill>
                <a:latin typeface="文悦古典明朝体 (非商业使用) W5" pitchFamily="50" charset="-122"/>
                <a:ea typeface="8-bit Limit (BRK)" pitchFamily="2" charset="-122"/>
                <a:cs typeface="FZQingKeBenYueSongS-R-GB" charset="-122"/>
              </a:rPr>
              <a:t>《</a:t>
            </a:r>
            <a:r>
              <a:rPr kumimoji="1" lang="zh-CN" altLang="en-US" sz="2000" b="1" dirty="0">
                <a:solidFill>
                  <a:srgbClr val="6B9884"/>
                </a:solidFill>
                <a:latin typeface="文悦古典明朝体 (非商业使用) W5" pitchFamily="50" charset="-122"/>
                <a:ea typeface="8-bit Limit (BRK)" pitchFamily="2" charset="-122"/>
                <a:cs typeface="FZQingKeBenYueSongS-R-GB" charset="-122"/>
              </a:rPr>
              <a:t>秦王饮酒</a:t>
            </a:r>
            <a:r>
              <a:rPr kumimoji="1" lang="en-US" altLang="zh-CN" sz="2000" b="1" dirty="0">
                <a:solidFill>
                  <a:srgbClr val="6B9884"/>
                </a:solidFill>
                <a:latin typeface="文悦古典明朝体 (非商业使用) W5" pitchFamily="50" charset="-122"/>
                <a:ea typeface="8-bit Limit (BRK)" pitchFamily="2" charset="-122"/>
                <a:cs typeface="FZQingKeBenYueSongS-R-GB" charset="-122"/>
              </a:rPr>
              <a:t>》</a:t>
            </a:r>
          </a:p>
          <a:p>
            <a:pPr algn="r"/>
            <a:r>
              <a:rPr kumimoji="1" lang="en-US" altLang="zh-CN" dirty="0">
                <a:solidFill>
                  <a:srgbClr val="6B9884"/>
                </a:solidFill>
                <a:latin typeface="文悦古典明朝体 (非商业使用) W5" pitchFamily="50" charset="-122"/>
                <a:ea typeface="8-bit Limit (BRK)" pitchFamily="2" charset="-122"/>
                <a:cs typeface="FZQingKeBenYueSongS-R-GB" charset="-122"/>
              </a:rPr>
              <a:t>——</a:t>
            </a:r>
            <a:r>
              <a:rPr kumimoji="1" lang="zh-CN" altLang="en-US" dirty="0">
                <a:solidFill>
                  <a:srgbClr val="6B9884"/>
                </a:solidFill>
                <a:latin typeface="文悦古典明朝体 (非商业使用) W5" pitchFamily="50" charset="-122"/>
                <a:ea typeface="8-bit Limit (BRK)" pitchFamily="2" charset="-122"/>
                <a:cs typeface="FZQingKeBenYueSongS-R-GB" charset="-122"/>
              </a:rPr>
              <a:t>李贺</a:t>
            </a:r>
            <a:endParaRPr kumimoji="1" lang="en-US" altLang="zh-CN" dirty="0">
              <a:solidFill>
                <a:srgbClr val="6B9884"/>
              </a:solidFill>
              <a:latin typeface="文悦古典明朝体 (非商业使用) W5" pitchFamily="50" charset="-122"/>
              <a:ea typeface="8-bit Limit (BRK)" pitchFamily="2" charset="-122"/>
              <a:cs typeface="FZQingKeBenYueSongS-R-GB" charset="-122"/>
            </a:endParaRPr>
          </a:p>
          <a:p>
            <a:pPr algn="r"/>
            <a:endParaRPr kumimoji="1" lang="en-US" altLang="zh-CN" dirty="0">
              <a:solidFill>
                <a:srgbClr val="6B9884"/>
              </a:solidFill>
              <a:latin typeface="文悦古典明朝体 (非商业使用) W5" pitchFamily="50" charset="-122"/>
              <a:ea typeface="8-bit Limit (BRK)" pitchFamily="2" charset="-122"/>
              <a:cs typeface="FZQingKeBenYueSongS-R-GB" charset="-122"/>
            </a:endParaRPr>
          </a:p>
          <a:p>
            <a:pPr>
              <a:lnSpc>
                <a:spcPct val="200000"/>
              </a:lnSpc>
            </a:pPr>
            <a:r>
              <a:rPr kumimoji="1" lang="zh-CN" altLang="en-US" dirty="0">
                <a:solidFill>
                  <a:srgbClr val="6B9884"/>
                </a:solidFill>
                <a:latin typeface="文悦古典明朝体 (非商业使用) W5" pitchFamily="50" charset="-122"/>
                <a:ea typeface="8-bit Limit (BRK)" pitchFamily="2" charset="-122"/>
                <a:cs typeface="FZQingKeBenYueSongS-R-GB" charset="-122"/>
              </a:rPr>
              <a:t>秦王骑虎游八极，剑光照空天自碧。羲和敲日玻璃声，劫灰飞尽古今平。龙头泻酒邀酒星，金槽琵琶夜枨枨。 洞庭雨脚来吹笙，酒酣喝月使倒行。银云栉栉瑶殿明， 宫门掌事报一更。花楼玉凤声娇狞，海绡红文香浅清， 黄鹅跌舞千年觥。仙人烛树蜡烟轻，清琴醉眼泪泓泓。</a:t>
            </a:r>
          </a:p>
        </p:txBody>
      </p:sp>
    </p:spTree>
    <p:extLst>
      <p:ext uri="{BB962C8B-B14F-4D97-AF65-F5344CB8AC3E}">
        <p14:creationId xmlns:p14="http://schemas.microsoft.com/office/powerpoint/2010/main" val="17014997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0" fill="hold"/>
                                        <p:tgtEl>
                                          <p:spTgt spid="2"/>
                                        </p:tgtEl>
                                        <p:attrNameLst>
                                          <p:attrName>ppt_x</p:attrName>
                                        </p:attrNameLst>
                                      </p:cBhvr>
                                      <p:tavLst>
                                        <p:tav tm="0">
                                          <p:val>
                                            <p:strVal val="#ppt_x"/>
                                          </p:val>
                                        </p:tav>
                                        <p:tav tm="100000">
                                          <p:val>
                                            <p:strVal val="#ppt_x"/>
                                          </p:val>
                                        </p:tav>
                                      </p:tavLst>
                                    </p:anim>
                                    <p:anim calcmode="lin" valueType="num">
                                      <p:cBhvr>
                                        <p:cTn id="8" dur="15000" fill="hold"/>
                                        <p:tgtEl>
                                          <p:spTgt spid="2"/>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文本框 2">
            <a:extLst>
              <a:ext uri="{FF2B5EF4-FFF2-40B4-BE49-F238E27FC236}">
                <a16:creationId xmlns:a16="http://schemas.microsoft.com/office/drawing/2014/main" xmlns="" id="{A0B34195-3A91-489C-8618-CF7592086AA8}"/>
              </a:ext>
            </a:extLst>
          </p:cNvPr>
          <p:cNvSpPr txBox="1"/>
          <p:nvPr/>
        </p:nvSpPr>
        <p:spPr>
          <a:xfrm>
            <a:off x="3761927" y="2828835"/>
            <a:ext cx="4668145" cy="1200329"/>
          </a:xfrm>
          <a:prstGeom prst="rect">
            <a:avLst/>
          </a:prstGeom>
          <a:noFill/>
        </p:spPr>
        <p:txBody>
          <a:bodyPr vert="horz" wrap="square" rtlCol="0">
            <a:spAutoFit/>
          </a:bodyPr>
          <a:lstStyle/>
          <a:p>
            <a:pPr algn="ctr"/>
            <a:r>
              <a:rPr lang="zh-CN" altLang="en-US" sz="7200" b="1" spc="600" dirty="0">
                <a:solidFill>
                  <a:srgbClr val="6A9884"/>
                </a:solidFill>
                <a:latin typeface="文悦古典明朝体 (非商业使用) W5" pitchFamily="50" charset="-122"/>
                <a:ea typeface="8-bit Limit (BRK)" pitchFamily="2" charset="-122"/>
                <a:cs typeface="FZQingKeBenYueSongS-R-GB" charset="-122"/>
              </a:rPr>
              <a:t>感谢观看</a:t>
            </a:r>
          </a:p>
        </p:txBody>
      </p:sp>
    </p:spTree>
    <p:extLst>
      <p:ext uri="{BB962C8B-B14F-4D97-AF65-F5344CB8AC3E}">
        <p14:creationId xmlns:p14="http://schemas.microsoft.com/office/powerpoint/2010/main" val="4387975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97217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00660" y="-274320"/>
            <a:ext cx="10945906" cy="8503920"/>
          </a:xfrm>
          <a:prstGeom prst="rect">
            <a:avLst/>
          </a:prstGeom>
        </p:spPr>
      </p:pic>
      <p:grpSp>
        <p:nvGrpSpPr>
          <p:cNvPr id="6" name="组 5"/>
          <p:cNvGrpSpPr/>
          <p:nvPr/>
        </p:nvGrpSpPr>
        <p:grpSpPr>
          <a:xfrm>
            <a:off x="3020913" y="2458593"/>
            <a:ext cx="6296285" cy="2324171"/>
            <a:chOff x="3020913" y="2458593"/>
            <a:chExt cx="6296285" cy="2324171"/>
          </a:xfrm>
        </p:grpSpPr>
        <p:sp>
          <p:nvSpPr>
            <p:cNvPr id="3" name="文本框 2">
              <a:extLst>
                <a:ext uri="{FF2B5EF4-FFF2-40B4-BE49-F238E27FC236}">
                  <a16:creationId xmlns:a16="http://schemas.microsoft.com/office/drawing/2014/main" xmlns="" id="{A0B34195-3A91-489C-8618-CF7592086AA8}"/>
                </a:ext>
              </a:extLst>
            </p:cNvPr>
            <p:cNvSpPr txBox="1"/>
            <p:nvPr/>
          </p:nvSpPr>
          <p:spPr>
            <a:xfrm>
              <a:off x="4649053" y="2659106"/>
              <a:ext cx="4668145" cy="2123658"/>
            </a:xfrm>
            <a:prstGeom prst="rect">
              <a:avLst/>
            </a:prstGeom>
            <a:noFill/>
          </p:spPr>
          <p:txBody>
            <a:bodyPr vert="horz" wrap="square" rtlCol="0">
              <a:spAutoFit/>
            </a:bodyPr>
            <a:lstStyle/>
            <a:p>
              <a:r>
                <a:rPr lang="zh-CN" altLang="en-US" sz="4400" b="1" spc="600" dirty="0">
                  <a:solidFill>
                    <a:schemeClr val="bg1"/>
                  </a:solidFill>
                  <a:latin typeface="8-bit Limit (BRK)" pitchFamily="2" charset="-122"/>
                  <a:ea typeface="文悦古典明朝体 (非商业使用) W5" pitchFamily="50" charset="-122"/>
                  <a:cs typeface="FZQingKeBenYueSongS-R-GB" charset="-122"/>
                </a:rPr>
                <a:t>第壹章</a:t>
              </a:r>
              <a:endParaRPr lang="en-US" altLang="zh-CN" sz="4400" b="1" spc="600" dirty="0">
                <a:solidFill>
                  <a:schemeClr val="bg1"/>
                </a:solidFill>
                <a:latin typeface="8-bit Limit (BRK)" pitchFamily="2" charset="-122"/>
                <a:ea typeface="文悦古典明朝体 (非商业使用) W5" pitchFamily="50" charset="-122"/>
                <a:cs typeface="FZQingKeBenYueSongS-R-GB" charset="-122"/>
              </a:endParaRPr>
            </a:p>
            <a:p>
              <a:r>
                <a:rPr lang="zh-CN" altLang="en-US" sz="4400" b="1" spc="600" dirty="0">
                  <a:solidFill>
                    <a:schemeClr val="bg1"/>
                  </a:solidFill>
                  <a:latin typeface="8-bit Limit (BRK)" pitchFamily="2" charset="-122"/>
                  <a:ea typeface="文悦古典明朝体 (非商业使用) W5" pitchFamily="50" charset="-122"/>
                  <a:cs typeface="FZQingKeBenYueSongS-R-GB" charset="-122"/>
                </a:rPr>
                <a:t> </a:t>
              </a:r>
              <a:endParaRPr lang="en-US" altLang="zh-CN" sz="4400" b="1" spc="600" dirty="0">
                <a:solidFill>
                  <a:schemeClr val="bg1"/>
                </a:solidFill>
                <a:latin typeface="8-bit Limit (BRK)" pitchFamily="2" charset="-122"/>
                <a:ea typeface="文悦古典明朝体 (非商业使用) W5" pitchFamily="50" charset="-122"/>
                <a:cs typeface="FZQingKeBenYueSongS-R-GB" charset="-122"/>
              </a:endParaRPr>
            </a:p>
            <a:p>
              <a:r>
                <a:rPr lang="zh-CN" altLang="en-US" sz="4400" b="1" spc="600" dirty="0">
                  <a:solidFill>
                    <a:schemeClr val="bg1"/>
                  </a:solidFill>
                  <a:latin typeface="8-bit Limit (BRK)" pitchFamily="2" charset="-122"/>
                  <a:ea typeface="文悦古典明朝体 (非商业使用) W5" pitchFamily="50" charset="-122"/>
                  <a:cs typeface="FZQingKeBenYueSongS-R-GB" charset="-122"/>
                </a:rPr>
                <a:t>清明节的由来</a:t>
              </a:r>
            </a:p>
          </p:txBody>
        </p:sp>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20913" y="2458593"/>
              <a:ext cx="1756156" cy="2324171"/>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94189" y="3261014"/>
              <a:ext cx="2743200" cy="734568"/>
            </a:xfrm>
            <a:prstGeom prst="rect">
              <a:avLst/>
            </a:prstGeom>
          </p:spPr>
        </p:pic>
      </p:grpSp>
    </p:spTree>
    <p:extLst>
      <p:ext uri="{BB962C8B-B14F-4D97-AF65-F5344CB8AC3E}">
        <p14:creationId xmlns:p14="http://schemas.microsoft.com/office/powerpoint/2010/main" val="17231359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066675" y="546082"/>
            <a:ext cx="7826756" cy="4903741"/>
          </a:xfrm>
          <a:prstGeom prst="rect">
            <a:avLst/>
          </a:prstGeom>
        </p:spPr>
      </p:pic>
      <p:grpSp>
        <p:nvGrpSpPr>
          <p:cNvPr id="4" name="组合 15">
            <a:extLst>
              <a:ext uri="{FF2B5EF4-FFF2-40B4-BE49-F238E27FC236}">
                <a16:creationId xmlns:a16="http://schemas.microsoft.com/office/drawing/2014/main" xmlns="" id="{B0DF8549-05FE-4B97-8A57-CF0BE3B2E1BA}"/>
              </a:ext>
            </a:extLst>
          </p:cNvPr>
          <p:cNvGrpSpPr/>
          <p:nvPr/>
        </p:nvGrpSpPr>
        <p:grpSpPr>
          <a:xfrm>
            <a:off x="1247182" y="1129587"/>
            <a:ext cx="3819493" cy="4146473"/>
            <a:chOff x="6016894" y="1830186"/>
            <a:chExt cx="3819493" cy="4146473"/>
          </a:xfrm>
        </p:grpSpPr>
        <p:sp>
          <p:nvSpPr>
            <p:cNvPr id="5" name="TextBox 15">
              <a:extLst>
                <a:ext uri="{FF2B5EF4-FFF2-40B4-BE49-F238E27FC236}">
                  <a16:creationId xmlns:a16="http://schemas.microsoft.com/office/drawing/2014/main" xmlns="" id="{C1385CF8-976B-49CE-BAE3-071F850AB0C4}"/>
                </a:ext>
              </a:extLst>
            </p:cNvPr>
            <p:cNvSpPr txBox="1"/>
            <p:nvPr/>
          </p:nvSpPr>
          <p:spPr>
            <a:xfrm>
              <a:off x="6016894" y="2929671"/>
              <a:ext cx="3819493" cy="3046988"/>
            </a:xfrm>
            <a:prstGeom prst="rect">
              <a:avLst/>
            </a:prstGeom>
            <a:noFill/>
          </p:spPr>
          <p:txBody>
            <a:bodyPr wrap="square" lIns="0" tIns="0" rIns="0" bIns="0" rtlCol="0">
              <a:spAutoFit/>
            </a:bodyPr>
            <a:lstStyle>
              <a:defPPr>
                <a:defRPr lang="zh-CN"/>
              </a:defPPr>
              <a:lvl1pPr>
                <a:lnSpc>
                  <a:spcPct val="120000"/>
                </a:lnSpc>
                <a:spcBef>
                  <a:spcPct val="0"/>
                </a:spcBef>
                <a:defRPr sz="1400">
                  <a:solidFill>
                    <a:schemeClr val="tx1">
                      <a:lumMod val="65000"/>
                      <a:lumOff val="35000"/>
                    </a:schemeClr>
                  </a:solidFill>
                  <a:latin typeface="微软雅黑" pitchFamily="34" charset="-122"/>
                  <a:ea typeface="微软雅黑" pitchFamily="34" charset="-122"/>
                </a:defRPr>
              </a:lvl1pPr>
            </a:lstStyle>
            <a:p>
              <a:pPr indent="252000">
                <a:lnSpc>
                  <a:spcPct val="150000"/>
                </a:lnSpc>
              </a:pPr>
              <a:r>
                <a:rPr lang="zh-CN" altLang="en-US" sz="1200" dirty="0">
                  <a:solidFill>
                    <a:srgbClr val="6B9884"/>
                  </a:solidFill>
                  <a:latin typeface="8-bit Limit (BRK)" pitchFamily="2" charset="-122"/>
                  <a:ea typeface="文悦古典明朝体 (非商业使用) W5" pitchFamily="50" charset="-122"/>
                  <a:cs typeface="FZQingKeBenYueSongS-R-GB" charset="-122"/>
                </a:rPr>
                <a:t>相传春秋时期，晋公子重耳为逃避迫害而流亡国外，流亡途中，在一处渺无人烟的地方，又累又饿，再也无力站起来。随臣找了半天也找不到一点吃的，正在大家万分焦急的时候，随臣介子推走到僻静处，从自己的大腿上割下了一块肉，煮了一碗肉汤让公子喝了，重耳渐渐恢复了精神，当重耳发现肉是介子推自己腿割下的时候，流下了眼泪。十九年后，重耳做了国君，也就是历史上的晋文公。即位后文公重重赏了当初伴随他流亡的功臣，唯独忘了介子推。很多人为介子推鸣不平，劝他面君讨赏，然而介子推最鄙视那些争功讨赏的人。他打好行装，同悄悄的到绵山隐居去了。</a:t>
              </a:r>
              <a:endParaRPr lang="zh-CN" altLang="en-US" sz="1200" dirty="0">
                <a:solidFill>
                  <a:srgbClr val="6B9884"/>
                </a:solidFill>
                <a:latin typeface="8-bit Limit (BRK)" pitchFamily="2" charset="-122"/>
                <a:ea typeface="文悦古典明朝体 (非商业使用) W5" pitchFamily="50" charset="-122"/>
                <a:cs typeface="FZQingKeBenYueSongS-R-GB" charset="-122"/>
                <a:sym typeface="微软雅黑" pitchFamily="34" charset="-122"/>
              </a:endParaRPr>
            </a:p>
          </p:txBody>
        </p:sp>
        <p:sp>
          <p:nvSpPr>
            <p:cNvPr id="6" name="文本框 5">
              <a:extLst>
                <a:ext uri="{FF2B5EF4-FFF2-40B4-BE49-F238E27FC236}">
                  <a16:creationId xmlns:a16="http://schemas.microsoft.com/office/drawing/2014/main" xmlns="" id="{07F6F864-38A0-469B-BEF3-ACF879AB463B}"/>
                </a:ext>
              </a:extLst>
            </p:cNvPr>
            <p:cNvSpPr txBox="1"/>
            <p:nvPr/>
          </p:nvSpPr>
          <p:spPr>
            <a:xfrm>
              <a:off x="6016894" y="1830186"/>
              <a:ext cx="3609631" cy="707886"/>
            </a:xfrm>
            <a:prstGeom prst="rect">
              <a:avLst/>
            </a:prstGeom>
            <a:noFill/>
          </p:spPr>
          <p:txBody>
            <a:bodyPr wrap="square" rtlCol="0">
              <a:spAutoFit/>
            </a:bodyPr>
            <a:lstStyle/>
            <a:p>
              <a:r>
                <a:rPr lang="zh-CN" altLang="en-US" sz="4000" dirty="0">
                  <a:solidFill>
                    <a:srgbClr val="6B9884"/>
                  </a:solidFill>
                  <a:latin typeface="8-bit Limit (BRK)" pitchFamily="2" charset="-122"/>
                  <a:ea typeface="文悦古典明朝体 (非商业使用) W5" pitchFamily="50" charset="-122"/>
                  <a:cs typeface="FZQingKeBenYueSongS-R-GB" charset="-122"/>
                </a:rPr>
                <a:t>清明节的由来</a:t>
              </a:r>
              <a:endParaRPr lang="zh-CN" altLang="en-US" sz="4000" dirty="0">
                <a:solidFill>
                  <a:srgbClr val="6B9884"/>
                </a:solidFill>
                <a:latin typeface="文悦古典明朝体 (非商业使用) W5" pitchFamily="50" charset="-122"/>
                <a:ea typeface="8-bit Limit (BRK)" pitchFamily="2" charset="-122"/>
                <a:cs typeface="FZQingKeBenYueSongS-R-GB" charset="-122"/>
              </a:endParaRPr>
            </a:p>
          </p:txBody>
        </p:sp>
      </p:grpSp>
    </p:spTree>
    <p:extLst>
      <p:ext uri="{BB962C8B-B14F-4D97-AF65-F5344CB8AC3E}">
        <p14:creationId xmlns:p14="http://schemas.microsoft.com/office/powerpoint/2010/main" val="7444205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44512" y="-524655"/>
            <a:ext cx="10951471" cy="6858000"/>
          </a:xfrm>
          <a:prstGeom prst="rect">
            <a:avLst/>
          </a:prstGeom>
        </p:spPr>
      </p:pic>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869254" y="3987382"/>
            <a:ext cx="3861049" cy="3137525"/>
          </a:xfrm>
          <a:prstGeom prst="rect">
            <a:avLst/>
          </a:prstGeom>
        </p:spPr>
      </p:pic>
      <p:sp>
        <p:nvSpPr>
          <p:cNvPr id="4" name="TextBox 15">
            <a:extLst>
              <a:ext uri="{FF2B5EF4-FFF2-40B4-BE49-F238E27FC236}">
                <a16:creationId xmlns:a16="http://schemas.microsoft.com/office/drawing/2014/main" xmlns="" id="{4BB2D204-CD4A-4151-BCF9-952C0F135775}"/>
              </a:ext>
            </a:extLst>
          </p:cNvPr>
          <p:cNvSpPr txBox="1"/>
          <p:nvPr/>
        </p:nvSpPr>
        <p:spPr>
          <a:xfrm>
            <a:off x="3106026" y="1749654"/>
            <a:ext cx="4728908" cy="3231654"/>
          </a:xfrm>
          <a:prstGeom prst="rect">
            <a:avLst/>
          </a:prstGeom>
          <a:noFill/>
        </p:spPr>
        <p:txBody>
          <a:bodyPr wrap="square" lIns="0" tIns="0" rIns="0" bIns="0" rtlCol="0">
            <a:spAutoFit/>
          </a:bodyPr>
          <a:lstStyle>
            <a:defPPr>
              <a:defRPr lang="zh-CN"/>
            </a:defPPr>
            <a:lvl1pPr>
              <a:lnSpc>
                <a:spcPct val="120000"/>
              </a:lnSpc>
              <a:spcBef>
                <a:spcPct val="0"/>
              </a:spcBef>
              <a:defRPr sz="1400">
                <a:solidFill>
                  <a:schemeClr val="tx1">
                    <a:lumMod val="65000"/>
                    <a:lumOff val="35000"/>
                  </a:schemeClr>
                </a:solidFill>
                <a:latin typeface="微软雅黑" pitchFamily="34" charset="-122"/>
                <a:ea typeface="微软雅黑" pitchFamily="34" charset="-122"/>
              </a:defRPr>
            </a:lvl1pPr>
          </a:lstStyle>
          <a:p>
            <a:pPr marL="285750" indent="-285750">
              <a:lnSpc>
                <a:spcPct val="150000"/>
              </a:lnSpc>
              <a:buFont typeface="Wingdings" charset="2"/>
              <a:buChar char="ü"/>
            </a:pPr>
            <a:r>
              <a:rPr lang="zh-CN" altLang="en-US" dirty="0">
                <a:solidFill>
                  <a:schemeClr val="bg1"/>
                </a:solidFill>
                <a:latin typeface="文悦古典明朝体 (非商业使用) W5" pitchFamily="50" charset="-122"/>
                <a:ea typeface="8-bit Limit (BRK)" pitchFamily="2" charset="-122"/>
                <a:cs typeface="FZQingKeBenYueSongS-R-GB" charset="-122"/>
              </a:rPr>
              <a:t>“清明风”即清爽明净之风。</a:t>
            </a:r>
            <a:r>
              <a:rPr lang="en-US" altLang="zh-CN" dirty="0">
                <a:solidFill>
                  <a:schemeClr val="bg1"/>
                </a:solidFill>
                <a:latin typeface="文悦古典明朝体 (非商业使用) W5" pitchFamily="50" charset="-122"/>
                <a:ea typeface="8-bit Limit (BRK)" pitchFamily="2" charset="-122"/>
                <a:cs typeface="FZQingKeBenYueSongS-R-GB" charset="-122"/>
              </a:rPr>
              <a:t>《</a:t>
            </a:r>
            <a:r>
              <a:rPr lang="zh-CN" altLang="en-US" dirty="0">
                <a:solidFill>
                  <a:schemeClr val="bg1"/>
                </a:solidFill>
                <a:latin typeface="文悦古典明朝体 (非商业使用) W5" pitchFamily="50" charset="-122"/>
                <a:ea typeface="8-bit Limit (BRK)" pitchFamily="2" charset="-122"/>
                <a:cs typeface="FZQingKeBenYueSongS-R-GB" charset="-122"/>
              </a:rPr>
              <a:t>岁时百问</a:t>
            </a:r>
            <a:r>
              <a:rPr lang="en-US" altLang="zh-CN" dirty="0">
                <a:solidFill>
                  <a:schemeClr val="bg1"/>
                </a:solidFill>
                <a:latin typeface="文悦古典明朝体 (非商业使用) W5" pitchFamily="50" charset="-122"/>
                <a:ea typeface="8-bit Limit (BRK)" pitchFamily="2" charset="-122"/>
                <a:cs typeface="FZQingKeBenYueSongS-R-GB" charset="-122"/>
              </a:rPr>
              <a:t>》</a:t>
            </a:r>
            <a:r>
              <a:rPr lang="zh-CN" altLang="en-US" dirty="0">
                <a:solidFill>
                  <a:schemeClr val="bg1"/>
                </a:solidFill>
                <a:latin typeface="文悦古典明朝体 (非商业使用) W5" pitchFamily="50" charset="-122"/>
                <a:ea typeface="8-bit Limit (BRK)" pitchFamily="2" charset="-122"/>
                <a:cs typeface="FZQingKeBenYueSongS-R-GB" charset="-122"/>
              </a:rPr>
              <a:t>则说“万物生长此时，皆清洁而明净。故谓之清明。</a:t>
            </a:r>
            <a:endParaRPr lang="en-US" altLang="zh-CN" dirty="0">
              <a:solidFill>
                <a:schemeClr val="bg1"/>
              </a:solidFill>
              <a:latin typeface="文悦古典明朝体 (非商业使用) W5" pitchFamily="50" charset="-122"/>
              <a:ea typeface="8-bit Limit (BRK)" pitchFamily="2" charset="-122"/>
              <a:cs typeface="FZQingKeBenYueSongS-R-GB" charset="-122"/>
            </a:endParaRPr>
          </a:p>
          <a:p>
            <a:pPr marL="285750" indent="-285750">
              <a:lnSpc>
                <a:spcPct val="150000"/>
              </a:lnSpc>
              <a:buFont typeface="Wingdings" charset="2"/>
              <a:buChar char="ü"/>
            </a:pPr>
            <a:r>
              <a:rPr lang="zh-CN" altLang="en-US" dirty="0">
                <a:solidFill>
                  <a:schemeClr val="bg1"/>
                </a:solidFill>
                <a:latin typeface="文悦古典明朝体 (非商业使用) W5" pitchFamily="50" charset="-122"/>
                <a:ea typeface="8-bit Limit (BRK)" pitchFamily="2" charset="-122"/>
                <a:cs typeface="FZQingKeBenYueSongS-R-GB" charset="-122"/>
              </a:rPr>
              <a:t>二十四节气是中国古代天文学家和民众在生活和生产实践中总结出来的气候规律，比较适宜地反映了一年四季气温、物候、降雨等方面的变化。</a:t>
            </a:r>
            <a:endParaRPr lang="en-US" altLang="zh-CN" dirty="0">
              <a:solidFill>
                <a:schemeClr val="bg1"/>
              </a:solidFill>
              <a:latin typeface="文悦古典明朝体 (非商业使用) W5" pitchFamily="50" charset="-122"/>
              <a:ea typeface="8-bit Limit (BRK)" pitchFamily="2" charset="-122"/>
              <a:cs typeface="FZQingKeBenYueSongS-R-GB" charset="-122"/>
            </a:endParaRPr>
          </a:p>
          <a:p>
            <a:pPr marL="285750" indent="-285750">
              <a:lnSpc>
                <a:spcPct val="150000"/>
              </a:lnSpc>
              <a:buFont typeface="Wingdings" charset="2"/>
              <a:buChar char="ü"/>
            </a:pPr>
            <a:r>
              <a:rPr lang="zh-CN" altLang="en-US" dirty="0">
                <a:solidFill>
                  <a:schemeClr val="bg1"/>
                </a:solidFill>
                <a:latin typeface="文悦古典明朝体 (非商业使用) W5" pitchFamily="50" charset="-122"/>
                <a:ea typeface="8-bit Limit (BRK)" pitchFamily="2" charset="-122"/>
                <a:cs typeface="FZQingKeBenYueSongS-R-GB" charset="-122"/>
              </a:rPr>
              <a:t>对人们依时安排农耕、蚕桑等活动有不可或缺的指导意义。到了清明，气温变暖，降雨增多，正是春耕春种的大好时节。</a:t>
            </a:r>
            <a:endParaRPr lang="en-US" altLang="zh-CN" dirty="0">
              <a:solidFill>
                <a:schemeClr val="bg1"/>
              </a:solidFill>
              <a:latin typeface="文悦古典明朝体 (非商业使用) W5" pitchFamily="50" charset="-122"/>
              <a:ea typeface="8-bit Limit (BRK)" pitchFamily="2" charset="-122"/>
              <a:cs typeface="FZQingKeBenYueSongS-R-GB" charset="-122"/>
              <a:sym typeface="微软雅黑" pitchFamily="34" charset="-122"/>
            </a:endParaRPr>
          </a:p>
          <a:p>
            <a:pPr marL="285750" indent="-285750">
              <a:lnSpc>
                <a:spcPct val="150000"/>
              </a:lnSpc>
              <a:buFont typeface="Wingdings" charset="2"/>
              <a:buChar char="ü"/>
            </a:pPr>
            <a:endParaRPr lang="en-US" altLang="zh-CN" dirty="0">
              <a:solidFill>
                <a:schemeClr val="bg1"/>
              </a:solidFill>
              <a:latin typeface="文悦古典明朝体 (非商业使用) W5" pitchFamily="50" charset="-122"/>
              <a:ea typeface="8-bit Limit (BRK)" pitchFamily="2" charset="-122"/>
              <a:cs typeface="FZQingKeBenYueSongS-R-GB" charset="-122"/>
              <a:sym typeface="微软雅黑" pitchFamily="34" charset="-122"/>
            </a:endParaRPr>
          </a:p>
          <a:p>
            <a:pPr marL="285750" indent="-285750">
              <a:lnSpc>
                <a:spcPct val="150000"/>
              </a:lnSpc>
              <a:buFont typeface="Wingdings" charset="2"/>
              <a:buChar char="ü"/>
            </a:pPr>
            <a:endParaRPr lang="en-US" altLang="zh-CN" dirty="0">
              <a:solidFill>
                <a:schemeClr val="bg1"/>
              </a:solidFill>
              <a:latin typeface="文悦古典明朝体 (非商业使用) W5" pitchFamily="50" charset="-122"/>
              <a:ea typeface="8-bit Limit (BRK)" pitchFamily="2" charset="-122"/>
              <a:cs typeface="FZQingKeBenYueSongS-R-GB" charset="-122"/>
              <a:sym typeface="微软雅黑" pitchFamily="34" charset="-122"/>
            </a:endParaRPr>
          </a:p>
        </p:txBody>
      </p:sp>
    </p:spTree>
    <p:extLst>
      <p:ext uri="{BB962C8B-B14F-4D97-AF65-F5344CB8AC3E}">
        <p14:creationId xmlns:p14="http://schemas.microsoft.com/office/powerpoint/2010/main" val="16153934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F8378D1B-837F-4412-936E-0CD73679B397}"/>
              </a:ext>
            </a:extLst>
          </p:cNvPr>
          <p:cNvSpPr/>
          <p:nvPr/>
        </p:nvSpPr>
        <p:spPr>
          <a:xfrm>
            <a:off x="6565936" y="1485362"/>
            <a:ext cx="4556766" cy="2862322"/>
          </a:xfrm>
          <a:prstGeom prst="rect">
            <a:avLst/>
          </a:prstGeom>
        </p:spPr>
        <p:txBody>
          <a:bodyPr wrap="square">
            <a:spAutoFit/>
          </a:bodyPr>
          <a:lstStyle/>
          <a:p>
            <a:pPr>
              <a:lnSpc>
                <a:spcPct val="150000"/>
              </a:lnSpc>
            </a:pPr>
            <a:r>
              <a:rPr lang="zh-CN" altLang="en-US" sz="2000" dirty="0">
                <a:solidFill>
                  <a:srgbClr val="6B9884"/>
                </a:solidFill>
                <a:latin typeface="文悦古典明朝体 (非商业使用) W5" pitchFamily="50" charset="-122"/>
                <a:ea typeface="8-bit Limit (BRK)" pitchFamily="2" charset="-122"/>
                <a:cs typeface="FZQingKeBenYueSongS-R-GB" charset="-122"/>
              </a:rPr>
              <a:t>清明节又叫踏青节，在仲春与暮春之交，也就是冬至后的第</a:t>
            </a:r>
            <a:r>
              <a:rPr lang="en-US" altLang="zh-CN" sz="2000" dirty="0">
                <a:solidFill>
                  <a:srgbClr val="6B9884"/>
                </a:solidFill>
                <a:latin typeface="文悦古典明朝体 (非商业使用) W5" pitchFamily="50" charset="-122"/>
                <a:ea typeface="8-bit Limit (BRK)" pitchFamily="2" charset="-122"/>
                <a:cs typeface="FZQingKeBenYueSongS-R-GB" charset="-122"/>
              </a:rPr>
              <a:t>108</a:t>
            </a:r>
            <a:r>
              <a:rPr lang="zh-CN" altLang="en-US" sz="2000" dirty="0">
                <a:solidFill>
                  <a:srgbClr val="6B9884"/>
                </a:solidFill>
                <a:latin typeface="文悦古典明朝体 (非商业使用) W5" pitchFamily="50" charset="-122"/>
                <a:ea typeface="8-bit Limit (BRK)" pitchFamily="2" charset="-122"/>
                <a:cs typeface="FZQingKeBenYueSongS-R-GB" charset="-122"/>
              </a:rPr>
              <a:t>天。是中国传统节日，也是最重要的祭祀节日之一，是祭祖和扫墓的日子。中华民族传统的清明节大约始于周代，距今已有二千五百多年的历史。</a:t>
            </a:r>
          </a:p>
        </p:txBody>
      </p:sp>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08089" y="1352237"/>
            <a:ext cx="4763125" cy="4139825"/>
          </a:xfrm>
          <a:prstGeom prst="rect">
            <a:avLst/>
          </a:prstGeom>
        </p:spPr>
      </p:pic>
    </p:spTree>
    <p:extLst>
      <p:ext uri="{BB962C8B-B14F-4D97-AF65-F5344CB8AC3E}">
        <p14:creationId xmlns:p14="http://schemas.microsoft.com/office/powerpoint/2010/main" val="10128173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420703" y="224853"/>
            <a:ext cx="10945906" cy="6858000"/>
          </a:xfrm>
          <a:prstGeom prst="rect">
            <a:avLst/>
          </a:prstGeom>
        </p:spPr>
      </p:pic>
      <p:sp>
        <p:nvSpPr>
          <p:cNvPr id="2" name="矩形 1">
            <a:extLst>
              <a:ext uri="{FF2B5EF4-FFF2-40B4-BE49-F238E27FC236}">
                <a16:creationId xmlns:a16="http://schemas.microsoft.com/office/drawing/2014/main" xmlns="" id="{31A90884-1C52-4FD2-A2D5-DED6D2DA9098}"/>
              </a:ext>
            </a:extLst>
          </p:cNvPr>
          <p:cNvSpPr/>
          <p:nvPr/>
        </p:nvSpPr>
        <p:spPr>
          <a:xfrm>
            <a:off x="4871995" y="1626055"/>
            <a:ext cx="2323284" cy="2308324"/>
          </a:xfrm>
          <a:prstGeom prst="rect">
            <a:avLst/>
          </a:prstGeom>
        </p:spPr>
        <p:txBody>
          <a:bodyPr wrap="square">
            <a:spAutoFit/>
          </a:bodyPr>
          <a:lstStyle/>
          <a:p>
            <a:pPr>
              <a:lnSpc>
                <a:spcPct val="150000"/>
              </a:lnSpc>
            </a:pPr>
            <a:r>
              <a:rPr lang="en-US" altLang="zh-CN" sz="1200" spc="300" dirty="0">
                <a:solidFill>
                  <a:schemeClr val="bg1"/>
                </a:solidFill>
                <a:latin typeface="文悦古典明朝体 (非商业使用) W5" pitchFamily="50" charset="-122"/>
                <a:ea typeface="8-bit Limit (BRK)" pitchFamily="2" charset="-122"/>
                <a:cs typeface="FZQingKeBenYueSongS-R-GB" charset="-122"/>
              </a:rPr>
              <a:t>《</a:t>
            </a:r>
            <a:r>
              <a:rPr lang="zh-CN" altLang="en-US" sz="1200" spc="300" dirty="0">
                <a:solidFill>
                  <a:schemeClr val="bg1"/>
                </a:solidFill>
                <a:latin typeface="文悦古典明朝体 (非商业使用) W5" pitchFamily="50" charset="-122"/>
                <a:ea typeface="8-bit Limit (BRK)" pitchFamily="2" charset="-122"/>
                <a:cs typeface="FZQingKeBenYueSongS-R-GB" charset="-122"/>
              </a:rPr>
              <a:t>历书</a:t>
            </a:r>
            <a:r>
              <a:rPr lang="en-US" altLang="zh-CN" sz="1200" spc="300" dirty="0">
                <a:solidFill>
                  <a:schemeClr val="bg1"/>
                </a:solidFill>
                <a:latin typeface="文悦古典明朝体 (非商业使用) W5" pitchFamily="50" charset="-122"/>
                <a:ea typeface="8-bit Limit (BRK)" pitchFamily="2" charset="-122"/>
                <a:cs typeface="FZQingKeBenYueSongS-R-GB" charset="-122"/>
              </a:rPr>
              <a:t>》</a:t>
            </a:r>
            <a:r>
              <a:rPr lang="zh-CN" altLang="en-US" sz="1200" spc="300" dirty="0">
                <a:solidFill>
                  <a:schemeClr val="bg1"/>
                </a:solidFill>
                <a:latin typeface="文悦古典明朝体 (非商业使用) W5" pitchFamily="50" charset="-122"/>
                <a:ea typeface="8-bit Limit (BRK)" pitchFamily="2" charset="-122"/>
                <a:cs typeface="FZQingKeBenYueSongS-R-GB" charset="-122"/>
              </a:rPr>
              <a:t>：“春分后十五日，斗指丁，为清明，时万物皆洁齐而清明，盖时当气清景明，万物皆显，因此得名。”清明一到，气温升高，正是春耕的大好时节，故有“清明前后，种瓜点豆”之说。</a:t>
            </a:r>
          </a:p>
        </p:txBody>
      </p:sp>
      <p:sp>
        <p:nvSpPr>
          <p:cNvPr id="3" name="矩形 2">
            <a:extLst>
              <a:ext uri="{FF2B5EF4-FFF2-40B4-BE49-F238E27FC236}">
                <a16:creationId xmlns:a16="http://schemas.microsoft.com/office/drawing/2014/main" xmlns="" id="{6D0BEE79-8EAF-4596-A181-E5C1C00FF27A}"/>
              </a:ext>
            </a:extLst>
          </p:cNvPr>
          <p:cNvSpPr/>
          <p:nvPr/>
        </p:nvSpPr>
        <p:spPr>
          <a:xfrm>
            <a:off x="8421103" y="1764554"/>
            <a:ext cx="3012608" cy="2031325"/>
          </a:xfrm>
          <a:prstGeom prst="rect">
            <a:avLst/>
          </a:prstGeom>
        </p:spPr>
        <p:txBody>
          <a:bodyPr wrap="square">
            <a:spAutoFit/>
          </a:bodyPr>
          <a:lstStyle/>
          <a:p>
            <a:pPr>
              <a:lnSpc>
                <a:spcPct val="150000"/>
              </a:lnSpc>
            </a:pPr>
            <a:r>
              <a:rPr lang="zh-CN" altLang="en-US" sz="1200" spc="300" dirty="0">
                <a:solidFill>
                  <a:srgbClr val="6B9884"/>
                </a:solidFill>
                <a:latin typeface="文悦古典明朝体 (非商业使用) W5" pitchFamily="50" charset="-122"/>
                <a:ea typeface="8-bit Limit (BRK)" pitchFamily="2" charset="-122"/>
                <a:cs typeface="FZQingKeBenYueSongS-R-GB" charset="-122"/>
              </a:rPr>
              <a:t>清明节又叫踏青节，在仲春与暮春之交，也就是冬至后的第</a:t>
            </a:r>
            <a:r>
              <a:rPr lang="en-US" altLang="zh-CN" sz="1200" spc="300" dirty="0">
                <a:solidFill>
                  <a:srgbClr val="6B9884"/>
                </a:solidFill>
                <a:latin typeface="文悦古典明朝体 (非商业使用) W5" pitchFamily="50" charset="-122"/>
                <a:ea typeface="8-bit Limit (BRK)" pitchFamily="2" charset="-122"/>
                <a:cs typeface="FZQingKeBenYueSongS-R-GB" charset="-122"/>
              </a:rPr>
              <a:t>108</a:t>
            </a:r>
            <a:r>
              <a:rPr lang="zh-CN" altLang="en-US" sz="1200" spc="300" dirty="0">
                <a:solidFill>
                  <a:srgbClr val="6B9884"/>
                </a:solidFill>
                <a:latin typeface="文悦古典明朝体 (非商业使用) W5" pitchFamily="50" charset="-122"/>
                <a:ea typeface="8-bit Limit (BRK)" pitchFamily="2" charset="-122"/>
                <a:cs typeface="FZQingKeBenYueSongS-R-GB" charset="-122"/>
              </a:rPr>
              <a:t>天。是中国传统节日，也是最重要的祭祀节日之一，是祭祖和扫墓的日子。中华民族传统的清明节大约始于周代，距今已有二千五百多年的历史。</a:t>
            </a:r>
          </a:p>
        </p:txBody>
      </p:sp>
    </p:spTree>
    <p:extLst>
      <p:ext uri="{BB962C8B-B14F-4D97-AF65-F5344CB8AC3E}">
        <p14:creationId xmlns:p14="http://schemas.microsoft.com/office/powerpoint/2010/main" val="3627743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ppt_x"/>
                                          </p:val>
                                        </p:tav>
                                        <p:tav tm="100000">
                                          <p:val>
                                            <p:strVal val="#ppt_x"/>
                                          </p:val>
                                        </p:tav>
                                      </p:tavLst>
                                    </p:anim>
                                    <p:anim calcmode="lin" valueType="num">
                                      <p:cBhvr additive="base">
                                        <p:cTn id="15" dur="500" fill="hold"/>
                                        <p:tgtEl>
                                          <p:spTgt spid="2"/>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00660" y="-274320"/>
            <a:ext cx="10945906" cy="8503920"/>
          </a:xfrm>
          <a:prstGeom prst="rect">
            <a:avLst/>
          </a:prstGeom>
        </p:spPr>
      </p:pic>
      <p:grpSp>
        <p:nvGrpSpPr>
          <p:cNvPr id="6" name="组 5"/>
          <p:cNvGrpSpPr/>
          <p:nvPr/>
        </p:nvGrpSpPr>
        <p:grpSpPr>
          <a:xfrm>
            <a:off x="3020913" y="2458593"/>
            <a:ext cx="6296285" cy="2324171"/>
            <a:chOff x="3020913" y="2458593"/>
            <a:chExt cx="6296285" cy="2324171"/>
          </a:xfrm>
        </p:grpSpPr>
        <p:sp>
          <p:nvSpPr>
            <p:cNvPr id="3" name="文本框 2">
              <a:extLst>
                <a:ext uri="{FF2B5EF4-FFF2-40B4-BE49-F238E27FC236}">
                  <a16:creationId xmlns:a16="http://schemas.microsoft.com/office/drawing/2014/main" xmlns="" id="{A0B34195-3A91-489C-8618-CF7592086AA8}"/>
                </a:ext>
              </a:extLst>
            </p:cNvPr>
            <p:cNvSpPr txBox="1"/>
            <p:nvPr/>
          </p:nvSpPr>
          <p:spPr>
            <a:xfrm>
              <a:off x="4649053" y="2659106"/>
              <a:ext cx="4668145" cy="2123658"/>
            </a:xfrm>
            <a:prstGeom prst="rect">
              <a:avLst/>
            </a:prstGeom>
            <a:noFill/>
          </p:spPr>
          <p:txBody>
            <a:bodyPr vert="horz" wrap="square" rtlCol="0">
              <a:spAutoFit/>
            </a:bodyPr>
            <a:lstStyle/>
            <a:p>
              <a:r>
                <a:rPr lang="zh-CN" altLang="en-US" sz="4400" b="1" spc="600" dirty="0">
                  <a:solidFill>
                    <a:schemeClr val="bg1"/>
                  </a:solidFill>
                  <a:latin typeface="文悦古典明朝体 (非商业使用) W5" pitchFamily="50" charset="-122"/>
                  <a:ea typeface="8-bit Limit (BRK)" pitchFamily="2" charset="-122"/>
                  <a:cs typeface="FZQingKeBenYueSongS-R-GB" charset="-122"/>
                </a:rPr>
                <a:t>第贰章</a:t>
              </a:r>
              <a:endParaRPr lang="en-US" altLang="zh-CN" sz="4400" b="1" spc="600" dirty="0">
                <a:solidFill>
                  <a:schemeClr val="bg1"/>
                </a:solidFill>
                <a:latin typeface="文悦古典明朝体 (非商业使用) W5" pitchFamily="50" charset="-122"/>
                <a:ea typeface="8-bit Limit (BRK)" pitchFamily="2" charset="-122"/>
                <a:cs typeface="FZQingKeBenYueSongS-R-GB" charset="-122"/>
              </a:endParaRPr>
            </a:p>
            <a:p>
              <a:r>
                <a:rPr lang="zh-CN" altLang="en-US" sz="4400" b="1" spc="600" dirty="0">
                  <a:solidFill>
                    <a:schemeClr val="bg1"/>
                  </a:solidFill>
                  <a:latin typeface="文悦古典明朝体 (非商业使用) W5" pitchFamily="50" charset="-122"/>
                  <a:ea typeface="8-bit Limit (BRK)" pitchFamily="2" charset="-122"/>
                  <a:cs typeface="FZQingKeBenYueSongS-R-GB" charset="-122"/>
                </a:rPr>
                <a:t> </a:t>
              </a:r>
              <a:endParaRPr lang="en-US" altLang="zh-CN" sz="4400" b="1" spc="600" dirty="0">
                <a:solidFill>
                  <a:schemeClr val="bg1"/>
                </a:solidFill>
                <a:latin typeface="文悦古典明朝体 (非商业使用) W5" pitchFamily="50" charset="-122"/>
                <a:ea typeface="8-bit Limit (BRK)" pitchFamily="2" charset="-122"/>
                <a:cs typeface="FZQingKeBenYueSongS-R-GB" charset="-122"/>
              </a:endParaRPr>
            </a:p>
            <a:p>
              <a:r>
                <a:rPr lang="zh-CN" altLang="en-US" sz="4400" b="1" spc="600" dirty="0">
                  <a:solidFill>
                    <a:schemeClr val="bg1"/>
                  </a:solidFill>
                  <a:latin typeface="文悦古典明朝体 (非商业使用) W5" pitchFamily="50" charset="-122"/>
                  <a:ea typeface="8-bit Limit (BRK)" pitchFamily="2" charset="-122"/>
                  <a:cs typeface="FZQingKeBenYueSongS-R-GB" charset="-122"/>
                </a:rPr>
                <a:t>清明节的民俗</a:t>
              </a:r>
            </a:p>
          </p:txBody>
        </p:sp>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20913" y="2458593"/>
              <a:ext cx="1756156" cy="2324171"/>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94189" y="3261014"/>
              <a:ext cx="2743200" cy="734568"/>
            </a:xfrm>
            <a:prstGeom prst="rect">
              <a:avLst/>
            </a:prstGeom>
          </p:spPr>
        </p:pic>
      </p:grpSp>
    </p:spTree>
    <p:extLst>
      <p:ext uri="{BB962C8B-B14F-4D97-AF65-F5344CB8AC3E}">
        <p14:creationId xmlns:p14="http://schemas.microsoft.com/office/powerpoint/2010/main" val="13496382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44512" y="-742012"/>
            <a:ext cx="10951471" cy="7600012"/>
          </a:xfrm>
          <a:prstGeom prst="rect">
            <a:avLst/>
          </a:prstGeom>
        </p:spPr>
      </p:pic>
      <p:sp>
        <p:nvSpPr>
          <p:cNvPr id="2" name="矩形 1">
            <a:extLst>
              <a:ext uri="{FF2B5EF4-FFF2-40B4-BE49-F238E27FC236}">
                <a16:creationId xmlns:a16="http://schemas.microsoft.com/office/drawing/2014/main" xmlns="" id="{F1C0FE80-0A7E-4376-9866-4076A90037E4}"/>
              </a:ext>
            </a:extLst>
          </p:cNvPr>
          <p:cNvSpPr/>
          <p:nvPr/>
        </p:nvSpPr>
        <p:spPr>
          <a:xfrm>
            <a:off x="2147249" y="1242270"/>
            <a:ext cx="3650836" cy="817916"/>
          </a:xfrm>
          <a:prstGeom prst="rect">
            <a:avLst/>
          </a:prstGeom>
        </p:spPr>
        <p:txBody>
          <a:bodyPr wrap="square">
            <a:spAutoFit/>
          </a:bodyPr>
          <a:lstStyle/>
          <a:p>
            <a:pPr algn="just">
              <a:lnSpc>
                <a:spcPct val="200000"/>
              </a:lnSpc>
            </a:pPr>
            <a:r>
              <a:rPr lang="zh-CN" altLang="en-US" sz="2800" dirty="0">
                <a:solidFill>
                  <a:schemeClr val="bg1"/>
                </a:solidFill>
                <a:latin typeface="文悦古典明朝体 (非商业使用) W5" pitchFamily="50" charset="-122"/>
                <a:ea typeface="8-bit Limit (BRK)" pitchFamily="2" charset="-122"/>
                <a:cs typeface="FZQingKeBenYueSongS-R-GB" charset="-122"/>
              </a:rPr>
              <a:t>清明节的习俗</a:t>
            </a:r>
            <a:r>
              <a:rPr lang="en-US" altLang="zh-CN" sz="2800" dirty="0">
                <a:solidFill>
                  <a:schemeClr val="bg1"/>
                </a:solidFill>
                <a:latin typeface="文悦古典明朝体 (非商业使用) W5" pitchFamily="50" charset="-122"/>
                <a:ea typeface="8-bit Limit (BRK)" pitchFamily="2" charset="-122"/>
                <a:cs typeface="FZQingKeBenYueSongS-R-GB" charset="-122"/>
              </a:rPr>
              <a:t>:</a:t>
            </a:r>
            <a:endParaRPr lang="zh-CN" altLang="en-US" sz="1200" spc="300" dirty="0">
              <a:solidFill>
                <a:schemeClr val="bg1"/>
              </a:solidFill>
              <a:latin typeface="文悦古典明朝体 (非商业使用) W5" pitchFamily="50" charset="-122"/>
              <a:ea typeface="8-bit Limit (BRK)" pitchFamily="2" charset="-122"/>
              <a:cs typeface="FZQingKeBenYueSongS-R-GB" charset="-122"/>
            </a:endParaRPr>
          </a:p>
        </p:txBody>
      </p:sp>
      <p:sp>
        <p:nvSpPr>
          <p:cNvPr id="5" name="矩形 4">
            <a:extLst>
              <a:ext uri="{FF2B5EF4-FFF2-40B4-BE49-F238E27FC236}">
                <a16:creationId xmlns:a16="http://schemas.microsoft.com/office/drawing/2014/main" xmlns="" id="{F1C0FE80-0A7E-4376-9866-4076A90037E4}"/>
              </a:ext>
            </a:extLst>
          </p:cNvPr>
          <p:cNvSpPr/>
          <p:nvPr/>
        </p:nvSpPr>
        <p:spPr>
          <a:xfrm>
            <a:off x="3046659" y="1875288"/>
            <a:ext cx="1870115" cy="3046988"/>
          </a:xfrm>
          <a:prstGeom prst="rect">
            <a:avLst/>
          </a:prstGeom>
        </p:spPr>
        <p:txBody>
          <a:bodyPr wrap="square">
            <a:spAutoFit/>
          </a:bodyPr>
          <a:lstStyle/>
          <a:p>
            <a:pPr algn="just">
              <a:lnSpc>
                <a:spcPct val="200000"/>
              </a:lnSpc>
            </a:pPr>
            <a:r>
              <a:rPr lang="zh-CN" altLang="en-US" sz="2800" dirty="0">
                <a:solidFill>
                  <a:schemeClr val="bg1"/>
                </a:solidFill>
                <a:latin typeface="文悦古典明朝体 (非商业使用) W5" pitchFamily="50" charset="-122"/>
                <a:ea typeface="8-bit Limit (BRK)" pitchFamily="2" charset="-122"/>
                <a:cs typeface="FZQingKeBenYueSongS-R-GB" charset="-122"/>
              </a:rPr>
              <a:t>扫墓</a:t>
            </a:r>
            <a:endParaRPr lang="en-US" altLang="zh-CN" sz="2800" dirty="0">
              <a:solidFill>
                <a:schemeClr val="bg1"/>
              </a:solidFill>
              <a:latin typeface="文悦古典明朝体 (非商业使用) W5" pitchFamily="50" charset="-122"/>
              <a:ea typeface="8-bit Limit (BRK)" pitchFamily="2" charset="-122"/>
              <a:cs typeface="FZQingKeBenYueSongS-R-GB" charset="-122"/>
            </a:endParaRPr>
          </a:p>
          <a:p>
            <a:pPr algn="just">
              <a:lnSpc>
                <a:spcPct val="200000"/>
              </a:lnSpc>
            </a:pPr>
            <a:r>
              <a:rPr lang="zh-CN" altLang="en-US" sz="2800" dirty="0">
                <a:solidFill>
                  <a:schemeClr val="bg1"/>
                </a:solidFill>
                <a:latin typeface="文悦古典明朝体 (非商业使用) W5" pitchFamily="50" charset="-122"/>
                <a:ea typeface="8-bit Limit (BRK)" pitchFamily="2" charset="-122"/>
                <a:cs typeface="FZQingKeBenYueSongS-R-GB" charset="-122"/>
              </a:rPr>
              <a:t>踏青</a:t>
            </a:r>
            <a:endParaRPr lang="en-US" altLang="zh-CN" sz="2800" dirty="0">
              <a:solidFill>
                <a:schemeClr val="bg1"/>
              </a:solidFill>
              <a:latin typeface="文悦古典明朝体 (非商业使用) W5" pitchFamily="50" charset="-122"/>
              <a:ea typeface="8-bit Limit (BRK)" pitchFamily="2" charset="-122"/>
              <a:cs typeface="FZQingKeBenYueSongS-R-GB" charset="-122"/>
            </a:endParaRPr>
          </a:p>
          <a:p>
            <a:pPr algn="just">
              <a:lnSpc>
                <a:spcPct val="200000"/>
              </a:lnSpc>
            </a:pPr>
            <a:r>
              <a:rPr lang="zh-CN" altLang="en-US" sz="2800" dirty="0">
                <a:solidFill>
                  <a:schemeClr val="bg1"/>
                </a:solidFill>
                <a:latin typeface="文悦古典明朝体 (非商业使用) W5" pitchFamily="50" charset="-122"/>
                <a:ea typeface="8-bit Limit (BRK)" pitchFamily="2" charset="-122"/>
                <a:cs typeface="FZQingKeBenYueSongS-R-GB" charset="-122"/>
              </a:rPr>
              <a:t>插柳</a:t>
            </a:r>
            <a:endParaRPr lang="en-US" altLang="zh-CN" sz="2800" dirty="0">
              <a:solidFill>
                <a:schemeClr val="bg1"/>
              </a:solidFill>
              <a:latin typeface="文悦古典明朝体 (非商业使用) W5" pitchFamily="50" charset="-122"/>
              <a:ea typeface="8-bit Limit (BRK)" pitchFamily="2" charset="-122"/>
              <a:cs typeface="FZQingKeBenYueSongS-R-GB" charset="-122"/>
            </a:endParaRPr>
          </a:p>
          <a:p>
            <a:pPr algn="just">
              <a:lnSpc>
                <a:spcPct val="200000"/>
              </a:lnSpc>
            </a:pPr>
            <a:endParaRPr lang="zh-CN" altLang="en-US" sz="1200" spc="300" dirty="0">
              <a:solidFill>
                <a:schemeClr val="bg1"/>
              </a:solidFill>
              <a:latin typeface="文悦古典明朝体 (非商业使用) W5" pitchFamily="50" charset="-122"/>
              <a:ea typeface="8-bit Limit (BRK)" pitchFamily="2" charset="-122"/>
              <a:cs typeface="FZQingKeBenYueSongS-R-GB" charset="-122"/>
            </a:endParaRPr>
          </a:p>
        </p:txBody>
      </p:sp>
      <p:sp>
        <p:nvSpPr>
          <p:cNvPr id="7" name="矩形 6">
            <a:extLst>
              <a:ext uri="{FF2B5EF4-FFF2-40B4-BE49-F238E27FC236}">
                <a16:creationId xmlns:a16="http://schemas.microsoft.com/office/drawing/2014/main" xmlns="" id="{F1C0FE80-0A7E-4376-9866-4076A90037E4}"/>
              </a:ext>
            </a:extLst>
          </p:cNvPr>
          <p:cNvSpPr/>
          <p:nvPr/>
        </p:nvSpPr>
        <p:spPr>
          <a:xfrm>
            <a:off x="4782683" y="1875288"/>
            <a:ext cx="1870115" cy="3046988"/>
          </a:xfrm>
          <a:prstGeom prst="rect">
            <a:avLst/>
          </a:prstGeom>
        </p:spPr>
        <p:txBody>
          <a:bodyPr wrap="square">
            <a:spAutoFit/>
          </a:bodyPr>
          <a:lstStyle/>
          <a:p>
            <a:pPr algn="just">
              <a:lnSpc>
                <a:spcPct val="200000"/>
              </a:lnSpc>
            </a:pPr>
            <a:r>
              <a:rPr lang="zh-CN" altLang="en-US" sz="2800" dirty="0">
                <a:solidFill>
                  <a:schemeClr val="bg1"/>
                </a:solidFill>
                <a:latin typeface="文悦古典明朝体 (非商业使用) W5" pitchFamily="50" charset="-122"/>
                <a:ea typeface="8-bit Limit (BRK)" pitchFamily="2" charset="-122"/>
                <a:cs typeface="FZQingKeBenYueSongS-R-GB" charset="-122"/>
              </a:rPr>
              <a:t>放风筝</a:t>
            </a:r>
            <a:endParaRPr lang="en-US" altLang="zh-CN" sz="2800" dirty="0">
              <a:solidFill>
                <a:schemeClr val="bg1"/>
              </a:solidFill>
              <a:latin typeface="文悦古典明朝体 (非商业使用) W5" pitchFamily="50" charset="-122"/>
              <a:ea typeface="8-bit Limit (BRK)" pitchFamily="2" charset="-122"/>
              <a:cs typeface="FZQingKeBenYueSongS-R-GB" charset="-122"/>
            </a:endParaRPr>
          </a:p>
          <a:p>
            <a:pPr algn="just">
              <a:lnSpc>
                <a:spcPct val="200000"/>
              </a:lnSpc>
            </a:pPr>
            <a:r>
              <a:rPr lang="zh-CN" altLang="en-US" sz="2800" dirty="0">
                <a:solidFill>
                  <a:schemeClr val="bg1"/>
                </a:solidFill>
                <a:latin typeface="文悦古典明朝体 (非商业使用) W5" pitchFamily="50" charset="-122"/>
                <a:ea typeface="8-bit Limit (BRK)" pitchFamily="2" charset="-122"/>
                <a:cs typeface="FZQingKeBenYueSongS-R-GB" charset="-122"/>
              </a:rPr>
              <a:t>荡秋千</a:t>
            </a:r>
            <a:endParaRPr lang="en-US" altLang="zh-CN" sz="2800" dirty="0">
              <a:solidFill>
                <a:schemeClr val="bg1"/>
              </a:solidFill>
              <a:latin typeface="文悦古典明朝体 (非商业使用) W5" pitchFamily="50" charset="-122"/>
              <a:ea typeface="8-bit Limit (BRK)" pitchFamily="2" charset="-122"/>
              <a:cs typeface="FZQingKeBenYueSongS-R-GB" charset="-122"/>
            </a:endParaRPr>
          </a:p>
          <a:p>
            <a:pPr algn="just">
              <a:lnSpc>
                <a:spcPct val="200000"/>
              </a:lnSpc>
            </a:pPr>
            <a:r>
              <a:rPr lang="zh-CN" altLang="en-US" sz="2800" dirty="0">
                <a:solidFill>
                  <a:schemeClr val="bg1"/>
                </a:solidFill>
                <a:latin typeface="文悦古典明朝体 (非商业使用) W5" pitchFamily="50" charset="-122"/>
                <a:ea typeface="8-bit Limit (BRK)" pitchFamily="2" charset="-122"/>
                <a:cs typeface="FZQingKeBenYueSongS-R-GB" charset="-122"/>
              </a:rPr>
              <a:t>蚕花会</a:t>
            </a:r>
            <a:endParaRPr lang="en-US" altLang="zh-CN" sz="2800" dirty="0">
              <a:solidFill>
                <a:schemeClr val="bg1"/>
              </a:solidFill>
              <a:latin typeface="文悦古典明朝体 (非商业使用) W5" pitchFamily="50" charset="-122"/>
              <a:ea typeface="8-bit Limit (BRK)" pitchFamily="2" charset="-122"/>
              <a:cs typeface="FZQingKeBenYueSongS-R-GB" charset="-122"/>
            </a:endParaRPr>
          </a:p>
          <a:p>
            <a:pPr algn="just">
              <a:lnSpc>
                <a:spcPct val="200000"/>
              </a:lnSpc>
            </a:pPr>
            <a:endParaRPr lang="zh-CN" altLang="en-US" sz="1200" spc="300" dirty="0">
              <a:solidFill>
                <a:schemeClr val="bg1"/>
              </a:solidFill>
              <a:latin typeface="文悦古典明朝体 (非商业使用) W5" pitchFamily="50" charset="-122"/>
              <a:ea typeface="8-bit Limit (BRK)" pitchFamily="2" charset="-122"/>
              <a:cs typeface="FZQingKeBenYueSongS-R-GB" charset="-122"/>
            </a:endParaRPr>
          </a:p>
        </p:txBody>
      </p:sp>
      <p:sp>
        <p:nvSpPr>
          <p:cNvPr id="8" name="矩形 7">
            <a:extLst>
              <a:ext uri="{FF2B5EF4-FFF2-40B4-BE49-F238E27FC236}">
                <a16:creationId xmlns:a16="http://schemas.microsoft.com/office/drawing/2014/main" xmlns="" id="{F1C0FE80-0A7E-4376-9866-4076A90037E4}"/>
              </a:ext>
            </a:extLst>
          </p:cNvPr>
          <p:cNvSpPr/>
          <p:nvPr/>
        </p:nvSpPr>
        <p:spPr>
          <a:xfrm>
            <a:off x="6652798" y="1875288"/>
            <a:ext cx="1870115" cy="2677656"/>
          </a:xfrm>
          <a:prstGeom prst="rect">
            <a:avLst/>
          </a:prstGeom>
        </p:spPr>
        <p:txBody>
          <a:bodyPr wrap="square">
            <a:spAutoFit/>
          </a:bodyPr>
          <a:lstStyle/>
          <a:p>
            <a:pPr algn="just">
              <a:lnSpc>
                <a:spcPct val="200000"/>
              </a:lnSpc>
            </a:pPr>
            <a:r>
              <a:rPr lang="zh-CN" altLang="en-US" sz="2800" dirty="0">
                <a:solidFill>
                  <a:schemeClr val="bg1"/>
                </a:solidFill>
                <a:latin typeface="文悦古典明朝体 (非商业使用) W5" pitchFamily="50" charset="-122"/>
                <a:ea typeface="8-bit Limit (BRK)" pitchFamily="2" charset="-122"/>
                <a:cs typeface="FZQingKeBenYueSongS-R-GB" charset="-122"/>
              </a:rPr>
              <a:t>射柳</a:t>
            </a:r>
            <a:endParaRPr lang="en-US" altLang="zh-CN" sz="1200" spc="300" dirty="0">
              <a:solidFill>
                <a:schemeClr val="bg1"/>
              </a:solidFill>
              <a:latin typeface="文悦古典明朝体 (非商业使用) W5" pitchFamily="50" charset="-122"/>
              <a:ea typeface="8-bit Limit (BRK)" pitchFamily="2" charset="-122"/>
              <a:cs typeface="FZQingKeBenYueSongS-R-GB" charset="-122"/>
            </a:endParaRPr>
          </a:p>
          <a:p>
            <a:pPr algn="just">
              <a:lnSpc>
                <a:spcPct val="200000"/>
              </a:lnSpc>
            </a:pPr>
            <a:r>
              <a:rPr lang="zh-CN" altLang="en-US" sz="2800" spc="300" dirty="0">
                <a:solidFill>
                  <a:schemeClr val="bg1"/>
                </a:solidFill>
                <a:latin typeface="文悦古典明朝体 (非商业使用) W5" pitchFamily="50" charset="-122"/>
                <a:ea typeface="8-bit Limit (BRK)" pitchFamily="2" charset="-122"/>
                <a:cs typeface="FZQingKeBenYueSongS-R-GB" charset="-122"/>
              </a:rPr>
              <a:t>蹴鞠</a:t>
            </a:r>
            <a:endParaRPr lang="en-US" altLang="zh-CN" sz="2800" spc="300" dirty="0">
              <a:solidFill>
                <a:schemeClr val="bg1"/>
              </a:solidFill>
              <a:latin typeface="文悦古典明朝体 (非商业使用) W5" pitchFamily="50" charset="-122"/>
              <a:ea typeface="8-bit Limit (BRK)" pitchFamily="2" charset="-122"/>
              <a:cs typeface="FZQingKeBenYueSongS-R-GB" charset="-122"/>
            </a:endParaRPr>
          </a:p>
          <a:p>
            <a:pPr algn="just">
              <a:lnSpc>
                <a:spcPct val="200000"/>
              </a:lnSpc>
            </a:pPr>
            <a:r>
              <a:rPr lang="zh-CN" altLang="en-US" sz="2800" spc="300" dirty="0">
                <a:solidFill>
                  <a:schemeClr val="bg1"/>
                </a:solidFill>
                <a:latin typeface="文悦古典明朝体 (非商业使用) W5" pitchFamily="50" charset="-122"/>
                <a:ea typeface="8-bit Limit (BRK)" pitchFamily="2" charset="-122"/>
                <a:cs typeface="FZQingKeBenYueSongS-R-GB" charset="-122"/>
              </a:rPr>
              <a:t>斗鸡</a:t>
            </a:r>
            <a:endParaRPr lang="en-US" altLang="zh-CN" sz="2800" dirty="0">
              <a:solidFill>
                <a:schemeClr val="bg1"/>
              </a:solidFill>
              <a:latin typeface="文悦古典明朝体 (非商业使用) W5" pitchFamily="50" charset="-122"/>
              <a:ea typeface="8-bit Limit (BRK)" pitchFamily="2" charset="-122"/>
              <a:cs typeface="FZQingKeBenYueSongS-R-GB" charset="-122"/>
            </a:endParaRPr>
          </a:p>
        </p:txBody>
      </p:sp>
    </p:spTree>
    <p:extLst>
      <p:ext uri="{BB962C8B-B14F-4D97-AF65-F5344CB8AC3E}">
        <p14:creationId xmlns:p14="http://schemas.microsoft.com/office/powerpoint/2010/main" val="7800611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500"/>
                                        <p:tgtEl>
                                          <p:spTgt spid="5"/>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randombar(horizontal)">
                                      <p:cBhvr>
                                        <p:cTn id="13" dur="500"/>
                                        <p:tgtEl>
                                          <p:spTgt spid="7"/>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randombar(horizontal)">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7" grpId="0"/>
      <p:bldP spid="8" grpId="0"/>
    </p:bldLst>
  </p:timing>
</p:sld>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376</TotalTime>
  <Words>3239</Words>
  <Application>Microsoft Office PowerPoint</Application>
  <PresentationFormat>自定义</PresentationFormat>
  <Paragraphs>91</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清明节</dc:title>
  <dc:creator>第一PPT</dc:creator>
  <cp:keywords>www.1ppt.com</cp:keywords>
  <cp:lastModifiedBy>Windows User</cp:lastModifiedBy>
  <cp:revision>94</cp:revision>
  <dcterms:created xsi:type="dcterms:W3CDTF">2017-08-18T03:02:00Z</dcterms:created>
  <dcterms:modified xsi:type="dcterms:W3CDTF">2019-04-03T00:47:04Z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