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44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5D49E5-7FA6-4B71-AA88-131622D7EDFC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63ACC-D338-45CC-B749-B257DAAEAD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0550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045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1041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0303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6222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5207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9856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0980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827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1982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9737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705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7164288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5144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535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8.png"/><Relationship Id="rId9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1254"/>
            <a:ext cx="4362825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448175"/>
            <a:ext cx="5589587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715766"/>
            <a:ext cx="2425700" cy="224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3413" y="4095750"/>
            <a:ext cx="2160587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8013" y="2700139"/>
            <a:ext cx="2185987" cy="16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11960" y="884276"/>
            <a:ext cx="1415772" cy="265713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8000" dirty="0" smtClean="0">
                <a:latin typeface="★日文毛笔" panose="02000609000000000000" pitchFamily="49" charset="-128"/>
                <a:ea typeface="★日文毛笔" panose="02000609000000000000" pitchFamily="49" charset="-128"/>
              </a:rPr>
              <a:t>清 明</a:t>
            </a:r>
            <a:endParaRPr lang="zh-CN" altLang="en-US" sz="8000" dirty="0">
              <a:latin typeface="★日文毛笔" panose="02000609000000000000" pitchFamily="49" charset="-128"/>
              <a:ea typeface="★日文毛笔" panose="02000609000000000000" pitchFamily="49" charset="-128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3" y="-596602"/>
            <a:ext cx="2915817" cy="2013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29970" y="1779662"/>
            <a:ext cx="553998" cy="191013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b="1" dirty="0" smtClean="0">
                <a:latin typeface="钟齐段宁行书" panose="02010800040101010101" pitchFamily="2" charset="-122"/>
                <a:ea typeface="钟齐段宁行书" panose="02010800040101010101" pitchFamily="2" charset="-122"/>
              </a:rPr>
              <a:t>农历二月十七</a:t>
            </a:r>
            <a:endParaRPr lang="zh-CN" altLang="en-US" sz="2400" b="1" dirty="0">
              <a:latin typeface="钟齐段宁行书" panose="02010800040101010101" pitchFamily="2" charset="-122"/>
              <a:ea typeface="钟齐段宁行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542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6552" y="1254"/>
            <a:ext cx="4362825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448175"/>
            <a:ext cx="5589587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291830"/>
            <a:ext cx="1802752" cy="1667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3413" y="4095750"/>
            <a:ext cx="2160587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8013" y="2700139"/>
            <a:ext cx="2185987" cy="16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 descr="水墨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6320" y="123478"/>
            <a:ext cx="6248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 descr="水墨-绿"/>
          <p:cNvPicPr>
            <a:picLocks noChangeAspect="1" noChangeArrowheads="1"/>
          </p:cNvPicPr>
          <p:nvPr/>
        </p:nvPicPr>
        <p:blipFill>
          <a:blip r:embed="rId8" cstate="screen">
            <a:biLevel thresh="75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419622"/>
            <a:ext cx="747713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588224" y="51470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钟齐段宁行书" panose="02010800040101010101" pitchFamily="2" charset="-122"/>
                <a:ea typeface="钟齐段宁行书" panose="02010800040101010101" pitchFamily="2" charset="-122"/>
              </a:rPr>
              <a:t>目录</a:t>
            </a:r>
            <a:endParaRPr lang="zh-CN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钟齐段宁行书" panose="02010800040101010101" pitchFamily="2" charset="-122"/>
              <a:ea typeface="钟齐段宁行书" panose="02010800040101010101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89176" y="143830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钟齐段宁行书" panose="02010800040101010101" pitchFamily="2" charset="-122"/>
                <a:ea typeface="钟齐段宁行书" panose="02010800040101010101" pitchFamily="2" charset="-122"/>
              </a:rPr>
              <a:t>一</a:t>
            </a:r>
            <a:endParaRPr lang="zh-CN" altLang="en-US" sz="3200" dirty="0">
              <a:latin typeface="钟齐段宁行书" panose="02010800040101010101" pitchFamily="2" charset="-122"/>
              <a:ea typeface="钟齐段宁行书" panose="02010800040101010101" pitchFamily="2" charset="-122"/>
            </a:endParaRPr>
          </a:p>
        </p:txBody>
      </p:sp>
      <p:pic>
        <p:nvPicPr>
          <p:cNvPr id="18" name="Picture 11" descr="水墨-绿"/>
          <p:cNvPicPr>
            <a:picLocks noChangeAspect="1" noChangeArrowheads="1"/>
          </p:cNvPicPr>
          <p:nvPr/>
        </p:nvPicPr>
        <p:blipFill>
          <a:blip r:embed="rId8" cstate="screen">
            <a:biLevel thresh="75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297435"/>
            <a:ext cx="747713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889176" y="2316113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钟齐段宁行书" panose="02010800040101010101" pitchFamily="2" charset="-122"/>
                <a:ea typeface="钟齐段宁行书" panose="02010800040101010101" pitchFamily="2" charset="-122"/>
              </a:rPr>
              <a:t>二</a:t>
            </a:r>
            <a:endParaRPr lang="zh-CN" altLang="en-US" sz="3200" dirty="0">
              <a:latin typeface="钟齐段宁行书" panose="02010800040101010101" pitchFamily="2" charset="-122"/>
              <a:ea typeface="钟齐段宁行书" panose="02010800040101010101" pitchFamily="2" charset="-122"/>
            </a:endParaRPr>
          </a:p>
        </p:txBody>
      </p:sp>
      <p:pic>
        <p:nvPicPr>
          <p:cNvPr id="20" name="Picture 11" descr="水墨-绿"/>
          <p:cNvPicPr>
            <a:picLocks noChangeAspect="1" noChangeArrowheads="1"/>
          </p:cNvPicPr>
          <p:nvPr/>
        </p:nvPicPr>
        <p:blipFill>
          <a:blip r:embed="rId8" cstate="screen">
            <a:biLevel thresh="75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187427"/>
            <a:ext cx="747713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2889176" y="3206105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钟齐段宁行书" panose="02010800040101010101" pitchFamily="2" charset="-122"/>
                <a:ea typeface="钟齐段宁行书" panose="02010800040101010101" pitchFamily="2" charset="-122"/>
              </a:rPr>
              <a:t>三</a:t>
            </a:r>
            <a:endParaRPr lang="zh-CN" altLang="en-US" sz="3200" dirty="0">
              <a:latin typeface="钟齐段宁行书" panose="02010800040101010101" pitchFamily="2" charset="-122"/>
              <a:ea typeface="钟齐段宁行书" panose="0201080004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91521" y="1503471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钟齐段宁行书" panose="02010800040101010101" pitchFamily="2" charset="-122"/>
                <a:ea typeface="钟齐段宁行书" panose="02010800040101010101" pitchFamily="2" charset="-122"/>
              </a:rPr>
              <a:t>清明节历史</a:t>
            </a:r>
            <a:endParaRPr lang="zh-CN" altLang="en-US" sz="3200" dirty="0">
              <a:latin typeface="钟齐段宁行书" panose="02010800040101010101" pitchFamily="2" charset="-122"/>
              <a:ea typeface="钟齐段宁行书" panose="02010800040101010101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91521" y="2316474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钟齐段宁行书" panose="02010800040101010101" pitchFamily="2" charset="-122"/>
                <a:ea typeface="钟齐段宁行书" panose="02010800040101010101" pitchFamily="2" charset="-122"/>
              </a:rPr>
              <a:t>清明节风俗习惯</a:t>
            </a:r>
            <a:endParaRPr lang="zh-CN" altLang="en-US" sz="3200" dirty="0">
              <a:latin typeface="钟齐段宁行书" panose="02010800040101010101" pitchFamily="2" charset="-122"/>
              <a:ea typeface="钟齐段宁行书" panose="0201080004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91521" y="3271276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钟齐段宁行书" panose="02010800040101010101" pitchFamily="2" charset="-122"/>
                <a:ea typeface="钟齐段宁行书" panose="02010800040101010101" pitchFamily="2" charset="-122"/>
              </a:rPr>
              <a:t>清明节文学记述</a:t>
            </a:r>
            <a:endParaRPr lang="zh-CN" altLang="en-US" sz="3200" dirty="0">
              <a:latin typeface="钟齐段宁行书" panose="02010800040101010101" pitchFamily="2" charset="-122"/>
              <a:ea typeface="钟齐段宁行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565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6552" y="1254"/>
            <a:ext cx="4362825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448175"/>
            <a:ext cx="5589587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291830"/>
            <a:ext cx="1802752" cy="1667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3413" y="4095750"/>
            <a:ext cx="2160587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8013" y="2700139"/>
            <a:ext cx="2185987" cy="16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6965643" y="313942"/>
            <a:ext cx="747713" cy="752475"/>
            <a:chOff x="2843808" y="1419622"/>
            <a:chExt cx="747713" cy="752475"/>
          </a:xfrm>
        </p:grpSpPr>
        <p:pic>
          <p:nvPicPr>
            <p:cNvPr id="14" name="Picture 11" descr="水墨-绿"/>
            <p:cNvPicPr>
              <a:picLocks noChangeAspect="1" noChangeArrowheads="1"/>
            </p:cNvPicPr>
            <p:nvPr/>
          </p:nvPicPr>
          <p:blipFill>
            <a:blip r:embed="rId7" cstate="screen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808" y="1419622"/>
              <a:ext cx="747713" cy="752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2889176" y="1438300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latin typeface="钟齐段宁行书" panose="02010800040101010101" pitchFamily="2" charset="-122"/>
                  <a:ea typeface="钟齐段宁行书" panose="02010800040101010101" pitchFamily="2" charset="-122"/>
                </a:rPr>
                <a:t>一</a:t>
              </a:r>
              <a:endParaRPr lang="zh-CN" altLang="en-US" sz="3200" dirty="0">
                <a:latin typeface="钟齐段宁行书" panose="02010800040101010101" pitchFamily="2" charset="-122"/>
                <a:ea typeface="钟齐段宁行书" panose="02010800040101010101" pitchFamily="2" charset="-122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940445" y="1091506"/>
            <a:ext cx="4903907" cy="29924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清明节又叫踏青节，在仲春与暮春之交，也就是冬至后的第</a:t>
            </a:r>
            <a:r>
              <a:rPr lang="en-US" altLang="zh-CN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108</a:t>
            </a:r>
            <a:r>
              <a:rPr lang="zh-CN" altLang="en-US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天。是中国传统节日，也是最重要的祭祀节日之一，是祭祖和扫墓的日子</a:t>
            </a:r>
            <a:r>
              <a:rPr lang="en-US" altLang="zh-CN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[1] </a:t>
            </a:r>
            <a:r>
              <a:rPr lang="zh-CN" altLang="en-US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。中国汉族传统的清明节大约始于周代，距今已有二千五百多年的历史。受汉族文化的影响，中国的满族、赫哲族、壮族、鄂伦春族、侗族、土家族、苗族、瑶族、黎族、水族、京族、羌族等</a:t>
            </a:r>
            <a:r>
              <a:rPr lang="en-US" altLang="zh-CN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24</a:t>
            </a:r>
            <a:r>
              <a:rPr lang="zh-CN" altLang="en-US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个少数民族，也都有过清明节的习俗。虽然各地习俗不尽相同，但扫墓祭祖、踏青郊游是基本</a:t>
            </a:r>
            <a:r>
              <a:rPr lang="zh-CN" altLang="en-US" dirty="0" smtClean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主题</a:t>
            </a:r>
            <a:r>
              <a:rPr lang="en-US" altLang="zh-CN" dirty="0" smtClean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…</a:t>
            </a:r>
            <a:endParaRPr lang="zh-CN" altLang="en-US" dirty="0"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65643" y="778385"/>
            <a:ext cx="738664" cy="240065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 smtClean="0">
                <a:latin typeface="钟齐段宁行书" panose="02010800040101010101" pitchFamily="2" charset="-122"/>
                <a:ea typeface="钟齐段宁行书" panose="02010800040101010101" pitchFamily="2" charset="-122"/>
              </a:rPr>
              <a:t>清明节历史</a:t>
            </a:r>
            <a:endParaRPr lang="zh-CN" altLang="en-US" sz="3600" dirty="0">
              <a:latin typeface="钟齐段宁行书" panose="02010800040101010101" pitchFamily="2" charset="-122"/>
              <a:ea typeface="钟齐段宁行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1411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6552" y="1254"/>
            <a:ext cx="4362825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448175"/>
            <a:ext cx="5589587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291830"/>
            <a:ext cx="1802752" cy="1667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3413" y="4095750"/>
            <a:ext cx="2160587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8013" y="2700139"/>
            <a:ext cx="2185987" cy="16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6965643" y="313942"/>
            <a:ext cx="747713" cy="752475"/>
            <a:chOff x="2843808" y="1419622"/>
            <a:chExt cx="747713" cy="752475"/>
          </a:xfrm>
        </p:grpSpPr>
        <p:pic>
          <p:nvPicPr>
            <p:cNvPr id="14" name="Picture 11" descr="水墨-绿"/>
            <p:cNvPicPr>
              <a:picLocks noChangeAspect="1" noChangeArrowheads="1"/>
            </p:cNvPicPr>
            <p:nvPr/>
          </p:nvPicPr>
          <p:blipFill>
            <a:blip r:embed="rId7" cstate="screen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808" y="1419622"/>
              <a:ext cx="747713" cy="752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2889176" y="1438300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latin typeface="钟齐段宁行书" panose="02010800040101010101" pitchFamily="2" charset="-122"/>
                  <a:ea typeface="钟齐段宁行书" panose="02010800040101010101" pitchFamily="2" charset="-122"/>
                </a:rPr>
                <a:t>二</a:t>
              </a:r>
              <a:endParaRPr lang="zh-CN" altLang="en-US" sz="3200" dirty="0">
                <a:latin typeface="钟齐段宁行书" panose="02010800040101010101" pitchFamily="2" charset="-122"/>
                <a:ea typeface="钟齐段宁行书" panose="02010800040101010101" pitchFamily="2" charset="-122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940445" y="1091506"/>
            <a:ext cx="4903907" cy="29924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清明节的习俗除了讲究禁火、扫墓，还有踏青、荡秋千、蹴鞠、打马球、插柳等一系列风俗体育活动。相传这是因为寒食节要寒食禁火，为了防止寒食冷餐伤身，所以大家来参加一些体育活动，来锻炼身体。清明节，民间忌使针，忌洗衣，大部分地区妇女忌行路。傍晚以前，要在大门前洒一条灰线，据说可以阻止鬼魂进宅。 因此，这个节日中既有祭扫新坟生离死别的悲酸泪，又有踏青游玩的欢笑声，是一个富有特色的</a:t>
            </a:r>
            <a:r>
              <a:rPr lang="zh-CN" altLang="en-US" dirty="0" smtClean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节日</a:t>
            </a:r>
            <a:r>
              <a:rPr lang="en-US" altLang="zh-CN" dirty="0" smtClean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…</a:t>
            </a:r>
            <a:endParaRPr lang="zh-CN" altLang="en-US" dirty="0"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65643" y="778385"/>
            <a:ext cx="738664" cy="332398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>
                <a:latin typeface="钟齐段宁行书" panose="02010800040101010101" pitchFamily="2" charset="-122"/>
                <a:ea typeface="钟齐段宁行书" panose="02010800040101010101" pitchFamily="2" charset="-122"/>
              </a:rPr>
              <a:t>清明节风俗习惯</a:t>
            </a:r>
          </a:p>
        </p:txBody>
      </p:sp>
    </p:spTree>
    <p:extLst>
      <p:ext uri="{BB962C8B-B14F-4D97-AF65-F5344CB8AC3E}">
        <p14:creationId xmlns:p14="http://schemas.microsoft.com/office/powerpoint/2010/main" val="3137553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6552" y="1254"/>
            <a:ext cx="4362825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448175"/>
            <a:ext cx="5589587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291830"/>
            <a:ext cx="1802752" cy="1667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3413" y="4095750"/>
            <a:ext cx="2160587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8013" y="2700139"/>
            <a:ext cx="2185987" cy="16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6965643" y="313942"/>
            <a:ext cx="747713" cy="752475"/>
            <a:chOff x="2843808" y="1419622"/>
            <a:chExt cx="747713" cy="752475"/>
          </a:xfrm>
        </p:grpSpPr>
        <p:pic>
          <p:nvPicPr>
            <p:cNvPr id="14" name="Picture 11" descr="水墨-绿"/>
            <p:cNvPicPr>
              <a:picLocks noChangeAspect="1" noChangeArrowheads="1"/>
            </p:cNvPicPr>
            <p:nvPr/>
          </p:nvPicPr>
          <p:blipFill>
            <a:blip r:embed="rId7" cstate="screen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808" y="1419622"/>
              <a:ext cx="747713" cy="752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2889176" y="1438300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latin typeface="钟齐段宁行书" panose="02010800040101010101" pitchFamily="2" charset="-122"/>
                  <a:ea typeface="钟齐段宁行书" panose="02010800040101010101" pitchFamily="2" charset="-122"/>
                </a:rPr>
                <a:t>三</a:t>
              </a:r>
              <a:endParaRPr lang="zh-CN" altLang="en-US" sz="3200" dirty="0">
                <a:latin typeface="钟齐段宁行书" panose="02010800040101010101" pitchFamily="2" charset="-122"/>
                <a:ea typeface="钟齐段宁行书" panose="02010800040101010101" pitchFamily="2" charset="-122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120256" y="1091506"/>
            <a:ext cx="3724096" cy="29924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altLang="zh-CN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《</a:t>
            </a:r>
            <a:r>
              <a:rPr lang="zh-CN" altLang="en-US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淮南子</a:t>
            </a:r>
            <a:r>
              <a:rPr lang="en-US" altLang="zh-CN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·</a:t>
            </a:r>
            <a:r>
              <a:rPr lang="zh-CN" altLang="en-US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天文训</a:t>
            </a:r>
            <a:r>
              <a:rPr lang="en-US" altLang="zh-CN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》</a:t>
            </a:r>
            <a:r>
              <a:rPr lang="zh-CN" altLang="en-US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云：“春分后十五日，斗指乙，则清明风至。”按</a:t>
            </a:r>
            <a:r>
              <a:rPr lang="en-US" altLang="zh-CN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《</a:t>
            </a:r>
            <a:r>
              <a:rPr lang="zh-CN" altLang="en-US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岁时百问</a:t>
            </a:r>
            <a:r>
              <a:rPr lang="en-US" altLang="zh-CN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》</a:t>
            </a:r>
            <a:r>
              <a:rPr lang="zh-CN" altLang="en-US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的说法：“万物生长此时，皆清洁而明净。故谓之清明。”清明一到，气温升高，雨量增多，正是春耕春种的大好时节。故有“清明前后，种瓜点豆”、“植树造林，莫过清明”的农谚。可见这个节气与农业生产有着密切的</a:t>
            </a:r>
            <a:r>
              <a:rPr lang="zh-CN" altLang="en-US" dirty="0" smtClean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关系</a:t>
            </a:r>
            <a:r>
              <a:rPr lang="en-US" altLang="zh-CN" dirty="0" smtClean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…</a:t>
            </a:r>
            <a:endParaRPr lang="zh-CN" altLang="en-US" dirty="0"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65643" y="778385"/>
            <a:ext cx="738664" cy="332398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>
                <a:latin typeface="钟齐段宁行书" panose="02010800040101010101" pitchFamily="2" charset="-122"/>
                <a:ea typeface="钟齐段宁行书" panose="02010800040101010101" pitchFamily="2" charset="-122"/>
              </a:rPr>
              <a:t>清明节文学记述</a:t>
            </a:r>
          </a:p>
        </p:txBody>
      </p:sp>
    </p:spTree>
    <p:extLst>
      <p:ext uri="{BB962C8B-B14F-4D97-AF65-F5344CB8AC3E}">
        <p14:creationId xmlns:p14="http://schemas.microsoft.com/office/powerpoint/2010/main" val="276236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6552" y="1254"/>
            <a:ext cx="4362825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448175"/>
            <a:ext cx="5589587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291830"/>
            <a:ext cx="1802752" cy="1667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3413" y="4095750"/>
            <a:ext cx="2160587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8013" y="2700139"/>
            <a:ext cx="2185987" cy="16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059832" y="1684476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latin typeface="钟齐段宁行书" panose="02010800040101010101" pitchFamily="2" charset="-122"/>
                <a:ea typeface="钟齐段宁行书" panose="02010800040101010101" pitchFamily="2" charset="-122"/>
              </a:rPr>
              <a:t>谢谢观看</a:t>
            </a:r>
            <a:endParaRPr lang="zh-CN" altLang="en-US" sz="6000" dirty="0">
              <a:latin typeface="钟齐段宁行书" panose="02010800040101010101" pitchFamily="2" charset="-122"/>
              <a:ea typeface="钟齐段宁行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5032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66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135</TotalTime>
  <Words>784</Words>
  <Application>Microsoft Office PowerPoint</Application>
  <PresentationFormat>全屏显示(16:9)</PresentationFormat>
  <Paragraphs>33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清明节</dc:title>
  <dc:creator>第一PPT</dc:creator>
  <cp:keywords>www.1ppt.com</cp:keywords>
  <dc:description>www.1ppt.com</dc:description>
  <cp:lastModifiedBy>Windows User</cp:lastModifiedBy>
  <cp:revision>46</cp:revision>
  <dcterms:created xsi:type="dcterms:W3CDTF">2015-03-30T06:06:46Z</dcterms:created>
  <dcterms:modified xsi:type="dcterms:W3CDTF">2019-04-03T01:16:15Z</dcterms:modified>
</cp:coreProperties>
</file>