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</p:sldMasterIdLst>
  <p:notesMasterIdLst>
    <p:notesMasterId r:id="rId29"/>
  </p:notesMasterIdLst>
  <p:sldIdLst>
    <p:sldId id="259" r:id="rId3"/>
    <p:sldId id="260" r:id="rId4"/>
    <p:sldId id="261" r:id="rId5"/>
    <p:sldId id="284" r:id="rId6"/>
    <p:sldId id="288" r:id="rId7"/>
    <p:sldId id="289" r:id="rId8"/>
    <p:sldId id="290" r:id="rId9"/>
    <p:sldId id="291" r:id="rId10"/>
    <p:sldId id="285" r:id="rId11"/>
    <p:sldId id="292" r:id="rId12"/>
    <p:sldId id="293" r:id="rId13"/>
    <p:sldId id="294" r:id="rId14"/>
    <p:sldId id="295" r:id="rId15"/>
    <p:sldId id="296" r:id="rId16"/>
    <p:sldId id="286" r:id="rId17"/>
    <p:sldId id="297" r:id="rId18"/>
    <p:sldId id="298" r:id="rId19"/>
    <p:sldId id="299" r:id="rId20"/>
    <p:sldId id="300" r:id="rId21"/>
    <p:sldId id="301" r:id="rId22"/>
    <p:sldId id="287" r:id="rId23"/>
    <p:sldId id="302" r:id="rId24"/>
    <p:sldId id="303" r:id="rId25"/>
    <p:sldId id="304" r:id="rId26"/>
    <p:sldId id="305" r:id="rId27"/>
    <p:sldId id="306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101"/>
    <a:srgbClr val="C12026"/>
    <a:srgbClr val="D04B4C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3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148F9B-5EF7-44F4-8ED1-B01FE0A22543}" type="datetimeFigureOut">
              <a:rPr lang="zh-CN" altLang="en-US" smtClean="0"/>
              <a:t>2019/1/24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F5B799-46E7-4F7C-8651-9819AB055A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2371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2921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066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14776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47692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9558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81681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57419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08382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30374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68092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5324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73169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5924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15445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8535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5184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3298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0237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4011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77926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9361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9357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83166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24682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5B799-46E7-4F7C-8651-9819AB055A1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235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058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482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245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319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3551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96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619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408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575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741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790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941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4000">
        <p:fade/>
      </p:transition>
    </mc:Choice>
    <mc:Fallback xmlns="">
      <p:transition spd="med" advClick="0" advTm="4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88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1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baike.baidu.com/item/%E9%87%8A%E8%BF%A6%E7%89%9F%E5%B0%BC/120396" TargetMode="External"/><Relationship Id="rId5" Type="http://schemas.openxmlformats.org/officeDocument/2006/relationships/hyperlink" Target="https://baike.baidu.com/item/%E8%85%8A%E5%85%AB%E7%B2%A5/27200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FCB887D-72F7-4346-9F16-D16E856A72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6BBBAC0-0477-47E5-BDFF-21E4764473F9}"/>
              </a:ext>
            </a:extLst>
          </p:cNvPr>
          <p:cNvSpPr txBox="1"/>
          <p:nvPr/>
        </p:nvSpPr>
        <p:spPr>
          <a:xfrm>
            <a:off x="788879" y="5585063"/>
            <a:ext cx="6956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01010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中</a:t>
            </a:r>
            <a:r>
              <a:rPr lang="zh-CN" altLang="en-US" sz="2400" dirty="0">
                <a:solidFill>
                  <a:srgbClr val="01010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国风腊八节传统文化介</a:t>
            </a:r>
            <a:r>
              <a:rPr lang="zh-CN" altLang="en-US" sz="2400" dirty="0" smtClean="0">
                <a:solidFill>
                  <a:srgbClr val="01010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绍幻灯片模板</a:t>
            </a:r>
            <a:endParaRPr lang="zh-CN" altLang="en-US" sz="2400" dirty="0">
              <a:solidFill>
                <a:srgbClr val="010101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305D21D8-BA77-44E0-9FA5-9E4DD9ABBF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75" y="317713"/>
            <a:ext cx="6239530" cy="5886118"/>
          </a:xfrm>
          <a:prstGeom prst="rect">
            <a:avLst/>
          </a:prstGeom>
          <a:effectLst/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3CE1FF9D-00C9-4083-AC45-19CF649DC3FF}"/>
              </a:ext>
            </a:extLst>
          </p:cNvPr>
          <p:cNvSpPr txBox="1"/>
          <p:nvPr/>
        </p:nvSpPr>
        <p:spPr>
          <a:xfrm>
            <a:off x="3091442" y="1804864"/>
            <a:ext cx="1200329" cy="386407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传统文化</a:t>
            </a:r>
          </a:p>
        </p:txBody>
      </p:sp>
    </p:spTree>
    <p:extLst>
      <p:ext uri="{BB962C8B-B14F-4D97-AF65-F5344CB8AC3E}">
        <p14:creationId xmlns:p14="http://schemas.microsoft.com/office/powerpoint/2010/main" val="1190987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A3F3B8B-6A23-4F4A-8C9F-D56F20125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1CCF670E-F9A4-4926-9E62-B86513D8F5C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885614" y="684717"/>
            <a:ext cx="2373328" cy="5178984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30C7C4-F48B-47A7-AEFF-2866B8237E36}"/>
              </a:ext>
            </a:extLst>
          </p:cNvPr>
          <p:cNvSpPr txBox="1"/>
          <p:nvPr/>
        </p:nvSpPr>
        <p:spPr>
          <a:xfrm>
            <a:off x="8606991" y="587432"/>
            <a:ext cx="419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方正楷体简体" panose="02010601030101010101" pitchFamily="2" charset="-122"/>
                <a:ea typeface="方正楷体简体" panose="02010601030101010101" pitchFamily="2" charset="-122"/>
                <a:cs typeface="+mn-cs"/>
              </a:rPr>
              <a:t>腊八节的传说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F18113F4-90AB-4FB6-B0B1-CE6F5557CABA}"/>
              </a:ext>
            </a:extLst>
          </p:cNvPr>
          <p:cNvSpPr txBox="1"/>
          <p:nvPr/>
        </p:nvSpPr>
        <p:spPr>
          <a:xfrm>
            <a:off x="5944727" y="2360805"/>
            <a:ext cx="3753036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6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6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6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endParaRPr lang="en-US" altLang="zh-CN" sz="16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AB8C753C-1D4D-4A59-A630-34C4C972210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3556" y="1074577"/>
            <a:ext cx="5205995" cy="520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542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A3F3B8B-6A23-4F4A-8C9F-D56F20125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30C7C4-F48B-47A7-AEFF-2866B8237E36}"/>
              </a:ext>
            </a:extLst>
          </p:cNvPr>
          <p:cNvSpPr txBox="1"/>
          <p:nvPr/>
        </p:nvSpPr>
        <p:spPr>
          <a:xfrm>
            <a:off x="8606991" y="587432"/>
            <a:ext cx="419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方正楷体简体" panose="02010601030101010101" pitchFamily="2" charset="-122"/>
                <a:ea typeface="方正楷体简体" panose="02010601030101010101" pitchFamily="2" charset="-122"/>
                <a:cs typeface="+mn-cs"/>
              </a:rPr>
              <a:t>腊八节的传说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2683F26-D3CF-499E-84FC-E96A0532F22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4000" y="2549182"/>
            <a:ext cx="2707547" cy="190611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椭圆 3">
            <a:extLst>
              <a:ext uri="{FF2B5EF4-FFF2-40B4-BE49-F238E27FC236}">
                <a16:creationId xmlns="" xmlns:a16="http://schemas.microsoft.com/office/drawing/2014/main" id="{A796435E-8FBB-44BB-B28E-B6F282141289}"/>
              </a:ext>
            </a:extLst>
          </p:cNvPr>
          <p:cNvSpPr/>
          <p:nvPr/>
        </p:nvSpPr>
        <p:spPr>
          <a:xfrm>
            <a:off x="1594929" y="1643660"/>
            <a:ext cx="2698812" cy="1811045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5567ED4E-0565-45E3-B730-23CB59809FBC}"/>
              </a:ext>
            </a:extLst>
          </p:cNvPr>
          <p:cNvSpPr/>
          <p:nvPr/>
        </p:nvSpPr>
        <p:spPr>
          <a:xfrm>
            <a:off x="2806688" y="4727358"/>
            <a:ext cx="2698812" cy="1811045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8FB0C61F-5153-429D-B0F4-5CB1F88DD55F}"/>
              </a:ext>
            </a:extLst>
          </p:cNvPr>
          <p:cNvSpPr/>
          <p:nvPr/>
        </p:nvSpPr>
        <p:spPr>
          <a:xfrm>
            <a:off x="7257585" y="4751125"/>
            <a:ext cx="2698812" cy="1811045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8D655D41-478B-449B-AC49-ABC00DE42EE4}"/>
              </a:ext>
            </a:extLst>
          </p:cNvPr>
          <p:cNvSpPr/>
          <p:nvPr/>
        </p:nvSpPr>
        <p:spPr>
          <a:xfrm>
            <a:off x="8281806" y="1821195"/>
            <a:ext cx="2698812" cy="1811045"/>
          </a:xfrm>
          <a:prstGeom prst="ellipse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F253194-7C01-4DAC-B347-A6123AEEBBA8}"/>
              </a:ext>
            </a:extLst>
          </p:cNvPr>
          <p:cNvSpPr txBox="1"/>
          <p:nvPr/>
        </p:nvSpPr>
        <p:spPr>
          <a:xfrm>
            <a:off x="1594929" y="2134247"/>
            <a:ext cx="2682716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2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B48A2B0A-BD8A-442B-AEA9-16A5714FD3D2}"/>
              </a:ext>
            </a:extLst>
          </p:cNvPr>
          <p:cNvSpPr txBox="1"/>
          <p:nvPr/>
        </p:nvSpPr>
        <p:spPr>
          <a:xfrm>
            <a:off x="2806688" y="5240389"/>
            <a:ext cx="2682716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2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F468B9D1-BC6A-45FE-8CF2-A8F328A6070E}"/>
              </a:ext>
            </a:extLst>
          </p:cNvPr>
          <p:cNvSpPr txBox="1"/>
          <p:nvPr/>
        </p:nvSpPr>
        <p:spPr>
          <a:xfrm>
            <a:off x="8297902" y="2268471"/>
            <a:ext cx="2682716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2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2FADB106-FF1F-493C-B595-275CD83E2387}"/>
              </a:ext>
            </a:extLst>
          </p:cNvPr>
          <p:cNvSpPr txBox="1"/>
          <p:nvPr/>
        </p:nvSpPr>
        <p:spPr>
          <a:xfrm>
            <a:off x="7265633" y="5240389"/>
            <a:ext cx="2682716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2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6087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A3F3B8B-6A23-4F4A-8C9F-D56F20125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30C7C4-F48B-47A7-AEFF-2866B8237E36}"/>
              </a:ext>
            </a:extLst>
          </p:cNvPr>
          <p:cNvSpPr txBox="1"/>
          <p:nvPr/>
        </p:nvSpPr>
        <p:spPr>
          <a:xfrm>
            <a:off x="8606991" y="587432"/>
            <a:ext cx="419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方正楷体简体" panose="02010601030101010101" pitchFamily="2" charset="-122"/>
                <a:ea typeface="方正楷体简体" panose="02010601030101010101" pitchFamily="2" charset="-122"/>
                <a:cs typeface="+mn-cs"/>
              </a:rPr>
              <a:t>腊八节的传说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3BD70EC2-92B8-412D-A152-74711877BB4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5188" y="1428750"/>
            <a:ext cx="2263362" cy="2263362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DBD275BB-F963-4A3F-BDDC-62258BB18E8E}"/>
              </a:ext>
            </a:extLst>
          </p:cNvPr>
          <p:cNvSpPr txBox="1"/>
          <p:nvPr/>
        </p:nvSpPr>
        <p:spPr>
          <a:xfrm>
            <a:off x="4225862" y="1821195"/>
            <a:ext cx="4775263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4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4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4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endParaRPr lang="en-US" altLang="zh-CN" sz="16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02A80227-232B-4A16-9A10-430614F9FB47}"/>
              </a:ext>
            </a:extLst>
          </p:cNvPr>
          <p:cNvSpPr txBox="1"/>
          <p:nvPr/>
        </p:nvSpPr>
        <p:spPr>
          <a:xfrm>
            <a:off x="1454087" y="4051644"/>
            <a:ext cx="4775263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4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4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4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endParaRPr lang="en-US" altLang="zh-CN" sz="16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D773A65E-82F3-4F92-90CE-1A2438A2BEC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7763" y="3692112"/>
            <a:ext cx="2263362" cy="226336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4C700E74-6E9E-48AA-83D9-1E94F7F5BC3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3863" y="4520856"/>
            <a:ext cx="1977612" cy="197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769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A3F3B8B-6A23-4F4A-8C9F-D56F20125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30C7C4-F48B-47A7-AEFF-2866B8237E36}"/>
              </a:ext>
            </a:extLst>
          </p:cNvPr>
          <p:cNvSpPr txBox="1"/>
          <p:nvPr/>
        </p:nvSpPr>
        <p:spPr>
          <a:xfrm>
            <a:off x="8606991" y="587432"/>
            <a:ext cx="419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方正楷体简体" panose="02010601030101010101" pitchFamily="2" charset="-122"/>
                <a:ea typeface="方正楷体简体" panose="02010601030101010101" pitchFamily="2" charset="-122"/>
                <a:cs typeface="+mn-cs"/>
              </a:rPr>
              <a:t>腊八节的传说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3F2527E-F322-4D0F-BD55-15CCFD4D51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9031" y="1233763"/>
            <a:ext cx="4907960" cy="3131054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29816770-65E0-4AB6-93AD-71E60C7D32C7}"/>
              </a:ext>
            </a:extLst>
          </p:cNvPr>
          <p:cNvGrpSpPr/>
          <p:nvPr/>
        </p:nvGrpSpPr>
        <p:grpSpPr>
          <a:xfrm>
            <a:off x="989674" y="4376709"/>
            <a:ext cx="2902625" cy="1504703"/>
            <a:chOff x="989674" y="4376709"/>
            <a:chExt cx="2902625" cy="1504703"/>
          </a:xfrm>
        </p:grpSpPr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0043A4D3-DD69-4AE3-88D8-4C1F34344EF8}"/>
                </a:ext>
              </a:extLst>
            </p:cNvPr>
            <p:cNvSpPr txBox="1"/>
            <p:nvPr/>
          </p:nvSpPr>
          <p:spPr>
            <a:xfrm>
              <a:off x="1099629" y="4696472"/>
              <a:ext cx="2682716" cy="11849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spcBef>
                  <a:spcPts val="600"/>
                </a:spcBef>
                <a:spcAft>
                  <a:spcPts val="600"/>
                </a:spcAft>
                <a:buFont typeface="Wingdings" panose="05000000000000000000" pitchFamily="2" charset="2"/>
                <a:buChar char="u"/>
              </a:pPr>
              <a:r>
                <a:rPr lang="zh-CN" altLang="en-US" sz="1200" dirty="0">
                  <a:solidFill>
                    <a:srgbClr val="01010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楷体简体" panose="02010601030101010101" pitchFamily="2" charset="-122"/>
                  <a:ea typeface="方正楷体简体" panose="02010601030101010101" pitchFamily="2" charset="-122"/>
                </a:rPr>
                <a:t>标题数字等都可以通过点击和重新输入进行更改。标题数字等都可以通过点击和重新输入进行更改。</a:t>
              </a:r>
              <a:endParaRPr lang="en-US" altLang="zh-CN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endParaRPr>
            </a:p>
            <a:p>
              <a:endParaRPr lang="zh-CN" altLang="en-US" dirty="0"/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A5393CF2-1F70-4C71-9643-796316CAD448}"/>
                </a:ext>
              </a:extLst>
            </p:cNvPr>
            <p:cNvSpPr/>
            <p:nvPr/>
          </p:nvSpPr>
          <p:spPr>
            <a:xfrm>
              <a:off x="989674" y="4376709"/>
              <a:ext cx="2902625" cy="1340658"/>
            </a:xfrm>
            <a:prstGeom prst="rect">
              <a:avLst/>
            </a:prstGeom>
            <a:noFill/>
            <a:ln w="38100">
              <a:solidFill>
                <a:srgbClr val="01010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01382B61-D440-43B2-9C34-928118D04372}"/>
              </a:ext>
            </a:extLst>
          </p:cNvPr>
          <p:cNvGrpSpPr/>
          <p:nvPr/>
        </p:nvGrpSpPr>
        <p:grpSpPr>
          <a:xfrm>
            <a:off x="4644687" y="4376709"/>
            <a:ext cx="2902625" cy="1504703"/>
            <a:chOff x="989674" y="4376709"/>
            <a:chExt cx="2902625" cy="1504703"/>
          </a:xfrm>
        </p:grpSpPr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0AD7904C-DFA1-4834-BCA6-CE354925AE1D}"/>
                </a:ext>
              </a:extLst>
            </p:cNvPr>
            <p:cNvSpPr txBox="1"/>
            <p:nvPr/>
          </p:nvSpPr>
          <p:spPr>
            <a:xfrm>
              <a:off x="1099629" y="4696472"/>
              <a:ext cx="2682716" cy="11849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spcBef>
                  <a:spcPts val="600"/>
                </a:spcBef>
                <a:spcAft>
                  <a:spcPts val="600"/>
                </a:spcAft>
                <a:buFont typeface="Wingdings" panose="05000000000000000000" pitchFamily="2" charset="2"/>
                <a:buChar char="u"/>
              </a:pPr>
              <a:r>
                <a:rPr lang="zh-CN" altLang="en-US" sz="1200" dirty="0">
                  <a:solidFill>
                    <a:srgbClr val="01010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楷体简体" panose="02010601030101010101" pitchFamily="2" charset="-122"/>
                  <a:ea typeface="方正楷体简体" panose="02010601030101010101" pitchFamily="2" charset="-122"/>
                </a:rPr>
                <a:t>标题数字等都可以通过点击和重新输入进行更改。标题数字等都可以通过点击和重新输入进行更改。</a:t>
              </a:r>
              <a:endParaRPr lang="en-US" altLang="zh-CN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endParaRPr>
            </a:p>
            <a:p>
              <a:endParaRPr lang="zh-CN" altLang="en-US" dirty="0"/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5ED90338-0C80-4903-968A-0018F8C37FFE}"/>
                </a:ext>
              </a:extLst>
            </p:cNvPr>
            <p:cNvSpPr/>
            <p:nvPr/>
          </p:nvSpPr>
          <p:spPr>
            <a:xfrm>
              <a:off x="989674" y="4376709"/>
              <a:ext cx="2902625" cy="1340658"/>
            </a:xfrm>
            <a:prstGeom prst="rect">
              <a:avLst/>
            </a:prstGeom>
            <a:noFill/>
            <a:ln w="38100">
              <a:solidFill>
                <a:srgbClr val="01010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B04C2AE4-F3BD-4361-9B7B-293572AB792A}"/>
              </a:ext>
            </a:extLst>
          </p:cNvPr>
          <p:cNvGrpSpPr/>
          <p:nvPr/>
        </p:nvGrpSpPr>
        <p:grpSpPr>
          <a:xfrm>
            <a:off x="8269234" y="4376709"/>
            <a:ext cx="2902625" cy="1504703"/>
            <a:chOff x="989674" y="4376709"/>
            <a:chExt cx="2902625" cy="1504703"/>
          </a:xfrm>
        </p:grpSpPr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E00C2A42-3E22-4443-BC1B-2FDCBFD42A97}"/>
                </a:ext>
              </a:extLst>
            </p:cNvPr>
            <p:cNvSpPr txBox="1"/>
            <p:nvPr/>
          </p:nvSpPr>
          <p:spPr>
            <a:xfrm>
              <a:off x="1099629" y="4696472"/>
              <a:ext cx="2682716" cy="11849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spcBef>
                  <a:spcPts val="600"/>
                </a:spcBef>
                <a:spcAft>
                  <a:spcPts val="600"/>
                </a:spcAft>
                <a:buFont typeface="Wingdings" panose="05000000000000000000" pitchFamily="2" charset="2"/>
                <a:buChar char="u"/>
              </a:pPr>
              <a:r>
                <a:rPr lang="zh-CN" altLang="en-US" sz="1200" dirty="0">
                  <a:solidFill>
                    <a:srgbClr val="01010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楷体简体" panose="02010601030101010101" pitchFamily="2" charset="-122"/>
                  <a:ea typeface="方正楷体简体" panose="02010601030101010101" pitchFamily="2" charset="-122"/>
                </a:rPr>
                <a:t>标题数字等都可以通过点击和重新输入进行更改。标题数字等都可以通过点击和重新输入进行更改。</a:t>
              </a:r>
              <a:endParaRPr lang="en-US" altLang="zh-CN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endParaRPr>
            </a:p>
            <a:p>
              <a:endParaRPr lang="zh-CN" altLang="en-US" dirty="0"/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6820D7C6-A82C-446C-B537-B5060C6E8667}"/>
                </a:ext>
              </a:extLst>
            </p:cNvPr>
            <p:cNvSpPr/>
            <p:nvPr/>
          </p:nvSpPr>
          <p:spPr>
            <a:xfrm>
              <a:off x="989674" y="4376709"/>
              <a:ext cx="2902625" cy="1340658"/>
            </a:xfrm>
            <a:prstGeom prst="rect">
              <a:avLst/>
            </a:prstGeom>
            <a:noFill/>
            <a:ln w="38100">
              <a:solidFill>
                <a:srgbClr val="01010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3329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A3F3B8B-6A23-4F4A-8C9F-D56F20125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30C7C4-F48B-47A7-AEFF-2866B8237E36}"/>
              </a:ext>
            </a:extLst>
          </p:cNvPr>
          <p:cNvSpPr txBox="1"/>
          <p:nvPr/>
        </p:nvSpPr>
        <p:spPr>
          <a:xfrm>
            <a:off x="8606991" y="587432"/>
            <a:ext cx="419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方正楷体简体" panose="02010601030101010101" pitchFamily="2" charset="-122"/>
                <a:ea typeface="方正楷体简体" panose="02010601030101010101" pitchFamily="2" charset="-122"/>
                <a:cs typeface="+mn-cs"/>
              </a:rPr>
              <a:t>腊八节的传说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D176BDF5-1145-43A3-A268-5BDA7FE6E64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73" y="4498848"/>
            <a:ext cx="3027852" cy="1885833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87445D7C-87A8-4173-A798-1E32DCF27159}"/>
              </a:ext>
            </a:extLst>
          </p:cNvPr>
          <p:cNvGrpSpPr/>
          <p:nvPr/>
        </p:nvGrpSpPr>
        <p:grpSpPr>
          <a:xfrm>
            <a:off x="2101512" y="1772407"/>
            <a:ext cx="2902625" cy="1440206"/>
            <a:chOff x="989674" y="4441206"/>
            <a:chExt cx="2902625" cy="1440206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1FDD9AFA-6E9A-48E8-995D-408670565970}"/>
                </a:ext>
              </a:extLst>
            </p:cNvPr>
            <p:cNvSpPr txBox="1"/>
            <p:nvPr/>
          </p:nvSpPr>
          <p:spPr>
            <a:xfrm>
              <a:off x="1099629" y="4696472"/>
              <a:ext cx="2682716" cy="11849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spcBef>
                  <a:spcPts val="600"/>
                </a:spcBef>
                <a:spcAft>
                  <a:spcPts val="600"/>
                </a:spcAft>
                <a:buFont typeface="Wingdings" panose="05000000000000000000" pitchFamily="2" charset="2"/>
                <a:buChar char="u"/>
              </a:pPr>
              <a:r>
                <a:rPr lang="zh-CN" altLang="en-US" sz="1200" dirty="0">
                  <a:solidFill>
                    <a:srgbClr val="01010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楷体简体" panose="02010601030101010101" pitchFamily="2" charset="-122"/>
                  <a:ea typeface="方正楷体简体" panose="02010601030101010101" pitchFamily="2" charset="-122"/>
                </a:rPr>
                <a:t>标题数字等都可以通过点击和重新输入进行更改。标题数字等都可以通过点击和重新输入进行更改。</a:t>
              </a:r>
              <a:endParaRPr lang="en-US" altLang="zh-CN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endParaRPr>
            </a:p>
            <a:p>
              <a:endParaRPr lang="zh-CN" altLang="en-US" dirty="0"/>
            </a:p>
          </p:txBody>
        </p:sp>
        <p:sp>
          <p:nvSpPr>
            <p:cNvPr id="9" name="椭圆 8">
              <a:extLst>
                <a:ext uri="{FF2B5EF4-FFF2-40B4-BE49-F238E27FC236}">
                  <a16:creationId xmlns="" xmlns:a16="http://schemas.microsoft.com/office/drawing/2014/main" id="{F271CF8D-3802-4543-ABA9-2EA7865CA0FF}"/>
                </a:ext>
              </a:extLst>
            </p:cNvPr>
            <p:cNvSpPr/>
            <p:nvPr/>
          </p:nvSpPr>
          <p:spPr>
            <a:xfrm>
              <a:off x="989674" y="4441206"/>
              <a:ext cx="2902625" cy="1340658"/>
            </a:xfrm>
            <a:prstGeom prst="ellipse">
              <a:avLst/>
            </a:prstGeom>
            <a:noFill/>
            <a:ln w="38100">
              <a:solidFill>
                <a:srgbClr val="01010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80A8A745-8912-4E40-BA1E-2568FF0F5105}"/>
              </a:ext>
            </a:extLst>
          </p:cNvPr>
          <p:cNvGrpSpPr/>
          <p:nvPr/>
        </p:nvGrpSpPr>
        <p:grpSpPr>
          <a:xfrm>
            <a:off x="4677076" y="3084490"/>
            <a:ext cx="2902625" cy="1479005"/>
            <a:chOff x="2634381" y="5363483"/>
            <a:chExt cx="2902625" cy="1479005"/>
          </a:xfrm>
        </p:grpSpPr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F7268840-68AD-4983-A0BE-B3646863B204}"/>
                </a:ext>
              </a:extLst>
            </p:cNvPr>
            <p:cNvSpPr txBox="1"/>
            <p:nvPr/>
          </p:nvSpPr>
          <p:spPr>
            <a:xfrm>
              <a:off x="2744335" y="5657548"/>
              <a:ext cx="2682716" cy="11849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spcBef>
                  <a:spcPts val="600"/>
                </a:spcBef>
                <a:spcAft>
                  <a:spcPts val="600"/>
                </a:spcAft>
                <a:buFont typeface="Wingdings" panose="05000000000000000000" pitchFamily="2" charset="2"/>
                <a:buChar char="u"/>
              </a:pPr>
              <a:r>
                <a:rPr lang="zh-CN" altLang="en-US" sz="1200" dirty="0">
                  <a:solidFill>
                    <a:srgbClr val="01010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楷体简体" panose="02010601030101010101" pitchFamily="2" charset="-122"/>
                  <a:ea typeface="方正楷体简体" panose="02010601030101010101" pitchFamily="2" charset="-122"/>
                </a:rPr>
                <a:t>标题数字等都可以通过点击和重新输入进行更改。标题数字等都可以通过点击和重新输入进行更改。</a:t>
              </a:r>
              <a:endParaRPr lang="en-US" altLang="zh-CN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endParaRPr>
            </a:p>
            <a:p>
              <a:endParaRPr lang="zh-CN" altLang="en-US" dirty="0"/>
            </a:p>
          </p:txBody>
        </p:sp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8132AD54-1688-452C-9C98-9618B86EEE6D}"/>
                </a:ext>
              </a:extLst>
            </p:cNvPr>
            <p:cNvSpPr/>
            <p:nvPr/>
          </p:nvSpPr>
          <p:spPr>
            <a:xfrm>
              <a:off x="2634381" y="5363483"/>
              <a:ext cx="2902625" cy="1340658"/>
            </a:xfrm>
            <a:prstGeom prst="ellipse">
              <a:avLst/>
            </a:prstGeom>
            <a:noFill/>
            <a:ln w="38100">
              <a:solidFill>
                <a:srgbClr val="01010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E79DB62F-A7A1-49D0-B636-0A4DCCB5118D}"/>
              </a:ext>
            </a:extLst>
          </p:cNvPr>
          <p:cNvGrpSpPr/>
          <p:nvPr/>
        </p:nvGrpSpPr>
        <p:grpSpPr>
          <a:xfrm>
            <a:off x="6777756" y="4857560"/>
            <a:ext cx="2902625" cy="1479005"/>
            <a:chOff x="2634381" y="5363483"/>
            <a:chExt cx="2902625" cy="1479005"/>
          </a:xfrm>
        </p:grpSpPr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0F295534-A54F-473B-9082-533C6605CF33}"/>
                </a:ext>
              </a:extLst>
            </p:cNvPr>
            <p:cNvSpPr txBox="1"/>
            <p:nvPr/>
          </p:nvSpPr>
          <p:spPr>
            <a:xfrm>
              <a:off x="2744335" y="5657548"/>
              <a:ext cx="2682716" cy="11849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spcBef>
                  <a:spcPts val="600"/>
                </a:spcBef>
                <a:spcAft>
                  <a:spcPts val="600"/>
                </a:spcAft>
                <a:buFont typeface="Wingdings" panose="05000000000000000000" pitchFamily="2" charset="2"/>
                <a:buChar char="u"/>
              </a:pPr>
              <a:r>
                <a:rPr lang="zh-CN" altLang="en-US" sz="1200" dirty="0">
                  <a:solidFill>
                    <a:srgbClr val="01010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楷体简体" panose="02010601030101010101" pitchFamily="2" charset="-122"/>
                  <a:ea typeface="方正楷体简体" panose="02010601030101010101" pitchFamily="2" charset="-122"/>
                </a:rPr>
                <a:t>标题数字等都可以通过点击和重新输入进行更改。标题数字等都可以通过点击和重新输入进行更改。</a:t>
              </a:r>
              <a:endParaRPr lang="en-US" altLang="zh-CN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endParaRPr>
            </a:p>
            <a:p>
              <a:endParaRPr lang="zh-CN" altLang="en-US" dirty="0"/>
            </a:p>
          </p:txBody>
        </p:sp>
        <p:sp>
          <p:nvSpPr>
            <p:cNvPr id="15" name="椭圆 14">
              <a:extLst>
                <a:ext uri="{FF2B5EF4-FFF2-40B4-BE49-F238E27FC236}">
                  <a16:creationId xmlns="" xmlns:a16="http://schemas.microsoft.com/office/drawing/2014/main" id="{7721D9C9-87E4-452D-ABD4-54020D6D40FC}"/>
                </a:ext>
              </a:extLst>
            </p:cNvPr>
            <p:cNvSpPr/>
            <p:nvPr/>
          </p:nvSpPr>
          <p:spPr>
            <a:xfrm>
              <a:off x="2634381" y="5363483"/>
              <a:ext cx="2902625" cy="1340658"/>
            </a:xfrm>
            <a:prstGeom prst="ellipse">
              <a:avLst/>
            </a:prstGeom>
            <a:noFill/>
            <a:ln w="38100">
              <a:solidFill>
                <a:srgbClr val="01010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D3890ED4-7003-478F-9F3B-15AFAFF805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2277" y="3754819"/>
            <a:ext cx="990600" cy="126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73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A3F3B8B-6A23-4F4A-8C9F-D56F20125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2D05978C-7BDD-4915-8AD0-D7A0D342C7A4}"/>
              </a:ext>
            </a:extLst>
          </p:cNvPr>
          <p:cNvSpPr/>
          <p:nvPr/>
        </p:nvSpPr>
        <p:spPr>
          <a:xfrm>
            <a:off x="4953000" y="2981325"/>
            <a:ext cx="7256354" cy="871538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30C7C4-F48B-47A7-AEFF-2866B8237E36}"/>
              </a:ext>
            </a:extLst>
          </p:cNvPr>
          <p:cNvSpPr txBox="1"/>
          <p:nvPr/>
        </p:nvSpPr>
        <p:spPr>
          <a:xfrm>
            <a:off x="6322904" y="2837200"/>
            <a:ext cx="54197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腊八节的美食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51990C1E-C164-4CE4-9058-BFED1A1CDD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00235"/>
            <a:ext cx="5873534" cy="5343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54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A3F3B8B-6A23-4F4A-8C9F-D56F20125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30C7C4-F48B-47A7-AEFF-2866B8237E36}"/>
              </a:ext>
            </a:extLst>
          </p:cNvPr>
          <p:cNvSpPr txBox="1"/>
          <p:nvPr/>
        </p:nvSpPr>
        <p:spPr>
          <a:xfrm>
            <a:off x="8606991" y="587432"/>
            <a:ext cx="419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方正楷体简体" panose="02010601030101010101" pitchFamily="2" charset="-122"/>
                <a:ea typeface="方正楷体简体" panose="02010601030101010101" pitchFamily="2" charset="-122"/>
                <a:cs typeface="+mn-cs"/>
              </a:rPr>
              <a:t>腊八节的美食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EBB08A12-BF30-4E54-A0EC-B4C5F30F2F4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2131" y="2072910"/>
            <a:ext cx="2770699" cy="19144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937D9E3-BB36-457F-B243-3D7377D6C9AC}"/>
              </a:ext>
            </a:extLst>
          </p:cNvPr>
          <p:cNvGrpSpPr/>
          <p:nvPr/>
        </p:nvGrpSpPr>
        <p:grpSpPr>
          <a:xfrm>
            <a:off x="4646064" y="2072910"/>
            <a:ext cx="6582701" cy="3270615"/>
            <a:chOff x="4752048" y="1821195"/>
            <a:chExt cx="6582701" cy="1887843"/>
          </a:xfrm>
        </p:grpSpPr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BD53FD59-5434-4B89-A760-EB196FF271D2}"/>
                </a:ext>
              </a:extLst>
            </p:cNvPr>
            <p:cNvSpPr/>
            <p:nvPr/>
          </p:nvSpPr>
          <p:spPr>
            <a:xfrm>
              <a:off x="5001161" y="1821195"/>
              <a:ext cx="6076414" cy="1887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spcBef>
                  <a:spcPts val="600"/>
                </a:spcBef>
                <a:spcAft>
                  <a:spcPts val="600"/>
                </a:spcAft>
                <a:buFont typeface="Wingdings" panose="05000000000000000000" pitchFamily="2" charset="2"/>
                <a:buChar char="u"/>
              </a:pPr>
              <a:r>
                <a:rPr lang="zh-CN" altLang="en-US" sz="1200" b="1" dirty="0">
                  <a:solidFill>
                    <a:srgbClr val="010101"/>
                  </a:solidFill>
                  <a:latin typeface="Hiragino Sans GB"/>
                </a:rPr>
                <a:t>腊八豆腐</a:t>
              </a:r>
              <a:endParaRPr lang="zh-CN" altLang="en-US" sz="1200" dirty="0">
                <a:solidFill>
                  <a:srgbClr val="010101"/>
                </a:solidFill>
                <a:latin typeface="Hiragino Sans GB"/>
              </a:endParaRPr>
            </a:p>
            <a:p>
              <a:pPr marL="742950" lvl="1" indent="-285750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solidFill>
                    <a:srgbClr val="010101"/>
                  </a:solidFill>
                  <a:latin typeface="Hiragino Sans GB"/>
                </a:rPr>
                <a:t>“腊八豆腐”是安徽黔县民间风味特产，在春节前夕的腊八，即农历十二月初八前后，黔县家家户户都要晒制豆腐，民间将这种自然晒制的豆腐称作“腊八豆腐”。</a:t>
              </a:r>
            </a:p>
            <a:p>
              <a:pPr marL="285750" indent="-285750">
                <a:spcBef>
                  <a:spcPts val="600"/>
                </a:spcBef>
                <a:spcAft>
                  <a:spcPts val="600"/>
                </a:spcAft>
                <a:buFont typeface="Wingdings" panose="05000000000000000000" pitchFamily="2" charset="2"/>
                <a:buChar char="u"/>
              </a:pPr>
              <a:r>
                <a:rPr lang="zh-CN" altLang="en-US" sz="1200" b="1" dirty="0">
                  <a:solidFill>
                    <a:srgbClr val="010101"/>
                  </a:solidFill>
                  <a:latin typeface="Hiragino Sans GB"/>
                </a:rPr>
                <a:t>腊八面</a:t>
              </a:r>
              <a:endParaRPr lang="zh-CN" altLang="en-US" sz="1200" dirty="0">
                <a:solidFill>
                  <a:srgbClr val="010101"/>
                </a:solidFill>
                <a:latin typeface="Hiragino Sans GB"/>
              </a:endParaRPr>
            </a:p>
            <a:p>
              <a:pPr marL="742950" lvl="1" indent="-285750">
                <a:spcBef>
                  <a:spcPts val="600"/>
                </a:spcBef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zh-CN" altLang="en-US" sz="1200" dirty="0">
                  <a:solidFill>
                    <a:srgbClr val="010101"/>
                  </a:solidFill>
                  <a:latin typeface="Hiragino Sans GB"/>
                </a:rPr>
                <a:t>我国北方一些不产或少产大米的地方，人们不吃腊八粥，而是吃腊八面。隔天用各种果、蔬做成臊子，把面条擀好，到腊月初八早晨全家吃腊八面。</a:t>
              </a:r>
              <a:endParaRPr lang="zh-CN" altLang="en-US" sz="1200" b="0" i="0" dirty="0">
                <a:solidFill>
                  <a:srgbClr val="010101"/>
                </a:solidFill>
                <a:effectLst/>
                <a:latin typeface="Hiragino Sans GB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8372D093-521A-4986-B24B-0323D5FA60B8}"/>
                </a:ext>
              </a:extLst>
            </p:cNvPr>
            <p:cNvSpPr/>
            <p:nvPr/>
          </p:nvSpPr>
          <p:spPr>
            <a:xfrm>
              <a:off x="4752048" y="1821195"/>
              <a:ext cx="6582701" cy="1887843"/>
            </a:xfrm>
            <a:prstGeom prst="rect">
              <a:avLst/>
            </a:prstGeom>
            <a:noFill/>
            <a:ln w="38100">
              <a:solidFill>
                <a:srgbClr val="01010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61794074-78DD-494F-A2DC-B4F88C6CE99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54762" y="3886200"/>
            <a:ext cx="1616107" cy="11166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9721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A3F3B8B-6A23-4F4A-8C9F-D56F20125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30C7C4-F48B-47A7-AEFF-2866B8237E36}"/>
              </a:ext>
            </a:extLst>
          </p:cNvPr>
          <p:cNvSpPr txBox="1"/>
          <p:nvPr/>
        </p:nvSpPr>
        <p:spPr>
          <a:xfrm>
            <a:off x="8606991" y="587432"/>
            <a:ext cx="419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方正楷体简体" panose="02010601030101010101" pitchFamily="2" charset="-122"/>
                <a:ea typeface="方正楷体简体" panose="02010601030101010101" pitchFamily="2" charset="-122"/>
                <a:cs typeface="+mn-cs"/>
              </a:rPr>
              <a:t>腊八节的美食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FA87F34-5A39-4A0C-9B63-73EE2841C02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597" y="1900957"/>
            <a:ext cx="585586" cy="52791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B9FB7947-2B84-4F82-B72D-959DB393388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0880" y="4185965"/>
            <a:ext cx="585586" cy="527918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BBD9D70E-B55B-4498-9D24-7E655796E750}"/>
              </a:ext>
            </a:extLst>
          </p:cNvPr>
          <p:cNvSpPr txBox="1"/>
          <p:nvPr/>
        </p:nvSpPr>
        <p:spPr>
          <a:xfrm>
            <a:off x="3952517" y="1900957"/>
            <a:ext cx="516290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2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2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6E74A9BE-99F6-4BCF-A15A-882DA820E5D6}"/>
              </a:ext>
            </a:extLst>
          </p:cNvPr>
          <p:cNvSpPr txBox="1"/>
          <p:nvPr/>
        </p:nvSpPr>
        <p:spPr>
          <a:xfrm>
            <a:off x="3952517" y="4410229"/>
            <a:ext cx="516290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2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2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477E4329-5985-436C-958F-6866B5204083}"/>
              </a:ext>
            </a:extLst>
          </p:cNvPr>
          <p:cNvSpPr/>
          <p:nvPr/>
        </p:nvSpPr>
        <p:spPr>
          <a:xfrm>
            <a:off x="3865014" y="1793693"/>
            <a:ext cx="5250411" cy="1197158"/>
          </a:xfrm>
          <a:prstGeom prst="rect">
            <a:avLst/>
          </a:prstGeom>
          <a:noFill/>
          <a:ln w="38100">
            <a:solidFill>
              <a:srgbClr val="01010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F321A0D2-06A0-4687-B45B-E7A69D81CA88}"/>
              </a:ext>
            </a:extLst>
          </p:cNvPr>
          <p:cNvSpPr/>
          <p:nvPr/>
        </p:nvSpPr>
        <p:spPr>
          <a:xfrm>
            <a:off x="3865013" y="4185965"/>
            <a:ext cx="5250411" cy="1197158"/>
          </a:xfrm>
          <a:prstGeom prst="rect">
            <a:avLst/>
          </a:prstGeom>
          <a:noFill/>
          <a:ln w="38100">
            <a:solidFill>
              <a:srgbClr val="01010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B509B37A-217E-4AC6-B35F-38BE5D10A3B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7347" y="4643390"/>
            <a:ext cx="2519474" cy="211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950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A3F3B8B-6A23-4F4A-8C9F-D56F20125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30C7C4-F48B-47A7-AEFF-2866B8237E36}"/>
              </a:ext>
            </a:extLst>
          </p:cNvPr>
          <p:cNvSpPr txBox="1"/>
          <p:nvPr/>
        </p:nvSpPr>
        <p:spPr>
          <a:xfrm>
            <a:off x="8606991" y="587432"/>
            <a:ext cx="419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方正楷体简体" panose="02010601030101010101" pitchFamily="2" charset="-122"/>
                <a:ea typeface="方正楷体简体" panose="02010601030101010101" pitchFamily="2" charset="-122"/>
                <a:cs typeface="+mn-cs"/>
              </a:rPr>
              <a:t>腊八节的美食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FBF2C4F-698B-4B75-8291-BFBECA3155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0606" y="1233763"/>
            <a:ext cx="8049994" cy="5205995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089F32CF-4B19-4C4A-B5FE-36BBFB00662D}"/>
              </a:ext>
            </a:extLst>
          </p:cNvPr>
          <p:cNvSpPr/>
          <p:nvPr/>
        </p:nvSpPr>
        <p:spPr>
          <a:xfrm>
            <a:off x="5223398" y="4449297"/>
            <a:ext cx="6450460" cy="964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010101"/>
                </a:solidFill>
                <a:latin typeface="Hiragino Sans GB"/>
              </a:rPr>
              <a:t>其实材料非常简单，就是醋和大蒜瓣儿。做法也是极其简单，将剥了皮的蒜瓣儿放到一个可以密封的罐子，瓶子之类的容器里面，然后倒入醋，封上口放到一个冷的地方。慢慢地，泡在醋中的蒜就会变绿，最后会变得通体碧绿的，如同翡翠碧玉。</a:t>
            </a:r>
            <a:endParaRPr lang="zh-CN" altLang="en-US" sz="1400" dirty="0">
              <a:solidFill>
                <a:srgbClr val="010101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4B8DD92A-C3FC-47FD-937E-14E29D7C14B9}"/>
              </a:ext>
            </a:extLst>
          </p:cNvPr>
          <p:cNvSpPr/>
          <p:nvPr/>
        </p:nvSpPr>
        <p:spPr>
          <a:xfrm>
            <a:off x="5223398" y="2544098"/>
            <a:ext cx="64923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0101"/>
                </a:solidFill>
                <a:latin typeface="Hiragino Sans GB"/>
              </a:rPr>
              <a:t>翡翠碧玉腊八蒜</a:t>
            </a:r>
            <a:endParaRPr lang="en-US" altLang="zh-CN" b="1" dirty="0">
              <a:solidFill>
                <a:srgbClr val="010101"/>
              </a:solidFill>
              <a:latin typeface="Hiragino Sans GB"/>
            </a:endParaRPr>
          </a:p>
          <a:p>
            <a:endParaRPr lang="zh-CN" altLang="en-US" dirty="0">
              <a:solidFill>
                <a:srgbClr val="010101"/>
              </a:solidFill>
              <a:latin typeface="Hiragino Sans GB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010101"/>
                </a:solidFill>
                <a:latin typeface="Hiragino Sans GB"/>
              </a:rPr>
              <a:t>泡腊八蒜是北方，尤其是华北地区的一个习俗。顾名思义，就是在阴历腊月初八的这天来泡制蒜。</a:t>
            </a:r>
            <a:endParaRPr lang="zh-CN" altLang="en-US" sz="1400" b="0" i="0" dirty="0">
              <a:solidFill>
                <a:srgbClr val="010101"/>
              </a:solidFill>
              <a:effectLst/>
              <a:latin typeface="Hiragino Sans GB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8D04855D-96CB-4D57-9E6F-AABEEBAB410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6366" y="2114492"/>
            <a:ext cx="2757990" cy="17222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056651E-709C-46E3-9DBE-272F2FD24E1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6366" y="4070516"/>
            <a:ext cx="2757990" cy="17222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596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A3F3B8B-6A23-4F4A-8C9F-D56F20125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30C7C4-F48B-47A7-AEFF-2866B8237E36}"/>
              </a:ext>
            </a:extLst>
          </p:cNvPr>
          <p:cNvSpPr txBox="1"/>
          <p:nvPr/>
        </p:nvSpPr>
        <p:spPr>
          <a:xfrm>
            <a:off x="8606991" y="587432"/>
            <a:ext cx="419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方正楷体简体" panose="02010601030101010101" pitchFamily="2" charset="-122"/>
                <a:ea typeface="方正楷体简体" panose="02010601030101010101" pitchFamily="2" charset="-122"/>
                <a:cs typeface="+mn-cs"/>
              </a:rPr>
              <a:t>腊八节的美食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924D7F0-6622-4F68-ABC5-7279A52A0FD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64403" y="3673422"/>
            <a:ext cx="4770285" cy="16664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2C907F41-3959-4E32-BB95-E549686A5BE5}"/>
              </a:ext>
            </a:extLst>
          </p:cNvPr>
          <p:cNvSpPr txBox="1"/>
          <p:nvPr/>
        </p:nvSpPr>
        <p:spPr>
          <a:xfrm>
            <a:off x="6495692" y="1821195"/>
            <a:ext cx="516290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2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2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45FC54F6-F512-484B-9838-4F680CB9B025}"/>
              </a:ext>
            </a:extLst>
          </p:cNvPr>
          <p:cNvSpPr txBox="1"/>
          <p:nvPr/>
        </p:nvSpPr>
        <p:spPr>
          <a:xfrm>
            <a:off x="1011208" y="2907045"/>
            <a:ext cx="516290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2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2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BB48B77F-E91C-402C-9F6D-CEE3905FFC7B}"/>
              </a:ext>
            </a:extLst>
          </p:cNvPr>
          <p:cNvSpPr txBox="1"/>
          <p:nvPr/>
        </p:nvSpPr>
        <p:spPr>
          <a:xfrm>
            <a:off x="6495692" y="3983370"/>
            <a:ext cx="516290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2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2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C28F9FC-256D-4E6B-A0FC-4F87E6C9672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1539" y="1821195"/>
            <a:ext cx="1208848" cy="84896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1FB9B96C-B3BC-4EFA-B9FA-E20167ECCB1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9951" y="2898493"/>
            <a:ext cx="1208848" cy="84896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25FEAF9-2F52-4FA9-A132-EAC5DE20500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1539" y="4144001"/>
            <a:ext cx="1208848" cy="84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70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C6D5209-9099-44FC-89ED-A9A3569F36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AEF00CEE-5A92-46EB-A90F-75676A1D4FEF}"/>
              </a:ext>
            </a:extLst>
          </p:cNvPr>
          <p:cNvSpPr txBox="1"/>
          <p:nvPr/>
        </p:nvSpPr>
        <p:spPr>
          <a:xfrm>
            <a:off x="6787716" y="2016182"/>
            <a:ext cx="419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腊八节的来历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EC9E7872-C817-4E6A-BF2E-2AB4919A5274}"/>
              </a:ext>
            </a:extLst>
          </p:cNvPr>
          <p:cNvSpPr txBox="1"/>
          <p:nvPr/>
        </p:nvSpPr>
        <p:spPr>
          <a:xfrm>
            <a:off x="7146855" y="3105834"/>
            <a:ext cx="419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腊八节的传说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6E4E3DE0-1630-4CEF-9C05-CA304755F149}"/>
              </a:ext>
            </a:extLst>
          </p:cNvPr>
          <p:cNvSpPr txBox="1"/>
          <p:nvPr/>
        </p:nvSpPr>
        <p:spPr>
          <a:xfrm>
            <a:off x="6911541" y="4296283"/>
            <a:ext cx="419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腊八节的传统美食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CFDD24C-4C54-4543-85D1-68FA137FEDBC}"/>
              </a:ext>
            </a:extLst>
          </p:cNvPr>
          <p:cNvSpPr txBox="1"/>
          <p:nvPr/>
        </p:nvSpPr>
        <p:spPr>
          <a:xfrm>
            <a:off x="6273485" y="5385935"/>
            <a:ext cx="419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腊八节的诗歌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929F1D87-3F7A-452C-9A6D-AC2174F2C6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7159" y="1196707"/>
            <a:ext cx="5110916" cy="5110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55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A3F3B8B-6A23-4F4A-8C9F-D56F20125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30C7C4-F48B-47A7-AEFF-2866B8237E36}"/>
              </a:ext>
            </a:extLst>
          </p:cNvPr>
          <p:cNvSpPr txBox="1"/>
          <p:nvPr/>
        </p:nvSpPr>
        <p:spPr>
          <a:xfrm>
            <a:off x="8606991" y="587432"/>
            <a:ext cx="419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方正楷体简体" panose="02010601030101010101" pitchFamily="2" charset="-122"/>
                <a:ea typeface="方正楷体简体" panose="02010601030101010101" pitchFamily="2" charset="-122"/>
                <a:cs typeface="+mn-cs"/>
              </a:rPr>
              <a:t>腊八节的美食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4F1322A-517D-43F4-8548-163C8F72EF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3789" y="1146777"/>
            <a:ext cx="3606981" cy="506927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72A49B57-7F5F-45A0-947B-3CF5E29CC4DB}"/>
              </a:ext>
            </a:extLst>
          </p:cNvPr>
          <p:cNvSpPr txBox="1"/>
          <p:nvPr/>
        </p:nvSpPr>
        <p:spPr>
          <a:xfrm>
            <a:off x="1630333" y="1840245"/>
            <a:ext cx="293214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2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2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5898807A-8136-461F-9F28-16E09C642F29}"/>
              </a:ext>
            </a:extLst>
          </p:cNvPr>
          <p:cNvSpPr txBox="1"/>
          <p:nvPr/>
        </p:nvSpPr>
        <p:spPr>
          <a:xfrm>
            <a:off x="8097135" y="3116595"/>
            <a:ext cx="293214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2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2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3B29F626-ED6A-4037-844D-13940F875870}"/>
              </a:ext>
            </a:extLst>
          </p:cNvPr>
          <p:cNvSpPr txBox="1"/>
          <p:nvPr/>
        </p:nvSpPr>
        <p:spPr>
          <a:xfrm>
            <a:off x="1630333" y="4614848"/>
            <a:ext cx="293214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2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2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023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A3F3B8B-6A23-4F4A-8C9F-D56F20125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2D05978C-7BDD-4915-8AD0-D7A0D342C7A4}"/>
              </a:ext>
            </a:extLst>
          </p:cNvPr>
          <p:cNvSpPr/>
          <p:nvPr/>
        </p:nvSpPr>
        <p:spPr>
          <a:xfrm>
            <a:off x="4953000" y="2981325"/>
            <a:ext cx="7256354" cy="871538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30C7C4-F48B-47A7-AEFF-2866B8237E36}"/>
              </a:ext>
            </a:extLst>
          </p:cNvPr>
          <p:cNvSpPr txBox="1"/>
          <p:nvPr/>
        </p:nvSpPr>
        <p:spPr>
          <a:xfrm>
            <a:off x="6322904" y="2837200"/>
            <a:ext cx="54197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腊八节的诗歌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51990C1E-C164-4CE4-9058-BFED1A1CDD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00235"/>
            <a:ext cx="5873534" cy="5343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671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A3F3B8B-6A23-4F4A-8C9F-D56F20125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30C7C4-F48B-47A7-AEFF-2866B8237E36}"/>
              </a:ext>
            </a:extLst>
          </p:cNvPr>
          <p:cNvSpPr txBox="1"/>
          <p:nvPr/>
        </p:nvSpPr>
        <p:spPr>
          <a:xfrm>
            <a:off x="8606991" y="587432"/>
            <a:ext cx="419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方正楷体简体" panose="02010601030101010101" pitchFamily="2" charset="-122"/>
                <a:ea typeface="方正楷体简体" panose="02010601030101010101" pitchFamily="2" charset="-122"/>
                <a:cs typeface="+mn-cs"/>
              </a:rPr>
              <a:t>腊八节的诗歌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="" xmlns:a16="http://schemas.microsoft.com/office/drawing/2014/main" id="{00E87CCA-17CC-4018-8FA5-3F8580C2F5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9275" y="2494956"/>
            <a:ext cx="2982401" cy="126697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4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清·顾梦游——</a:t>
            </a:r>
            <a:r>
              <a:rPr lang="zh-CN" altLang="zh-CN" sz="14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《腊八日水草庵即事》</a:t>
            </a:r>
            <a:endParaRPr lang="en-US" altLang="zh-CN" sz="14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2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+mn-ea"/>
              </a:rPr>
              <a:t> </a:t>
            </a:r>
            <a:br>
              <a:rPr kumimoji="0" lang="zh-CN" altLang="zh-CN" sz="12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+mn-ea"/>
              </a:rPr>
            </a:br>
            <a:r>
              <a:rPr kumimoji="0" lang="zh-CN" altLang="zh-CN" sz="12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+mn-ea"/>
              </a:rPr>
              <a:t>清水塘边血作磷，正阳门外马生尘。 </a:t>
            </a:r>
            <a:br>
              <a:rPr kumimoji="0" lang="zh-CN" altLang="zh-CN" sz="12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+mn-ea"/>
              </a:rPr>
            </a:br>
            <a:r>
              <a:rPr kumimoji="0" lang="zh-CN" altLang="zh-CN" sz="12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+mn-ea"/>
              </a:rPr>
              <a:t>只应水月无新恨，且喜云山来故人。 </a:t>
            </a:r>
            <a:br>
              <a:rPr kumimoji="0" lang="zh-CN" altLang="zh-CN" sz="12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+mn-ea"/>
              </a:rPr>
            </a:br>
            <a:r>
              <a:rPr kumimoji="0" lang="zh-CN" altLang="zh-CN" sz="12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+mn-ea"/>
              </a:rPr>
              <a:t>晴腊无如今日好，闲游同是再生身。 </a:t>
            </a:r>
            <a:br>
              <a:rPr kumimoji="0" lang="zh-CN" altLang="zh-CN" sz="12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+mn-ea"/>
              </a:rPr>
            </a:br>
            <a:r>
              <a:rPr kumimoji="0" lang="zh-CN" altLang="zh-CN" sz="12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+mn-ea"/>
              </a:rPr>
              <a:t>自伤白发空流浪，一瓣香消泪满巾。</a:t>
            </a:r>
            <a:r>
              <a:rPr kumimoji="0" lang="zh-CN" altLang="zh-CN" sz="8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+mn-ea"/>
              </a:rPr>
              <a:t> 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rgbClr val="010101"/>
              </a:solidFill>
              <a:effectLst/>
              <a:latin typeface="+mn-ea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="" xmlns:a16="http://schemas.microsoft.com/office/drawing/2014/main" id="{C25D2489-DF76-4C9F-9AE0-5CBED9D3F7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51676" y="4017696"/>
            <a:ext cx="2584146" cy="142086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2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2"/>
                <a:ea typeface="PingFang SC"/>
              </a:rPr>
              <a:t>清·</a:t>
            </a:r>
            <a:r>
              <a:rPr lang="zh-CN" altLang="zh-CN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2"/>
                <a:ea typeface="PingFang SC"/>
              </a:rPr>
              <a:t>道光帝</a:t>
            </a:r>
            <a:r>
              <a:rPr kumimoji="0" lang="zh-CN" altLang="zh-CN" sz="12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2"/>
                <a:ea typeface="PingFang SC"/>
              </a:rPr>
              <a:t>——</a:t>
            </a:r>
            <a:r>
              <a:rPr lang="zh-CN" altLang="zh-CN" sz="12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2"/>
                <a:ea typeface="PingFang SC"/>
              </a:rPr>
              <a:t>《腊八粥》</a:t>
            </a:r>
            <a:endParaRPr kumimoji="0" lang="en-US" altLang="zh-CN" sz="1200" b="0" i="0" u="none" strike="noStrike" cap="none" normalizeH="0" baseline="0" dirty="0">
              <a:ln>
                <a:noFill/>
              </a:ln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2"/>
              <a:ea typeface="PingFang SC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2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  <a:t/>
            </a:r>
            <a:br>
              <a:rPr kumimoji="0" lang="zh-CN" altLang="zh-CN" sz="12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</a:br>
            <a:r>
              <a:rPr kumimoji="0" lang="zh-CN" altLang="zh-CN" sz="12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  <a:t>一阳初夏中大吕，谷粟为粥和豆煮。应时献佛矢心虔，默祝金光济众普。盈几馨香细细浮，堆盘果蔬纷纷聚。共尝佳品达沙门，沙门色相传莲炬。童稚饱腹庆州平，还向街头击腊鼓。</a:t>
            </a:r>
            <a:r>
              <a:rPr kumimoji="0" lang="zh-CN" altLang="zh-CN" sz="8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</a:rPr>
              <a:t> 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rgbClr val="01010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3E905668-B03F-48B9-BCBA-CA659E0EDD4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1084102"/>
            <a:ext cx="6491549" cy="520599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7A57EFF-D619-4720-86E8-0175A85004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5940" y="2055546"/>
            <a:ext cx="3885057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98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A3F3B8B-6A23-4F4A-8C9F-D56F20125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30C7C4-F48B-47A7-AEFF-2866B8237E36}"/>
              </a:ext>
            </a:extLst>
          </p:cNvPr>
          <p:cNvSpPr txBox="1"/>
          <p:nvPr/>
        </p:nvSpPr>
        <p:spPr>
          <a:xfrm>
            <a:off x="8606991" y="587432"/>
            <a:ext cx="419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方正楷体简体" panose="02010601030101010101" pitchFamily="2" charset="-122"/>
                <a:ea typeface="方正楷体简体" panose="02010601030101010101" pitchFamily="2" charset="-122"/>
                <a:cs typeface="+mn-cs"/>
              </a:rPr>
              <a:t>腊八节的诗歌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8F645FC-EE1B-405F-BA96-23B25831D8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585" y="1747264"/>
            <a:ext cx="4953415" cy="4833960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="" xmlns:a16="http://schemas.microsoft.com/office/drawing/2014/main" id="{ABEAF942-E571-4896-8E63-B0D58B1084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6865" y="1823473"/>
            <a:ext cx="3630560" cy="160552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zh-CN" sz="1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2"/>
                <a:ea typeface="PingFang SC"/>
              </a:rPr>
              <a:t>《腊日》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2"/>
                <a:ea typeface="PingFang SC"/>
              </a:rPr>
              <a:t>——（唐）</a:t>
            </a:r>
            <a:r>
              <a:rPr lang="zh-CN" altLang="zh-CN" sz="1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2"/>
                <a:ea typeface="PingFang SC"/>
              </a:rPr>
              <a:t>杜甫</a:t>
            </a:r>
            <a:endParaRPr lang="en-US" altLang="zh-CN" sz="16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2"/>
              <a:ea typeface="PingFang SC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  <a:t/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  <a:t>腊日常年暖尚遥，今年腊日冻全消。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  <a:t>侵凌雪色还萱草，漏泄春光有柳条。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  <a:t>纵酒欲谋良夜醉，还家初散紫宸朝。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  <a:t>口脂面药随恩泽，翠管银婴下九霄。</a:t>
            </a:r>
            <a:r>
              <a:rPr kumimoji="0" lang="zh-CN" altLang="zh-CN" sz="10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</a:rPr>
              <a:t> </a:t>
            </a:r>
            <a:endParaRPr kumimoji="0" lang="zh-CN" altLang="zh-CN" sz="2400" b="0" i="0" u="none" strike="noStrike" cap="none" normalizeH="0" baseline="0" dirty="0">
              <a:ln>
                <a:noFill/>
              </a:ln>
              <a:solidFill>
                <a:srgbClr val="01010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F50EB463-8F54-477E-9B10-3A336A8F4256}"/>
              </a:ext>
            </a:extLst>
          </p:cNvPr>
          <p:cNvCxnSpPr>
            <a:cxnSpLocks/>
          </p:cNvCxnSpPr>
          <p:nvPr/>
        </p:nvCxnSpPr>
        <p:spPr>
          <a:xfrm>
            <a:off x="5981700" y="1823473"/>
            <a:ext cx="0" cy="1645161"/>
          </a:xfrm>
          <a:prstGeom prst="line">
            <a:avLst/>
          </a:prstGeom>
          <a:ln w="76200">
            <a:solidFill>
              <a:srgbClr val="01010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1">
            <a:extLst>
              <a:ext uri="{FF2B5EF4-FFF2-40B4-BE49-F238E27FC236}">
                <a16:creationId xmlns="" xmlns:a16="http://schemas.microsoft.com/office/drawing/2014/main" id="{445337FC-C7D7-4287-9960-03BF8E6A15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6865" y="4018710"/>
            <a:ext cx="3630560" cy="160552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zh-CN" sz="1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2"/>
                <a:ea typeface="PingFang SC"/>
              </a:rPr>
              <a:t>《腊日》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2"/>
                <a:ea typeface="PingFang SC"/>
              </a:rPr>
              <a:t>——（唐）</a:t>
            </a:r>
            <a:r>
              <a:rPr lang="zh-CN" altLang="zh-CN" sz="1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2"/>
                <a:ea typeface="PingFang SC"/>
              </a:rPr>
              <a:t>杜甫</a:t>
            </a:r>
            <a:endParaRPr lang="en-US" altLang="zh-CN" sz="16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2"/>
              <a:ea typeface="PingFang SC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  <a:t/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  <a:t>腊日常年暖尚遥，今年腊日冻全消。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  <a:t>侵凌雪色还萱草，漏泄春光有柳条。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  <a:t>纵酒欲谋良夜醉，还家初散紫宸朝。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  <a:t>口脂面药随恩泽，翠管银婴下九霄。</a:t>
            </a:r>
            <a:r>
              <a:rPr kumimoji="0" lang="zh-CN" altLang="zh-CN" sz="10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</a:rPr>
              <a:t> </a:t>
            </a:r>
            <a:endParaRPr kumimoji="0" lang="zh-CN" altLang="zh-CN" sz="2400" b="0" i="0" u="none" strike="noStrike" cap="none" normalizeH="0" baseline="0" dirty="0">
              <a:ln>
                <a:noFill/>
              </a:ln>
              <a:solidFill>
                <a:srgbClr val="01010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4A2D515A-459A-42C5-8FC9-E7BA1C8CB080}"/>
              </a:ext>
            </a:extLst>
          </p:cNvPr>
          <p:cNvCxnSpPr>
            <a:cxnSpLocks/>
          </p:cNvCxnSpPr>
          <p:nvPr/>
        </p:nvCxnSpPr>
        <p:spPr>
          <a:xfrm>
            <a:off x="9696450" y="4018710"/>
            <a:ext cx="0" cy="1645161"/>
          </a:xfrm>
          <a:prstGeom prst="line">
            <a:avLst/>
          </a:prstGeom>
          <a:ln w="76200">
            <a:solidFill>
              <a:srgbClr val="01010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442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A3F3B8B-6A23-4F4A-8C9F-D56F20125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30C7C4-F48B-47A7-AEFF-2866B8237E36}"/>
              </a:ext>
            </a:extLst>
          </p:cNvPr>
          <p:cNvSpPr txBox="1"/>
          <p:nvPr/>
        </p:nvSpPr>
        <p:spPr>
          <a:xfrm>
            <a:off x="8606991" y="587432"/>
            <a:ext cx="419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方正楷体简体" panose="02010601030101010101" pitchFamily="2" charset="-122"/>
                <a:ea typeface="方正楷体简体" panose="02010601030101010101" pitchFamily="2" charset="-122"/>
                <a:cs typeface="+mn-cs"/>
              </a:rPr>
              <a:t>腊八节的诗歌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344205E-8561-4179-8B14-109370B3FF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6274" y="2943225"/>
            <a:ext cx="3567891" cy="4038204"/>
          </a:xfrm>
          <a:prstGeom prst="rect">
            <a:avLst/>
          </a:prstGeom>
        </p:spPr>
      </p:pic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F84AA537-A649-4C74-8E1C-35292477A6CA}"/>
              </a:ext>
            </a:extLst>
          </p:cNvPr>
          <p:cNvCxnSpPr>
            <a:cxnSpLocks/>
          </p:cNvCxnSpPr>
          <p:nvPr/>
        </p:nvCxnSpPr>
        <p:spPr>
          <a:xfrm>
            <a:off x="1714500" y="3760479"/>
            <a:ext cx="5861305" cy="0"/>
          </a:xfrm>
          <a:prstGeom prst="line">
            <a:avLst/>
          </a:prstGeom>
          <a:ln w="76200">
            <a:solidFill>
              <a:srgbClr val="01010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1">
            <a:extLst>
              <a:ext uri="{FF2B5EF4-FFF2-40B4-BE49-F238E27FC236}">
                <a16:creationId xmlns="" xmlns:a16="http://schemas.microsoft.com/office/drawing/2014/main" id="{0C6F6B8E-3C73-458D-8775-5DBFCFB2B2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4500" y="1918723"/>
            <a:ext cx="3630560" cy="160552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zh-CN" sz="1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2"/>
                <a:ea typeface="PingFang SC"/>
              </a:rPr>
              <a:t>《腊日》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2"/>
                <a:ea typeface="PingFang SC"/>
              </a:rPr>
              <a:t>——（唐）</a:t>
            </a:r>
            <a:r>
              <a:rPr lang="zh-CN" altLang="zh-CN" sz="1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2"/>
                <a:ea typeface="PingFang SC"/>
              </a:rPr>
              <a:t>杜甫</a:t>
            </a:r>
            <a:endParaRPr lang="en-US" altLang="zh-CN" sz="16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2"/>
              <a:ea typeface="PingFang SC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  <a:t/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  <a:t>腊日常年暖尚遥，今年腊日冻全消。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  <a:t>侵凌雪色还萱草，漏泄春光有柳条。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  <a:t>纵酒欲谋良夜醉，还家初散紫宸朝。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  <a:t>口脂面药随恩泽，翠管银婴下九霄。</a:t>
            </a:r>
            <a:r>
              <a:rPr kumimoji="0" lang="zh-CN" altLang="zh-CN" sz="10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</a:rPr>
              <a:t> </a:t>
            </a:r>
            <a:endParaRPr kumimoji="0" lang="zh-CN" altLang="zh-CN" sz="2400" b="0" i="0" u="none" strike="noStrike" cap="none" normalizeH="0" baseline="0" dirty="0">
              <a:ln>
                <a:noFill/>
              </a:ln>
              <a:solidFill>
                <a:srgbClr val="01010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1">
            <a:extLst>
              <a:ext uri="{FF2B5EF4-FFF2-40B4-BE49-F238E27FC236}">
                <a16:creationId xmlns="" xmlns:a16="http://schemas.microsoft.com/office/drawing/2014/main" id="{6AB11D42-A5E3-4EA1-966C-6FE1B1A92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5714" y="4090423"/>
            <a:ext cx="3630560" cy="160552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63480" rIns="0" bIns="6348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zh-CN" sz="1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2"/>
                <a:ea typeface="PingFang SC"/>
              </a:rPr>
              <a:t>《腊日》</a:t>
            </a: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2"/>
                <a:ea typeface="PingFang SC"/>
              </a:rPr>
              <a:t>——（唐）</a:t>
            </a:r>
            <a:r>
              <a:rPr lang="zh-CN" altLang="zh-CN" sz="1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anose="020B0604020202020204" pitchFamily="34" charset="-122"/>
                <a:ea typeface="PingFang SC"/>
              </a:rPr>
              <a:t>杜甫</a:t>
            </a:r>
            <a:endParaRPr lang="en-US" altLang="zh-CN" sz="16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anose="020B0604020202020204" pitchFamily="34" charset="-122"/>
              <a:ea typeface="PingFang SC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  <a:t/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  <a:t>腊日常年暖尚遥，今年腊日冻全消。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  <a:t>侵凌雪色还萱草，漏泄春光有柳条。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  <a:t>纵酒欲谋良夜醉，还家初散紫宸朝。</a:t>
            </a:r>
            <a:b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</a:br>
            <a:r>
              <a:rPr kumimoji="0" lang="zh-CN" altLang="zh-CN" sz="16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  <a:latin typeface="Arial Unicode MS" panose="020B0604020202020204" pitchFamily="34" charset="-122"/>
                <a:ea typeface="PingFang SC"/>
              </a:rPr>
              <a:t>口脂面药随恩泽，翠管银婴下九霄。</a:t>
            </a:r>
            <a:r>
              <a:rPr kumimoji="0" lang="zh-CN" altLang="zh-CN" sz="1000" b="0" i="0" u="none" strike="noStrike" cap="none" normalizeH="0" baseline="0" dirty="0">
                <a:ln>
                  <a:noFill/>
                </a:ln>
                <a:solidFill>
                  <a:srgbClr val="010101"/>
                </a:solidFill>
                <a:effectLst/>
              </a:rPr>
              <a:t> </a:t>
            </a:r>
            <a:endParaRPr kumimoji="0" lang="zh-CN" altLang="zh-CN" sz="2400" b="0" i="0" u="none" strike="noStrike" cap="none" normalizeH="0" baseline="0" dirty="0">
              <a:ln>
                <a:noFill/>
              </a:ln>
              <a:solidFill>
                <a:srgbClr val="01010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B65E9B9C-DF84-4479-ADC1-E6BCA4C2933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5060" y="1449492"/>
            <a:ext cx="2310987" cy="231098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D5FB47F7-5E78-434C-8A24-07309FF5466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6892" y="3806833"/>
            <a:ext cx="2310987" cy="231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48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FCB887D-72F7-4346-9F16-D16E856A72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E0460D3B-8593-44E6-A9B0-9DD3067C71B2}"/>
              </a:ext>
            </a:extLst>
          </p:cNvPr>
          <p:cNvSpPr/>
          <p:nvPr/>
        </p:nvSpPr>
        <p:spPr>
          <a:xfrm>
            <a:off x="4980372" y="2467992"/>
            <a:ext cx="7211627" cy="2805344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dirty="0">
                <a:solidFill>
                  <a:srgbClr val="01010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谢谢观看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46F4766-BADF-4AE7-9FE1-37DE33C34F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6557" y="1155845"/>
            <a:ext cx="5312513" cy="5312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04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460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A3F3B8B-6A23-4F4A-8C9F-D56F20125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2D05978C-7BDD-4915-8AD0-D7A0D342C7A4}"/>
              </a:ext>
            </a:extLst>
          </p:cNvPr>
          <p:cNvSpPr/>
          <p:nvPr/>
        </p:nvSpPr>
        <p:spPr>
          <a:xfrm>
            <a:off x="4953000" y="2981325"/>
            <a:ext cx="7256354" cy="871538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30C7C4-F48B-47A7-AEFF-2866B8237E36}"/>
              </a:ext>
            </a:extLst>
          </p:cNvPr>
          <p:cNvSpPr txBox="1"/>
          <p:nvPr/>
        </p:nvSpPr>
        <p:spPr>
          <a:xfrm>
            <a:off x="6322904" y="2837200"/>
            <a:ext cx="54197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腊八节的来历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51990C1E-C164-4CE4-9058-BFED1A1CDD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00235"/>
            <a:ext cx="5873534" cy="5343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78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A3F3B8B-6A23-4F4A-8C9F-D56F20125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30C7C4-F48B-47A7-AEFF-2866B8237E36}"/>
              </a:ext>
            </a:extLst>
          </p:cNvPr>
          <p:cNvSpPr txBox="1"/>
          <p:nvPr/>
        </p:nvSpPr>
        <p:spPr>
          <a:xfrm>
            <a:off x="8606991" y="587432"/>
            <a:ext cx="419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腊八节的来历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98B2D30B-1C8A-400C-8A0D-057D1ECF4B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2065" y="2277948"/>
            <a:ext cx="4743299" cy="4743299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6BC5654B-9386-48D2-A0A1-44982D0D9D7F}"/>
              </a:ext>
            </a:extLst>
          </p:cNvPr>
          <p:cNvSpPr/>
          <p:nvPr/>
        </p:nvSpPr>
        <p:spPr>
          <a:xfrm>
            <a:off x="2119570" y="2298471"/>
            <a:ext cx="8439150" cy="2836977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63B263FF-742A-47B2-89BA-14D0B1778080}"/>
              </a:ext>
            </a:extLst>
          </p:cNvPr>
          <p:cNvSpPr txBox="1"/>
          <p:nvPr/>
        </p:nvSpPr>
        <p:spPr>
          <a:xfrm>
            <a:off x="2257940" y="2420823"/>
            <a:ext cx="81624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010101"/>
                </a:solidFill>
                <a:latin typeface="方正楷体简体" panose="02010601030101010101" pitchFamily="2" charset="-122"/>
                <a:ea typeface="方正楷体简体" panose="02010601030101010101" pitchFamily="2" charset="-122"/>
              </a:rPr>
              <a:t>腊八节，俗称“腊八” ，即农历十二月初八，古人有祭祀祖先和神灵、祈求丰收吉祥的传统，一些地区有喝</a:t>
            </a:r>
            <a:r>
              <a:rPr lang="zh-CN" altLang="en-US" dirty="0">
                <a:solidFill>
                  <a:srgbClr val="010101"/>
                </a:solidFill>
                <a:latin typeface="方正楷体简体" panose="02010601030101010101" pitchFamily="2" charset="-122"/>
                <a:ea typeface="方正楷体简体" panose="02010601030101010101" pitchFamily="2" charset="-122"/>
                <a:hlinkClick r:id="rId5"/>
              </a:rPr>
              <a:t>腊八粥</a:t>
            </a:r>
            <a:r>
              <a:rPr lang="zh-CN" altLang="en-US" dirty="0">
                <a:solidFill>
                  <a:srgbClr val="010101"/>
                </a:solidFill>
                <a:latin typeface="方正楷体简体" panose="02010601030101010101" pitchFamily="2" charset="-122"/>
                <a:ea typeface="方正楷体简体" panose="02010601030101010101" pitchFamily="2" charset="-122"/>
              </a:rPr>
              <a:t>的习俗。相传这一天还是佛祖</a:t>
            </a:r>
            <a:r>
              <a:rPr lang="zh-CN" altLang="en-US" dirty="0">
                <a:solidFill>
                  <a:srgbClr val="010101"/>
                </a:solidFill>
                <a:latin typeface="方正楷体简体" panose="02010601030101010101" pitchFamily="2" charset="-122"/>
                <a:ea typeface="方正楷体简体" panose="02010601030101010101" pitchFamily="2" charset="-122"/>
                <a:hlinkClick r:id="rId6"/>
              </a:rPr>
              <a:t>释迦牟尼</a:t>
            </a:r>
            <a:r>
              <a:rPr lang="zh-CN" altLang="en-US" dirty="0">
                <a:solidFill>
                  <a:srgbClr val="010101"/>
                </a:solidFill>
                <a:latin typeface="方正楷体简体" panose="02010601030101010101" pitchFamily="2" charset="-122"/>
                <a:ea typeface="方正楷体简体" panose="02010601030101010101" pitchFamily="2" charset="-122"/>
              </a:rPr>
              <a:t>成道之日，称为“法宝节”，是佛教盛大的节日之一。</a:t>
            </a:r>
            <a:endParaRPr lang="en-US" altLang="zh-CN" dirty="0">
              <a:solidFill>
                <a:srgbClr val="010101"/>
              </a:solidFill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>
              <a:solidFill>
                <a:srgbClr val="010101"/>
              </a:solidFill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r>
              <a:rPr lang="zh-CN" altLang="en-US" dirty="0">
                <a:solidFill>
                  <a:srgbClr val="010101"/>
                </a:solidFill>
                <a:latin typeface="方正楷体简体" panose="02010601030101010101" pitchFamily="2" charset="-122"/>
                <a:ea typeface="方正楷体简体" panose="02010601030101010101" pitchFamily="2" charset="-122"/>
              </a:rPr>
              <a:t>岁终之月称“腊”的含义有三：一曰“腊者，接也”，寓有新旧交替的意思（</a:t>
            </a:r>
            <a:r>
              <a:rPr lang="en-US" altLang="zh-CN" dirty="0">
                <a:solidFill>
                  <a:srgbClr val="010101"/>
                </a:solidFill>
                <a:latin typeface="方正楷体简体" panose="02010601030101010101" pitchFamily="2" charset="-122"/>
                <a:ea typeface="方正楷体简体" panose="02010601030101010101" pitchFamily="2" charset="-122"/>
              </a:rPr>
              <a:t>《</a:t>
            </a:r>
            <a:r>
              <a:rPr lang="zh-CN" altLang="en-US" dirty="0">
                <a:solidFill>
                  <a:srgbClr val="010101"/>
                </a:solidFill>
                <a:latin typeface="方正楷体简体" panose="02010601030101010101" pitchFamily="2" charset="-122"/>
                <a:ea typeface="方正楷体简体" panose="02010601030101010101" pitchFamily="2" charset="-122"/>
              </a:rPr>
              <a:t>隋书</a:t>
            </a:r>
            <a:r>
              <a:rPr lang="en-US" altLang="zh-CN" dirty="0">
                <a:solidFill>
                  <a:srgbClr val="010101"/>
                </a:solidFill>
                <a:latin typeface="方正楷体简体" panose="02010601030101010101" pitchFamily="2" charset="-122"/>
                <a:ea typeface="方正楷体简体" panose="02010601030101010101" pitchFamily="2" charset="-122"/>
              </a:rPr>
              <a:t>·</a:t>
            </a:r>
            <a:r>
              <a:rPr lang="zh-CN" altLang="en-US" dirty="0">
                <a:solidFill>
                  <a:srgbClr val="010101"/>
                </a:solidFill>
                <a:latin typeface="方正楷体简体" panose="02010601030101010101" pitchFamily="2" charset="-122"/>
                <a:ea typeface="方正楷体简体" panose="02010601030101010101" pitchFamily="2" charset="-122"/>
              </a:rPr>
              <a:t>礼仪志</a:t>
            </a:r>
            <a:r>
              <a:rPr lang="en-US" altLang="zh-CN" dirty="0">
                <a:solidFill>
                  <a:srgbClr val="010101"/>
                </a:solidFill>
                <a:latin typeface="方正楷体简体" panose="02010601030101010101" pitchFamily="2" charset="-122"/>
                <a:ea typeface="方正楷体简体" panose="02010601030101010101" pitchFamily="2" charset="-122"/>
              </a:rPr>
              <a:t>》</a:t>
            </a:r>
            <a:r>
              <a:rPr lang="zh-CN" altLang="en-US" dirty="0">
                <a:solidFill>
                  <a:srgbClr val="010101"/>
                </a:solidFill>
                <a:latin typeface="方正楷体简体" panose="02010601030101010101" pitchFamily="2" charset="-122"/>
                <a:ea typeface="方正楷体简体" panose="02010601030101010101" pitchFamily="2" charset="-122"/>
              </a:rPr>
              <a:t>记载）；二曰“腊者同猎”，指田猎获取禽兽好祭祖祭神，“腊”从“肉”旁，就是用肉“冬祭”；三曰“腊者，逐疫迎春”，腊八节又谓之“佛成道节”，亦名“成道会”，实际上可以说是十二月初八为腊日之由来。</a:t>
            </a:r>
          </a:p>
        </p:txBody>
      </p:sp>
    </p:spTree>
    <p:extLst>
      <p:ext uri="{BB962C8B-B14F-4D97-AF65-F5344CB8AC3E}">
        <p14:creationId xmlns:p14="http://schemas.microsoft.com/office/powerpoint/2010/main" val="222131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A3F3B8B-6A23-4F4A-8C9F-D56F20125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30C7C4-F48B-47A7-AEFF-2866B8237E36}"/>
              </a:ext>
            </a:extLst>
          </p:cNvPr>
          <p:cNvSpPr txBox="1"/>
          <p:nvPr/>
        </p:nvSpPr>
        <p:spPr>
          <a:xfrm>
            <a:off x="8606991" y="587432"/>
            <a:ext cx="419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腊八节的来历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CE85329D-99AF-4296-B523-95B0E93D9C5E}"/>
              </a:ext>
            </a:extLst>
          </p:cNvPr>
          <p:cNvSpPr txBox="1"/>
          <p:nvPr/>
        </p:nvSpPr>
        <p:spPr>
          <a:xfrm>
            <a:off x="914400" y="2637181"/>
            <a:ext cx="3139772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4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4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4CEFDE25-41C0-4CD1-99FD-3D63695FE115}"/>
              </a:ext>
            </a:extLst>
          </p:cNvPr>
          <p:cNvSpPr txBox="1"/>
          <p:nvPr/>
        </p:nvSpPr>
        <p:spPr>
          <a:xfrm>
            <a:off x="8496098" y="2637181"/>
            <a:ext cx="3139772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4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4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47FA505-710B-43D5-885B-4BADB13281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2025" y="1878943"/>
            <a:ext cx="4194073" cy="433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741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A3F3B8B-6A23-4F4A-8C9F-D56F20125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30C7C4-F48B-47A7-AEFF-2866B8237E36}"/>
              </a:ext>
            </a:extLst>
          </p:cNvPr>
          <p:cNvSpPr txBox="1"/>
          <p:nvPr/>
        </p:nvSpPr>
        <p:spPr>
          <a:xfrm>
            <a:off x="8606991" y="587432"/>
            <a:ext cx="419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腊八节的来历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44BD0B1B-2D0A-4162-8513-4D2EF117C5C7}"/>
              </a:ext>
            </a:extLst>
          </p:cNvPr>
          <p:cNvGrpSpPr/>
          <p:nvPr/>
        </p:nvGrpSpPr>
        <p:grpSpPr>
          <a:xfrm>
            <a:off x="1400175" y="3429000"/>
            <a:ext cx="9629775" cy="657226"/>
            <a:chOff x="1476375" y="2147887"/>
            <a:chExt cx="9629775" cy="657226"/>
          </a:xfrm>
        </p:grpSpPr>
        <p:cxnSp>
          <p:nvCxnSpPr>
            <p:cNvPr id="3" name="直接连接符 2">
              <a:extLst>
                <a:ext uri="{FF2B5EF4-FFF2-40B4-BE49-F238E27FC236}">
                  <a16:creationId xmlns="" xmlns:a16="http://schemas.microsoft.com/office/drawing/2014/main" id="{360182A2-C81C-40FB-80C7-14AF379E8E3D}"/>
                </a:ext>
              </a:extLst>
            </p:cNvPr>
            <p:cNvCxnSpPr/>
            <p:nvPr/>
          </p:nvCxnSpPr>
          <p:spPr>
            <a:xfrm>
              <a:off x="1476375" y="2476500"/>
              <a:ext cx="9629775" cy="0"/>
            </a:xfrm>
            <a:prstGeom prst="line">
              <a:avLst/>
            </a:prstGeom>
            <a:ln w="38100">
              <a:solidFill>
                <a:srgbClr val="0101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="" xmlns:a16="http://schemas.microsoft.com/office/drawing/2014/main" id="{9760C1D1-0DF1-4C7E-81D1-2FB1831EA461}"/>
                </a:ext>
              </a:extLst>
            </p:cNvPr>
            <p:cNvCxnSpPr>
              <a:cxnSpLocks/>
            </p:cNvCxnSpPr>
            <p:nvPr/>
          </p:nvCxnSpPr>
          <p:spPr>
            <a:xfrm>
              <a:off x="3176588" y="2476500"/>
              <a:ext cx="0" cy="328613"/>
            </a:xfrm>
            <a:prstGeom prst="line">
              <a:avLst/>
            </a:prstGeom>
            <a:ln w="38100">
              <a:solidFill>
                <a:srgbClr val="0101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DE9FA427-9EFC-4C5D-9D85-16804ED7155F}"/>
                </a:ext>
              </a:extLst>
            </p:cNvPr>
            <p:cNvCxnSpPr>
              <a:cxnSpLocks/>
            </p:cNvCxnSpPr>
            <p:nvPr/>
          </p:nvCxnSpPr>
          <p:spPr>
            <a:xfrm>
              <a:off x="9415463" y="2476500"/>
              <a:ext cx="0" cy="328613"/>
            </a:xfrm>
            <a:prstGeom prst="line">
              <a:avLst/>
            </a:prstGeom>
            <a:ln w="38100">
              <a:solidFill>
                <a:srgbClr val="0101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A8BA4830-2366-4A38-BF8F-481A4890921B}"/>
                </a:ext>
              </a:extLst>
            </p:cNvPr>
            <p:cNvCxnSpPr>
              <a:cxnSpLocks/>
            </p:cNvCxnSpPr>
            <p:nvPr/>
          </p:nvCxnSpPr>
          <p:spPr>
            <a:xfrm>
              <a:off x="6396038" y="2147887"/>
              <a:ext cx="0" cy="328613"/>
            </a:xfrm>
            <a:prstGeom prst="line">
              <a:avLst/>
            </a:prstGeom>
            <a:ln w="38100">
              <a:solidFill>
                <a:srgbClr val="01010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1F6D7AB3-0B2D-4CA7-A02E-FE391CD116E4}"/>
              </a:ext>
            </a:extLst>
          </p:cNvPr>
          <p:cNvSpPr txBox="1"/>
          <p:nvPr/>
        </p:nvSpPr>
        <p:spPr>
          <a:xfrm>
            <a:off x="1400175" y="4361394"/>
            <a:ext cx="3139772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4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4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7F375ED6-EAC5-4834-AE6C-0C63874F86BC}"/>
              </a:ext>
            </a:extLst>
          </p:cNvPr>
          <p:cNvSpPr txBox="1"/>
          <p:nvPr/>
        </p:nvSpPr>
        <p:spPr>
          <a:xfrm>
            <a:off x="7890178" y="4361394"/>
            <a:ext cx="3139772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4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4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29DC51A-A776-44B8-9E36-9F1E48001E67}"/>
              </a:ext>
            </a:extLst>
          </p:cNvPr>
          <p:cNvSpPr txBox="1"/>
          <p:nvPr/>
        </p:nvSpPr>
        <p:spPr>
          <a:xfrm>
            <a:off x="4645176" y="1549275"/>
            <a:ext cx="3139772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4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4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D8C05F4C-D8E6-44B4-AF00-13EBFE2438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9947" y="3831431"/>
            <a:ext cx="377952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618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A3F3B8B-6A23-4F4A-8C9F-D56F20125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30C7C4-F48B-47A7-AEFF-2866B8237E36}"/>
              </a:ext>
            </a:extLst>
          </p:cNvPr>
          <p:cNvSpPr txBox="1"/>
          <p:nvPr/>
        </p:nvSpPr>
        <p:spPr>
          <a:xfrm>
            <a:off x="8606991" y="587432"/>
            <a:ext cx="419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腊八节的来历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ABD32A7-D8B3-4510-BCBE-98FF5810556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0758" y="95250"/>
            <a:ext cx="4194615" cy="685800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38ADADB1-EC06-4975-B6CA-212DC6A439A3}"/>
              </a:ext>
            </a:extLst>
          </p:cNvPr>
          <p:cNvSpPr txBox="1"/>
          <p:nvPr/>
        </p:nvSpPr>
        <p:spPr>
          <a:xfrm>
            <a:off x="685799" y="2078786"/>
            <a:ext cx="4057651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20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20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B329FD9-C3F0-483C-BBA7-5F9966CA90B6}"/>
              </a:ext>
            </a:extLst>
          </p:cNvPr>
          <p:cNvGrpSpPr/>
          <p:nvPr/>
        </p:nvGrpSpPr>
        <p:grpSpPr>
          <a:xfrm>
            <a:off x="2124074" y="4836947"/>
            <a:ext cx="3187238" cy="841450"/>
            <a:chOff x="2419349" y="4714875"/>
            <a:chExt cx="3187238" cy="841450"/>
          </a:xfrm>
        </p:grpSpPr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8A6102B5-F849-4899-9E50-C1440569121B}"/>
                </a:ext>
              </a:extLst>
            </p:cNvPr>
            <p:cNvSpPr/>
            <p:nvPr/>
          </p:nvSpPr>
          <p:spPr>
            <a:xfrm>
              <a:off x="2419350" y="4905375"/>
              <a:ext cx="3038475" cy="590550"/>
            </a:xfrm>
            <a:prstGeom prst="rect">
              <a:avLst/>
            </a:prstGeom>
            <a:solidFill>
              <a:schemeClr val="bg1">
                <a:alpha val="56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流程图: 决策 7">
              <a:extLst>
                <a:ext uri="{FF2B5EF4-FFF2-40B4-BE49-F238E27FC236}">
                  <a16:creationId xmlns="" xmlns:a16="http://schemas.microsoft.com/office/drawing/2014/main" id="{DFC348E1-28E2-4268-B334-E171188EA47D}"/>
                </a:ext>
              </a:extLst>
            </p:cNvPr>
            <p:cNvSpPr/>
            <p:nvPr/>
          </p:nvSpPr>
          <p:spPr>
            <a:xfrm>
              <a:off x="5081811" y="5089600"/>
              <a:ext cx="524776" cy="466725"/>
            </a:xfrm>
            <a:prstGeom prst="flowChartDecision">
              <a:avLst/>
            </a:prstGeom>
            <a:solidFill>
              <a:srgbClr val="01010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流程图: 决策 8">
              <a:extLst>
                <a:ext uri="{FF2B5EF4-FFF2-40B4-BE49-F238E27FC236}">
                  <a16:creationId xmlns="" xmlns:a16="http://schemas.microsoft.com/office/drawing/2014/main" id="{BBEDD8BD-C23F-47F7-9B68-58B8C94B341F}"/>
                </a:ext>
              </a:extLst>
            </p:cNvPr>
            <p:cNvSpPr/>
            <p:nvPr/>
          </p:nvSpPr>
          <p:spPr>
            <a:xfrm>
              <a:off x="2419349" y="4714875"/>
              <a:ext cx="524776" cy="466725"/>
            </a:xfrm>
            <a:prstGeom prst="flowChartDecision">
              <a:avLst/>
            </a:prstGeom>
            <a:solidFill>
              <a:srgbClr val="01010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77E90BD-5C07-4B8C-9E2B-7804D5C384DE}"/>
              </a:ext>
            </a:extLst>
          </p:cNvPr>
          <p:cNvSpPr txBox="1"/>
          <p:nvPr/>
        </p:nvSpPr>
        <p:spPr>
          <a:xfrm>
            <a:off x="2782651" y="5091889"/>
            <a:ext cx="2371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请输入标题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5060470E-E2FA-4CAC-BD93-87C470A2FDF0}"/>
              </a:ext>
            </a:extLst>
          </p:cNvPr>
          <p:cNvSpPr txBox="1"/>
          <p:nvPr/>
        </p:nvSpPr>
        <p:spPr>
          <a:xfrm>
            <a:off x="7772398" y="2078785"/>
            <a:ext cx="4057651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20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20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20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E675C314-ADED-4758-8BCC-B12C03C06C5D}"/>
              </a:ext>
            </a:extLst>
          </p:cNvPr>
          <p:cNvGrpSpPr/>
          <p:nvPr/>
        </p:nvGrpSpPr>
        <p:grpSpPr>
          <a:xfrm>
            <a:off x="7419068" y="4830724"/>
            <a:ext cx="3193584" cy="847673"/>
            <a:chOff x="2264241" y="4704234"/>
            <a:chExt cx="3193584" cy="847673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F335CCE2-A67D-4FA5-ADAA-26C64D2C8E43}"/>
                </a:ext>
              </a:extLst>
            </p:cNvPr>
            <p:cNvSpPr/>
            <p:nvPr/>
          </p:nvSpPr>
          <p:spPr>
            <a:xfrm>
              <a:off x="2419350" y="4905375"/>
              <a:ext cx="3038475" cy="590550"/>
            </a:xfrm>
            <a:prstGeom prst="rect">
              <a:avLst/>
            </a:prstGeom>
            <a:solidFill>
              <a:schemeClr val="bg1">
                <a:alpha val="56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流程图: 决策 15">
              <a:extLst>
                <a:ext uri="{FF2B5EF4-FFF2-40B4-BE49-F238E27FC236}">
                  <a16:creationId xmlns="" xmlns:a16="http://schemas.microsoft.com/office/drawing/2014/main" id="{8228581B-8CFE-4C1A-8A92-0F882569D2BC}"/>
                </a:ext>
              </a:extLst>
            </p:cNvPr>
            <p:cNvSpPr/>
            <p:nvPr/>
          </p:nvSpPr>
          <p:spPr>
            <a:xfrm>
              <a:off x="2264241" y="5085182"/>
              <a:ext cx="524776" cy="466725"/>
            </a:xfrm>
            <a:prstGeom prst="flowChartDecision">
              <a:avLst/>
            </a:prstGeom>
            <a:solidFill>
              <a:srgbClr val="01010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流程图: 决策 16">
              <a:extLst>
                <a:ext uri="{FF2B5EF4-FFF2-40B4-BE49-F238E27FC236}">
                  <a16:creationId xmlns="" xmlns:a16="http://schemas.microsoft.com/office/drawing/2014/main" id="{3EAEADD2-4E92-4118-953D-537FECF9891F}"/>
                </a:ext>
              </a:extLst>
            </p:cNvPr>
            <p:cNvSpPr/>
            <p:nvPr/>
          </p:nvSpPr>
          <p:spPr>
            <a:xfrm>
              <a:off x="4924876" y="4704234"/>
              <a:ext cx="524776" cy="466725"/>
            </a:xfrm>
            <a:prstGeom prst="flowChartDecision">
              <a:avLst/>
            </a:prstGeom>
            <a:solidFill>
              <a:srgbClr val="01010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46529CFD-C1DF-4C82-9708-5086573502AE}"/>
              </a:ext>
            </a:extLst>
          </p:cNvPr>
          <p:cNvSpPr txBox="1"/>
          <p:nvPr/>
        </p:nvSpPr>
        <p:spPr>
          <a:xfrm>
            <a:off x="8232753" y="5096307"/>
            <a:ext cx="2371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请输入标题</a:t>
            </a:r>
          </a:p>
        </p:txBody>
      </p:sp>
    </p:spTree>
    <p:extLst>
      <p:ext uri="{BB962C8B-B14F-4D97-AF65-F5344CB8AC3E}">
        <p14:creationId xmlns:p14="http://schemas.microsoft.com/office/powerpoint/2010/main" val="947108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13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A3F3B8B-6A23-4F4A-8C9F-D56F20125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30C7C4-F48B-47A7-AEFF-2866B8237E36}"/>
              </a:ext>
            </a:extLst>
          </p:cNvPr>
          <p:cNvSpPr txBox="1"/>
          <p:nvPr/>
        </p:nvSpPr>
        <p:spPr>
          <a:xfrm>
            <a:off x="8606991" y="587432"/>
            <a:ext cx="4191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腊八节的来历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5D8DBBA-7A8C-4D5C-A320-8D1967936D4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4097971" y="3801689"/>
            <a:ext cx="4825014" cy="16855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D7FDD7BF-9FE7-4599-8D35-9D39D3D06EB6}"/>
              </a:ext>
            </a:extLst>
          </p:cNvPr>
          <p:cNvSpPr txBox="1"/>
          <p:nvPr/>
        </p:nvSpPr>
        <p:spPr>
          <a:xfrm>
            <a:off x="1644588" y="2593690"/>
            <a:ext cx="3753036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6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6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6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endParaRPr lang="en-US" altLang="zh-CN" sz="16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AD514424-4204-4F17-9C53-CA0B766F5B51}"/>
              </a:ext>
            </a:extLst>
          </p:cNvPr>
          <p:cNvGrpSpPr/>
          <p:nvPr/>
        </p:nvGrpSpPr>
        <p:grpSpPr>
          <a:xfrm>
            <a:off x="1644588" y="1569965"/>
            <a:ext cx="3187238" cy="841450"/>
            <a:chOff x="2419349" y="4714875"/>
            <a:chExt cx="3187238" cy="841450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B26065F3-893C-4C9E-9ABA-43DB6AF89AF0}"/>
                </a:ext>
              </a:extLst>
            </p:cNvPr>
            <p:cNvSpPr/>
            <p:nvPr/>
          </p:nvSpPr>
          <p:spPr>
            <a:xfrm>
              <a:off x="2419350" y="4905375"/>
              <a:ext cx="3038475" cy="590550"/>
            </a:xfrm>
            <a:prstGeom prst="rect">
              <a:avLst/>
            </a:prstGeom>
            <a:solidFill>
              <a:schemeClr val="bg1">
                <a:alpha val="56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流程图: 决策 9">
              <a:extLst>
                <a:ext uri="{FF2B5EF4-FFF2-40B4-BE49-F238E27FC236}">
                  <a16:creationId xmlns="" xmlns:a16="http://schemas.microsoft.com/office/drawing/2014/main" id="{D3A31F55-EEE3-4C97-9CBC-709BE0607D19}"/>
                </a:ext>
              </a:extLst>
            </p:cNvPr>
            <p:cNvSpPr/>
            <p:nvPr/>
          </p:nvSpPr>
          <p:spPr>
            <a:xfrm>
              <a:off x="5081811" y="5089600"/>
              <a:ext cx="524776" cy="466725"/>
            </a:xfrm>
            <a:prstGeom prst="flowChartDecision">
              <a:avLst/>
            </a:prstGeom>
            <a:solidFill>
              <a:srgbClr val="01010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流程图: 决策 10">
              <a:extLst>
                <a:ext uri="{FF2B5EF4-FFF2-40B4-BE49-F238E27FC236}">
                  <a16:creationId xmlns="" xmlns:a16="http://schemas.microsoft.com/office/drawing/2014/main" id="{19204822-7EAB-44E5-8490-9AA7ED7E4F2F}"/>
                </a:ext>
              </a:extLst>
            </p:cNvPr>
            <p:cNvSpPr/>
            <p:nvPr/>
          </p:nvSpPr>
          <p:spPr>
            <a:xfrm>
              <a:off x="2419349" y="4714875"/>
              <a:ext cx="524776" cy="466725"/>
            </a:xfrm>
            <a:prstGeom prst="flowChartDecision">
              <a:avLst/>
            </a:prstGeom>
            <a:solidFill>
              <a:srgbClr val="01010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74BDA9C6-4A04-4118-95DC-8ACD07366416}"/>
              </a:ext>
            </a:extLst>
          </p:cNvPr>
          <p:cNvSpPr txBox="1"/>
          <p:nvPr/>
        </p:nvSpPr>
        <p:spPr>
          <a:xfrm>
            <a:off x="2303165" y="1824907"/>
            <a:ext cx="2371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请输入标题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7D773D0A-55FC-43AF-A19D-6DA7E62E8CB5}"/>
              </a:ext>
            </a:extLst>
          </p:cNvPr>
          <p:cNvGrpSpPr/>
          <p:nvPr/>
        </p:nvGrpSpPr>
        <p:grpSpPr>
          <a:xfrm>
            <a:off x="7370500" y="1569965"/>
            <a:ext cx="3187238" cy="841450"/>
            <a:chOff x="2419349" y="4714875"/>
            <a:chExt cx="3187238" cy="841450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B7160931-131D-43B0-8EC2-FF0555157220}"/>
                </a:ext>
              </a:extLst>
            </p:cNvPr>
            <p:cNvSpPr/>
            <p:nvPr/>
          </p:nvSpPr>
          <p:spPr>
            <a:xfrm>
              <a:off x="2419350" y="4905375"/>
              <a:ext cx="3038475" cy="590550"/>
            </a:xfrm>
            <a:prstGeom prst="rect">
              <a:avLst/>
            </a:prstGeom>
            <a:solidFill>
              <a:schemeClr val="bg1">
                <a:alpha val="56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流程图: 决策 14">
              <a:extLst>
                <a:ext uri="{FF2B5EF4-FFF2-40B4-BE49-F238E27FC236}">
                  <a16:creationId xmlns="" xmlns:a16="http://schemas.microsoft.com/office/drawing/2014/main" id="{41E3B46B-F01C-4766-921E-66864CB71A6D}"/>
                </a:ext>
              </a:extLst>
            </p:cNvPr>
            <p:cNvSpPr/>
            <p:nvPr/>
          </p:nvSpPr>
          <p:spPr>
            <a:xfrm>
              <a:off x="5081811" y="5089600"/>
              <a:ext cx="524776" cy="466725"/>
            </a:xfrm>
            <a:prstGeom prst="flowChartDecision">
              <a:avLst/>
            </a:prstGeom>
            <a:solidFill>
              <a:srgbClr val="01010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流程图: 决策 15">
              <a:extLst>
                <a:ext uri="{FF2B5EF4-FFF2-40B4-BE49-F238E27FC236}">
                  <a16:creationId xmlns="" xmlns:a16="http://schemas.microsoft.com/office/drawing/2014/main" id="{2CA0E429-CB68-4068-B8D6-B464E2895450}"/>
                </a:ext>
              </a:extLst>
            </p:cNvPr>
            <p:cNvSpPr/>
            <p:nvPr/>
          </p:nvSpPr>
          <p:spPr>
            <a:xfrm>
              <a:off x="2419349" y="4714875"/>
              <a:ext cx="524776" cy="466725"/>
            </a:xfrm>
            <a:prstGeom prst="flowChartDecision">
              <a:avLst/>
            </a:prstGeom>
            <a:solidFill>
              <a:srgbClr val="01010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2FC91F44-09CA-42CB-8E8D-EB348A1420F0}"/>
              </a:ext>
            </a:extLst>
          </p:cNvPr>
          <p:cNvSpPr txBox="1"/>
          <p:nvPr/>
        </p:nvSpPr>
        <p:spPr>
          <a:xfrm>
            <a:off x="8029077" y="1824907"/>
            <a:ext cx="2371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请输入标题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C7514F5E-7A03-47F0-90FB-D435CBAD47F1}"/>
              </a:ext>
            </a:extLst>
          </p:cNvPr>
          <p:cNvSpPr txBox="1"/>
          <p:nvPr/>
        </p:nvSpPr>
        <p:spPr>
          <a:xfrm>
            <a:off x="7370500" y="2605106"/>
            <a:ext cx="3753036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6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6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zh-CN" altLang="en-US" sz="16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标题数字等都可以通过点击和重新输入进行更改。标题数字等都可以通过点击和重新输入进行更改。</a:t>
            </a:r>
            <a:endParaRPr lang="en-US" altLang="zh-CN" sz="16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u"/>
            </a:pPr>
            <a:endParaRPr lang="en-US" altLang="zh-CN" sz="1600" dirty="0">
              <a:solidFill>
                <a:srgbClr val="010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楷体简体" panose="02010601030101010101" pitchFamily="2" charset="-122"/>
              <a:ea typeface="方正楷体简体" panose="02010601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0193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2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A3F3B8B-6A23-4F4A-8C9F-D56F20125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2D05978C-7BDD-4915-8AD0-D7A0D342C7A4}"/>
              </a:ext>
            </a:extLst>
          </p:cNvPr>
          <p:cNvSpPr/>
          <p:nvPr/>
        </p:nvSpPr>
        <p:spPr>
          <a:xfrm>
            <a:off x="4953000" y="2981325"/>
            <a:ext cx="7256354" cy="871538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030C7C4-F48B-47A7-AEFF-2866B8237E36}"/>
              </a:ext>
            </a:extLst>
          </p:cNvPr>
          <p:cNvSpPr txBox="1"/>
          <p:nvPr/>
        </p:nvSpPr>
        <p:spPr>
          <a:xfrm>
            <a:off x="6322904" y="2837200"/>
            <a:ext cx="54197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rgbClr val="010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楷体简体" panose="02010601030101010101" pitchFamily="2" charset="-122"/>
                <a:ea typeface="方正楷体简体" panose="02010601030101010101" pitchFamily="2" charset="-122"/>
              </a:rPr>
              <a:t>腊八节的传说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51990C1E-C164-4CE4-9058-BFED1A1CDD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00235"/>
            <a:ext cx="5873534" cy="5343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162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681</TotalTime>
  <Words>3442</Words>
  <Application>Microsoft Office PowerPoint</Application>
  <PresentationFormat>自定义</PresentationFormat>
  <Paragraphs>150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腊八节</dc:title>
  <dc:creator>第一PPT</dc:creator>
  <cp:keywords>www.1ppt.com</cp:keywords>
  <dc:description>www.1ppt.com</dc:description>
  <cp:lastModifiedBy>Windows User</cp:lastModifiedBy>
  <cp:revision>106</cp:revision>
  <dcterms:created xsi:type="dcterms:W3CDTF">2017-08-18T03:02:00Z</dcterms:created>
  <dcterms:modified xsi:type="dcterms:W3CDTF">2019-01-24T14:58:35Z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