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7.xml" ContentType="application/vnd.openxmlformats-officedocument.presentationml.tags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tags/tag10.xml" ContentType="application/vnd.openxmlformats-officedocument.presentationml.tags+xml"/>
  <Override PartName="/ppt/notesSlides/notesSlide18.xml" ContentType="application/vnd.openxmlformats-officedocument.presentationml.notesSlide+xml"/>
  <Override PartName="/ppt/tags/tag11.xml" ContentType="application/vnd.openxmlformats-officedocument.presentationml.tags+xml"/>
  <Override PartName="/ppt/notesSlides/notesSlide19.xml" ContentType="application/vnd.openxmlformats-officedocument.presentationml.notesSlide+xml"/>
  <Override PartName="/ppt/tags/tag12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22.xml" ContentType="application/vnd.openxmlformats-officedocument.presentationml.notesSlide+xml"/>
  <Override PartName="/ppt/tags/tag15.xml" ContentType="application/vnd.openxmlformats-officedocument.presentationml.tags+xml"/>
  <Override PartName="/ppt/notesSlides/notesSlide23.xml" ContentType="application/vnd.openxmlformats-officedocument.presentationml.notesSlide+xml"/>
  <Override PartName="/ppt/tags/tag16.xml" ContentType="application/vnd.openxmlformats-officedocument.presentationml.tags+xml"/>
  <Override PartName="/ppt/notesSlides/notesSlide24.xml" ContentType="application/vnd.openxmlformats-officedocument.presentationml.notesSlide+xml"/>
  <Override PartName="/ppt/tags/tag17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8.xml" ContentType="application/vnd.openxmlformats-officedocument.presentationml.tags+xml"/>
  <Override PartName="/ppt/notesSlides/notesSlide27.xml" ContentType="application/vnd.openxmlformats-officedocument.presentationml.notesSlide+xml"/>
  <Override PartName="/ppt/tags/tag19.xml" ContentType="application/vnd.openxmlformats-officedocument.presentationml.tags+xml"/>
  <Override PartName="/ppt/notesSlides/notesSlide28.xml" ContentType="application/vnd.openxmlformats-officedocument.presentationml.notesSlide+xml"/>
  <Override PartName="/ppt/tags/tag20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21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1" r:id="rId2"/>
  </p:sldMasterIdLst>
  <p:notesMasterIdLst>
    <p:notesMasterId r:id="rId36"/>
  </p:notesMasterIdLst>
  <p:sldIdLst>
    <p:sldId id="301" r:id="rId3"/>
    <p:sldId id="257" r:id="rId4"/>
    <p:sldId id="295" r:id="rId5"/>
    <p:sldId id="290" r:id="rId6"/>
    <p:sldId id="292" r:id="rId7"/>
    <p:sldId id="259" r:id="rId8"/>
    <p:sldId id="293" r:id="rId9"/>
    <p:sldId id="261" r:id="rId10"/>
    <p:sldId id="262" r:id="rId11"/>
    <p:sldId id="296" r:id="rId12"/>
    <p:sldId id="263" r:id="rId13"/>
    <p:sldId id="294" r:id="rId14"/>
    <p:sldId id="297" r:id="rId15"/>
    <p:sldId id="284" r:id="rId16"/>
    <p:sldId id="285" r:id="rId17"/>
    <p:sldId id="298" r:id="rId18"/>
    <p:sldId id="267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99" r:id="rId28"/>
    <p:sldId id="278" r:id="rId29"/>
    <p:sldId id="279" r:id="rId30"/>
    <p:sldId id="280" r:id="rId31"/>
    <p:sldId id="287" r:id="rId32"/>
    <p:sldId id="289" r:id="rId33"/>
    <p:sldId id="288" r:id="rId34"/>
    <p:sldId id="302" r:id="rId3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黑体" panose="02010609060101010101" pitchFamily="49" charset="-122"/>
      <p:regular r:id="rId41"/>
    </p:embeddedFont>
    <p:embeddedFont>
      <p:font typeface="微软雅黑" panose="020B0503020204020204" pitchFamily="34" charset="-122"/>
      <p:regular r:id="rId42"/>
      <p:bold r:id="rId43"/>
    </p:embeddedFont>
    <p:embeddedFont>
      <p:font typeface="方正兰亭细黑_GBK_M" panose="02010600030101010101" charset="2"/>
      <p:regular r:id="rId4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08" y="-1524"/>
      </p:cViewPr>
      <p:guideLst>
        <p:guide orient="horz" pos="1678"/>
        <p:guide pos="291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6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2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7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246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10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12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30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9D290-D985-411D-9682-F67D75E8F91D}" type="datetime1">
              <a:rPr lang="zh-CN" altLang="en-US" smtClean="0"/>
              <a:t>2019/1/14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BACA0-EB3D-4B88-810F-2A2ECB2CFB33}" type="slidenum">
              <a:rPr lang="zh-CN" altLang="en-US" smtClean="0"/>
              <a:t>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-20538"/>
            <a:ext cx="1704311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Pr>
        <a:pattFill prst="ltUpDiag">
          <a:fgClr>
            <a:schemeClr val="accent6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410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8897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744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286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737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8046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546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7769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964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4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7331315" y="479613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694279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7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1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28"/>
          <p:cNvSpPr txBox="1"/>
          <p:nvPr/>
        </p:nvSpPr>
        <p:spPr>
          <a:xfrm>
            <a:off x="3535061" y="1177303"/>
            <a:ext cx="198323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</a:t>
            </a:r>
            <a:r>
              <a:rPr lang="en-US" altLang="zh-CN" sz="20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endParaRPr lang="en-US" altLang="zh-CN" sz="2000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  </a:t>
            </a:r>
            <a:r>
              <a:rPr lang="en-US" altLang="zh-CN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endParaRPr lang="en-US" altLang="zh-CN" sz="1400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7620" y="2194560"/>
            <a:ext cx="9157335" cy="294894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TextBox 7"/>
          <p:cNvSpPr>
            <a:spLocks noChangeArrowheads="1"/>
          </p:cNvSpPr>
          <p:nvPr/>
        </p:nvSpPr>
        <p:spPr bwMode="auto">
          <a:xfrm>
            <a:off x="2304338" y="2421006"/>
            <a:ext cx="448714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毕业论文答辩模板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682282" y="2973656"/>
            <a:ext cx="3731256" cy="0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/>
          <p:cNvSpPr>
            <a:spLocks noChangeArrowheads="1"/>
          </p:cNvSpPr>
          <p:nvPr/>
        </p:nvSpPr>
        <p:spPr bwMode="auto">
          <a:xfrm>
            <a:off x="2898249" y="3027213"/>
            <a:ext cx="3293508" cy="19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严禁实用论文答辩动态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3191512" y="4377598"/>
            <a:ext cx="1325324" cy="23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16" tIns="25708" rIns="51416" bIns="2570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答辩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：第一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4867500" y="4387357"/>
            <a:ext cx="1594218" cy="23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16" tIns="25708" rIns="51416" bIns="2570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导师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1PPT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006233" y="3428961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20" name="Freeform 126"/>
          <p:cNvSpPr>
            <a:spLocks noChangeAspect="1" noEditPoints="1"/>
          </p:cNvSpPr>
          <p:nvPr/>
        </p:nvSpPr>
        <p:spPr bwMode="auto">
          <a:xfrm>
            <a:off x="3156085" y="3534947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63929" y="3416377"/>
            <a:ext cx="502789" cy="453321"/>
            <a:chOff x="5424755" y="1340768"/>
            <a:chExt cx="670560" cy="604586"/>
          </a:xfrm>
        </p:grpSpPr>
        <p:grpSp>
          <p:nvGrpSpPr>
            <p:cNvPr id="22" name="组合 21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36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39" name="Freeform 261"/>
          <p:cNvSpPr/>
          <p:nvPr/>
        </p:nvSpPr>
        <p:spPr bwMode="auto">
          <a:xfrm>
            <a:off x="3792046" y="3545061"/>
            <a:ext cx="244343" cy="24434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346239" y="3416377"/>
            <a:ext cx="502789" cy="453321"/>
            <a:chOff x="5424755" y="1340768"/>
            <a:chExt cx="670560" cy="604586"/>
          </a:xfrm>
        </p:grpSpPr>
        <p:grpSp>
          <p:nvGrpSpPr>
            <p:cNvPr id="41" name="组合 40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011004" y="3437763"/>
            <a:ext cx="502789" cy="453321"/>
            <a:chOff x="5424755" y="1340768"/>
            <a:chExt cx="670560" cy="604586"/>
          </a:xfrm>
        </p:grpSpPr>
        <p:grpSp>
          <p:nvGrpSpPr>
            <p:cNvPr id="46" name="组合 4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696038" y="3416377"/>
            <a:ext cx="502789" cy="453321"/>
            <a:chOff x="5424755" y="1340768"/>
            <a:chExt cx="670560" cy="604586"/>
          </a:xfrm>
        </p:grpSpPr>
        <p:grpSp>
          <p:nvGrpSpPr>
            <p:cNvPr id="56" name="组合 5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5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组合 59"/>
          <p:cNvGrpSpPr>
            <a:grpSpLocks noChangeAspect="1"/>
          </p:cNvGrpSpPr>
          <p:nvPr/>
        </p:nvGrpSpPr>
        <p:grpSpPr>
          <a:xfrm>
            <a:off x="4466925" y="3536186"/>
            <a:ext cx="265649" cy="22787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61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62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63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64" name="Freeform 9"/>
          <p:cNvSpPr>
            <a:spLocks noEditPoints="1"/>
          </p:cNvSpPr>
          <p:nvPr/>
        </p:nvSpPr>
        <p:spPr bwMode="auto">
          <a:xfrm rot="19469485">
            <a:off x="5116446" y="3513271"/>
            <a:ext cx="283701" cy="30230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65" name="Freeform 206"/>
          <p:cNvSpPr>
            <a:spLocks noChangeAspect="1" noEditPoints="1"/>
          </p:cNvSpPr>
          <p:nvPr/>
        </p:nvSpPr>
        <p:spPr bwMode="auto">
          <a:xfrm>
            <a:off x="5835345" y="3507513"/>
            <a:ext cx="228407" cy="27609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131357" y="198391"/>
            <a:ext cx="896855" cy="808616"/>
            <a:chOff x="3720691" y="2824413"/>
            <a:chExt cx="1341120" cy="1209172"/>
          </a:xfrm>
        </p:grpSpPr>
        <p:sp>
          <p:nvSpPr>
            <p:cNvPr id="67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8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9" name="Freeform 89"/>
          <p:cNvSpPr>
            <a:spLocks noEditPoints="1"/>
          </p:cNvSpPr>
          <p:nvPr/>
        </p:nvSpPr>
        <p:spPr bwMode="auto">
          <a:xfrm>
            <a:off x="4461193" y="411693"/>
            <a:ext cx="237184" cy="382013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70" name="Freeform 5"/>
          <p:cNvSpPr/>
          <p:nvPr/>
        </p:nvSpPr>
        <p:spPr bwMode="auto">
          <a:xfrm rot="1855731">
            <a:off x="4217889" y="276408"/>
            <a:ext cx="723793" cy="65258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2" grpId="0"/>
      <p:bldP spid="13" grpId="0"/>
      <p:bldP spid="14" grpId="0"/>
      <p:bldP spid="20" grpId="0" bldLvl="0" animBg="1"/>
      <p:bldP spid="39" grpId="0" bldLvl="0" animBg="1"/>
      <p:bldP spid="64" grpId="0" bldLvl="0" animBg="1"/>
      <p:bldP spid="65" grpId="0" bldLvl="0" animBg="1"/>
      <p:bldP spid="69" grpId="0" bldLvl="0" animBg="1"/>
      <p:bldP spid="7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黑体" panose="02010600030101010101" charset="-122"/>
                <a:ea typeface="黑体" panose="02010600030101010101" charset="-122"/>
              </a:rPr>
              <a:t>课题现状及发展情况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2459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第二部分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29819" y="249001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课题现状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9819" y="29366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发展情况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13784" y="2537257"/>
            <a:ext cx="1577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13784" y="2985025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DEVELOPMENT</a:t>
            </a:r>
          </a:p>
        </p:txBody>
      </p:sp>
      <p:sp>
        <p:nvSpPr>
          <p:cNvPr id="22" name="椭圆 21"/>
          <p:cNvSpPr/>
          <p:nvPr/>
        </p:nvSpPr>
        <p:spPr>
          <a:xfrm>
            <a:off x="4135931" y="251751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135931" y="295487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课题现状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2041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055100" y="976391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987681" y="1833259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39737" y="2733874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79966" y="3737055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180085" y="162342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977339" y="338239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723198" y="438976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116191" y="248610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2" name="椭圆 71"/>
          <p:cNvSpPr/>
          <p:nvPr/>
        </p:nvSpPr>
        <p:spPr>
          <a:xfrm>
            <a:off x="815199" y="1048961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728354" y="1952437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76" name="椭圆 75"/>
          <p:cNvSpPr/>
          <p:nvPr/>
        </p:nvSpPr>
        <p:spPr>
          <a:xfrm>
            <a:off x="2607513" y="2842044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3532098" y="3745521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4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4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5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5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7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7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0565" y="2478359"/>
            <a:ext cx="758190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现状三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392" y="356915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现状五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05265" y="246460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现状四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30533" y="357222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现状六</a:t>
            </a:r>
          </a:p>
        </p:txBody>
      </p:sp>
      <p:sp>
        <p:nvSpPr>
          <p:cNvPr id="6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4583471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3181254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36609" y="391030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8057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848" y="390668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278893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49924" y="138448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现状一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00439" y="1419622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现状二</a:t>
            </a:r>
          </a:p>
        </p:txBody>
      </p:sp>
      <p:sp>
        <p:nvSpPr>
          <p:cNvPr id="20" name="椭圆 34"/>
          <p:cNvSpPr/>
          <p:nvPr/>
        </p:nvSpPr>
        <p:spPr>
          <a:xfrm rot="5400000">
            <a:off x="4599289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3197072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9077" y="170765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856" y="1710912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单击此处添加简短说明，添加简短文字，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具体文字添加此处。</a:t>
            </a:r>
            <a:endParaRPr lang="en-US" altLang="zh-CN" sz="11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3517576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407736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3512505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640391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5210038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4667772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课题现状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0916" y="267886"/>
            <a:ext cx="2041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4" grpId="0" animBg="1"/>
          <p:bldP spid="35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4" grpId="0" animBg="1"/>
          <p:bldP spid="35" grpId="0"/>
          <p:bldP spid="3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黑体" panose="02010600030101010101" charset="-122"/>
                <a:ea typeface="黑体" panose="02010600030101010101" charset="-122"/>
              </a:rPr>
              <a:t>研究思路及过程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第三部分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3246" y="1776063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34963" y="25439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研究思路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34963" y="29905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研究过程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18928" y="2591192"/>
            <a:ext cx="1353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18928" y="3038960"/>
            <a:ext cx="1572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PROCESS</a:t>
            </a:r>
          </a:p>
        </p:txBody>
      </p:sp>
      <p:sp>
        <p:nvSpPr>
          <p:cNvPr id="22" name="椭圆 21"/>
          <p:cNvSpPr/>
          <p:nvPr/>
        </p:nvSpPr>
        <p:spPr>
          <a:xfrm>
            <a:off x="4141075" y="257144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141075" y="300880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研究思路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04733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12509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07111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70379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sp>
        <p:nvSpPr>
          <p:cNvPr id="31" name="燕尾形箭头 30"/>
          <p:cNvSpPr/>
          <p:nvPr/>
        </p:nvSpPr>
        <p:spPr>
          <a:xfrm>
            <a:off x="467544" y="2427734"/>
            <a:ext cx="8208912" cy="228600"/>
          </a:xfrm>
          <a:prstGeom prst="notchedRightArrow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3076" y="1635646"/>
            <a:ext cx="1697385" cy="1697385"/>
            <a:chOff x="1278794" y="3334906"/>
            <a:chExt cx="914014" cy="914014"/>
          </a:xfrm>
        </p:grpSpPr>
        <p:grpSp>
          <p:nvGrpSpPr>
            <p:cNvPr id="33" name="组合 3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529730" y="3742514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黑体" panose="02010600030101010101" charset="-122"/>
                  <a:ea typeface="黑体" panose="02010600030101010101" charset="-122"/>
                </a:rPr>
                <a:t>思路一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46134" y="1639356"/>
            <a:ext cx="1697385" cy="1697385"/>
            <a:chOff x="1278794" y="3334906"/>
            <a:chExt cx="914014" cy="914014"/>
          </a:xfrm>
        </p:grpSpPr>
        <p:grpSp>
          <p:nvGrpSpPr>
            <p:cNvPr id="38" name="组合 3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0" name="同心圆 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529731" y="3740516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黑体" panose="02010600030101010101" charset="-122"/>
                  <a:ea typeface="黑体" panose="02010600030101010101" charset="-122"/>
                </a:rPr>
                <a:t>思路二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88516" y="1635646"/>
            <a:ext cx="1697385" cy="1697385"/>
            <a:chOff x="1278794" y="3334906"/>
            <a:chExt cx="914014" cy="914014"/>
          </a:xfrm>
        </p:grpSpPr>
        <p:grpSp>
          <p:nvGrpSpPr>
            <p:cNvPr id="48" name="组合 4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1529731" y="3742514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黑体" panose="02010600030101010101" charset="-122"/>
                  <a:ea typeface="黑体" panose="02010600030101010101" charset="-122"/>
                </a:rPr>
                <a:t>思路三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619031" y="1642521"/>
            <a:ext cx="1697385" cy="1697385"/>
            <a:chOff x="1278794" y="3334906"/>
            <a:chExt cx="914014" cy="914014"/>
          </a:xfrm>
        </p:grpSpPr>
        <p:grpSp>
          <p:nvGrpSpPr>
            <p:cNvPr id="53" name="组合 5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529731" y="3738812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黑体" panose="02010600030101010101" charset="-122"/>
                  <a:ea typeface="黑体" panose="02010600030101010101" charset="-122"/>
                </a:rPr>
                <a:t>思路四</a:t>
              </a:r>
            </a:p>
          </p:txBody>
        </p:sp>
      </p:grpSp>
      <p:sp>
        <p:nvSpPr>
          <p:cNvPr id="57" name="椭圆 56"/>
          <p:cNvSpPr/>
          <p:nvPr/>
        </p:nvSpPr>
        <p:spPr>
          <a:xfrm>
            <a:off x="824277" y="1491630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783180" y="1491630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760524" y="1498175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707078" y="1498175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1" name="Freeform 34"/>
          <p:cNvSpPr>
            <a:spLocks noEditPoints="1"/>
          </p:cNvSpPr>
          <p:nvPr/>
        </p:nvSpPr>
        <p:spPr bwMode="auto">
          <a:xfrm>
            <a:off x="1000830" y="1642521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2952968" y="1663271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6895784" y="1679567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Freeform 20"/>
          <p:cNvSpPr>
            <a:spLocks noEditPoints="1"/>
          </p:cNvSpPr>
          <p:nvPr/>
        </p:nvSpPr>
        <p:spPr bwMode="auto">
          <a:xfrm>
            <a:off x="4949998" y="1635646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研究过程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47" name="燕尾形 46"/>
          <p:cNvSpPr/>
          <p:nvPr/>
        </p:nvSpPr>
        <p:spPr>
          <a:xfrm>
            <a:off x="899592" y="2480499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8" name="燕尾形 47"/>
          <p:cNvSpPr/>
          <p:nvPr/>
        </p:nvSpPr>
        <p:spPr>
          <a:xfrm>
            <a:off x="161967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0" name="燕尾形 49"/>
          <p:cNvSpPr/>
          <p:nvPr/>
        </p:nvSpPr>
        <p:spPr>
          <a:xfrm>
            <a:off x="233975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" name="燕尾形 50"/>
          <p:cNvSpPr/>
          <p:nvPr/>
        </p:nvSpPr>
        <p:spPr>
          <a:xfrm>
            <a:off x="3033703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rot="5400000">
            <a:off x="3816077" y="3018148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2555776" y="2057728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1115616" y="1563638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 flipV="1">
            <a:off x="3275856" y="3353874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1763688" y="3353872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五边形 56"/>
          <p:cNvSpPr/>
          <p:nvPr/>
        </p:nvSpPr>
        <p:spPr>
          <a:xfrm>
            <a:off x="-36512" y="2473083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28184" y="1347613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      点击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输入简要文字内容，文字内容需概括精炼，不用多余的文字修饰，言简意赅的说明该项内容</a:t>
            </a:r>
            <a:r>
              <a:rPr lang="zh-CN" altLang="en-US" sz="1000" dirty="0" smtClean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。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       点击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输入简要文字内容，文字内容需概括精炼，不用多余的文字修饰，言简意赅的说明该项内容</a:t>
            </a:r>
            <a:r>
              <a:rPr lang="zh-CN" altLang="en-US" sz="1000" dirty="0" smtClean="0">
                <a:latin typeface="黑体" panose="02010600030101010101" charset="-122"/>
                <a:ea typeface="黑体" panose="02010600030101010101" charset="-122"/>
                <a:sym typeface="Calibri" panose="020F0502020204030204" pitchFamily="34" charset="0"/>
              </a:rPr>
              <a:t>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  <a:sym typeface="Calibri" panose="020F050202020403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99592" y="1119451"/>
            <a:ext cx="2327891" cy="444187"/>
            <a:chOff x="814328" y="3219334"/>
            <a:chExt cx="2266827" cy="432536"/>
          </a:xfrm>
        </p:grpSpPr>
        <p:grpSp>
          <p:nvGrpSpPr>
            <p:cNvPr id="60" name="组合 59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4" name="圆角矩形 63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63" name="椭圆 62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1</a:t>
                </a: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1139540" y="3319207"/>
              <a:ext cx="192667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过程一内容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547664" y="3723878"/>
            <a:ext cx="2327891" cy="444187"/>
            <a:chOff x="814325" y="3219334"/>
            <a:chExt cx="2266826" cy="432536"/>
          </a:xfrm>
        </p:grpSpPr>
        <p:grpSp>
          <p:nvGrpSpPr>
            <p:cNvPr id="67" name="组合 66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1" name="圆角矩形 70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2</a:t>
                </a: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1249617" y="3331792"/>
              <a:ext cx="1808518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</a:t>
              </a:r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二</a:t>
              </a:r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内容</a:t>
              </a:r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295244" y="1623506"/>
            <a:ext cx="2327891" cy="515597"/>
            <a:chOff x="814328" y="3219334"/>
            <a:chExt cx="2266829" cy="502073"/>
          </a:xfrm>
        </p:grpSpPr>
        <p:grpSp>
          <p:nvGrpSpPr>
            <p:cNvPr id="74" name="组合 73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8" name="圆角矩形 77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3</a:t>
                </a: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1183671" y="3331792"/>
              <a:ext cx="1847692" cy="389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</a:t>
              </a:r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三内容</a:t>
              </a:r>
            </a:p>
            <a:p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059832" y="4299942"/>
            <a:ext cx="2327891" cy="444187"/>
            <a:chOff x="814328" y="3219334"/>
            <a:chExt cx="2266828" cy="432536"/>
          </a:xfrm>
        </p:grpSpPr>
        <p:grpSp>
          <p:nvGrpSpPr>
            <p:cNvPr id="81" name="组合 80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5" name="圆角矩形 84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黑体" panose="02010600030101010101" charset="-122"/>
                    <a:ea typeface="黑体" panose="02010600030101010101" charset="-122"/>
                  </a:endParaRPr>
                </a:p>
              </p:txBody>
            </p:sp>
          </p:grpSp>
          <p:sp>
            <p:nvSpPr>
              <p:cNvPr id="84" name="椭圆 83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黑体" panose="02010600030101010101" charset="-122"/>
                    <a:ea typeface="黑体" panose="02010600030101010101" charset="-122"/>
                  </a:rPr>
                  <a:t>4</a:t>
                </a: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085352" y="3345963"/>
              <a:ext cx="1926671" cy="194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过程</a:t>
              </a:r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四</a:t>
              </a:r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黑体" panose="02010600030101010101" charset="-122"/>
                  <a:ea typeface="黑体" panose="02010600030101010101" charset="-122"/>
                </a:rPr>
                <a:t>内容</a:t>
              </a:r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87" name="组合 86"/>
          <p:cNvGrpSpPr>
            <a:grpSpLocks noChangeAspect="1"/>
          </p:cNvGrpSpPr>
          <p:nvPr/>
        </p:nvGrpSpPr>
        <p:grpSpPr>
          <a:xfrm>
            <a:off x="3779912" y="2057728"/>
            <a:ext cx="1698901" cy="1620807"/>
            <a:chOff x="3197225" y="3458369"/>
            <a:chExt cx="533400" cy="487363"/>
          </a:xfrm>
          <a:solidFill>
            <a:srgbClr val="C00000"/>
          </a:solidFill>
        </p:grpSpPr>
        <p:sp>
          <p:nvSpPr>
            <p:cNvPr id="88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89" name="Freeform 313"/>
            <p:cNvSpPr/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4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365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9" grpId="0"/>
      <p:bldP spid="47" grpId="0" animBg="1"/>
      <p:bldP spid="48" grpId="0" animBg="1"/>
      <p:bldP spid="50" grpId="0" animBg="1"/>
      <p:bldP spid="51" grpId="0" animBg="1"/>
      <p:bldP spid="57" grpId="0" animBg="1"/>
      <p:bldP spid="58" grpId="0"/>
      <p:bldP spid="5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579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黑体" panose="02010600030101010101" charset="-122"/>
                <a:ea typeface="黑体" panose="02010600030101010101" charset="-122"/>
              </a:rPr>
              <a:t>实验数据结果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第四部分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2573935" y="1804771"/>
              <a:ext cx="695127" cy="59085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23535" y="24734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23535" y="28861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实验难点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23535" y="32988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案例分析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3535" y="371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问题评估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02601" y="2551138"/>
            <a:ext cx="569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02601" y="2959460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DIFFICULTIES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02601" y="3367782"/>
            <a:ext cx="861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ANALYSIS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02601" y="3776104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ASSESSMENT</a:t>
            </a:r>
          </a:p>
        </p:txBody>
      </p:sp>
      <p:sp>
        <p:nvSpPr>
          <p:cNvPr id="24" name="椭圆 23"/>
          <p:cNvSpPr/>
          <p:nvPr/>
        </p:nvSpPr>
        <p:spPr>
          <a:xfrm>
            <a:off x="4129647" y="25009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29647" y="293827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29647" y="337563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29647" y="381300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23535" y="41242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研究成果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02601" y="4184428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ACHIEVEMENTS</a:t>
            </a:r>
          </a:p>
        </p:txBody>
      </p:sp>
      <p:sp>
        <p:nvSpPr>
          <p:cNvPr id="30" name="椭圆 29"/>
          <p:cNvSpPr/>
          <p:nvPr/>
        </p:nvSpPr>
        <p:spPr>
          <a:xfrm>
            <a:off x="4129646" y="417154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57" name="椭圆 34"/>
          <p:cNvSpPr/>
          <p:nvPr/>
        </p:nvSpPr>
        <p:spPr>
          <a:xfrm rot="10800000">
            <a:off x="3334084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 rot="5400000">
            <a:off x="3538287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61" name="椭圆 34"/>
          <p:cNvSpPr/>
          <p:nvPr/>
        </p:nvSpPr>
        <p:spPr>
          <a:xfrm>
            <a:off x="4765968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 rot="16200000">
            <a:off x="4570570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2" name="Freeform 18"/>
          <p:cNvSpPr>
            <a:spLocks noEditPoints="1"/>
          </p:cNvSpPr>
          <p:nvPr/>
        </p:nvSpPr>
        <p:spPr bwMode="auto">
          <a:xfrm>
            <a:off x="5035708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3642519" y="3259799"/>
            <a:ext cx="525462" cy="452437"/>
            <a:chOff x="3379788" y="4325938"/>
            <a:chExt cx="525462" cy="452437"/>
          </a:xfrm>
          <a:solidFill>
            <a:srgbClr val="C00000"/>
          </a:solidFill>
        </p:grpSpPr>
        <p:sp>
          <p:nvSpPr>
            <p:cNvPr id="104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5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6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7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609181" y="1881601"/>
            <a:ext cx="558800" cy="460375"/>
            <a:chOff x="3376613" y="2879725"/>
            <a:chExt cx="558800" cy="460375"/>
          </a:xfrm>
        </p:grpSpPr>
        <p:sp>
          <p:nvSpPr>
            <p:cNvPr id="109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0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11" name="Freeform 12"/>
          <p:cNvSpPr/>
          <p:nvPr/>
        </p:nvSpPr>
        <p:spPr bwMode="auto">
          <a:xfrm>
            <a:off x="4980158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084168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084168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黑体" panose="02010600030101010101" charset="-122"/>
                <a:ea typeface="黑体" panose="02010600030101010101" charset="-122"/>
              </a:rPr>
              <a:t>数据一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095236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095236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黑体" panose="02010600030101010101" charset="-122"/>
                <a:ea typeface="黑体" panose="02010600030101010101" charset="-122"/>
              </a:rPr>
              <a:t>数据二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36691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36691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黑体" panose="02010600030101010101" charset="-122"/>
                <a:ea typeface="黑体" panose="02010600030101010101" charset="-122"/>
              </a:rPr>
              <a:t>数据三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25623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25623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黑体" panose="02010600030101010101" charset="-122"/>
                <a:ea typeface="黑体" panose="02010600030101010101" charset="-122"/>
              </a:rPr>
              <a:t>数据四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圆角矩形 75"/>
          <p:cNvSpPr/>
          <p:nvPr/>
        </p:nvSpPr>
        <p:spPr>
          <a:xfrm rot="5400000">
            <a:off x="2044393" y="2982310"/>
            <a:ext cx="2093533" cy="1161081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658150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1032223" y="1943488"/>
            <a:ext cx="1161081" cy="2666129"/>
            <a:chOff x="4013612" y="985436"/>
            <a:chExt cx="1443428" cy="3314468"/>
          </a:xfrm>
        </p:grpSpPr>
        <p:sp>
          <p:nvSpPr>
            <p:cNvPr id="105" name="圆角矩形 104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7" name="椭圆 106"/>
          <p:cNvSpPr/>
          <p:nvPr/>
        </p:nvSpPr>
        <p:spPr>
          <a:xfrm>
            <a:off x="1170705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8" name="圆角矩形 107"/>
          <p:cNvSpPr/>
          <p:nvPr/>
        </p:nvSpPr>
        <p:spPr>
          <a:xfrm rot="5400000">
            <a:off x="4760286" y="2741411"/>
            <a:ext cx="2575331" cy="1161081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5619703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989015" y="1943488"/>
            <a:ext cx="1161081" cy="2666129"/>
            <a:chOff x="4013612" y="985436"/>
            <a:chExt cx="1443428" cy="3314468"/>
          </a:xfrm>
        </p:grpSpPr>
        <p:sp>
          <p:nvSpPr>
            <p:cNvPr id="113" name="圆角矩形 112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4" name="圆角矩形 113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15" name="椭圆 114"/>
          <p:cNvSpPr/>
          <p:nvPr/>
        </p:nvSpPr>
        <p:spPr>
          <a:xfrm>
            <a:off x="4132259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6945807" y="1370413"/>
            <a:ext cx="1161081" cy="3239204"/>
            <a:chOff x="4013613" y="985437"/>
            <a:chExt cx="1443428" cy="3314468"/>
          </a:xfrm>
        </p:grpSpPr>
        <p:sp>
          <p:nvSpPr>
            <p:cNvPr id="121" name="圆角矩形 120"/>
            <p:cNvSpPr/>
            <p:nvPr/>
          </p:nvSpPr>
          <p:spPr>
            <a:xfrm rot="5400000">
              <a:off x="3078093" y="1920957"/>
              <a:ext cx="3314468" cy="1443428"/>
            </a:xfrm>
            <a:prstGeom prst="roundRect">
              <a:avLst>
                <a:gd name="adj" fmla="val 46172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2" name="圆角矩形 121"/>
            <p:cNvSpPr/>
            <p:nvPr/>
          </p:nvSpPr>
          <p:spPr>
            <a:xfrm rot="5400000">
              <a:off x="3109760" y="1976006"/>
              <a:ext cx="3251129" cy="1352701"/>
            </a:xfrm>
            <a:prstGeom prst="roundRect">
              <a:avLst>
                <a:gd name="adj" fmla="val 48249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23" name="椭圆 122"/>
          <p:cNvSpPr/>
          <p:nvPr/>
        </p:nvSpPr>
        <p:spPr>
          <a:xfrm>
            <a:off x="7093813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177330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25%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186276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25%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138884" y="180168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45%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658150" y="2862501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15%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639054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25%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165437" y="9075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165437" y="106687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1036816" y="917548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4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任意多边形 2"/>
          <p:cNvSpPr/>
          <p:nvPr/>
        </p:nvSpPr>
        <p:spPr>
          <a:xfrm>
            <a:off x="1071563" y="1685446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757497" y="2304367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784268" y="3454524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694790" y="139897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2721561" y="2936446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658854" y="3139631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632083" y="2235155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8" name="椭圆 47"/>
          <p:cNvSpPr/>
          <p:nvPr/>
        </p:nvSpPr>
        <p:spPr>
          <a:xfrm>
            <a:off x="6596147" y="2533358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569379" y="136165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39557" y="42514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508203" y="18698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535507" y="37582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421144" y="9578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393505" y="39296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382790" y="176210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351436" y="33389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320086" y="9149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607409" y="1180443"/>
            <a:ext cx="193548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RESEARCH MENTALITY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AND THE PROCESS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主目录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CONTENTS</a:t>
            </a: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任意多边形 34"/>
          <p:cNvSpPr/>
          <p:nvPr/>
        </p:nvSpPr>
        <p:spPr>
          <a:xfrm>
            <a:off x="1741714" y="2220686"/>
            <a:ext cx="5660572" cy="1204692"/>
          </a:xfrm>
          <a:custGeom>
            <a:avLst/>
            <a:gdLst>
              <a:gd name="connsiteX0" fmla="*/ 0 w 5660572"/>
              <a:gd name="connsiteY0" fmla="*/ 14514 h 1204692"/>
              <a:gd name="connsiteX1" fmla="*/ 1407886 w 5660572"/>
              <a:gd name="connsiteY1" fmla="*/ 1204685 h 1204692"/>
              <a:gd name="connsiteX2" fmla="*/ 2815772 w 5660572"/>
              <a:gd name="connsiteY2" fmla="*/ 0 h 1204692"/>
              <a:gd name="connsiteX3" fmla="*/ 4267200 w 5660572"/>
              <a:gd name="connsiteY3" fmla="*/ 1204685 h 1204692"/>
              <a:gd name="connsiteX4" fmla="*/ 5660572 w 5660572"/>
              <a:gd name="connsiteY4" fmla="*/ 0 h 1204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0572" h="1204692">
                <a:moveTo>
                  <a:pt x="0" y="14514"/>
                </a:moveTo>
                <a:cubicBezTo>
                  <a:pt x="469295" y="610809"/>
                  <a:pt x="938591" y="1207104"/>
                  <a:pt x="1407886" y="1204685"/>
                </a:cubicBezTo>
                <a:cubicBezTo>
                  <a:pt x="1877181" y="1202266"/>
                  <a:pt x="2339220" y="0"/>
                  <a:pt x="2815772" y="0"/>
                </a:cubicBezTo>
                <a:cubicBezTo>
                  <a:pt x="3292324" y="0"/>
                  <a:pt x="3793067" y="1204685"/>
                  <a:pt x="4267200" y="1204685"/>
                </a:cubicBezTo>
                <a:cubicBezTo>
                  <a:pt x="4741333" y="1204685"/>
                  <a:pt x="5411410" y="152400"/>
                  <a:pt x="5660572" y="0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80871" y="1661152"/>
            <a:ext cx="1139038" cy="1139038"/>
            <a:chOff x="1180871" y="1661152"/>
            <a:chExt cx="1139038" cy="1139038"/>
          </a:xfrm>
        </p:grpSpPr>
        <p:grpSp>
          <p:nvGrpSpPr>
            <p:cNvPr id="110" name="组合 109"/>
            <p:cNvGrpSpPr/>
            <p:nvPr/>
          </p:nvGrpSpPr>
          <p:grpSpPr>
            <a:xfrm>
              <a:off x="118087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145928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1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91676" y="2836786"/>
            <a:ext cx="1139038" cy="1139038"/>
            <a:chOff x="2591676" y="2836786"/>
            <a:chExt cx="1139038" cy="1139038"/>
          </a:xfrm>
        </p:grpSpPr>
        <p:grpSp>
          <p:nvGrpSpPr>
            <p:cNvPr id="120" name="组合 119"/>
            <p:cNvGrpSpPr/>
            <p:nvPr/>
          </p:nvGrpSpPr>
          <p:grpSpPr>
            <a:xfrm>
              <a:off x="259167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2" name="同心圆 1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287008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2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02481" y="1661152"/>
            <a:ext cx="1139038" cy="1139038"/>
            <a:chOff x="4002481" y="1661152"/>
            <a:chExt cx="1139038" cy="1139038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00248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2" name="同心圆 1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428089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3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13286" y="2836786"/>
            <a:ext cx="1139038" cy="1139038"/>
            <a:chOff x="5413286" y="2836786"/>
            <a:chExt cx="1139038" cy="1139038"/>
          </a:xfrm>
        </p:grpSpPr>
        <p:grpSp>
          <p:nvGrpSpPr>
            <p:cNvPr id="115" name="组合 114"/>
            <p:cNvGrpSpPr/>
            <p:nvPr/>
          </p:nvGrpSpPr>
          <p:grpSpPr>
            <a:xfrm>
              <a:off x="541328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569169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4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824091" y="1661152"/>
            <a:ext cx="1139038" cy="1139038"/>
            <a:chOff x="6824091" y="1661152"/>
            <a:chExt cx="1139038" cy="1139038"/>
          </a:xfrm>
        </p:grpSpPr>
        <p:grpSp>
          <p:nvGrpSpPr>
            <p:cNvPr id="125" name="组合 124"/>
            <p:cNvGrpSpPr/>
            <p:nvPr/>
          </p:nvGrpSpPr>
          <p:grpSpPr>
            <a:xfrm>
              <a:off x="682409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7" name="同心圆 1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710250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黑体" panose="02010600030101010101" charset="-122"/>
                  <a:ea typeface="黑体" panose="02010600030101010101" charset="-122"/>
                </a:rPr>
                <a:t>5</a:t>
              </a: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79878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课题背景及内容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1978481" y="4128385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课题现状及发展情况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662754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研究思路及过程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5219304" y="412807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实验数据结果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49336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解决方案及总结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55132" y="1165930"/>
            <a:ext cx="2148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BACKGROUND OF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SUBJECT AND CONTENT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094106" y="4445122"/>
            <a:ext cx="2092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PRESENT SITUATION AND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DEVELOPMENT OF SUBJECT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61799" y="4417978"/>
            <a:ext cx="1574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RESULTS OF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EXPRIMENTAL DATA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771117" y="1171178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SOLUTIONS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AND SUMMARY</a:t>
            </a:r>
            <a:endParaRPr lang="zh-CN" altLang="en-US" sz="1200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5" grpId="0" animBg="1"/>
      <p:bldP spid="106" grpId="0"/>
      <p:bldP spid="107" grpId="0"/>
      <p:bldP spid="35" grpId="0" animBg="1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126470" y="1921438"/>
            <a:ext cx="2412192" cy="701179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2832059" y="1921438"/>
            <a:ext cx="1706603" cy="153772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888282" y="1921438"/>
            <a:ext cx="650380" cy="202786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38662" y="1921438"/>
            <a:ext cx="574541" cy="2075575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 flipV="1">
            <a:off x="4538662" y="1921438"/>
            <a:ext cx="1647314" cy="153772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538662" y="1921438"/>
            <a:ext cx="2437224" cy="75731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2476990" y="3123937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533213" y="364194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4750752" y="364194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830907" y="310409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6620817" y="232368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1771401" y="224166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3837483" y="1220259"/>
            <a:ext cx="1402358" cy="1402358"/>
            <a:chOff x="3851771" y="1163107"/>
            <a:chExt cx="1402358" cy="1402358"/>
          </a:xfrm>
        </p:grpSpPr>
        <p:grpSp>
          <p:nvGrpSpPr>
            <p:cNvPr id="76" name="组合 75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2" y="760412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099140" y="1710398"/>
              <a:ext cx="907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TITLE</a:t>
              </a: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488612" y="2405053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703782" y="322832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32219" y="3890418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8251" y="237647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06349" y="326683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34678" y="389041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DATA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1A3F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35" name="椭圆 34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08957" y="2627556"/>
              <a:ext cx="580608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C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36" name="组合 35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184500" y="3587733"/>
              <a:ext cx="75212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latin typeface="黑体" panose="02010600030101010101" charset="-122"/>
                  <a:ea typeface="黑体" panose="02010600030101010101" charset="-122"/>
                </a:rPr>
                <a:t>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32" name="组合 31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088748" y="1565452"/>
              <a:ext cx="4844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黑体" panose="02010600030101010101" charset="-122"/>
                  <a:ea typeface="黑体" panose="02010600030101010101" charset="-122"/>
                </a:rPr>
                <a:t>B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31" name="椭圆 30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808937" y="1049342"/>
              <a:ext cx="383438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A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39" name="椭圆 38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49886" y="1997410"/>
              <a:ext cx="914033" cy="156966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E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000656" y="2271917"/>
            <a:ext cx="1265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TITLE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81" name="直接连接符 80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89" name="直接连接符 88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cxnSp>
        <p:nvCxnSpPr>
          <p:cNvPr id="96" name="直接连接符 95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31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2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3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4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5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6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31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2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3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4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5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6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实验难点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16573" y="267886"/>
            <a:ext cx="1394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DIFFICULTIES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97708" y="396471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实验难点二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14622" y="395636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实验难点三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014622" y="260702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实验难点四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659209" y="260289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实验难点一</a:t>
            </a:r>
          </a:p>
        </p:txBody>
      </p:sp>
      <p:sp>
        <p:nvSpPr>
          <p:cNvPr id="54" name="椭圆 34"/>
          <p:cNvSpPr/>
          <p:nvPr/>
        </p:nvSpPr>
        <p:spPr>
          <a:xfrm rot="10800000">
            <a:off x="3288725" y="2114564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 rot="5400000">
            <a:off x="3492928" y="33416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5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58" name="椭圆 34"/>
          <p:cNvSpPr/>
          <p:nvPr/>
        </p:nvSpPr>
        <p:spPr>
          <a:xfrm>
            <a:off x="4720609" y="3176237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6200000">
            <a:off x="4525211" y="1917620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45" grpId="0"/>
          <p:bldP spid="46" grpId="0"/>
          <p:bldP spid="47" grpId="0"/>
          <p:bldP spid="53" grpId="0"/>
          <p:bldP spid="54" grpId="0" animBg="1"/>
          <p:bldP spid="58" grpId="0" animBg="1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45" grpId="0"/>
          <p:bldP spid="46" grpId="0"/>
          <p:bldP spid="47" grpId="0"/>
          <p:bldP spid="53" grpId="0"/>
          <p:bldP spid="54" grpId="0" animBg="1"/>
          <p:bldP spid="58" grpId="0" animBg="1"/>
          <p:bldP spid="6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案例分析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69665" y="267886"/>
            <a:ext cx="1084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ANALYSIS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9404" y="3880762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62957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772690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382423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992157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26867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分析内容一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3094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628221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分析内容三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35247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分析内容四</a:t>
            </a:r>
          </a:p>
        </p:txBody>
      </p:sp>
      <p:sp>
        <p:nvSpPr>
          <p:cNvPr id="42" name="椭圆 41"/>
          <p:cNvSpPr/>
          <p:nvPr/>
        </p:nvSpPr>
        <p:spPr>
          <a:xfrm>
            <a:off x="4575050" y="3090427"/>
            <a:ext cx="500908" cy="500908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717380" y="331473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552263" y="33150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255929" y="343343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175518" y="331975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062244" y="331225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553278" y="344365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3850333" y="3346863"/>
            <a:ext cx="250454" cy="25045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726981" y="331345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4151556" y="332151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359742" y="3370647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5900741" y="313095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2070359" y="344394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4506355" y="316705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206031" y="3258897"/>
            <a:ext cx="322151" cy="32215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5075958" y="331163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206867" y="331496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921657" y="34461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2772349" y="313169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1690644" y="336803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6193490" y="3174245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7730460" y="330567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7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7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问题评估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01611" y="267886"/>
            <a:ext cx="139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ASSESSMENT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53" name="五角星 5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rgbClr val="1A3F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55" name="组合 54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92113" y="760413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118190" y="3274864"/>
              <a:ext cx="907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TITLE</a:t>
              </a:r>
            </a:p>
          </p:txBody>
        </p:sp>
      </p:grpSp>
      <p:sp>
        <p:nvSpPr>
          <p:cNvPr id="59" name="椭圆 58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739259" y="194243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</a:t>
            </a:r>
            <a:r>
              <a:rPr lang="zh-CN" altLang="en-US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一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282620" y="283580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评估内容三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796587" y="42593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评估内容五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514495" y="291679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评估内容二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966971" y="43355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评估内容四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8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7" grpId="0"/>
      <p:bldP spid="53" grpId="0" animBg="1"/>
      <p:bldP spid="59" grpId="0" animBg="1"/>
      <p:bldP spid="64" grpId="0" animBg="1"/>
      <p:bldP spid="65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研究成果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87793" y="267886"/>
            <a:ext cx="1625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ACHIEVEMENTS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191714" y="215790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标题一</a:t>
            </a:r>
          </a:p>
        </p:txBody>
      </p:sp>
      <p:grpSp>
        <p:nvGrpSpPr>
          <p:cNvPr id="173" name="组合 172"/>
          <p:cNvGrpSpPr/>
          <p:nvPr/>
        </p:nvGrpSpPr>
        <p:grpSpPr>
          <a:xfrm>
            <a:off x="2149829" y="2623322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4" name="同心圆 1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1090724" y="25875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7" name="同心圆 1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78" name="椭圆 17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469441" y="2832241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0" name="同心圆 17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2404100" y="25840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3" name="同心圆 18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034054" y="280017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6" name="同心圆 18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1756772" y="2827510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9" name="同心圆 18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1731988" y="30912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2" name="同心圆 19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3" name="椭圆 19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1551991" y="26030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5" name="同心圆 1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6" name="椭圆 1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890095" y="261075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8" name="同心圆 1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1217976" y="2610215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1" name="同心圆 20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3033186" y="30624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标题二</a:t>
            </a:r>
          </a:p>
        </p:txBody>
      </p:sp>
      <p:grpSp>
        <p:nvGrpSpPr>
          <p:cNvPr id="204" name="组合 203"/>
          <p:cNvGrpSpPr/>
          <p:nvPr/>
        </p:nvGrpSpPr>
        <p:grpSpPr>
          <a:xfrm>
            <a:off x="3991301" y="352788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5" name="同心圆 2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2932196" y="34921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08" name="同心圆 2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9" name="椭圆 20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3310913" y="37368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1" name="同心圆 2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12" name="椭圆 2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4245572" y="34886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14" name="同心圆 2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15" name="椭圆 21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3598244" y="373207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7" name="同心圆 2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18" name="椭圆 21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3573460" y="399582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0" name="同心圆 2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21" name="椭圆 22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3731567" y="351531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3" name="同心圆 2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059448" y="351477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6" name="同心圆 2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27" name="椭圆 2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28" name="TextBox 227"/>
          <p:cNvSpPr txBox="1"/>
          <p:nvPr/>
        </p:nvSpPr>
        <p:spPr>
          <a:xfrm>
            <a:off x="4848410" y="213478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标题三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5806525" y="260020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0" name="同心圆 2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1" name="椭圆 2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4747420" y="25644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3" name="同心圆 2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4" name="椭圆 23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6060796" y="25609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6" name="同心圆 2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5690750" y="27770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9" name="同心圆 2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5311868" y="285519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2" name="同心圆 2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3" name="椭圆 2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5545785" y="286155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45" name="同心圆 2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6" name="椭圆 24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5208687" y="257988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8" name="同心圆 2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9" name="椭圆 2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5546791" y="258763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1" name="同心圆 2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52" name="椭圆 2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4874672" y="258709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4" name="同心圆 2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55" name="椭圆 2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6537510" y="3091261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标题四</a:t>
            </a:r>
          </a:p>
        </p:txBody>
      </p:sp>
      <p:grpSp>
        <p:nvGrpSpPr>
          <p:cNvPr id="257" name="组合 256"/>
          <p:cNvGrpSpPr/>
          <p:nvPr/>
        </p:nvGrpSpPr>
        <p:grpSpPr>
          <a:xfrm>
            <a:off x="6436520" y="35209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8" name="同心圆 2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59" name="椭圆 25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815237" y="3765598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1" name="同心圆 2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62" name="椭圆 26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7749896" y="35174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4" name="同心圆 2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65" name="椭圆 26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7379850" y="373353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7" name="同心圆 2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68" name="椭圆 26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7102568" y="3760867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0" name="同心圆 2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71" name="椭圆 2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7235891" y="354411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73" name="同心圆 2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74" name="椭圆 2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6563772" y="3543572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6" name="同心圆 2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77" name="椭圆 2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5136532" y="2906000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9" name="同心圆 2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0" name="椭圆 2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3875526" y="370473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2" name="同心圆 2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3" name="椭圆 2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3393463" y="350756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5" name="同心圆 2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6" name="椭圆 2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7495625" y="355667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8" name="同心圆 2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9" name="椭圆 28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7077784" y="402461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1" name="同心圆 2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92" name="椭圆 2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6897787" y="3536359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4" name="同心圆 2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95" name="椭圆 2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96" name="TextBox 29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黑体" panose="02010600030101010101" charset="-122"/>
                <a:ea typeface="黑体" panose="02010600030101010101" charset="-122"/>
              </a:rPr>
              <a:t>解决方案及总结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第五部分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8518" y="1757459"/>
              <a:ext cx="689633" cy="662048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65443" y="25530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解决方案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65443" y="299960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方案评估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65443" y="34461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补救措施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65443" y="38642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参考文献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55194" y="2600254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55194" y="3048022"/>
            <a:ext cx="1725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PROJECT EVALUATION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55194" y="3495790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REMEDIAL MEASURES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77636" y="3943559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Reference</a:t>
            </a:r>
          </a:p>
        </p:txBody>
      </p:sp>
      <p:sp>
        <p:nvSpPr>
          <p:cNvPr id="23" name="椭圆 22"/>
          <p:cNvSpPr/>
          <p:nvPr/>
        </p:nvSpPr>
        <p:spPr>
          <a:xfrm>
            <a:off x="4171555" y="25805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71555" y="301787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71555" y="345523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71555" y="38925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65443" y="423798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感谢语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63209" y="4317335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 you</a:t>
            </a:r>
          </a:p>
        </p:txBody>
      </p:sp>
      <p:sp>
        <p:nvSpPr>
          <p:cNvPr id="29" name="椭圆 28"/>
          <p:cNvSpPr/>
          <p:nvPr/>
        </p:nvSpPr>
        <p:spPr>
          <a:xfrm>
            <a:off x="4171555" y="426637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5" grpId="0"/>
      <p:bldP spid="12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解决方案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08545" y="267886"/>
            <a:ext cx="1555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SOLUTION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-36512" y="4144388"/>
            <a:ext cx="2062918" cy="999112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1620880" y="3703428"/>
            <a:ext cx="836538" cy="836538"/>
            <a:chOff x="1566862" y="4055810"/>
            <a:chExt cx="827056" cy="827056"/>
          </a:xfrm>
        </p:grpSpPr>
        <p:grpSp>
          <p:nvGrpSpPr>
            <p:cNvPr id="44" name="组合 43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617926" y="4218412"/>
              <a:ext cx="730851" cy="5172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1400" dirty="0" smtClean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1400" dirty="0" smtClean="0">
                  <a:latin typeface="黑体" panose="02010600030101010101" charset="-122"/>
                  <a:ea typeface="黑体" panose="02010600030101010101" charset="-122"/>
                </a:rPr>
                <a:t>一</a:t>
              </a:r>
              <a:endParaRPr lang="zh-CN" altLang="en-US" sz="14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49" name="组合 48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2980409" y="3315940"/>
              <a:ext cx="59503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1600" dirty="0" smtClean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1600" dirty="0" smtClean="0">
                  <a:latin typeface="黑体" panose="02010600030101010101" charset="-122"/>
                  <a:ea typeface="黑体" panose="02010600030101010101" charset="-122"/>
                </a:rPr>
                <a:t>二</a:t>
              </a:r>
              <a:endParaRPr lang="zh-CN" altLang="en-US" sz="16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592277" y="3232510"/>
            <a:ext cx="1239392" cy="1239392"/>
            <a:chOff x="4464548" y="3511181"/>
            <a:chExt cx="1303621" cy="1303621"/>
          </a:xfrm>
        </p:grpSpPr>
        <p:grpSp>
          <p:nvGrpSpPr>
            <p:cNvPr id="54" name="组合 53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752438" y="3825704"/>
              <a:ext cx="733780" cy="7445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2000" dirty="0" smtClean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2000" dirty="0" smtClean="0">
                  <a:latin typeface="黑体" panose="02010600030101010101" charset="-122"/>
                  <a:ea typeface="黑体" panose="02010600030101010101" charset="-122"/>
                </a:rPr>
                <a:t>三</a:t>
              </a:r>
              <a:endParaRPr lang="zh-CN" altLang="en-US" sz="20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300192" y="1635646"/>
            <a:ext cx="1454948" cy="1454948"/>
            <a:chOff x="6075122" y="1932896"/>
            <a:chExt cx="1688526" cy="1688526"/>
          </a:xfrm>
        </p:grpSpPr>
        <p:grpSp>
          <p:nvGrpSpPr>
            <p:cNvPr id="59" name="组合 58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6456877" y="2299775"/>
              <a:ext cx="928687" cy="9644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latin typeface="黑体" panose="02010600030101010101" charset="-122"/>
                  <a:ea typeface="黑体" panose="02010600030101010101" charset="-122"/>
                </a:rPr>
                <a:t>方案</a:t>
              </a:r>
              <a:endParaRPr lang="en-US" altLang="zh-CN" sz="2400" dirty="0" smtClean="0">
                <a:latin typeface="黑体" panose="02010600030101010101" charset="-122"/>
                <a:ea typeface="黑体" panose="02010600030101010101" charset="-122"/>
              </a:endParaRPr>
            </a:p>
            <a:p>
              <a:pPr algn="ctr"/>
              <a:r>
                <a:rPr lang="zh-CN" altLang="en-US" sz="2400" dirty="0" smtClean="0">
                  <a:latin typeface="黑体" panose="02010600030101010101" charset="-122"/>
                  <a:ea typeface="黑体" panose="02010600030101010101" charset="-122"/>
                </a:rPr>
                <a:t>四</a:t>
              </a:r>
              <a:endParaRPr lang="zh-CN" altLang="en-US" sz="24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230637" y="192367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23528" y="2920772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156176" y="3770953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36096" y="915566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2246287" y="4155926"/>
            <a:ext cx="447031" cy="447031"/>
            <a:chOff x="2246286" y="4230035"/>
            <a:chExt cx="525513" cy="525513"/>
          </a:xfrm>
          <a:solidFill>
            <a:srgbClr val="1A3F6C"/>
          </a:solidFill>
        </p:grpSpPr>
        <p:sp>
          <p:nvSpPr>
            <p:cNvPr id="68" name="椭圆 67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90214" y="4356307"/>
              <a:ext cx="433392" cy="3256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1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577236" y="3993954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1" name="椭圆 70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246285" y="4351468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3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522599" y="3426320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4" name="椭圆 73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246285" y="4371106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2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452320" y="2571750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7" name="椭圆 76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246285" y="4380064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4</a:t>
              </a:r>
            </a:p>
          </p:txBody>
        </p:sp>
      </p:grpSp>
      <p:sp>
        <p:nvSpPr>
          <p:cNvPr id="79" name="椭圆 78"/>
          <p:cNvSpPr/>
          <p:nvPr/>
        </p:nvSpPr>
        <p:spPr>
          <a:xfrm>
            <a:off x="4349204" y="32976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087077" y="391484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4224465" y="4498008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2765464" y="425831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3341787" y="37991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5954877" y="32889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7360071" y="3209594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6562548" y="311385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161319" y="276589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8028384" y="230725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53009" y="1993016"/>
            <a:ext cx="152400" cy="1524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66178" y="4299942"/>
            <a:ext cx="166157" cy="16615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4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4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4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4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38" grpId="0"/>
      <p:bldP spid="63" grpId="0"/>
      <p:bldP spid="64" grpId="0"/>
      <p:bldP spid="65" grpId="0"/>
      <p:bldP spid="66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方案评估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58284" y="267886"/>
            <a:ext cx="223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PROJECT EVALUATION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cxnSp>
        <p:nvCxnSpPr>
          <p:cNvPr id="89" name="直接连接符 88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9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444736" y="3296277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9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0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891669" y="1358541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评估一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981486" y="3338812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评估三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747580" y="1111435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评估四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55735" y="3321676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评估二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 smtClean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黑体" panose="02010600030101010101" charset="-122"/>
                <a:ea typeface="黑体" panose="02010600030101010101" charset="-122"/>
              </a:rPr>
              <a:t>点击输入标题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113" name="组合 112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5" name="同心圆 1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方案评估</a:t>
              </a:r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592781" y="2186777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45181" y="4011910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849365" y="4058985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012160" y="197298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黑体" panose="02010600030101010101" charset="-122"/>
                <a:ea typeface="黑体" panose="02010600030101010101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21" name="椭圆 120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122" name="椭圆 121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sp>
        <p:nvSpPr>
          <p:cNvPr id="123" name="椭圆 122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124" name="椭圆 123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88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7" grpId="0"/>
      <p:bldP spid="118" grpId="0"/>
      <p:bldP spid="119" grpId="0"/>
      <p:bldP spid="120" grpId="0"/>
      <p:bldP spid="121" grpId="0" animBg="1"/>
      <p:bldP spid="122" grpId="0" animBg="1"/>
      <p:bldP spid="123" grpId="0" animBg="1"/>
      <p:bldP spid="1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补救措施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83836" y="267886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REMEDIAL MEASURES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6709236" y="1894300"/>
            <a:ext cx="1200324" cy="1200324"/>
            <a:chOff x="6709236" y="1850758"/>
            <a:chExt cx="1200324" cy="1200324"/>
          </a:xfrm>
        </p:grpSpPr>
        <p:grpSp>
          <p:nvGrpSpPr>
            <p:cNvPr id="89" name="组合 8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1" name="同心圆 9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6947760" y="2297031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措施四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225509" y="1879832"/>
            <a:ext cx="1200324" cy="1200324"/>
            <a:chOff x="1225509" y="1836290"/>
            <a:chExt cx="1200324" cy="1200324"/>
          </a:xfrm>
        </p:grpSpPr>
        <p:grpSp>
          <p:nvGrpSpPr>
            <p:cNvPr id="95" name="组合 94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7" name="同心圆 9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1464033" y="2282563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措施四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234214" y="2096862"/>
            <a:ext cx="1668414" cy="1668414"/>
            <a:chOff x="5234214" y="2053320"/>
            <a:chExt cx="1668414" cy="1668414"/>
          </a:xfrm>
        </p:grpSpPr>
        <p:grpSp>
          <p:nvGrpSpPr>
            <p:cNvPr id="100" name="组合 99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2" name="同心圆 10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5591368" y="268747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措施三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198327" y="2090113"/>
            <a:ext cx="1668414" cy="1668414"/>
            <a:chOff x="2198327" y="2046571"/>
            <a:chExt cx="1668414" cy="1668414"/>
          </a:xfrm>
        </p:grpSpPr>
        <p:grpSp>
          <p:nvGrpSpPr>
            <p:cNvPr id="105" name="组合 104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7" name="同心圆 10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2555481" y="268072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措施二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481448" y="2381591"/>
            <a:ext cx="2181104" cy="2181104"/>
            <a:chOff x="3481448" y="2338049"/>
            <a:chExt cx="2181104" cy="2181104"/>
          </a:xfrm>
        </p:grpSpPr>
        <p:grpSp>
          <p:nvGrpSpPr>
            <p:cNvPr id="110" name="组合 109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3941057" y="3166990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措施一</a:t>
              </a: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1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786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黑体" panose="02010600030101010101" charset="-122"/>
                <a:ea typeface="黑体" panose="02010600030101010101" charset="-122"/>
              </a:rPr>
              <a:t>课题背景及内容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94866" y="2896649"/>
            <a:ext cx="12410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第一部分</a:t>
            </a:r>
            <a:endParaRPr lang="zh-CN" altLang="en-US" sz="2000" dirty="0" smtClean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450203" y="24909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课题背景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50203" y="32884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研究意义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50203" y="37350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研究综述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50203" y="41530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理论基础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4168" y="2538146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BACKGROUND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34168" y="3336874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SIGNIFICANCE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34168" y="3784642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REVIEW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34168" y="4232411"/>
            <a:ext cx="156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THEORETICAL BASIS</a:t>
            </a:r>
          </a:p>
        </p:txBody>
      </p:sp>
      <p:sp>
        <p:nvSpPr>
          <p:cNvPr id="24" name="椭圆 23"/>
          <p:cNvSpPr/>
          <p:nvPr/>
        </p:nvSpPr>
        <p:spPr>
          <a:xfrm>
            <a:off x="4156315" y="25184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56315" y="330672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56315" y="374408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56315" y="418144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50203" y="290661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相关研究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21531" y="2953861"/>
            <a:ext cx="1324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Related research</a:t>
            </a:r>
          </a:p>
        </p:txBody>
      </p:sp>
      <p:sp>
        <p:nvSpPr>
          <p:cNvPr id="30" name="椭圆 29"/>
          <p:cNvSpPr/>
          <p:nvPr/>
        </p:nvSpPr>
        <p:spPr>
          <a:xfrm>
            <a:off x="4156315" y="293411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3608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1226969" y="34478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04729" y="3571714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78432" y="337709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411193" y="349870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52192" y="32590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44941" y="330230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81911" y="343372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31" name="椭圆 30"/>
          <p:cNvSpPr/>
          <p:nvPr/>
        </p:nvSpPr>
        <p:spPr>
          <a:xfrm>
            <a:off x="3147794" y="3072585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942895" y="319031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sp>
        <p:nvSpPr>
          <p:cNvPr id="36" name="椭圆 35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37" name="椭圆 36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  <p:sp>
        <p:nvSpPr>
          <p:cNvPr id="38" name="椭圆 37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5</a:t>
            </a:r>
          </a:p>
        </p:txBody>
      </p:sp>
      <p:sp>
        <p:nvSpPr>
          <p:cNvPr id="39" name="椭圆 38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81102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参考文献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参考文献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25650" y="267886"/>
            <a:ext cx="1101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Reference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5" grpId="0"/>
      <p:bldP spid="18" grpId="0"/>
      <p:bldP spid="21" grpId="0"/>
      <p:bldP spid="24" grpId="0"/>
      <p:bldP spid="27" grpId="0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/>
      <p:bldP spid="40" grpId="0" animBg="1"/>
      <p:bldP spid="41" grpId="0"/>
      <p:bldP spid="4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915816" y="555527"/>
            <a:ext cx="3552056" cy="1600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THANKS!</a:t>
            </a:r>
            <a:endParaRPr lang="en-US" altLang="zh-CN" sz="6600" b="0" dirty="0" smtClean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1640" y="1995686"/>
            <a:ext cx="64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 smtClean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 smtClean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XXX</a:t>
            </a:r>
            <a:r>
              <a:rPr lang="zh-CN" altLang="en-US" sz="1400" kern="0" dirty="0" smtClean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老师，</a:t>
            </a:r>
            <a:r>
              <a:rPr lang="en-US" altLang="zh-CN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XXX</a:t>
            </a:r>
            <a:r>
              <a:rPr lang="zh-CN" altLang="en-US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,</a:t>
            </a:r>
            <a:r>
              <a:rPr lang="zh-CN" altLang="en-US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使我得以最终完成毕业论文</a:t>
            </a:r>
            <a:r>
              <a:rPr lang="zh-CN" altLang="en-US" sz="1400" dirty="0" smtClean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设计！</a:t>
            </a:r>
            <a:endParaRPr lang="en-US" altLang="zh-CN" sz="1400" dirty="0" smtClean="0">
              <a:solidFill>
                <a:srgbClr val="414455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en-US" altLang="zh-CN" sz="1400" dirty="0" smtClean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       </a:t>
            </a:r>
            <a:r>
              <a:rPr lang="zh-CN" altLang="en-US" sz="1400" dirty="0" smtClean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最后</a:t>
            </a:r>
            <a:r>
              <a:rPr lang="zh-CN" altLang="en-US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，我要向百忙之中抽时间对本文进行审阅，评议和参与本人论文答辩的各位老师表示</a:t>
            </a:r>
            <a:r>
              <a:rPr lang="zh-CN" altLang="en-US" sz="1400" dirty="0" smtClean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感谢</a:t>
            </a:r>
            <a:r>
              <a:rPr lang="zh-CN" altLang="en-US" sz="1400" dirty="0">
                <a:solidFill>
                  <a:srgbClr val="414455"/>
                </a:solidFill>
                <a:latin typeface="黑体" panose="02010600030101010101" charset="-122"/>
                <a:ea typeface="黑体" panose="02010600030101010101" charset="-122"/>
              </a:rPr>
              <a:t>！</a:t>
            </a:r>
            <a:endParaRPr lang="zh-CN" altLang="en-US" sz="1400" kern="0" dirty="0">
              <a:solidFill>
                <a:srgbClr val="414455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70008" y="4088350"/>
            <a:ext cx="304800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恳请各位老师批评指正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！</a:t>
            </a:r>
            <a:endParaRPr lang="zh-CN" altLang="en-US" sz="2000" b="0" dirty="0" smtClean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感谢语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07217" y="267886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 you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78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5" grpId="1"/>
      <p:bldP spid="26" grpId="0"/>
      <p:bldP spid="6" grpId="0" animBg="1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072212" y="1535703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THANKS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156176" y="3194025"/>
            <a:ext cx="2529840" cy="1493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演示完毕</a:t>
            </a:r>
            <a:endParaRPr lang="en-US" altLang="zh-CN" sz="4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r>
              <a:rPr lang="zh-CN" altLang="en-US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感谢观看</a:t>
            </a:r>
            <a:endParaRPr lang="en-US" altLang="zh-CN" sz="4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pic>
        <p:nvPicPr>
          <p:cNvPr id="3" name="图片 2" descr="20160511182329_492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365" y="2241550"/>
            <a:ext cx="1651000" cy="952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99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 bldLvl="0" animBg="1"/>
      <p:bldP spid="81" grpId="1" bldLvl="0" animBg="1"/>
      <p:bldP spid="83" grpId="0"/>
      <p:bldP spid="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89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Box 41"/>
          <p:cNvSpPr>
            <a:spLocks noChangeArrowheads="1"/>
          </p:cNvSpPr>
          <p:nvPr/>
        </p:nvSpPr>
        <p:spPr bwMode="auto">
          <a:xfrm>
            <a:off x="1439864" y="1664494"/>
            <a:ext cx="6264275" cy="153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写毕业论文主要目的是培养学生综合运用所学知识和技能，理论联系实际，独立分析，解决实际问题的能力，使学生得到从事本专业工作和进行相关的基本训练。毕业论文应反映出作者能够准确地掌握所学的专业基础知识，基本学会综合运用所学知识进行科学研究的方法，对所研究的题目有一定的心得体会，论文题目的范围不宜过宽，一般选择本学科某一重要问题的一个侧面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r>
              <a:rPr lang="zh-CN" altLang="en-US" sz="1100" b="1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100" b="1" dirty="0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</p:txBody>
      </p:sp>
      <p:sp>
        <p:nvSpPr>
          <p:cNvPr id="6154" name="TextBox 43"/>
          <p:cNvSpPr>
            <a:spLocks noChangeArrowheads="1"/>
          </p:cNvSpPr>
          <p:nvPr/>
        </p:nvSpPr>
        <p:spPr bwMode="auto">
          <a:xfrm>
            <a:off x="3416300" y="994410"/>
            <a:ext cx="2311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800" b="1" dirty="0">
                <a:latin typeface="黑体" panose="02010600030101010101" charset="-122"/>
                <a:ea typeface="黑体" panose="02010600030101010101" charset="-122"/>
              </a:rPr>
              <a:t>行业大背景</a:t>
            </a:r>
          </a:p>
        </p:txBody>
      </p:sp>
      <p:grpSp>
        <p:nvGrpSpPr>
          <p:cNvPr id="6155" name="组合 2"/>
          <p:cNvGrpSpPr/>
          <p:nvPr/>
        </p:nvGrpSpPr>
        <p:grpSpPr bwMode="auto">
          <a:xfrm>
            <a:off x="2770188" y="1138714"/>
            <a:ext cx="3579812" cy="142875"/>
            <a:chOff x="0" y="0"/>
            <a:chExt cx="3580582" cy="158874"/>
          </a:xfrm>
        </p:grpSpPr>
        <p:grpSp>
          <p:nvGrpSpPr>
            <p:cNvPr id="6156" name="组合 61"/>
            <p:cNvGrpSpPr/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6157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160" name="组合 62"/>
            <p:cNvGrpSpPr/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6161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059464" y="3524926"/>
            <a:ext cx="2185594" cy="1224902"/>
            <a:chOff x="6059464" y="3524926"/>
            <a:chExt cx="2185594" cy="1224902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圆角矩形 3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6168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6169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插入相关主题图片</a:t>
                </a:r>
              </a:p>
            </p:txBody>
          </p:sp>
          <p:sp>
            <p:nvSpPr>
              <p:cNvPr id="6170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黑体" panose="02010600030101010101" charset="-122"/>
                  <a:ea typeface="黑体" panose="02010600030101010101" charset="-122"/>
                  <a:sym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选题背景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3660458" y="3524926"/>
            <a:ext cx="2185594" cy="1224902"/>
            <a:chOff x="6059464" y="3524926"/>
            <a:chExt cx="2185594" cy="1224902"/>
          </a:xfrm>
        </p:grpSpPr>
        <p:grpSp>
          <p:nvGrpSpPr>
            <p:cNvPr id="46" name="组合 45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47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48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插入相关主题图片</a:t>
                </a:r>
              </a:p>
            </p:txBody>
          </p:sp>
          <p:sp>
            <p:nvSpPr>
              <p:cNvPr id="49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黑体" panose="02010600030101010101" charset="-122"/>
                  <a:ea typeface="黑体" panose="02010600030101010101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1220937" y="3524926"/>
            <a:ext cx="2185594" cy="1224902"/>
            <a:chOff x="6059464" y="3524926"/>
            <a:chExt cx="2185594" cy="1224902"/>
          </a:xfrm>
        </p:grpSpPr>
        <p:grpSp>
          <p:nvGrpSpPr>
            <p:cNvPr id="53" name="组合 52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54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55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插入相关主题图片</a:t>
                </a:r>
              </a:p>
            </p:txBody>
          </p:sp>
          <p:sp>
            <p:nvSpPr>
              <p:cNvPr id="56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黑体" panose="02010600030101010101" charset="-122"/>
                    <a:ea typeface="黑体" panose="02010600030101010101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黑体" panose="02010600030101010101" charset="-122"/>
                  <a:ea typeface="黑体" panose="02010600030101010101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 autoUpdateAnimBg="0"/>
      <p:bldP spid="6154" grpId="0" bldLvl="0" autoUpdateAnimBg="0"/>
      <p:bldP spid="34" grpId="0" animBg="1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选题背景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IDEAS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4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1" name="圆角矩形 3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3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24"/>
          <p:cNvSpPr>
            <a:spLocks noChangeArrowheads="1"/>
          </p:cNvSpPr>
          <p:nvPr/>
        </p:nvSpPr>
        <p:spPr bwMode="auto">
          <a:xfrm>
            <a:off x="1249089" y="1446602"/>
            <a:ext cx="874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latin typeface="黑体" panose="02010600030101010101" charset="-122"/>
                <a:ea typeface="黑体" panose="02010600030101010101" charset="-122"/>
              </a:rPr>
              <a:t>全国现状</a:t>
            </a:r>
          </a:p>
        </p:txBody>
      </p:sp>
      <p:sp>
        <p:nvSpPr>
          <p:cNvPr id="39" name="TextBox 31"/>
          <p:cNvSpPr>
            <a:spLocks noChangeArrowheads="1"/>
          </p:cNvSpPr>
          <p:nvPr/>
        </p:nvSpPr>
        <p:spPr bwMode="auto">
          <a:xfrm>
            <a:off x="7219951" y="3350895"/>
            <a:ext cx="874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地区现状</a:t>
            </a:r>
          </a:p>
        </p:txBody>
      </p:sp>
      <p:sp>
        <p:nvSpPr>
          <p:cNvPr id="40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毕业论文在进行编写的过程中，需要经过开题报告、论文编写、论文上交评定、论文答辩以及论文评分五个过程，其中开题报告是论文进行的最重要的一个过程，也是论文能否进行的一个重要指标。</a:t>
            </a:r>
            <a:endParaRPr lang="en-US" altLang="zh-CN" sz="1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solidFill>
                  <a:srgbClr val="C1DCED"/>
                </a:solidFill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solidFill>
                <a:srgbClr val="C1DCED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224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国内外相关研究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22665" y="267886"/>
            <a:ext cx="1701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Related research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331171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:\0PPT素材\9918632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672" y="3529047"/>
            <a:ext cx="1898901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0PPT素材\ce4FaCfURkdJ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376" y="2269047"/>
            <a:ext cx="1906197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0PPT素材\5104bce8a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573" y="1009047"/>
            <a:ext cx="19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pic>
        <p:nvPicPr>
          <p:cNvPr id="37" name="Picture 4" descr="F:\0PPT素材\5104bce8a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1348" y="1009047"/>
            <a:ext cx="19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12573" y="100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国内研究一：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625" y="124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12573" y="226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国内研究二：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14625" y="250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612573" y="3550194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国内研究三：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14625" y="3783973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68146" y="221616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国外研究一：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61951" y="2607601"/>
            <a:ext cx="19893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8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8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8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87" grpId="0"/>
      <p:bldP spid="4" grpId="0"/>
      <p:bldP spid="5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42230" y="2088733"/>
            <a:ext cx="1423450" cy="142345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64286" y="2622833"/>
            <a:ext cx="1223538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788781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6016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61064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2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16016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rgbClr val="C00000"/>
                  </a:solidFill>
                  <a:latin typeface="黑体" panose="02010600030101010101" charset="-122"/>
                  <a:ea typeface="黑体" panose="02010600030101010101" charset="-122"/>
                </a:rPr>
                <a:t>3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4883" y="2406113"/>
            <a:ext cx="718145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研究</a:t>
            </a:r>
            <a:endParaRPr lang="en-US" altLang="zh-CN" sz="2800" b="1" dirty="0" smtClean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意义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11771" y="1476863"/>
            <a:ext cx="30845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43820" y="2516931"/>
            <a:ext cx="285253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58416" y="3631245"/>
            <a:ext cx="313790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75855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latin typeface="黑体" panose="02010600030101010101" charset="-122"/>
                <a:ea typeface="黑体" panose="02010600030101010101" charset="-122"/>
              </a:rPr>
              <a:t>……</a:t>
            </a:r>
            <a:endParaRPr lang="en-US" altLang="zh-CN" sz="1400" dirty="0"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研究意义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46574" y="267886"/>
            <a:ext cx="1890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 SIGNIFICANCE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2330200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8" grpId="0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8" grpId="0" animBg="1"/>
          <p:bldP spid="29" grpId="0"/>
          <p:bldP spid="3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研究综述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38117" y="267886"/>
            <a:ext cx="189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RESEARCH REVIEW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  <p:sp>
        <p:nvSpPr>
          <p:cNvPr id="37" name="空心弧 36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  <a:cs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endCxn id="67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4961382" y="113673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综述一内容</a:t>
            </a: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grpSp>
        <p:nvGrpSpPr>
          <p:cNvPr id="44" name="组合 43"/>
          <p:cNvGrpSpPr/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45" name="椭圆 44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48" name="椭圆 47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sp>
        <p:nvSpPr>
          <p:cNvPr id="49" name="椭圆 48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50" name="椭圆 49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52" name="组合 51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grpSp>
          <p:nvGrpSpPr>
            <p:cNvPr id="53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54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黑体" panose="02010600030101010101" charset="-122"/>
                  <a:ea typeface="黑体" panose="02010600030101010101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黑体" panose="02010600030101010101" charset="-122"/>
                  <a:ea typeface="黑体" panose="02010600030101010101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59" name="组合 58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60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64" name="组合 63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65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69" name="组合 68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  <p:sp>
          <p:nvSpPr>
            <p:cNvPr id="70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5609454" y="1997065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综述一</a:t>
            </a:r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内容</a:t>
            </a:r>
            <a:endParaRPr lang="zh-CN" altLang="en-US" sz="1500" b="1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75" name="矩形 74"/>
          <p:cNvSpPr/>
          <p:nvPr/>
        </p:nvSpPr>
        <p:spPr>
          <a:xfrm>
            <a:off x="5684012" y="302804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综述</a:t>
            </a:r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三</a:t>
            </a:r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内容</a:t>
            </a:r>
            <a:endParaRPr lang="zh-CN" altLang="en-US" sz="1500" b="1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84" name="矩形 83"/>
          <p:cNvSpPr/>
          <p:nvPr/>
        </p:nvSpPr>
        <p:spPr>
          <a:xfrm>
            <a:off x="5009017" y="3972459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综述</a:t>
            </a:r>
            <a:r>
              <a:rPr lang="zh-CN" altLang="en-US" sz="1500" b="1" dirty="0">
                <a:latin typeface="黑体" panose="02010600030101010101" charset="-122"/>
                <a:ea typeface="黑体" panose="02010600030101010101" charset="-122"/>
              </a:rPr>
              <a:t>四</a:t>
            </a:r>
            <a:r>
              <a:rPr lang="zh-CN" altLang="en-US" sz="1500" b="1" dirty="0" smtClean="0">
                <a:latin typeface="黑体" panose="02010600030101010101" charset="-122"/>
                <a:ea typeface="黑体" panose="02010600030101010101" charset="-122"/>
              </a:rPr>
              <a:t>内容</a:t>
            </a:r>
            <a:endParaRPr lang="zh-CN" altLang="en-US" sz="1500" b="1" dirty="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9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黑体" panose="02010600030101010101" charset="-122"/>
                <a:ea typeface="黑体" panose="02010600030101010101" charset="-122"/>
              </a:rPr>
              <a:t>理论基础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THEORETICAL BASIS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rPr>
              <a:t>添加文字标题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709404" y="3942940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黑体" panose="02010600030101010101" charset="-122"/>
              <a:ea typeface="黑体" panose="02010600030101010101" charset="-122"/>
              <a:cs typeface="方正兰亭细黑_GBK_M" panose="02010600010101010101" pitchFamily="2" charset="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40" name="椭圆 39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4" name="椭圆 43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8" name="同心圆 1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0030101010101" charset="-122"/>
                <a:ea typeface="黑体" panose="02010600030101010101" charset="-122"/>
              </a:rPr>
              <a:t>延时符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65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79" dur="100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83" dur="1000" spd="-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92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101" dur="1000" spd="-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11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119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28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4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51" dur="1000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0"/>
                            </p:stCondLst>
                            <p:childTnLst>
                              <p:par>
                                <p:cTn id="2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500"/>
                            </p:stCondLst>
                            <p:childTnLst>
                              <p:par>
                                <p:cTn id="2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135" grpId="0"/>
      <p:bldP spid="36" grpId="0" animBg="1"/>
      <p:bldP spid="36" grpId="1" animBg="1"/>
      <p:bldP spid="36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1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5172</Words>
  <Application>Microsoft Office PowerPoint</Application>
  <PresentationFormat>全屏显示(16:9)</PresentationFormat>
  <Paragraphs>446</Paragraphs>
  <Slides>33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Arial</vt:lpstr>
      <vt:lpstr>宋体</vt:lpstr>
      <vt:lpstr>Calibri</vt:lpstr>
      <vt:lpstr>黑体</vt:lpstr>
      <vt:lpstr>微软雅黑</vt:lpstr>
      <vt:lpstr>Wingdings</vt:lpstr>
      <vt:lpstr>方正兰亭细黑_GBK_M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subject>第一PPT，www.1ppt.com</dc:subject>
  <dc:creator>第一PPT</dc:creator>
  <cp:keywords>www.1ppt.com</cp:keywords>
  <dc:description>第一PPT，www.1ppt.com</dc:description>
  <cp:lastModifiedBy>Windows User</cp:lastModifiedBy>
  <cp:revision>62</cp:revision>
  <dcterms:created xsi:type="dcterms:W3CDTF">2015-01-23T04:02:00Z</dcterms:created>
  <dcterms:modified xsi:type="dcterms:W3CDTF">2019-01-14T06:11:01Z</dcterms:modified>
  <cp:category>第一PPT，www.1ppt.com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