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1"/>
  </p:notesMasterIdLst>
  <p:sldIdLst>
    <p:sldId id="287" r:id="rId3"/>
    <p:sldId id="286" r:id="rId4"/>
    <p:sldId id="333" r:id="rId5"/>
    <p:sldId id="335" r:id="rId6"/>
    <p:sldId id="365" r:id="rId7"/>
    <p:sldId id="369" r:id="rId8"/>
    <p:sldId id="334" r:id="rId9"/>
    <p:sldId id="402" r:id="rId10"/>
    <p:sldId id="374" r:id="rId11"/>
    <p:sldId id="375" r:id="rId12"/>
    <p:sldId id="377" r:id="rId13"/>
    <p:sldId id="378" r:id="rId14"/>
    <p:sldId id="380" r:id="rId15"/>
    <p:sldId id="403" r:id="rId16"/>
    <p:sldId id="383" r:id="rId17"/>
    <p:sldId id="385" r:id="rId18"/>
    <p:sldId id="387" r:id="rId19"/>
    <p:sldId id="389" r:id="rId20"/>
    <p:sldId id="404" r:id="rId21"/>
    <p:sldId id="392" r:id="rId22"/>
    <p:sldId id="394" r:id="rId23"/>
    <p:sldId id="395" r:id="rId24"/>
    <p:sldId id="405" r:id="rId25"/>
    <p:sldId id="397" r:id="rId26"/>
    <p:sldId id="400" r:id="rId27"/>
    <p:sldId id="401" r:id="rId28"/>
    <p:sldId id="368" r:id="rId29"/>
    <p:sldId id="406" r:id="rId30"/>
  </p:sldIdLst>
  <p:sldSz cx="9144000" cy="5143500" type="screen16x9"/>
  <p:notesSz cx="6858000" cy="9144000"/>
  <p:custDataLst>
    <p:tags r:id="rId32"/>
  </p:custDataLst>
  <p:defaultTextStyle>
    <a:defPPr>
      <a:defRPr lang="zh-CN"/>
    </a:defPPr>
    <a:lvl1pPr marL="0" algn="l" defTabSz="543359" rtl="0" eaLnBrk="1" latinLnBrk="0" hangingPunct="1">
      <a:defRPr sz="1050" kern="1200">
        <a:solidFill>
          <a:schemeClr val="tx1"/>
        </a:solidFill>
        <a:latin typeface="+mn-lt"/>
        <a:ea typeface="+mn-ea"/>
        <a:cs typeface="+mn-cs"/>
      </a:defRPr>
    </a:lvl1pPr>
    <a:lvl2pPr marL="271680" algn="l" defTabSz="543359" rtl="0" eaLnBrk="1" latinLnBrk="0" hangingPunct="1">
      <a:defRPr sz="1050" kern="1200">
        <a:solidFill>
          <a:schemeClr val="tx1"/>
        </a:solidFill>
        <a:latin typeface="+mn-lt"/>
        <a:ea typeface="+mn-ea"/>
        <a:cs typeface="+mn-cs"/>
      </a:defRPr>
    </a:lvl2pPr>
    <a:lvl3pPr marL="543359" algn="l" defTabSz="543359" rtl="0" eaLnBrk="1" latinLnBrk="0" hangingPunct="1">
      <a:defRPr sz="1050" kern="1200">
        <a:solidFill>
          <a:schemeClr val="tx1"/>
        </a:solidFill>
        <a:latin typeface="+mn-lt"/>
        <a:ea typeface="+mn-ea"/>
        <a:cs typeface="+mn-cs"/>
      </a:defRPr>
    </a:lvl3pPr>
    <a:lvl4pPr marL="815039" algn="l" defTabSz="543359" rtl="0" eaLnBrk="1" latinLnBrk="0" hangingPunct="1">
      <a:defRPr sz="1050" kern="1200">
        <a:solidFill>
          <a:schemeClr val="tx1"/>
        </a:solidFill>
        <a:latin typeface="+mn-lt"/>
        <a:ea typeface="+mn-ea"/>
        <a:cs typeface="+mn-cs"/>
      </a:defRPr>
    </a:lvl4pPr>
    <a:lvl5pPr marL="1086719" algn="l" defTabSz="543359" rtl="0" eaLnBrk="1" latinLnBrk="0" hangingPunct="1">
      <a:defRPr sz="1050" kern="1200">
        <a:solidFill>
          <a:schemeClr val="tx1"/>
        </a:solidFill>
        <a:latin typeface="+mn-lt"/>
        <a:ea typeface="+mn-ea"/>
        <a:cs typeface="+mn-cs"/>
      </a:defRPr>
    </a:lvl5pPr>
    <a:lvl6pPr marL="1358399" algn="l" defTabSz="543359" rtl="0" eaLnBrk="1" latinLnBrk="0" hangingPunct="1">
      <a:defRPr sz="1050" kern="1200">
        <a:solidFill>
          <a:schemeClr val="tx1"/>
        </a:solidFill>
        <a:latin typeface="+mn-lt"/>
        <a:ea typeface="+mn-ea"/>
        <a:cs typeface="+mn-cs"/>
      </a:defRPr>
    </a:lvl6pPr>
    <a:lvl7pPr marL="1630078" algn="l" defTabSz="543359" rtl="0" eaLnBrk="1" latinLnBrk="0" hangingPunct="1">
      <a:defRPr sz="1050" kern="1200">
        <a:solidFill>
          <a:schemeClr val="tx1"/>
        </a:solidFill>
        <a:latin typeface="+mn-lt"/>
        <a:ea typeface="+mn-ea"/>
        <a:cs typeface="+mn-cs"/>
      </a:defRPr>
    </a:lvl7pPr>
    <a:lvl8pPr marL="1901758" algn="l" defTabSz="543359" rtl="0" eaLnBrk="1" latinLnBrk="0" hangingPunct="1">
      <a:defRPr sz="1050" kern="1200">
        <a:solidFill>
          <a:schemeClr val="tx1"/>
        </a:solidFill>
        <a:latin typeface="+mn-lt"/>
        <a:ea typeface="+mn-ea"/>
        <a:cs typeface="+mn-cs"/>
      </a:defRPr>
    </a:lvl8pPr>
    <a:lvl9pPr marL="2173437" algn="l" defTabSz="543359" rtl="0" eaLnBrk="1" latinLnBrk="0" hangingPunct="1">
      <a:defRPr sz="105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74" userDrawn="1">
          <p15:clr>
            <a:srgbClr val="A4A3A4"/>
          </p15:clr>
        </p15:guide>
        <p15:guide id="2" pos="3113" userDrawn="1">
          <p15:clr>
            <a:srgbClr val="A4A3A4"/>
          </p15:clr>
        </p15:guide>
        <p15:guide id="3" orient="horz" pos="175" userDrawn="1">
          <p15:clr>
            <a:srgbClr val="A4A3A4"/>
          </p15:clr>
        </p15:guide>
        <p15:guide id="4" pos="41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xuan Zeng" initials="xZ"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0099CC"/>
    <a:srgbClr val="009999"/>
    <a:srgbClr val="E27100"/>
    <a:srgbClr val="FF6600"/>
    <a:srgbClr val="33CCCC"/>
    <a:srgbClr val="C30D23"/>
    <a:srgbClr val="F0DF00"/>
    <a:srgbClr val="FFE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7" autoAdjust="0"/>
    <p:restoredTop sz="95059" autoAdjust="0"/>
  </p:normalViewPr>
  <p:slideViewPr>
    <p:cSldViewPr snapToGrid="0">
      <p:cViewPr>
        <p:scale>
          <a:sx n="50" d="100"/>
          <a:sy n="50" d="100"/>
        </p:scale>
        <p:origin x="-888" y="-1716"/>
      </p:cViewPr>
      <p:guideLst>
        <p:guide orient="horz" pos="174"/>
        <p:guide orient="horz" pos="175"/>
        <p:guide pos="3113"/>
        <p:guide pos="415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A3A3A"/>
              </a:solidFill>
              <a:ln w="19050">
                <a:noFill/>
              </a:ln>
              <a:effectLst/>
            </c:spPr>
          </c:dPt>
          <c:dPt>
            <c:idx val="1"/>
            <c:bubble3D val="0"/>
            <c:spPr>
              <a:solidFill>
                <a:srgbClr val="DC6C7C"/>
              </a:solidFill>
              <a:ln w="19050">
                <a:noFill/>
              </a:ln>
              <a:effectLst/>
            </c:spPr>
          </c:dPt>
          <c:dPt>
            <c:idx val="2"/>
            <c:bubble3D val="0"/>
            <c:spPr>
              <a:solidFill>
                <a:srgbClr val="F1AF59"/>
              </a:solidFill>
              <a:ln w="19050">
                <a:noFill/>
              </a:ln>
              <a:effectLst/>
            </c:spPr>
          </c:dPt>
          <c:dPt>
            <c:idx val="3"/>
            <c:bubble3D val="0"/>
            <c:spPr>
              <a:solidFill>
                <a:srgbClr val="3A3A3A"/>
              </a:solidFill>
              <a:ln w="19050">
                <a:noFill/>
              </a:ln>
              <a:effectLst/>
            </c:spPr>
          </c:dPt>
          <c:dPt>
            <c:idx val="4"/>
            <c:bubble3D val="0"/>
            <c:spPr>
              <a:solidFill>
                <a:srgbClr val="3A3A3A"/>
              </a:solidFill>
              <a:ln w="19050">
                <a:noFill/>
              </a:ln>
              <a:effectLst/>
            </c:spPr>
          </c:dPt>
          <c:dPt>
            <c:idx val="5"/>
            <c:bubble3D val="0"/>
            <c:spPr>
              <a:solidFill>
                <a:srgbClr val="00B050"/>
              </a:solidFill>
              <a:ln w="19050">
                <a:noFill/>
              </a:ln>
              <a:effectLst/>
            </c:spPr>
          </c:dPt>
          <c:dPt>
            <c:idx val="6"/>
            <c:bubble3D val="0"/>
            <c:spPr>
              <a:solidFill>
                <a:srgbClr val="56A8BD"/>
              </a:solidFill>
              <a:ln w="19050">
                <a:noFill/>
              </a:ln>
              <a:effectLst/>
            </c:spPr>
          </c:dPt>
          <c:dPt>
            <c:idx val="7"/>
            <c:bubble3D val="0"/>
            <c:spPr>
              <a:solidFill>
                <a:srgbClr val="3A3A3A"/>
              </a:solidFill>
              <a:ln w="19050">
                <a:noFill/>
              </a:ln>
              <a:effectLst/>
            </c:spPr>
          </c:dPt>
          <c:cat>
            <c:strRef>
              <c:f>Sheet1!$A$2:$A$9</c:f>
              <c:strCache>
                <c:ptCount val="4"/>
                <c:pt idx="0">
                  <c:v>第一季度</c:v>
                </c:pt>
                <c:pt idx="1">
                  <c:v>第二季度</c:v>
                </c:pt>
                <c:pt idx="2">
                  <c:v>第三季度</c:v>
                </c:pt>
                <c:pt idx="3">
                  <c:v>第四季度</c:v>
                </c:pt>
              </c:strCache>
            </c:strRef>
          </c:cat>
          <c:val>
            <c:numRef>
              <c:f>Sheet1!$B$2:$B$9</c:f>
              <c:numCache>
                <c:formatCode>General</c:formatCode>
                <c:ptCount val="8"/>
                <c:pt idx="0">
                  <c:v>1</c:v>
                </c:pt>
                <c:pt idx="1">
                  <c:v>1</c:v>
                </c:pt>
                <c:pt idx="2">
                  <c:v>1</c:v>
                </c:pt>
                <c:pt idx="3">
                  <c:v>1</c:v>
                </c:pt>
                <c:pt idx="4">
                  <c:v>1</c:v>
                </c:pt>
                <c:pt idx="5">
                  <c:v>1</c:v>
                </c:pt>
                <c:pt idx="6">
                  <c:v>1</c:v>
                </c:pt>
                <c:pt idx="7">
                  <c:v>1</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117402007195604E-2"/>
          <c:y val="6.6197227437233441E-2"/>
          <c:w val="0.93281796376948811"/>
          <c:h val="0.84164811503229808"/>
        </c:manualLayout>
      </c:layout>
      <c:barChart>
        <c:barDir val="col"/>
        <c:grouping val="clustered"/>
        <c:varyColors val="0"/>
        <c:ser>
          <c:idx val="0"/>
          <c:order val="0"/>
          <c:tx>
            <c:strRef>
              <c:f>Sheet1!$B$1</c:f>
              <c:strCache>
                <c:ptCount val="1"/>
                <c:pt idx="0">
                  <c:v>系列 1</c:v>
                </c:pt>
              </c:strCache>
            </c:strRef>
          </c:tx>
          <c:spPr>
            <a:solidFill>
              <a:srgbClr val="51515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0.33</c:v>
                </c:pt>
                <c:pt idx="1">
                  <c:v>0.32</c:v>
                </c:pt>
                <c:pt idx="2">
                  <c:v>0.56999999999999995</c:v>
                </c:pt>
                <c:pt idx="3">
                  <c:v>0.78</c:v>
                </c:pt>
              </c:numCache>
            </c:numRef>
          </c:val>
        </c:ser>
        <c:ser>
          <c:idx val="1"/>
          <c:order val="1"/>
          <c:tx>
            <c:strRef>
              <c:f>Sheet1!$C$1</c:f>
              <c:strCache>
                <c:ptCount val="1"/>
                <c:pt idx="0">
                  <c:v>系列 2</c:v>
                </c:pt>
              </c:strCache>
            </c:strRef>
          </c:tx>
          <c:spPr>
            <a:solidFill>
              <a:srgbClr val="47BA47"/>
            </a:solidFill>
            <a:ln>
              <a:noFill/>
            </a:ln>
            <a:effectLst>
              <a:outerShdw blurRad="292100" dist="76200" dir="13500000" sx="101000" sy="101000" algn="br" rotWithShape="0">
                <a:prstClr val="black">
                  <a:alpha val="19000"/>
                </a:prstClr>
              </a:outerShdw>
            </a:effectLst>
          </c:spPr>
          <c:invertIfNegative val="0"/>
          <c:dPt>
            <c:idx val="0"/>
            <c:invertIfNegative val="0"/>
            <c:bubble3D val="0"/>
          </c:dPt>
          <c:dPt>
            <c:idx val="1"/>
            <c:invertIfNegative val="0"/>
            <c:bubble3D val="0"/>
            <c:spPr>
              <a:solidFill>
                <a:srgbClr val="CECE00"/>
              </a:solidFill>
              <a:ln>
                <a:noFill/>
              </a:ln>
              <a:effectLst>
                <a:outerShdw blurRad="292100" dist="76200" dir="13500000" sx="101000" sy="101000" algn="br" rotWithShape="0">
                  <a:prstClr val="black">
                    <a:alpha val="19000"/>
                  </a:prstClr>
                </a:outerShdw>
              </a:effectLst>
            </c:spPr>
          </c:dPt>
          <c:dPt>
            <c:idx val="2"/>
            <c:invertIfNegative val="0"/>
            <c:bubble3D val="0"/>
            <c:spPr>
              <a:solidFill>
                <a:srgbClr val="FFAA00"/>
              </a:solidFill>
              <a:ln>
                <a:noFill/>
              </a:ln>
              <a:effectLst>
                <a:outerShdw blurRad="292100" dist="76200" dir="13500000" sx="101000" sy="101000" algn="br" rotWithShape="0">
                  <a:prstClr val="black">
                    <a:alpha val="19000"/>
                  </a:prstClr>
                </a:outerShdw>
              </a:effectLst>
            </c:spPr>
          </c:dPt>
          <c:dPt>
            <c:idx val="3"/>
            <c:invertIfNegative val="0"/>
            <c:bubble3D val="0"/>
            <c:spPr>
              <a:solidFill>
                <a:srgbClr val="ED5132"/>
              </a:solidFill>
              <a:ln>
                <a:noFill/>
              </a:ln>
              <a:effectLst>
                <a:outerShdw blurRad="292100" dist="76200" dir="13500000" sx="101000" sy="101000" algn="br" rotWithShape="0">
                  <a:prstClr val="black">
                    <a:alpha val="19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0.42</c:v>
                </c:pt>
                <c:pt idx="1">
                  <c:v>0.55000000000000004</c:v>
                </c:pt>
                <c:pt idx="2">
                  <c:v>0.92</c:v>
                </c:pt>
                <c:pt idx="3">
                  <c:v>0.62</c:v>
                </c:pt>
              </c:numCache>
            </c:numRef>
          </c:val>
        </c:ser>
        <c:dLbls>
          <c:dLblPos val="outEnd"/>
          <c:showLegendKey val="0"/>
          <c:showVal val="1"/>
          <c:showCatName val="0"/>
          <c:showSerName val="0"/>
          <c:showPercent val="0"/>
          <c:showBubbleSize val="0"/>
        </c:dLbls>
        <c:gapWidth val="55"/>
        <c:overlap val="27"/>
        <c:axId val="129644416"/>
        <c:axId val="129645952"/>
      </c:barChart>
      <c:catAx>
        <c:axId val="129644416"/>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cap="none" spc="20" normalizeH="0" baseline="0">
                <a:solidFill>
                  <a:schemeClr val="tx1">
                    <a:lumMod val="65000"/>
                    <a:lumOff val="35000"/>
                  </a:schemeClr>
                </a:solidFill>
                <a:latin typeface="+mn-lt"/>
                <a:ea typeface="+mn-ea"/>
                <a:cs typeface="+mn-cs"/>
              </a:defRPr>
            </a:pPr>
            <a:endParaRPr lang="zh-CN"/>
          </a:p>
        </c:txPr>
        <c:crossAx val="129645952"/>
        <c:crosses val="autoZero"/>
        <c:auto val="1"/>
        <c:lblAlgn val="ctr"/>
        <c:lblOffset val="100"/>
        <c:noMultiLvlLbl val="0"/>
      </c:catAx>
      <c:valAx>
        <c:axId val="129645952"/>
        <c:scaling>
          <c:orientation val="minMax"/>
        </c:scaling>
        <c:delete val="1"/>
        <c:axPos val="l"/>
        <c:numFmt formatCode="0%" sourceLinked="1"/>
        <c:majorTickMark val="out"/>
        <c:minorTickMark val="none"/>
        <c:tickLblPos val="nextTo"/>
        <c:crossAx val="129644416"/>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0.14917</cdr:x>
      <cdr:y>0.15132</cdr:y>
    </cdr:from>
    <cdr:to>
      <cdr:x>0.8507</cdr:x>
      <cdr:y>0.85284</cdr:y>
    </cdr:to>
    <cdr:sp macro="" textlink="">
      <cdr:nvSpPr>
        <cdr:cNvPr id="2" name="同心圆 1"/>
        <cdr:cNvSpPr/>
      </cdr:nvSpPr>
      <cdr:spPr>
        <a:xfrm xmlns:a="http://schemas.openxmlformats.org/drawingml/2006/main">
          <a:off x="387416" y="393000"/>
          <a:ext cx="1821973" cy="1821947"/>
        </a:xfrm>
        <a:prstGeom xmlns:a="http://schemas.openxmlformats.org/drawingml/2006/main" prst="donut">
          <a:avLst>
            <a:gd name="adj" fmla="val 14136"/>
          </a:avLst>
        </a:prstGeom>
        <a:solidFill xmlns:a="http://schemas.openxmlformats.org/drawingml/2006/main">
          <a:schemeClr val="tx1">
            <a:alpha val="21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38861F-529F-4270-8DE9-84777EBAD0A1}"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318F09-5854-43D5-BC8D-088631B89FE4}" type="slidenum">
              <a:rPr lang="zh-CN" altLang="en-US" smtClean="0"/>
              <a:t>‹#›</a:t>
            </a:fld>
            <a:endParaRPr lang="zh-CN" altLang="en-US"/>
          </a:p>
        </p:txBody>
      </p:sp>
    </p:spTree>
    <p:extLst>
      <p:ext uri="{BB962C8B-B14F-4D97-AF65-F5344CB8AC3E}">
        <p14:creationId xmlns:p14="http://schemas.microsoft.com/office/powerpoint/2010/main" val="1659023736"/>
      </p:ext>
    </p:extLst>
  </p:cSld>
  <p:clrMap bg1="lt1" tx1="dk1" bg2="lt2" tx2="dk2" accent1="accent1" accent2="accent2" accent3="accent3" accent4="accent4" accent5="accent5" accent6="accent6" hlink="hlink" folHlink="folHlink"/>
  <p:notesStyle>
    <a:lvl1pPr marL="0" algn="l" defTabSz="543359" rtl="0" eaLnBrk="1" latinLnBrk="0" hangingPunct="1">
      <a:defRPr sz="750" kern="1200">
        <a:solidFill>
          <a:schemeClr val="tx1"/>
        </a:solidFill>
        <a:latin typeface="+mn-lt"/>
        <a:ea typeface="+mn-ea"/>
        <a:cs typeface="+mn-cs"/>
      </a:defRPr>
    </a:lvl1pPr>
    <a:lvl2pPr marL="271680" algn="l" defTabSz="543359" rtl="0" eaLnBrk="1" latinLnBrk="0" hangingPunct="1">
      <a:defRPr sz="750" kern="1200">
        <a:solidFill>
          <a:schemeClr val="tx1"/>
        </a:solidFill>
        <a:latin typeface="+mn-lt"/>
        <a:ea typeface="+mn-ea"/>
        <a:cs typeface="+mn-cs"/>
      </a:defRPr>
    </a:lvl2pPr>
    <a:lvl3pPr marL="543359" algn="l" defTabSz="543359" rtl="0" eaLnBrk="1" latinLnBrk="0" hangingPunct="1">
      <a:defRPr sz="750" kern="1200">
        <a:solidFill>
          <a:schemeClr val="tx1"/>
        </a:solidFill>
        <a:latin typeface="+mn-lt"/>
        <a:ea typeface="+mn-ea"/>
        <a:cs typeface="+mn-cs"/>
      </a:defRPr>
    </a:lvl3pPr>
    <a:lvl4pPr marL="815039" algn="l" defTabSz="543359" rtl="0" eaLnBrk="1" latinLnBrk="0" hangingPunct="1">
      <a:defRPr sz="750" kern="1200">
        <a:solidFill>
          <a:schemeClr val="tx1"/>
        </a:solidFill>
        <a:latin typeface="+mn-lt"/>
        <a:ea typeface="+mn-ea"/>
        <a:cs typeface="+mn-cs"/>
      </a:defRPr>
    </a:lvl4pPr>
    <a:lvl5pPr marL="1086719" algn="l" defTabSz="543359" rtl="0" eaLnBrk="1" latinLnBrk="0" hangingPunct="1">
      <a:defRPr sz="750" kern="1200">
        <a:solidFill>
          <a:schemeClr val="tx1"/>
        </a:solidFill>
        <a:latin typeface="+mn-lt"/>
        <a:ea typeface="+mn-ea"/>
        <a:cs typeface="+mn-cs"/>
      </a:defRPr>
    </a:lvl5pPr>
    <a:lvl6pPr marL="1358399" algn="l" defTabSz="543359" rtl="0" eaLnBrk="1" latinLnBrk="0" hangingPunct="1">
      <a:defRPr sz="750" kern="1200">
        <a:solidFill>
          <a:schemeClr val="tx1"/>
        </a:solidFill>
        <a:latin typeface="+mn-lt"/>
        <a:ea typeface="+mn-ea"/>
        <a:cs typeface="+mn-cs"/>
      </a:defRPr>
    </a:lvl6pPr>
    <a:lvl7pPr marL="1630078" algn="l" defTabSz="543359" rtl="0" eaLnBrk="1" latinLnBrk="0" hangingPunct="1">
      <a:defRPr sz="750" kern="1200">
        <a:solidFill>
          <a:schemeClr val="tx1"/>
        </a:solidFill>
        <a:latin typeface="+mn-lt"/>
        <a:ea typeface="+mn-ea"/>
        <a:cs typeface="+mn-cs"/>
      </a:defRPr>
    </a:lvl7pPr>
    <a:lvl8pPr marL="1901758" algn="l" defTabSz="543359" rtl="0" eaLnBrk="1" latinLnBrk="0" hangingPunct="1">
      <a:defRPr sz="750" kern="1200">
        <a:solidFill>
          <a:schemeClr val="tx1"/>
        </a:solidFill>
        <a:latin typeface="+mn-lt"/>
        <a:ea typeface="+mn-ea"/>
        <a:cs typeface="+mn-cs"/>
      </a:defRPr>
    </a:lvl8pPr>
    <a:lvl9pPr marL="2173437" algn="l" defTabSz="543359" rtl="0" eaLnBrk="1" latinLnBrk="0" hangingPunct="1">
      <a:defRPr sz="7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a:t>
            </a:fld>
            <a:endParaRPr lang="zh-CN" altLang="en-US"/>
          </a:p>
        </p:txBody>
      </p:sp>
    </p:spTree>
    <p:extLst>
      <p:ext uri="{BB962C8B-B14F-4D97-AF65-F5344CB8AC3E}">
        <p14:creationId xmlns:p14="http://schemas.microsoft.com/office/powerpoint/2010/main" val="2953973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10</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11</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12</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13</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14</a:t>
            </a:fld>
            <a:endParaRPr lang="zh-CN" altLang="en-US"/>
          </a:p>
        </p:txBody>
      </p:sp>
    </p:spTree>
    <p:extLst>
      <p:ext uri="{BB962C8B-B14F-4D97-AF65-F5344CB8AC3E}">
        <p14:creationId xmlns:p14="http://schemas.microsoft.com/office/powerpoint/2010/main" val="284624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15</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16</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17</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18</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19</a:t>
            </a:fld>
            <a:endParaRPr lang="zh-CN" altLang="en-US"/>
          </a:p>
        </p:txBody>
      </p:sp>
    </p:spTree>
    <p:extLst>
      <p:ext uri="{BB962C8B-B14F-4D97-AF65-F5344CB8AC3E}">
        <p14:creationId xmlns:p14="http://schemas.microsoft.com/office/powerpoint/2010/main" val="284624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a:t>
            </a:fld>
            <a:endParaRPr lang="zh-CN" altLang="en-US"/>
          </a:p>
        </p:txBody>
      </p:sp>
    </p:spTree>
    <p:extLst>
      <p:ext uri="{BB962C8B-B14F-4D97-AF65-F5344CB8AC3E}">
        <p14:creationId xmlns:p14="http://schemas.microsoft.com/office/powerpoint/2010/main" val="686528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20</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21</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22</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23</a:t>
            </a:fld>
            <a:endParaRPr lang="zh-CN" altLang="en-US"/>
          </a:p>
        </p:txBody>
      </p:sp>
    </p:spTree>
    <p:extLst>
      <p:ext uri="{BB962C8B-B14F-4D97-AF65-F5344CB8AC3E}">
        <p14:creationId xmlns:p14="http://schemas.microsoft.com/office/powerpoint/2010/main" val="284624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24</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25</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26</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27</a:t>
            </a:fld>
            <a:endParaRPr lang="zh-CN" altLang="en-US"/>
          </a:p>
        </p:txBody>
      </p:sp>
    </p:spTree>
    <p:extLst>
      <p:ext uri="{BB962C8B-B14F-4D97-AF65-F5344CB8AC3E}">
        <p14:creationId xmlns:p14="http://schemas.microsoft.com/office/powerpoint/2010/main" val="1202119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a:t>
            </a:fld>
            <a:endParaRPr lang="zh-CN" altLang="en-US"/>
          </a:p>
        </p:txBody>
      </p:sp>
    </p:spTree>
    <p:extLst>
      <p:ext uri="{BB962C8B-B14F-4D97-AF65-F5344CB8AC3E}">
        <p14:creationId xmlns:p14="http://schemas.microsoft.com/office/powerpoint/2010/main" val="284624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4</a:t>
            </a:fld>
            <a:endParaRPr lang="zh-CN" altLang="en-US"/>
          </a:p>
        </p:txBody>
      </p:sp>
    </p:spTree>
    <p:extLst>
      <p:ext uri="{BB962C8B-B14F-4D97-AF65-F5344CB8AC3E}">
        <p14:creationId xmlns:p14="http://schemas.microsoft.com/office/powerpoint/2010/main" val="4267023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5</a:t>
            </a:fld>
            <a:endParaRPr lang="zh-CN" altLang="en-US"/>
          </a:p>
        </p:txBody>
      </p:sp>
    </p:spTree>
    <p:extLst>
      <p:ext uri="{BB962C8B-B14F-4D97-AF65-F5344CB8AC3E}">
        <p14:creationId xmlns:p14="http://schemas.microsoft.com/office/powerpoint/2010/main" val="2386831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6</a:t>
            </a:fld>
            <a:endParaRPr lang="zh-CN" altLang="en-US"/>
          </a:p>
        </p:txBody>
      </p:sp>
    </p:spTree>
    <p:extLst>
      <p:ext uri="{BB962C8B-B14F-4D97-AF65-F5344CB8AC3E}">
        <p14:creationId xmlns:p14="http://schemas.microsoft.com/office/powerpoint/2010/main" val="2386831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7</a:t>
            </a:fld>
            <a:endParaRPr lang="zh-CN" altLang="en-US"/>
          </a:p>
        </p:txBody>
      </p:sp>
    </p:spTree>
    <p:extLst>
      <p:ext uri="{BB962C8B-B14F-4D97-AF65-F5344CB8AC3E}">
        <p14:creationId xmlns:p14="http://schemas.microsoft.com/office/powerpoint/2010/main" val="3426572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8</a:t>
            </a:fld>
            <a:endParaRPr lang="zh-CN" altLang="en-US"/>
          </a:p>
        </p:txBody>
      </p:sp>
    </p:spTree>
    <p:extLst>
      <p:ext uri="{BB962C8B-B14F-4D97-AF65-F5344CB8AC3E}">
        <p14:creationId xmlns:p14="http://schemas.microsoft.com/office/powerpoint/2010/main" val="284624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9</a:t>
            </a:fld>
            <a:endParaRPr lang="zh-CN" altLang="en-US"/>
          </a:p>
        </p:txBody>
      </p:sp>
    </p:spTree>
    <p:extLst>
      <p:ext uri="{BB962C8B-B14F-4D97-AF65-F5344CB8AC3E}">
        <p14:creationId xmlns:p14="http://schemas.microsoft.com/office/powerpoint/2010/main" val="1168834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1079199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753420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1765869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7392" y="740571"/>
            <a:ext cx="4629150" cy="3655218"/>
          </a:xfrm>
        </p:spPr>
        <p:txBody>
          <a:bodyPr/>
          <a:lstStyle>
            <a:lvl1pPr>
              <a:defRPr sz="1875"/>
            </a:lvl1pPr>
            <a:lvl2pPr>
              <a:defRPr sz="1650"/>
            </a:lvl2pPr>
            <a:lvl3pPr>
              <a:defRPr sz="1425"/>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3" y="1543051"/>
            <a:ext cx="2949178" cy="2858691"/>
          </a:xfrm>
        </p:spPr>
        <p:txBody>
          <a:bodyPr/>
          <a:lstStyle>
            <a:lvl1pPr marL="0" indent="0">
              <a:buNone/>
              <a:defRPr sz="975"/>
            </a:lvl1pPr>
            <a:lvl2pPr marL="271608" indent="0">
              <a:buNone/>
              <a:defRPr sz="825"/>
            </a:lvl2pPr>
            <a:lvl3pPr marL="543214" indent="0">
              <a:buNone/>
              <a:defRPr sz="750"/>
            </a:lvl3pPr>
            <a:lvl4pPr marL="814822" indent="0">
              <a:buNone/>
              <a:defRPr sz="600"/>
            </a:lvl4pPr>
            <a:lvl5pPr marL="1086429" indent="0">
              <a:buNone/>
              <a:defRPr sz="600"/>
            </a:lvl5pPr>
            <a:lvl6pPr marL="1358036" indent="0">
              <a:buNone/>
              <a:defRPr sz="600"/>
            </a:lvl6pPr>
            <a:lvl7pPr marL="1629643" indent="0">
              <a:buNone/>
              <a:defRPr sz="600"/>
            </a:lvl7pPr>
            <a:lvl8pPr marL="1901251" indent="0">
              <a:buNone/>
              <a:defRPr sz="600"/>
            </a:lvl8pPr>
            <a:lvl9pPr marL="2172857" indent="0">
              <a:buNone/>
              <a:defRPr sz="6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531231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661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0172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44743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925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66527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66583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3271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1406668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8989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7540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5131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7060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4149199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1965068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2693721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712674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9847513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683456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970364-8C18-4747-B562-0D9376530B6F}"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855767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userDrawn="1"/>
        </p:nvSpPr>
        <p:spPr>
          <a:xfrm>
            <a:off x="4840622" y="446949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E970364-8C18-4747-B562-0D9376530B6F}" type="datetimeFigureOut">
              <a:rPr lang="zh-CN" altLang="en-US" smtClean="0"/>
              <a:t>2019/1/1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3B9249D-033E-4043-BE27-F92B2E216FDD}" type="slidenum">
              <a:rPr lang="zh-CN" altLang="en-US" smtClean="0"/>
              <a:t>‹#›</a:t>
            </a:fld>
            <a:endParaRPr lang="zh-CN" altLang="en-US"/>
          </a:p>
        </p:txBody>
      </p:sp>
      <p:pic>
        <p:nvPicPr>
          <p:cNvPr id="7" name="图片 6"/>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0" y="0"/>
            <a:ext cx="9141291" cy="5143500"/>
          </a:xfrm>
          <a:prstGeom prst="rect">
            <a:avLst/>
          </a:prstGeom>
        </p:spPr>
      </p:pic>
    </p:spTree>
    <p:extLst>
      <p:ext uri="{BB962C8B-B14F-4D97-AF65-F5344CB8AC3E}">
        <p14:creationId xmlns:p14="http://schemas.microsoft.com/office/powerpoint/2010/main" val="41938099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8"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2019/1/1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08533583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2.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1.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5.png"/><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5" name="yinyue.mp3">
            <a:hlinkClick r:id="" action="ppaction://media"/>
          </p:cNvPr>
          <p:cNvPicPr>
            <a:picLocks noChangeAspect="1"/>
          </p:cNvPicPr>
          <p:nvPr>
            <a:audioFile r:link="rId1"/>
            <p:extLst>
              <p:ext uri="{DAA4B4D4-6D71-4841-9C94-3DE7FCFB9230}">
                <p14:media xmlns:p14="http://schemas.microsoft.com/office/powerpoint/2010/main" r:embed="rId2">
                  <p14:trim st="8814.619199999999" end="7777.6119"/>
                </p14:media>
              </p:ext>
            </p:extLst>
          </p:nvPr>
        </p:nvPicPr>
        <p:blipFill>
          <a:blip r:embed="rId6"/>
          <a:stretch>
            <a:fillRect/>
          </a:stretch>
        </p:blipFill>
        <p:spPr>
          <a:xfrm>
            <a:off x="584180" y="4433814"/>
            <a:ext cx="457094" cy="457094"/>
          </a:xfrm>
          <a:prstGeom prst="rect">
            <a:avLst/>
          </a:prstGeom>
        </p:spPr>
      </p:pic>
      <p:pic>
        <p:nvPicPr>
          <p:cNvPr id="3" name="图片 2"/>
          <p:cNvPicPr>
            <a:picLocks noChangeAspect="1"/>
          </p:cNvPicPr>
          <p:nvPr/>
        </p:nvPicPr>
        <p:blipFill rotWithShape="1">
          <a:blip r:embed="rId7" cstate="screen">
            <a:extLst>
              <a:ext uri="{28A0092B-C50C-407E-A947-70E740481C1C}">
                <a14:useLocalDpi xmlns:a14="http://schemas.microsoft.com/office/drawing/2010/main"/>
              </a:ext>
            </a:extLst>
          </a:blip>
          <a:srcRect t="72490"/>
          <a:stretch/>
        </p:blipFill>
        <p:spPr>
          <a:xfrm>
            <a:off x="2709" y="3676776"/>
            <a:ext cx="9141291" cy="1414955"/>
          </a:xfrm>
          <a:prstGeom prst="rect">
            <a:avLst/>
          </a:prstGeom>
        </p:spPr>
      </p:pic>
      <p:pic>
        <p:nvPicPr>
          <p:cNvPr id="4" name="图片 3"/>
          <p:cNvPicPr>
            <a:picLocks noChangeAspect="1"/>
          </p:cNvPicPr>
          <p:nvPr/>
        </p:nvPicPr>
        <p:blipFill rotWithShape="1">
          <a:blip r:embed="rId8" cstate="screen">
            <a:extLst>
              <a:ext uri="{28A0092B-C50C-407E-A947-70E740481C1C}">
                <a14:useLocalDpi xmlns:a14="http://schemas.microsoft.com/office/drawing/2010/main"/>
              </a:ext>
            </a:extLst>
          </a:blip>
          <a:srcRect l="20342" t="58636" r="23238"/>
          <a:stretch/>
        </p:blipFill>
        <p:spPr>
          <a:xfrm>
            <a:off x="1933073" y="3062715"/>
            <a:ext cx="4913515" cy="2026920"/>
          </a:xfrm>
          <a:prstGeom prst="rect">
            <a:avLst/>
          </a:prstGeom>
        </p:spPr>
      </p:pic>
      <p:pic>
        <p:nvPicPr>
          <p:cNvPr id="6" name="图片 5"/>
          <p:cNvPicPr>
            <a:picLocks noChangeAspect="1"/>
          </p:cNvPicPr>
          <p:nvPr/>
        </p:nvPicPr>
        <p:blipFill rotWithShape="1">
          <a:blip r:embed="rId9" cstate="screen">
            <a:extLst>
              <a:ext uri="{28A0092B-C50C-407E-A947-70E740481C1C}">
                <a14:useLocalDpi xmlns:a14="http://schemas.microsoft.com/office/drawing/2010/main"/>
              </a:ext>
            </a:extLst>
          </a:blip>
          <a:srcRect l="10339" t="11228" r="10075" b="32164"/>
          <a:stretch/>
        </p:blipFill>
        <p:spPr>
          <a:xfrm>
            <a:off x="753774" y="276641"/>
            <a:ext cx="7158392" cy="2864935"/>
          </a:xfrm>
          <a:prstGeom prst="rect">
            <a:avLst/>
          </a:prstGeom>
        </p:spPr>
      </p:pic>
      <p:grpSp>
        <p:nvGrpSpPr>
          <p:cNvPr id="244" name="组合 243"/>
          <p:cNvGrpSpPr/>
          <p:nvPr/>
        </p:nvGrpSpPr>
        <p:grpSpPr>
          <a:xfrm>
            <a:off x="5419256" y="2548040"/>
            <a:ext cx="967803" cy="176772"/>
            <a:chOff x="8971447" y="2172617"/>
            <a:chExt cx="759125" cy="568897"/>
          </a:xfrm>
        </p:grpSpPr>
        <p:sp>
          <p:nvSpPr>
            <p:cNvPr id="218" name="矩形 217"/>
            <p:cNvSpPr/>
            <p:nvPr/>
          </p:nvSpPr>
          <p:spPr>
            <a:xfrm>
              <a:off x="8971447" y="2172617"/>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19" name="矩形 218"/>
            <p:cNvSpPr/>
            <p:nvPr/>
          </p:nvSpPr>
          <p:spPr>
            <a:xfrm>
              <a:off x="9312857" y="2172617"/>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0" name="矩形 219"/>
            <p:cNvSpPr/>
            <p:nvPr/>
          </p:nvSpPr>
          <p:spPr>
            <a:xfrm>
              <a:off x="9522704" y="2172617"/>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1" name="矩形 220"/>
            <p:cNvSpPr/>
            <p:nvPr/>
          </p:nvSpPr>
          <p:spPr>
            <a:xfrm>
              <a:off x="9692788" y="2172617"/>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7" name="TextBox 42"/>
          <p:cNvSpPr txBox="1"/>
          <p:nvPr/>
        </p:nvSpPr>
        <p:spPr>
          <a:xfrm>
            <a:off x="3017689" y="2495071"/>
            <a:ext cx="2529592" cy="323165"/>
          </a:xfrm>
          <a:prstGeom prst="rect">
            <a:avLst/>
          </a:prstGeom>
          <a:noFill/>
        </p:spPr>
        <p:txBody>
          <a:bodyPr wrap="square" rtlCol="0">
            <a:spAutoFit/>
          </a:bodyPr>
          <a:lstStyle/>
          <a:p>
            <a:r>
              <a:rPr lang="en-US" altLang="zh-CN" sz="1500" b="1" dirty="0">
                <a:solidFill>
                  <a:schemeClr val="accent2">
                    <a:lumMod val="75000"/>
                  </a:schemeClr>
                </a:solidFill>
                <a:latin typeface="微软雅黑" pitchFamily="34" charset="-122"/>
                <a:ea typeface="微软雅黑" pitchFamily="34" charset="-122"/>
              </a:rPr>
              <a:t>THE  BUSENESS  PLAN</a:t>
            </a:r>
            <a:endParaRPr lang="zh-CN" altLang="zh-CN" sz="1500" dirty="0">
              <a:solidFill>
                <a:schemeClr val="accent2">
                  <a:lumMod val="75000"/>
                </a:schemeClr>
              </a:solidFill>
              <a:latin typeface="微软雅黑" pitchFamily="34" charset="-122"/>
              <a:ea typeface="微软雅黑" pitchFamily="34" charset="-122"/>
            </a:endParaRPr>
          </a:p>
        </p:txBody>
      </p:sp>
      <p:sp>
        <p:nvSpPr>
          <p:cNvPr id="28" name="TextBox 27"/>
          <p:cNvSpPr txBox="1"/>
          <p:nvPr/>
        </p:nvSpPr>
        <p:spPr>
          <a:xfrm>
            <a:off x="3213363" y="2853912"/>
            <a:ext cx="3344688" cy="276999"/>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框架完整 </a:t>
            </a:r>
            <a:r>
              <a:rPr lang="en-US" altLang="zh-CN" sz="1200" dirty="0">
                <a:solidFill>
                  <a:schemeClr val="tx1">
                    <a:lumMod val="85000"/>
                    <a:lumOff val="15000"/>
                  </a:schemeClr>
                </a:solidFill>
                <a:latin typeface="微软雅黑" pitchFamily="34" charset="-122"/>
                <a:ea typeface="微软雅黑" pitchFamily="34" charset="-122"/>
              </a:rPr>
              <a:t>/ </a:t>
            </a:r>
            <a:r>
              <a:rPr lang="zh-CN" altLang="en-US" sz="1200" dirty="0">
                <a:solidFill>
                  <a:schemeClr val="tx1">
                    <a:lumMod val="85000"/>
                    <a:lumOff val="15000"/>
                  </a:schemeClr>
                </a:solidFill>
                <a:latin typeface="微软雅黑" pitchFamily="34" charset="-122"/>
                <a:ea typeface="微软雅黑" pitchFamily="34" charset="-122"/>
              </a:rPr>
              <a:t>所有文字可以修改 </a:t>
            </a:r>
            <a:r>
              <a:rPr lang="en-US" altLang="zh-CN" sz="1200" dirty="0">
                <a:solidFill>
                  <a:schemeClr val="tx1">
                    <a:lumMod val="85000"/>
                    <a:lumOff val="15000"/>
                  </a:schemeClr>
                </a:solidFill>
                <a:latin typeface="微软雅黑" pitchFamily="34" charset="-122"/>
                <a:ea typeface="微软雅黑" pitchFamily="34" charset="-122"/>
              </a:rPr>
              <a:t>/ </a:t>
            </a:r>
            <a:r>
              <a:rPr lang="zh-CN" altLang="en-US" sz="1200" dirty="0">
                <a:solidFill>
                  <a:schemeClr val="tx1">
                    <a:lumMod val="85000"/>
                    <a:lumOff val="15000"/>
                  </a:schemeClr>
                </a:solidFill>
                <a:latin typeface="微软雅黑" pitchFamily="34" charset="-122"/>
                <a:ea typeface="微软雅黑" pitchFamily="34" charset="-122"/>
              </a:rPr>
              <a:t>图片可以替换</a:t>
            </a:r>
            <a:endParaRPr lang="zh-CN" altLang="zh-CN"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101978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1" presetClass="entr" presetSubtype="4"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4)">
                                      <p:cBhvr>
                                        <p:cTn id="10" dur="1500"/>
                                        <p:tgtEl>
                                          <p:spTgt spid="2"/>
                                        </p:tgtEl>
                                      </p:cBhvr>
                                    </p:animEffect>
                                  </p:childTnLst>
                                </p:cTn>
                              </p:par>
                            </p:childTnLst>
                          </p:cTn>
                        </p:par>
                        <p:par>
                          <p:cTn id="11" fill="hold">
                            <p:stCondLst>
                              <p:cond delay="1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2000" fill="hold"/>
                                        <p:tgtEl>
                                          <p:spTgt spid="4"/>
                                        </p:tgtEl>
                                        <p:attrNameLst>
                                          <p:attrName>ppt_w</p:attrName>
                                        </p:attrNameLst>
                                      </p:cBhvr>
                                      <p:tavLst>
                                        <p:tav tm="0">
                                          <p:val>
                                            <p:fltVal val="0"/>
                                          </p:val>
                                        </p:tav>
                                        <p:tav tm="100000">
                                          <p:val>
                                            <p:strVal val="#ppt_w"/>
                                          </p:val>
                                        </p:tav>
                                      </p:tavLst>
                                    </p:anim>
                                    <p:anim calcmode="lin" valueType="num">
                                      <p:cBhvr>
                                        <p:cTn id="21" dur="2000" fill="hold"/>
                                        <p:tgtEl>
                                          <p:spTgt spid="4"/>
                                        </p:tgtEl>
                                        <p:attrNameLst>
                                          <p:attrName>ppt_h</p:attrName>
                                        </p:attrNameLst>
                                      </p:cBhvr>
                                      <p:tavLst>
                                        <p:tav tm="0">
                                          <p:val>
                                            <p:fltVal val="0"/>
                                          </p:val>
                                        </p:tav>
                                        <p:tav tm="100000">
                                          <p:val>
                                            <p:strVal val="#ppt_h"/>
                                          </p:val>
                                        </p:tav>
                                      </p:tavLst>
                                    </p:anim>
                                    <p:animEffect transition="in" filter="fade">
                                      <p:cBhvr>
                                        <p:cTn id="22" dur="2000"/>
                                        <p:tgtEl>
                                          <p:spTgt spid="4"/>
                                        </p:tgtEl>
                                      </p:cBhvr>
                                    </p:animEffect>
                                  </p:childTnLst>
                                </p:cTn>
                              </p:par>
                            </p:childTnLst>
                          </p:cTn>
                        </p:par>
                        <p:par>
                          <p:cTn id="23" fill="hold">
                            <p:stCondLst>
                              <p:cond delay="4500"/>
                            </p:stCondLst>
                            <p:childTnLst>
                              <p:par>
                                <p:cTn id="24" presetID="31"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250" fill="hold"/>
                                        <p:tgtEl>
                                          <p:spTgt spid="6"/>
                                        </p:tgtEl>
                                        <p:attrNameLst>
                                          <p:attrName>ppt_w</p:attrName>
                                        </p:attrNameLst>
                                      </p:cBhvr>
                                      <p:tavLst>
                                        <p:tav tm="0">
                                          <p:val>
                                            <p:fltVal val="0"/>
                                          </p:val>
                                        </p:tav>
                                        <p:tav tm="100000">
                                          <p:val>
                                            <p:strVal val="#ppt_w"/>
                                          </p:val>
                                        </p:tav>
                                      </p:tavLst>
                                    </p:anim>
                                    <p:anim calcmode="lin" valueType="num">
                                      <p:cBhvr>
                                        <p:cTn id="27" dur="1250" fill="hold"/>
                                        <p:tgtEl>
                                          <p:spTgt spid="6"/>
                                        </p:tgtEl>
                                        <p:attrNameLst>
                                          <p:attrName>ppt_h</p:attrName>
                                        </p:attrNameLst>
                                      </p:cBhvr>
                                      <p:tavLst>
                                        <p:tav tm="0">
                                          <p:val>
                                            <p:fltVal val="0"/>
                                          </p:val>
                                        </p:tav>
                                        <p:tav tm="100000">
                                          <p:val>
                                            <p:strVal val="#ppt_h"/>
                                          </p:val>
                                        </p:tav>
                                      </p:tavLst>
                                    </p:anim>
                                    <p:anim calcmode="lin" valueType="num">
                                      <p:cBhvr>
                                        <p:cTn id="28" dur="1250" fill="hold"/>
                                        <p:tgtEl>
                                          <p:spTgt spid="6"/>
                                        </p:tgtEl>
                                        <p:attrNameLst>
                                          <p:attrName>style.rotation</p:attrName>
                                        </p:attrNameLst>
                                      </p:cBhvr>
                                      <p:tavLst>
                                        <p:tav tm="0">
                                          <p:val>
                                            <p:fltVal val="90"/>
                                          </p:val>
                                        </p:tav>
                                        <p:tav tm="100000">
                                          <p:val>
                                            <p:fltVal val="0"/>
                                          </p:val>
                                        </p:tav>
                                      </p:tavLst>
                                    </p:anim>
                                    <p:animEffect transition="in" filter="fade">
                                      <p:cBhvr>
                                        <p:cTn id="29" dur="1250"/>
                                        <p:tgtEl>
                                          <p:spTgt spid="6"/>
                                        </p:tgtEl>
                                      </p:cBhvr>
                                    </p:animEffect>
                                  </p:childTnLst>
                                </p:cTn>
                              </p:par>
                            </p:childTnLst>
                          </p:cTn>
                        </p:par>
                        <p:par>
                          <p:cTn id="30" fill="hold">
                            <p:stCondLst>
                              <p:cond delay="57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7"/>
                                        </p:tgtEl>
                                        <p:attrNameLst>
                                          <p:attrName>style.visibility</p:attrName>
                                        </p:attrNameLst>
                                      </p:cBhvr>
                                      <p:to>
                                        <p:strVal val="visible"/>
                                      </p:to>
                                    </p:set>
                                    <p:anim by="(-#ppt_w*2)" calcmode="lin" valueType="num">
                                      <p:cBhvr rctx="PPT">
                                        <p:cTn id="33" dur="250" autoRev="1" fill="hold">
                                          <p:stCondLst>
                                            <p:cond delay="0"/>
                                          </p:stCondLst>
                                        </p:cTn>
                                        <p:tgtEl>
                                          <p:spTgt spid="27"/>
                                        </p:tgtEl>
                                        <p:attrNameLst>
                                          <p:attrName>ppt_w</p:attrName>
                                        </p:attrNameLst>
                                      </p:cBhvr>
                                    </p:anim>
                                    <p:anim by="(#ppt_w*0.50)" calcmode="lin" valueType="num">
                                      <p:cBhvr>
                                        <p:cTn id="34" dur="250" decel="50000" autoRev="1" fill="hold">
                                          <p:stCondLst>
                                            <p:cond delay="0"/>
                                          </p:stCondLst>
                                        </p:cTn>
                                        <p:tgtEl>
                                          <p:spTgt spid="27"/>
                                        </p:tgtEl>
                                        <p:attrNameLst>
                                          <p:attrName>ppt_x</p:attrName>
                                        </p:attrNameLst>
                                      </p:cBhvr>
                                    </p:anim>
                                    <p:anim from="(-#ppt_h/2)" to="(#ppt_y)" calcmode="lin" valueType="num">
                                      <p:cBhvr>
                                        <p:cTn id="35" dur="500" fill="hold">
                                          <p:stCondLst>
                                            <p:cond delay="0"/>
                                          </p:stCondLst>
                                        </p:cTn>
                                        <p:tgtEl>
                                          <p:spTgt spid="27"/>
                                        </p:tgtEl>
                                        <p:attrNameLst>
                                          <p:attrName>ppt_y</p:attrName>
                                        </p:attrNameLst>
                                      </p:cBhvr>
                                    </p:anim>
                                    <p:animRot by="21600000">
                                      <p:cBhvr>
                                        <p:cTn id="36" dur="500" fill="hold">
                                          <p:stCondLst>
                                            <p:cond delay="0"/>
                                          </p:stCondLst>
                                        </p:cTn>
                                        <p:tgtEl>
                                          <p:spTgt spid="27"/>
                                        </p:tgtEl>
                                        <p:attrNameLst>
                                          <p:attrName>r</p:attrName>
                                        </p:attrNameLst>
                                      </p:cBhvr>
                                    </p:animRot>
                                  </p:childTnLst>
                                </p:cTn>
                              </p:par>
                            </p:childTnLst>
                          </p:cTn>
                        </p:par>
                        <p:par>
                          <p:cTn id="37" fill="hold">
                            <p:stCondLst>
                              <p:cond delay="6950"/>
                            </p:stCondLst>
                            <p:childTnLst>
                              <p:par>
                                <p:cTn id="38" presetID="53" presetClass="entr" presetSubtype="16" fill="hold" nodeType="afterEffect">
                                  <p:stCondLst>
                                    <p:cond delay="0"/>
                                  </p:stCondLst>
                                  <p:childTnLst>
                                    <p:set>
                                      <p:cBhvr>
                                        <p:cTn id="39" dur="1" fill="hold">
                                          <p:stCondLst>
                                            <p:cond delay="0"/>
                                          </p:stCondLst>
                                        </p:cTn>
                                        <p:tgtEl>
                                          <p:spTgt spid="244"/>
                                        </p:tgtEl>
                                        <p:attrNameLst>
                                          <p:attrName>style.visibility</p:attrName>
                                        </p:attrNameLst>
                                      </p:cBhvr>
                                      <p:to>
                                        <p:strVal val="visible"/>
                                      </p:to>
                                    </p:set>
                                    <p:anim calcmode="lin" valueType="num">
                                      <p:cBhvr>
                                        <p:cTn id="40" dur="500" fill="hold"/>
                                        <p:tgtEl>
                                          <p:spTgt spid="244"/>
                                        </p:tgtEl>
                                        <p:attrNameLst>
                                          <p:attrName>ppt_w</p:attrName>
                                        </p:attrNameLst>
                                      </p:cBhvr>
                                      <p:tavLst>
                                        <p:tav tm="0">
                                          <p:val>
                                            <p:fltVal val="0"/>
                                          </p:val>
                                        </p:tav>
                                        <p:tav tm="100000">
                                          <p:val>
                                            <p:strVal val="#ppt_w"/>
                                          </p:val>
                                        </p:tav>
                                      </p:tavLst>
                                    </p:anim>
                                    <p:anim calcmode="lin" valueType="num">
                                      <p:cBhvr>
                                        <p:cTn id="41" dur="500" fill="hold"/>
                                        <p:tgtEl>
                                          <p:spTgt spid="244"/>
                                        </p:tgtEl>
                                        <p:attrNameLst>
                                          <p:attrName>ppt_h</p:attrName>
                                        </p:attrNameLst>
                                      </p:cBhvr>
                                      <p:tavLst>
                                        <p:tav tm="0">
                                          <p:val>
                                            <p:fltVal val="0"/>
                                          </p:val>
                                        </p:tav>
                                        <p:tav tm="100000">
                                          <p:val>
                                            <p:strVal val="#ppt_h"/>
                                          </p:val>
                                        </p:tav>
                                      </p:tavLst>
                                    </p:anim>
                                    <p:animEffect transition="in" filter="fade">
                                      <p:cBhvr>
                                        <p:cTn id="42" dur="500"/>
                                        <p:tgtEl>
                                          <p:spTgt spid="244"/>
                                        </p:tgtEl>
                                      </p:cBhvr>
                                    </p:animEffect>
                                  </p:childTnLst>
                                </p:cTn>
                              </p:par>
                            </p:childTnLst>
                          </p:cTn>
                        </p:par>
                        <p:par>
                          <p:cTn id="43" fill="hold">
                            <p:stCondLst>
                              <p:cond delay="7450"/>
                            </p:stCondLst>
                            <p:childTnLst>
                              <p:par>
                                <p:cTn id="44" presetID="56" presetClass="entr" presetSubtype="0" fill="hold" grpId="1" nodeType="afterEffect">
                                  <p:stCondLst>
                                    <p:cond delay="0"/>
                                  </p:stCondLst>
                                  <p:iterate type="lt">
                                    <p:tmPct val="10000"/>
                                  </p:iterate>
                                  <p:childTnLst>
                                    <p:set>
                                      <p:cBhvr>
                                        <p:cTn id="45" dur="1" fill="hold">
                                          <p:stCondLst>
                                            <p:cond delay="0"/>
                                          </p:stCondLst>
                                        </p:cTn>
                                        <p:tgtEl>
                                          <p:spTgt spid="28"/>
                                        </p:tgtEl>
                                        <p:attrNameLst>
                                          <p:attrName>style.visibility</p:attrName>
                                        </p:attrNameLst>
                                      </p:cBhvr>
                                      <p:to>
                                        <p:strVal val="visible"/>
                                      </p:to>
                                    </p:set>
                                    <p:anim by="(-#ppt_w*2)" calcmode="lin" valueType="num">
                                      <p:cBhvr rctx="PPT">
                                        <p:cTn id="46" dur="250" autoRev="1" fill="hold">
                                          <p:stCondLst>
                                            <p:cond delay="0"/>
                                          </p:stCondLst>
                                        </p:cTn>
                                        <p:tgtEl>
                                          <p:spTgt spid="28"/>
                                        </p:tgtEl>
                                        <p:attrNameLst>
                                          <p:attrName>ppt_w</p:attrName>
                                        </p:attrNameLst>
                                      </p:cBhvr>
                                    </p:anim>
                                    <p:anim by="(#ppt_w*0.50)" calcmode="lin" valueType="num">
                                      <p:cBhvr>
                                        <p:cTn id="47" dur="250" decel="50000" autoRev="1" fill="hold">
                                          <p:stCondLst>
                                            <p:cond delay="0"/>
                                          </p:stCondLst>
                                        </p:cTn>
                                        <p:tgtEl>
                                          <p:spTgt spid="28"/>
                                        </p:tgtEl>
                                        <p:attrNameLst>
                                          <p:attrName>ppt_x</p:attrName>
                                        </p:attrNameLst>
                                      </p:cBhvr>
                                    </p:anim>
                                    <p:anim from="(-#ppt_h/2)" to="(#ppt_y)" calcmode="lin" valueType="num">
                                      <p:cBhvr>
                                        <p:cTn id="48" dur="500" fill="hold">
                                          <p:stCondLst>
                                            <p:cond delay="0"/>
                                          </p:stCondLst>
                                        </p:cTn>
                                        <p:tgtEl>
                                          <p:spTgt spid="28"/>
                                        </p:tgtEl>
                                        <p:attrNameLst>
                                          <p:attrName>ppt_y</p:attrName>
                                        </p:attrNameLst>
                                      </p:cBhvr>
                                    </p:anim>
                                    <p:animRot by="21600000">
                                      <p:cBhvr>
                                        <p:cTn id="49" dur="5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40" showWhenStopped="0">
                <p:cTn id="50" repeatCount="indefinite" fill="hold" display="0">
                  <p:stCondLst>
                    <p:cond delay="indefinite"/>
                  </p:stCondLst>
                  <p:endCondLst>
                    <p:cond evt="onStopAudio" delay="0">
                      <p:tgtEl>
                        <p:sldTgt/>
                      </p:tgtEl>
                    </p:cond>
                  </p:endCondLst>
                </p:cTn>
                <p:tgtEl>
                  <p:spTgt spid="5"/>
                </p:tgtEl>
              </p:cMediaNode>
            </p:audio>
          </p:childTnLst>
        </p:cTn>
      </p:par>
    </p:tnLst>
    <p:bldLst>
      <p:bldP spid="27" grpId="0"/>
      <p:bldP spid="2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354950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需要解决的问题</a:t>
            </a:r>
            <a:endParaRPr lang="zh-CN" altLang="zh-CN" sz="2699" dirty="0"/>
          </a:p>
        </p:txBody>
      </p:sp>
      <p:sp>
        <p:nvSpPr>
          <p:cNvPr id="27" name="TextBox 26"/>
          <p:cNvSpPr txBox="1"/>
          <p:nvPr/>
        </p:nvSpPr>
        <p:spPr>
          <a:xfrm>
            <a:off x="3319180" y="196117"/>
            <a:ext cx="1757541" cy="415498"/>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Need to solve the problem</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pic>
        <p:nvPicPr>
          <p:cNvPr id="57" name="图片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8326" y="1574346"/>
            <a:ext cx="3846559" cy="2633792"/>
          </a:xfrm>
          <a:prstGeom prst="rect">
            <a:avLst/>
          </a:prstGeom>
        </p:spPr>
      </p:pic>
      <p:cxnSp>
        <p:nvCxnSpPr>
          <p:cNvPr id="58" name="直接连接符 57"/>
          <p:cNvCxnSpPr/>
          <p:nvPr/>
        </p:nvCxnSpPr>
        <p:spPr>
          <a:xfrm>
            <a:off x="3661211" y="1646110"/>
            <a:ext cx="0" cy="514809"/>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59" name="直接连接符 58"/>
          <p:cNvCxnSpPr/>
          <p:nvPr/>
        </p:nvCxnSpPr>
        <p:spPr>
          <a:xfrm>
            <a:off x="3661211" y="2633838"/>
            <a:ext cx="0" cy="514809"/>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60" name="直接连接符 59"/>
          <p:cNvCxnSpPr/>
          <p:nvPr/>
        </p:nvCxnSpPr>
        <p:spPr>
          <a:xfrm>
            <a:off x="3661211" y="3631281"/>
            <a:ext cx="0" cy="514809"/>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1" name="文本框 32"/>
          <p:cNvSpPr txBox="1"/>
          <p:nvPr/>
        </p:nvSpPr>
        <p:spPr>
          <a:xfrm>
            <a:off x="3860557" y="1738677"/>
            <a:ext cx="1342300" cy="415370"/>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zh-CN" sz="2099" dirty="0">
                <a:solidFill>
                  <a:schemeClr val="bg1"/>
                </a:solidFill>
                <a:effectLst/>
              </a:rPr>
              <a:t>存在问题</a:t>
            </a:r>
            <a:endParaRPr lang="en-US" altLang="zh-CN" sz="2099" dirty="0">
              <a:solidFill>
                <a:schemeClr val="bg1"/>
              </a:solidFill>
              <a:effectLst/>
            </a:endParaRPr>
          </a:p>
        </p:txBody>
      </p:sp>
      <p:sp>
        <p:nvSpPr>
          <p:cNvPr id="62" name="文本框 32"/>
          <p:cNvSpPr txBox="1"/>
          <p:nvPr/>
        </p:nvSpPr>
        <p:spPr>
          <a:xfrm>
            <a:off x="3860557" y="2726404"/>
            <a:ext cx="1342300" cy="415370"/>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2099" dirty="0">
                <a:solidFill>
                  <a:schemeClr val="bg1"/>
                </a:solidFill>
                <a:effectLst/>
              </a:rPr>
              <a:t>如何解决</a:t>
            </a:r>
            <a:endParaRPr lang="en-US" altLang="zh-CN" sz="2099" dirty="0">
              <a:solidFill>
                <a:schemeClr val="bg1"/>
              </a:solidFill>
              <a:effectLst/>
            </a:endParaRPr>
          </a:p>
        </p:txBody>
      </p:sp>
      <p:sp>
        <p:nvSpPr>
          <p:cNvPr id="63" name="文本框 32"/>
          <p:cNvSpPr txBox="1"/>
          <p:nvPr/>
        </p:nvSpPr>
        <p:spPr>
          <a:xfrm>
            <a:off x="3860557" y="3723848"/>
            <a:ext cx="1342300" cy="415370"/>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2099" dirty="0">
                <a:solidFill>
                  <a:schemeClr val="bg1"/>
                </a:solidFill>
                <a:effectLst/>
              </a:rPr>
              <a:t>采纳办法</a:t>
            </a:r>
            <a:endParaRPr lang="en-US" altLang="zh-CN" sz="2099" dirty="0">
              <a:solidFill>
                <a:schemeClr val="bg1"/>
              </a:solidFill>
              <a:effectLst/>
            </a:endParaRPr>
          </a:p>
        </p:txBody>
      </p:sp>
      <p:grpSp>
        <p:nvGrpSpPr>
          <p:cNvPr id="64" name="组合 63"/>
          <p:cNvGrpSpPr/>
          <p:nvPr/>
        </p:nvGrpSpPr>
        <p:grpSpPr>
          <a:xfrm>
            <a:off x="587422" y="1574346"/>
            <a:ext cx="1964868" cy="769303"/>
            <a:chOff x="8641357" y="2133650"/>
            <a:chExt cx="2620431" cy="1025975"/>
          </a:xfrm>
        </p:grpSpPr>
        <p:sp>
          <p:nvSpPr>
            <p:cNvPr id="65" name="TextBox 64"/>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66"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67" name="TextBox 66"/>
            <p:cNvSpPr txBox="1"/>
            <p:nvPr/>
          </p:nvSpPr>
          <p:spPr>
            <a:xfrm>
              <a:off x="8784483" y="2133650"/>
              <a:ext cx="2477305" cy="492557"/>
            </a:xfrm>
            <a:prstGeom prst="rect">
              <a:avLst/>
            </a:prstGeom>
            <a:noFill/>
          </p:spPr>
          <p:txBody>
            <a:bodyPr wrap="square" rtlCol="0">
              <a:spAutoFit/>
            </a:bodyPr>
            <a:lstStyle/>
            <a:p>
              <a:r>
                <a:rPr lang="zh-CN" altLang="en-US" sz="1800" dirty="0">
                  <a:solidFill>
                    <a:schemeClr val="accent1">
                      <a:lumMod val="75000"/>
                    </a:schemeClr>
                  </a:solidFill>
                  <a:latin typeface="微软雅黑" pitchFamily="34" charset="-122"/>
                  <a:ea typeface="微软雅黑" pitchFamily="34" charset="-122"/>
                </a:rPr>
                <a:t>点击输入小标题</a:t>
              </a:r>
              <a:endParaRPr lang="zh-CN" altLang="zh-CN" sz="1800" dirty="0">
                <a:solidFill>
                  <a:schemeClr val="accent1">
                    <a:lumMod val="75000"/>
                  </a:schemeClr>
                </a:solidFill>
                <a:latin typeface="微软雅黑" pitchFamily="34" charset="-122"/>
                <a:ea typeface="微软雅黑" pitchFamily="34" charset="-122"/>
              </a:endParaRPr>
            </a:p>
          </p:txBody>
        </p:sp>
      </p:grpSp>
      <p:grpSp>
        <p:nvGrpSpPr>
          <p:cNvPr id="68" name="组合 67"/>
          <p:cNvGrpSpPr/>
          <p:nvPr/>
        </p:nvGrpSpPr>
        <p:grpSpPr>
          <a:xfrm>
            <a:off x="6671723" y="3597176"/>
            <a:ext cx="1964868" cy="769303"/>
            <a:chOff x="8641357" y="2133650"/>
            <a:chExt cx="2620431" cy="1025975"/>
          </a:xfrm>
        </p:grpSpPr>
        <p:sp>
          <p:nvSpPr>
            <p:cNvPr id="69" name="TextBox 68"/>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7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6">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71" name="TextBox 70"/>
            <p:cNvSpPr txBox="1"/>
            <p:nvPr/>
          </p:nvSpPr>
          <p:spPr>
            <a:xfrm>
              <a:off x="8784483" y="2133650"/>
              <a:ext cx="2477305" cy="492557"/>
            </a:xfrm>
            <a:prstGeom prst="rect">
              <a:avLst/>
            </a:prstGeom>
            <a:noFill/>
          </p:spPr>
          <p:txBody>
            <a:bodyPr wrap="square" rtlCol="0">
              <a:spAutoFit/>
            </a:bodyPr>
            <a:lstStyle/>
            <a:p>
              <a:r>
                <a:rPr lang="zh-CN" altLang="en-US" sz="1800" dirty="0">
                  <a:solidFill>
                    <a:schemeClr val="accent6">
                      <a:lumMod val="75000"/>
                    </a:schemeClr>
                  </a:solidFill>
                  <a:latin typeface="微软雅黑" pitchFamily="34" charset="-122"/>
                  <a:ea typeface="微软雅黑" pitchFamily="34" charset="-122"/>
                </a:rPr>
                <a:t>点击输入小标题</a:t>
              </a:r>
              <a:endParaRPr lang="zh-CN" altLang="zh-CN" sz="1800" dirty="0">
                <a:solidFill>
                  <a:schemeClr val="accent6">
                    <a:lumMod val="75000"/>
                  </a:schemeClr>
                </a:solidFill>
                <a:latin typeface="微软雅黑" pitchFamily="34" charset="-122"/>
                <a:ea typeface="微软雅黑" pitchFamily="34" charset="-122"/>
              </a:endParaRPr>
            </a:p>
          </p:txBody>
        </p:sp>
      </p:grpSp>
      <p:grpSp>
        <p:nvGrpSpPr>
          <p:cNvPr id="72" name="组合 71"/>
          <p:cNvGrpSpPr/>
          <p:nvPr/>
        </p:nvGrpSpPr>
        <p:grpSpPr>
          <a:xfrm>
            <a:off x="587744" y="3184561"/>
            <a:ext cx="1964868" cy="769303"/>
            <a:chOff x="8641357" y="2133650"/>
            <a:chExt cx="2620431" cy="1025975"/>
          </a:xfrm>
        </p:grpSpPr>
        <p:sp>
          <p:nvSpPr>
            <p:cNvPr id="73" name="TextBox 72"/>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7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75" name="TextBox 74"/>
            <p:cNvSpPr txBox="1"/>
            <p:nvPr/>
          </p:nvSpPr>
          <p:spPr>
            <a:xfrm>
              <a:off x="8784483" y="2133650"/>
              <a:ext cx="2477305" cy="492557"/>
            </a:xfrm>
            <a:prstGeom prst="rect">
              <a:avLst/>
            </a:prstGeom>
            <a:noFill/>
          </p:spPr>
          <p:txBody>
            <a:bodyPr wrap="square" rtlCol="0">
              <a:spAutoFit/>
            </a:bodyPr>
            <a:lstStyle/>
            <a:p>
              <a:r>
                <a:rPr lang="zh-CN" altLang="en-US" sz="1800" dirty="0">
                  <a:solidFill>
                    <a:srgbClr val="E27100"/>
                  </a:solidFill>
                  <a:latin typeface="微软雅黑" pitchFamily="34" charset="-122"/>
                  <a:ea typeface="微软雅黑" pitchFamily="34" charset="-122"/>
                </a:rPr>
                <a:t>点击输入小标题</a:t>
              </a:r>
              <a:endParaRPr lang="zh-CN" altLang="zh-CN" sz="1800" dirty="0">
                <a:solidFill>
                  <a:srgbClr val="E27100"/>
                </a:solidFill>
                <a:latin typeface="微软雅黑" pitchFamily="34" charset="-122"/>
                <a:ea typeface="微软雅黑" pitchFamily="34" charset="-122"/>
              </a:endParaRPr>
            </a:p>
          </p:txBody>
        </p:sp>
      </p:grpSp>
      <p:grpSp>
        <p:nvGrpSpPr>
          <p:cNvPr id="76" name="组合 75"/>
          <p:cNvGrpSpPr/>
          <p:nvPr/>
        </p:nvGrpSpPr>
        <p:grpSpPr>
          <a:xfrm>
            <a:off x="6642833" y="2111051"/>
            <a:ext cx="1964868" cy="769303"/>
            <a:chOff x="8641357" y="2133650"/>
            <a:chExt cx="2620431" cy="1025975"/>
          </a:xfrm>
        </p:grpSpPr>
        <p:sp>
          <p:nvSpPr>
            <p:cNvPr id="77" name="TextBox 76"/>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7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79" name="TextBox 78"/>
            <p:cNvSpPr txBox="1"/>
            <p:nvPr/>
          </p:nvSpPr>
          <p:spPr>
            <a:xfrm>
              <a:off x="8784483" y="2133650"/>
              <a:ext cx="2477305" cy="492557"/>
            </a:xfrm>
            <a:prstGeom prst="rect">
              <a:avLst/>
            </a:prstGeom>
            <a:noFill/>
          </p:spPr>
          <p:txBody>
            <a:bodyPr wrap="square" rtlCol="0">
              <a:spAutoFit/>
            </a:bodyPr>
            <a:lstStyle/>
            <a:p>
              <a:r>
                <a:rPr lang="zh-CN" altLang="en-US" sz="1800" dirty="0">
                  <a:solidFill>
                    <a:schemeClr val="accent1">
                      <a:lumMod val="75000"/>
                    </a:schemeClr>
                  </a:solidFill>
                  <a:latin typeface="微软雅黑" pitchFamily="34" charset="-122"/>
                  <a:ea typeface="微软雅黑" pitchFamily="34" charset="-122"/>
                </a:rPr>
                <a:t>点击输入小标题</a:t>
              </a:r>
              <a:endParaRPr lang="zh-CN" altLang="zh-CN" sz="1800" dirty="0">
                <a:solidFill>
                  <a:schemeClr val="accent1">
                    <a:lumMod val="7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145126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4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2007"/>
                            </p:stCondLst>
                            <p:childTnLst>
                              <p:par>
                                <p:cTn id="25" presetID="31" presetClass="entr" presetSubtype="0"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 calcmode="lin" valueType="num">
                                      <p:cBhvr>
                                        <p:cTn id="29" dur="500" fill="hold"/>
                                        <p:tgtEl>
                                          <p:spTgt spid="64"/>
                                        </p:tgtEl>
                                        <p:attrNameLst>
                                          <p:attrName>style.rotation</p:attrName>
                                        </p:attrNameLst>
                                      </p:cBhvr>
                                      <p:tavLst>
                                        <p:tav tm="0">
                                          <p:val>
                                            <p:fltVal val="90"/>
                                          </p:val>
                                        </p:tav>
                                        <p:tav tm="100000">
                                          <p:val>
                                            <p:fltVal val="0"/>
                                          </p:val>
                                        </p:tav>
                                      </p:tavLst>
                                    </p:anim>
                                    <p:animEffect transition="in" filter="fade">
                                      <p:cBhvr>
                                        <p:cTn id="30" dur="500"/>
                                        <p:tgtEl>
                                          <p:spTgt spid="64"/>
                                        </p:tgtEl>
                                      </p:cBhvr>
                                    </p:animEffect>
                                  </p:childTnLst>
                                </p:cTn>
                              </p:par>
                            </p:childTnLst>
                          </p:cTn>
                        </p:par>
                        <p:par>
                          <p:cTn id="31" fill="hold">
                            <p:stCondLst>
                              <p:cond delay="2507"/>
                            </p:stCondLst>
                            <p:childTnLst>
                              <p:par>
                                <p:cTn id="32" presetID="42" presetClass="entr" presetSubtype="0"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anim calcmode="lin" valueType="num">
                                      <p:cBhvr>
                                        <p:cTn id="35" dur="500" fill="hold"/>
                                        <p:tgtEl>
                                          <p:spTgt spid="57"/>
                                        </p:tgtEl>
                                        <p:attrNameLst>
                                          <p:attrName>ppt_x</p:attrName>
                                        </p:attrNameLst>
                                      </p:cBhvr>
                                      <p:tavLst>
                                        <p:tav tm="0">
                                          <p:val>
                                            <p:strVal val="#ppt_x"/>
                                          </p:val>
                                        </p:tav>
                                        <p:tav tm="100000">
                                          <p:val>
                                            <p:strVal val="#ppt_x"/>
                                          </p:val>
                                        </p:tav>
                                      </p:tavLst>
                                    </p:anim>
                                    <p:anim calcmode="lin" valueType="num">
                                      <p:cBhvr>
                                        <p:cTn id="36" dur="500" fill="hold"/>
                                        <p:tgtEl>
                                          <p:spTgt spid="57"/>
                                        </p:tgtEl>
                                        <p:attrNameLst>
                                          <p:attrName>ppt_y</p:attrName>
                                        </p:attrNameLst>
                                      </p:cBhvr>
                                      <p:tavLst>
                                        <p:tav tm="0">
                                          <p:val>
                                            <p:strVal val="#ppt_y+.1"/>
                                          </p:val>
                                        </p:tav>
                                        <p:tav tm="100000">
                                          <p:val>
                                            <p:strVal val="#ppt_y"/>
                                          </p:val>
                                        </p:tav>
                                      </p:tavLst>
                                    </p:anim>
                                  </p:childTnLst>
                                </p:cTn>
                              </p:par>
                            </p:childTnLst>
                          </p:cTn>
                        </p:par>
                        <p:par>
                          <p:cTn id="37" fill="hold">
                            <p:stCondLst>
                              <p:cond delay="3007"/>
                            </p:stCondLst>
                            <p:childTnLst>
                              <p:par>
                                <p:cTn id="38" presetID="22" presetClass="entr" presetSubtype="1"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250"/>
                                        <p:tgtEl>
                                          <p:spTgt spid="58"/>
                                        </p:tgtEl>
                                      </p:cBhvr>
                                    </p:animEffect>
                                  </p:childTnLst>
                                </p:cTn>
                              </p:par>
                            </p:childTnLst>
                          </p:cTn>
                        </p:par>
                        <p:par>
                          <p:cTn id="41" fill="hold">
                            <p:stCondLst>
                              <p:cond delay="3257"/>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61"/>
                                        </p:tgtEl>
                                        <p:attrNameLst>
                                          <p:attrName>ppt_y</p:attrName>
                                        </p:attrNameLst>
                                      </p:cBhvr>
                                      <p:tavLst>
                                        <p:tav tm="0">
                                          <p:val>
                                            <p:strVal val="#ppt_y"/>
                                          </p:val>
                                        </p:tav>
                                        <p:tav tm="100000">
                                          <p:val>
                                            <p:strVal val="#ppt_y"/>
                                          </p:val>
                                        </p:tav>
                                      </p:tavLst>
                                    </p:anim>
                                    <p:anim calcmode="lin" valueType="num">
                                      <p:cBhvr>
                                        <p:cTn id="4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61"/>
                                        </p:tgtEl>
                                      </p:cBhvr>
                                    </p:animEffect>
                                  </p:childTnLst>
                                </p:cTn>
                              </p:par>
                            </p:childTnLst>
                          </p:cTn>
                        </p:par>
                        <p:par>
                          <p:cTn id="49" fill="hold">
                            <p:stCondLst>
                              <p:cond delay="3907"/>
                            </p:stCondLst>
                            <p:childTnLst>
                              <p:par>
                                <p:cTn id="50" presetID="31" presetClass="entr" presetSubtype="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 calcmode="lin" valueType="num">
                                      <p:cBhvr>
                                        <p:cTn id="54" dur="500" fill="hold"/>
                                        <p:tgtEl>
                                          <p:spTgt spid="76"/>
                                        </p:tgtEl>
                                        <p:attrNameLst>
                                          <p:attrName>style.rotation</p:attrName>
                                        </p:attrNameLst>
                                      </p:cBhvr>
                                      <p:tavLst>
                                        <p:tav tm="0">
                                          <p:val>
                                            <p:fltVal val="90"/>
                                          </p:val>
                                        </p:tav>
                                        <p:tav tm="100000">
                                          <p:val>
                                            <p:fltVal val="0"/>
                                          </p:val>
                                        </p:tav>
                                      </p:tavLst>
                                    </p:anim>
                                    <p:animEffect transition="in" filter="fade">
                                      <p:cBhvr>
                                        <p:cTn id="55" dur="500"/>
                                        <p:tgtEl>
                                          <p:spTgt spid="76"/>
                                        </p:tgtEl>
                                      </p:cBhvr>
                                    </p:animEffect>
                                  </p:childTnLst>
                                </p:cTn>
                              </p:par>
                            </p:childTnLst>
                          </p:cTn>
                        </p:par>
                        <p:par>
                          <p:cTn id="56" fill="hold">
                            <p:stCondLst>
                              <p:cond delay="4407"/>
                            </p:stCondLst>
                            <p:childTnLst>
                              <p:par>
                                <p:cTn id="57" presetID="22" presetClass="entr" presetSubtype="1"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250"/>
                                        <p:tgtEl>
                                          <p:spTgt spid="59"/>
                                        </p:tgtEl>
                                      </p:cBhvr>
                                    </p:animEffect>
                                  </p:childTnLst>
                                </p:cTn>
                              </p:par>
                            </p:childTnLst>
                          </p:cTn>
                        </p:par>
                        <p:par>
                          <p:cTn id="60" fill="hold">
                            <p:stCondLst>
                              <p:cond delay="4657"/>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2"/>
                                        </p:tgtEl>
                                        <p:attrNameLst>
                                          <p:attrName>ppt_y</p:attrName>
                                        </p:attrNameLst>
                                      </p:cBhvr>
                                      <p:tavLst>
                                        <p:tav tm="0">
                                          <p:val>
                                            <p:strVal val="#ppt_y"/>
                                          </p:val>
                                        </p:tav>
                                        <p:tav tm="100000">
                                          <p:val>
                                            <p:strVal val="#ppt_y"/>
                                          </p:val>
                                        </p:tav>
                                      </p:tavLst>
                                    </p:anim>
                                    <p:anim calcmode="lin" valueType="num">
                                      <p:cBhvr>
                                        <p:cTn id="65"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2"/>
                                        </p:tgtEl>
                                      </p:cBhvr>
                                    </p:animEffect>
                                  </p:childTnLst>
                                </p:cTn>
                              </p:par>
                            </p:childTnLst>
                          </p:cTn>
                        </p:par>
                        <p:par>
                          <p:cTn id="68" fill="hold">
                            <p:stCondLst>
                              <p:cond delay="5307"/>
                            </p:stCondLst>
                            <p:childTnLst>
                              <p:par>
                                <p:cTn id="69" presetID="31" presetClass="entr" presetSubtype="0" fill="hold" nodeType="after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p:cTn id="71" dur="500" fill="hold"/>
                                        <p:tgtEl>
                                          <p:spTgt spid="72"/>
                                        </p:tgtEl>
                                        <p:attrNameLst>
                                          <p:attrName>ppt_w</p:attrName>
                                        </p:attrNameLst>
                                      </p:cBhvr>
                                      <p:tavLst>
                                        <p:tav tm="0">
                                          <p:val>
                                            <p:fltVal val="0"/>
                                          </p:val>
                                        </p:tav>
                                        <p:tav tm="100000">
                                          <p:val>
                                            <p:strVal val="#ppt_w"/>
                                          </p:val>
                                        </p:tav>
                                      </p:tavLst>
                                    </p:anim>
                                    <p:anim calcmode="lin" valueType="num">
                                      <p:cBhvr>
                                        <p:cTn id="72" dur="500" fill="hold"/>
                                        <p:tgtEl>
                                          <p:spTgt spid="72"/>
                                        </p:tgtEl>
                                        <p:attrNameLst>
                                          <p:attrName>ppt_h</p:attrName>
                                        </p:attrNameLst>
                                      </p:cBhvr>
                                      <p:tavLst>
                                        <p:tav tm="0">
                                          <p:val>
                                            <p:fltVal val="0"/>
                                          </p:val>
                                        </p:tav>
                                        <p:tav tm="100000">
                                          <p:val>
                                            <p:strVal val="#ppt_h"/>
                                          </p:val>
                                        </p:tav>
                                      </p:tavLst>
                                    </p:anim>
                                    <p:anim calcmode="lin" valueType="num">
                                      <p:cBhvr>
                                        <p:cTn id="73" dur="500" fill="hold"/>
                                        <p:tgtEl>
                                          <p:spTgt spid="72"/>
                                        </p:tgtEl>
                                        <p:attrNameLst>
                                          <p:attrName>style.rotation</p:attrName>
                                        </p:attrNameLst>
                                      </p:cBhvr>
                                      <p:tavLst>
                                        <p:tav tm="0">
                                          <p:val>
                                            <p:fltVal val="90"/>
                                          </p:val>
                                        </p:tav>
                                        <p:tav tm="100000">
                                          <p:val>
                                            <p:fltVal val="0"/>
                                          </p:val>
                                        </p:tav>
                                      </p:tavLst>
                                    </p:anim>
                                    <p:animEffect transition="in" filter="fade">
                                      <p:cBhvr>
                                        <p:cTn id="74" dur="500"/>
                                        <p:tgtEl>
                                          <p:spTgt spid="72"/>
                                        </p:tgtEl>
                                      </p:cBhvr>
                                    </p:animEffect>
                                  </p:childTnLst>
                                </p:cTn>
                              </p:par>
                            </p:childTnLst>
                          </p:cTn>
                        </p:par>
                        <p:par>
                          <p:cTn id="75" fill="hold">
                            <p:stCondLst>
                              <p:cond delay="5807"/>
                            </p:stCondLst>
                            <p:childTnLst>
                              <p:par>
                                <p:cTn id="76" presetID="22" presetClass="entr" presetSubtype="1" fill="hold"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wipe(up)">
                                      <p:cBhvr>
                                        <p:cTn id="78" dur="250"/>
                                        <p:tgtEl>
                                          <p:spTgt spid="60"/>
                                        </p:tgtEl>
                                      </p:cBhvr>
                                    </p:animEffect>
                                  </p:childTnLst>
                                </p:cTn>
                              </p:par>
                            </p:childTnLst>
                          </p:cTn>
                        </p:par>
                        <p:par>
                          <p:cTn id="79" fill="hold">
                            <p:stCondLst>
                              <p:cond delay="6057"/>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63"/>
                                        </p:tgtEl>
                                        <p:attrNameLst>
                                          <p:attrName>style.visibility</p:attrName>
                                        </p:attrNameLst>
                                      </p:cBhvr>
                                      <p:to>
                                        <p:strVal val="visible"/>
                                      </p:to>
                                    </p:set>
                                    <p:anim calcmode="lin" valueType="num">
                                      <p:cBhvr>
                                        <p:cTn id="8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63"/>
                                        </p:tgtEl>
                                        <p:attrNameLst>
                                          <p:attrName>ppt_y</p:attrName>
                                        </p:attrNameLst>
                                      </p:cBhvr>
                                      <p:tavLst>
                                        <p:tav tm="0">
                                          <p:val>
                                            <p:strVal val="#ppt_y"/>
                                          </p:val>
                                        </p:tav>
                                        <p:tav tm="100000">
                                          <p:val>
                                            <p:strVal val="#ppt_y"/>
                                          </p:val>
                                        </p:tav>
                                      </p:tavLst>
                                    </p:anim>
                                    <p:anim calcmode="lin" valueType="num">
                                      <p:cBhvr>
                                        <p:cTn id="8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63"/>
                                        </p:tgtEl>
                                      </p:cBhvr>
                                    </p:animEffect>
                                  </p:childTnLst>
                                </p:cTn>
                              </p:par>
                            </p:childTnLst>
                          </p:cTn>
                        </p:par>
                        <p:par>
                          <p:cTn id="87" fill="hold">
                            <p:stCondLst>
                              <p:cond delay="6707"/>
                            </p:stCondLst>
                            <p:childTnLst>
                              <p:par>
                                <p:cTn id="88" presetID="31"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 calcmode="lin" valueType="num">
                                      <p:cBhvr>
                                        <p:cTn id="92" dur="500" fill="hold"/>
                                        <p:tgtEl>
                                          <p:spTgt spid="68"/>
                                        </p:tgtEl>
                                        <p:attrNameLst>
                                          <p:attrName>style.rotation</p:attrName>
                                        </p:attrNameLst>
                                      </p:cBhvr>
                                      <p:tavLst>
                                        <p:tav tm="0">
                                          <p:val>
                                            <p:fltVal val="90"/>
                                          </p:val>
                                        </p:tav>
                                        <p:tav tm="100000">
                                          <p:val>
                                            <p:fltVal val="0"/>
                                          </p:val>
                                        </p:tav>
                                      </p:tavLst>
                                    </p:anim>
                                    <p:animEffect transition="in" filter="fade">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61"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1667244"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行业前景</a:t>
            </a:r>
            <a:endParaRPr lang="zh-CN" altLang="zh-CN" sz="2699" dirty="0"/>
          </a:p>
        </p:txBody>
      </p:sp>
      <p:sp>
        <p:nvSpPr>
          <p:cNvPr id="27" name="TextBox 26"/>
          <p:cNvSpPr txBox="1"/>
          <p:nvPr/>
        </p:nvSpPr>
        <p:spPr>
          <a:xfrm>
            <a:off x="2233581" y="28182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Industry outlook</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aphicFrame>
        <p:nvGraphicFramePr>
          <p:cNvPr id="15" name="图表 14"/>
          <p:cNvGraphicFramePr/>
          <p:nvPr>
            <p:extLst>
              <p:ext uri="{D42A27DB-BD31-4B8C-83A1-F6EECF244321}">
                <p14:modId xmlns:p14="http://schemas.microsoft.com/office/powerpoint/2010/main" val="623867321"/>
              </p:ext>
            </p:extLst>
          </p:nvPr>
        </p:nvGraphicFramePr>
        <p:xfrm>
          <a:off x="3358440" y="1242725"/>
          <a:ext cx="5170292" cy="3113954"/>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p:cNvGrpSpPr/>
          <p:nvPr/>
        </p:nvGrpSpPr>
        <p:grpSpPr>
          <a:xfrm>
            <a:off x="821712" y="1348000"/>
            <a:ext cx="1663175" cy="678175"/>
            <a:chOff x="374605" y="2088644"/>
            <a:chExt cx="2218080" cy="904443"/>
          </a:xfrm>
        </p:grpSpPr>
        <p:sp>
          <p:nvSpPr>
            <p:cNvPr id="17" name="TextBox 16"/>
            <p:cNvSpPr txBox="1"/>
            <p:nvPr/>
          </p:nvSpPr>
          <p:spPr>
            <a:xfrm>
              <a:off x="458740" y="2088644"/>
              <a:ext cx="1374900"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en-US" sz="1200" dirty="0">
                  <a:solidFill>
                    <a:schemeClr val="tx1">
                      <a:lumMod val="65000"/>
                      <a:lumOff val="35000"/>
                    </a:schemeClr>
                  </a:solidFill>
                </a:rPr>
                <a:t>发展趋势</a:t>
              </a:r>
            </a:p>
          </p:txBody>
        </p:sp>
        <p:sp>
          <p:nvSpPr>
            <p:cNvPr id="18" name="TextBox 17"/>
            <p:cNvSpPr txBox="1"/>
            <p:nvPr/>
          </p:nvSpPr>
          <p:spPr>
            <a:xfrm>
              <a:off x="458740" y="2493690"/>
              <a:ext cx="2133945"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solidFill>
                    <a:schemeClr val="tx1">
                      <a:lumMod val="65000"/>
                      <a:lumOff val="35000"/>
                    </a:schemeClr>
                  </a:solidFill>
                </a:rPr>
                <a:t>点击此处添加完成情况</a:t>
              </a:r>
              <a:endParaRPr lang="en-US" altLang="zh-CN" sz="750" dirty="0">
                <a:solidFill>
                  <a:schemeClr val="tx1">
                    <a:lumMod val="65000"/>
                    <a:lumOff val="35000"/>
                  </a:schemeClr>
                </a:solidFill>
              </a:endParaRPr>
            </a:p>
            <a:p>
              <a:pPr>
                <a:lnSpc>
                  <a:spcPts val="1125"/>
                </a:lnSpc>
              </a:pPr>
              <a:r>
                <a:rPr lang="zh-CN" altLang="en-US" sz="750" dirty="0">
                  <a:solidFill>
                    <a:schemeClr val="tx1">
                      <a:lumMod val="65000"/>
                      <a:lumOff val="35000"/>
                    </a:schemeClr>
                  </a:solidFill>
                </a:rPr>
                <a:t>点击此处添加完成情况具体内容</a:t>
              </a:r>
            </a:p>
          </p:txBody>
        </p:sp>
        <p:sp>
          <p:nvSpPr>
            <p:cNvPr id="19"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50000"/>
                <a:lumOff val="50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chemeClr val="tx1">
                    <a:lumMod val="65000"/>
                    <a:lumOff val="35000"/>
                  </a:schemeClr>
                </a:solidFill>
              </a:endParaRPr>
            </a:p>
          </p:txBody>
        </p:sp>
      </p:grpSp>
      <p:grpSp>
        <p:nvGrpSpPr>
          <p:cNvPr id="20" name="组合 19"/>
          <p:cNvGrpSpPr/>
          <p:nvPr/>
        </p:nvGrpSpPr>
        <p:grpSpPr>
          <a:xfrm>
            <a:off x="821712" y="2009422"/>
            <a:ext cx="1663175" cy="678175"/>
            <a:chOff x="374605" y="2088644"/>
            <a:chExt cx="2218080" cy="904443"/>
          </a:xfrm>
        </p:grpSpPr>
        <p:sp>
          <p:nvSpPr>
            <p:cNvPr id="21" name="TextBox 20"/>
            <p:cNvSpPr txBox="1"/>
            <p:nvPr/>
          </p:nvSpPr>
          <p:spPr>
            <a:xfrm>
              <a:off x="458740" y="2088644"/>
              <a:ext cx="1374898"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en-US" sz="1200" dirty="0">
                  <a:solidFill>
                    <a:schemeClr val="tx1">
                      <a:lumMod val="65000"/>
                      <a:lumOff val="35000"/>
                    </a:schemeClr>
                  </a:solidFill>
                </a:rPr>
                <a:t>消费习惯</a:t>
              </a:r>
            </a:p>
          </p:txBody>
        </p:sp>
        <p:sp>
          <p:nvSpPr>
            <p:cNvPr id="22" name="TextBox 21"/>
            <p:cNvSpPr txBox="1"/>
            <p:nvPr/>
          </p:nvSpPr>
          <p:spPr>
            <a:xfrm>
              <a:off x="458740" y="2493690"/>
              <a:ext cx="2133945"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solidFill>
                    <a:schemeClr val="tx1">
                      <a:lumMod val="65000"/>
                      <a:lumOff val="35000"/>
                    </a:schemeClr>
                  </a:solidFill>
                </a:rPr>
                <a:t>点击此处添加完成情况</a:t>
              </a:r>
              <a:endParaRPr lang="en-US" altLang="zh-CN" sz="750" dirty="0">
                <a:solidFill>
                  <a:schemeClr val="tx1">
                    <a:lumMod val="65000"/>
                    <a:lumOff val="35000"/>
                  </a:schemeClr>
                </a:solidFill>
              </a:endParaRPr>
            </a:p>
            <a:p>
              <a:pPr>
                <a:lnSpc>
                  <a:spcPts val="1125"/>
                </a:lnSpc>
              </a:pPr>
              <a:r>
                <a:rPr lang="zh-CN" altLang="en-US" sz="750" dirty="0">
                  <a:solidFill>
                    <a:schemeClr val="tx1">
                      <a:lumMod val="65000"/>
                      <a:lumOff val="35000"/>
                    </a:schemeClr>
                  </a:solidFill>
                </a:rPr>
                <a:t>点击此处添加完成情况具体内容</a:t>
              </a:r>
            </a:p>
          </p:txBody>
        </p:sp>
        <p:sp>
          <p:nvSpPr>
            <p:cNvPr id="23"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chemeClr val="tx1">
                    <a:lumMod val="65000"/>
                    <a:lumOff val="35000"/>
                  </a:schemeClr>
                </a:solidFill>
              </a:endParaRPr>
            </a:p>
          </p:txBody>
        </p:sp>
      </p:grpSp>
      <p:grpSp>
        <p:nvGrpSpPr>
          <p:cNvPr id="24" name="组合 23"/>
          <p:cNvGrpSpPr/>
          <p:nvPr/>
        </p:nvGrpSpPr>
        <p:grpSpPr>
          <a:xfrm>
            <a:off x="821712" y="2711338"/>
            <a:ext cx="1663175" cy="678174"/>
            <a:chOff x="374605" y="2088645"/>
            <a:chExt cx="2218080" cy="904442"/>
          </a:xfrm>
        </p:grpSpPr>
        <p:sp>
          <p:nvSpPr>
            <p:cNvPr id="25" name="TextBox 24"/>
            <p:cNvSpPr txBox="1"/>
            <p:nvPr/>
          </p:nvSpPr>
          <p:spPr>
            <a:xfrm>
              <a:off x="458740" y="2088645"/>
              <a:ext cx="1374898"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en-US" sz="1200" dirty="0">
                  <a:solidFill>
                    <a:schemeClr val="tx1">
                      <a:lumMod val="65000"/>
                      <a:lumOff val="35000"/>
                    </a:schemeClr>
                  </a:solidFill>
                </a:rPr>
                <a:t>政策扶持</a:t>
              </a:r>
            </a:p>
          </p:txBody>
        </p:sp>
        <p:sp>
          <p:nvSpPr>
            <p:cNvPr id="39" name="TextBox 38"/>
            <p:cNvSpPr txBox="1"/>
            <p:nvPr/>
          </p:nvSpPr>
          <p:spPr>
            <a:xfrm>
              <a:off x="458740" y="2493690"/>
              <a:ext cx="2133945"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solidFill>
                    <a:schemeClr val="tx1">
                      <a:lumMod val="65000"/>
                      <a:lumOff val="35000"/>
                    </a:schemeClr>
                  </a:solidFill>
                </a:rPr>
                <a:t>点击此处添加完成情况</a:t>
              </a:r>
              <a:endParaRPr lang="en-US" altLang="zh-CN" sz="750" dirty="0">
                <a:solidFill>
                  <a:schemeClr val="tx1">
                    <a:lumMod val="65000"/>
                    <a:lumOff val="35000"/>
                  </a:schemeClr>
                </a:solidFill>
              </a:endParaRPr>
            </a:p>
            <a:p>
              <a:pPr>
                <a:lnSpc>
                  <a:spcPts val="1125"/>
                </a:lnSpc>
              </a:pPr>
              <a:r>
                <a:rPr lang="zh-CN" altLang="en-US" sz="750" dirty="0">
                  <a:solidFill>
                    <a:schemeClr val="tx1">
                      <a:lumMod val="65000"/>
                      <a:lumOff val="35000"/>
                    </a:schemeClr>
                  </a:solidFill>
                </a:rPr>
                <a:t>点击此处添加完成情况具体内容</a:t>
              </a:r>
            </a:p>
          </p:txBody>
        </p:sp>
        <p:sp>
          <p:nvSpPr>
            <p:cNvPr id="40"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chemeClr val="tx1">
                    <a:lumMod val="65000"/>
                    <a:lumOff val="35000"/>
                  </a:schemeClr>
                </a:solidFill>
              </a:endParaRPr>
            </a:p>
          </p:txBody>
        </p:sp>
      </p:grpSp>
      <p:grpSp>
        <p:nvGrpSpPr>
          <p:cNvPr id="41" name="组合 40"/>
          <p:cNvGrpSpPr/>
          <p:nvPr/>
        </p:nvGrpSpPr>
        <p:grpSpPr>
          <a:xfrm>
            <a:off x="821712" y="3399753"/>
            <a:ext cx="1663175" cy="678175"/>
            <a:chOff x="374605" y="2088644"/>
            <a:chExt cx="2218080" cy="904443"/>
          </a:xfrm>
        </p:grpSpPr>
        <p:sp>
          <p:nvSpPr>
            <p:cNvPr id="42" name="TextBox 41"/>
            <p:cNvSpPr txBox="1"/>
            <p:nvPr/>
          </p:nvSpPr>
          <p:spPr>
            <a:xfrm>
              <a:off x="458740" y="2088644"/>
              <a:ext cx="1374898"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en-US" sz="1200" dirty="0">
                  <a:solidFill>
                    <a:schemeClr val="tx1">
                      <a:lumMod val="65000"/>
                      <a:lumOff val="35000"/>
                    </a:schemeClr>
                  </a:solidFill>
                </a:rPr>
                <a:t>其他行业</a:t>
              </a:r>
            </a:p>
          </p:txBody>
        </p:sp>
        <p:sp>
          <p:nvSpPr>
            <p:cNvPr id="43" name="TextBox 42"/>
            <p:cNvSpPr txBox="1"/>
            <p:nvPr/>
          </p:nvSpPr>
          <p:spPr>
            <a:xfrm>
              <a:off x="458740" y="2493690"/>
              <a:ext cx="2133945" cy="49939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solidFill>
                    <a:schemeClr val="tx1">
                      <a:lumMod val="65000"/>
                      <a:lumOff val="35000"/>
                    </a:schemeClr>
                  </a:solidFill>
                </a:rPr>
                <a:t>点击此处添加完成情况</a:t>
              </a:r>
              <a:endParaRPr lang="en-US" altLang="zh-CN" sz="750" dirty="0">
                <a:solidFill>
                  <a:schemeClr val="tx1">
                    <a:lumMod val="65000"/>
                    <a:lumOff val="35000"/>
                  </a:schemeClr>
                </a:solidFill>
              </a:endParaRPr>
            </a:p>
            <a:p>
              <a:pPr>
                <a:lnSpc>
                  <a:spcPts val="1125"/>
                </a:lnSpc>
              </a:pPr>
              <a:r>
                <a:rPr lang="zh-CN" altLang="en-US" sz="750" dirty="0">
                  <a:solidFill>
                    <a:schemeClr val="tx1">
                      <a:lumMod val="65000"/>
                      <a:lumOff val="35000"/>
                    </a:schemeClr>
                  </a:solidFill>
                </a:rPr>
                <a:t>点击此处添加完成情况具体内容</a:t>
              </a:r>
            </a:p>
          </p:txBody>
        </p:sp>
        <p:sp>
          <p:nvSpPr>
            <p:cNvPr id="44"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chemeClr val="tx1">
                    <a:lumMod val="65000"/>
                    <a:lumOff val="35000"/>
                  </a:schemeClr>
                </a:solidFill>
              </a:endParaRPr>
            </a:p>
          </p:txBody>
        </p:sp>
      </p:grpSp>
    </p:spTree>
    <p:extLst>
      <p:ext uri="{BB962C8B-B14F-4D97-AF65-F5344CB8AC3E}">
        <p14:creationId xmlns:p14="http://schemas.microsoft.com/office/powerpoint/2010/main" val="66338274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47"/>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247"/>
                            </p:stCondLst>
                            <p:childTnLst>
                              <p:par>
                                <p:cTn id="31" presetID="5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747"/>
                            </p:stCondLst>
                            <p:childTnLst>
                              <p:par>
                                <p:cTn id="37" presetID="53"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3247"/>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747"/>
                            </p:stCondLst>
                            <p:childTnLst>
                              <p:par>
                                <p:cTn id="49" presetID="21"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Graphic spid="15"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637937" y="-132625"/>
            <a:ext cx="7191923" cy="8659934"/>
            <a:chOff x="-3520270" y="-176874"/>
            <a:chExt cx="9591451" cy="11549252"/>
          </a:xfrm>
        </p:grpSpPr>
        <p:sp>
          <p:nvSpPr>
            <p:cNvPr id="16" name="弦形 15"/>
            <p:cNvSpPr/>
            <p:nvPr/>
          </p:nvSpPr>
          <p:spPr>
            <a:xfrm rot="2700000">
              <a:off x="4317838" y="4732867"/>
              <a:ext cx="1559351" cy="1559351"/>
            </a:xfrm>
            <a:prstGeom prst="chord">
              <a:avLst>
                <a:gd name="adj1" fmla="val 10794353"/>
                <a:gd name="adj2" fmla="val 21597276"/>
              </a:avLst>
            </a:prstGeom>
            <a:solidFill>
              <a:srgbClr val="3A3A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17" name="组合 16"/>
            <p:cNvGrpSpPr/>
            <p:nvPr/>
          </p:nvGrpSpPr>
          <p:grpSpPr>
            <a:xfrm>
              <a:off x="-3520270" y="-176874"/>
              <a:ext cx="9591451" cy="11549252"/>
              <a:chOff x="-3520270" y="-176874"/>
              <a:chExt cx="9591451" cy="11549252"/>
            </a:xfrm>
          </p:grpSpPr>
          <p:sp>
            <p:nvSpPr>
              <p:cNvPr id="18" name="矩形 17"/>
              <p:cNvSpPr/>
              <p:nvPr/>
            </p:nvSpPr>
            <p:spPr>
              <a:xfrm rot="2700000">
                <a:off x="-4024973" y="3146142"/>
                <a:ext cx="11549252" cy="4903219"/>
              </a:xfrm>
              <a:prstGeom prst="rect">
                <a:avLst/>
              </a:prstGeom>
              <a:gradFill flip="none" rotWithShape="1">
                <a:gsLst>
                  <a:gs pos="0">
                    <a:schemeClr val="bg1">
                      <a:lumMod val="95000"/>
                      <a:alpha val="0"/>
                    </a:schemeClr>
                  </a:gs>
                  <a:gs pos="76000">
                    <a:schemeClr val="bg1">
                      <a:lumMod val="95000"/>
                      <a:alpha val="79000"/>
                    </a:schemeClr>
                  </a:gs>
                  <a:gs pos="89000">
                    <a:schemeClr val="bg1">
                      <a:lumMod val="85000"/>
                      <a:alpha val="71000"/>
                    </a:schemeClr>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9" name="矩形 4"/>
              <p:cNvSpPr/>
              <p:nvPr/>
            </p:nvSpPr>
            <p:spPr>
              <a:xfrm rot="2700000">
                <a:off x="1884639" y="4434805"/>
                <a:ext cx="1405699" cy="6967384"/>
              </a:xfrm>
              <a:custGeom>
                <a:avLst/>
                <a:gdLst>
                  <a:gd name="connsiteX0" fmla="*/ 0 w 1208134"/>
                  <a:gd name="connsiteY0" fmla="*/ 0 h 6967384"/>
                  <a:gd name="connsiteX1" fmla="*/ 1208134 w 1208134"/>
                  <a:gd name="connsiteY1" fmla="*/ 0 h 6967384"/>
                  <a:gd name="connsiteX2" fmla="*/ 1208134 w 1208134"/>
                  <a:gd name="connsiteY2" fmla="*/ 6967384 h 6967384"/>
                  <a:gd name="connsiteX3" fmla="*/ 0 w 1208134"/>
                  <a:gd name="connsiteY3" fmla="*/ 6967384 h 6967384"/>
                  <a:gd name="connsiteX4" fmla="*/ 0 w 1208134"/>
                  <a:gd name="connsiteY4" fmla="*/ 0 h 6967384"/>
                  <a:gd name="connsiteX0" fmla="*/ 0 w 1208134"/>
                  <a:gd name="connsiteY0" fmla="*/ 0 h 6967384"/>
                  <a:gd name="connsiteX1" fmla="*/ 1208134 w 1208134"/>
                  <a:gd name="connsiteY1" fmla="*/ 0 h 6967384"/>
                  <a:gd name="connsiteX2" fmla="*/ 1181650 w 1208134"/>
                  <a:gd name="connsiteY2" fmla="*/ 3278903 h 6967384"/>
                  <a:gd name="connsiteX3" fmla="*/ 1208134 w 1208134"/>
                  <a:gd name="connsiteY3" fmla="*/ 6967384 h 6967384"/>
                  <a:gd name="connsiteX4" fmla="*/ 0 w 1208134"/>
                  <a:gd name="connsiteY4" fmla="*/ 6967384 h 6967384"/>
                  <a:gd name="connsiteX5" fmla="*/ 0 w 1208134"/>
                  <a:gd name="connsiteY5" fmla="*/ 0 h 6967384"/>
                  <a:gd name="connsiteX0" fmla="*/ 0 w 1208134"/>
                  <a:gd name="connsiteY0" fmla="*/ 0 h 6967384"/>
                  <a:gd name="connsiteX1" fmla="*/ 1208134 w 1208134"/>
                  <a:gd name="connsiteY1" fmla="*/ 0 h 6967384"/>
                  <a:gd name="connsiteX2" fmla="*/ 957503 w 1208134"/>
                  <a:gd name="connsiteY2" fmla="*/ 3399597 h 6967384"/>
                  <a:gd name="connsiteX3" fmla="*/ 1208134 w 1208134"/>
                  <a:gd name="connsiteY3" fmla="*/ 6967384 h 6967384"/>
                  <a:gd name="connsiteX4" fmla="*/ 0 w 1208134"/>
                  <a:gd name="connsiteY4" fmla="*/ 6967384 h 6967384"/>
                  <a:gd name="connsiteX5" fmla="*/ 0 w 1208134"/>
                  <a:gd name="connsiteY5" fmla="*/ 0 h 6967384"/>
                  <a:gd name="connsiteX0" fmla="*/ 0 w 1405699"/>
                  <a:gd name="connsiteY0" fmla="*/ 0 h 6967384"/>
                  <a:gd name="connsiteX1" fmla="*/ 1405699 w 1405699"/>
                  <a:gd name="connsiteY1" fmla="*/ 0 h 6967384"/>
                  <a:gd name="connsiteX2" fmla="*/ 957503 w 1405699"/>
                  <a:gd name="connsiteY2" fmla="*/ 3399597 h 6967384"/>
                  <a:gd name="connsiteX3" fmla="*/ 1208134 w 1405699"/>
                  <a:gd name="connsiteY3" fmla="*/ 6967384 h 6967384"/>
                  <a:gd name="connsiteX4" fmla="*/ 0 w 1405699"/>
                  <a:gd name="connsiteY4" fmla="*/ 6967384 h 6967384"/>
                  <a:gd name="connsiteX5" fmla="*/ 0 w 1405699"/>
                  <a:gd name="connsiteY5" fmla="*/ 0 h 6967384"/>
                  <a:gd name="connsiteX0" fmla="*/ 0 w 1405699"/>
                  <a:gd name="connsiteY0" fmla="*/ 0 h 6967384"/>
                  <a:gd name="connsiteX1" fmla="*/ 1405699 w 1405699"/>
                  <a:gd name="connsiteY1" fmla="*/ 0 h 6967384"/>
                  <a:gd name="connsiteX2" fmla="*/ 957503 w 1405699"/>
                  <a:gd name="connsiteY2" fmla="*/ 3399597 h 6967384"/>
                  <a:gd name="connsiteX3" fmla="*/ 1208134 w 1405699"/>
                  <a:gd name="connsiteY3" fmla="*/ 6967384 h 6967384"/>
                  <a:gd name="connsiteX4" fmla="*/ 0 w 1405699"/>
                  <a:gd name="connsiteY4" fmla="*/ 6967384 h 6967384"/>
                  <a:gd name="connsiteX5" fmla="*/ 0 w 1405699"/>
                  <a:gd name="connsiteY5" fmla="*/ 0 h 6967384"/>
                  <a:gd name="connsiteX0" fmla="*/ 0 w 1429707"/>
                  <a:gd name="connsiteY0" fmla="*/ 0 h 6967384"/>
                  <a:gd name="connsiteX1" fmla="*/ 1405699 w 1429707"/>
                  <a:gd name="connsiteY1" fmla="*/ 0 h 6967384"/>
                  <a:gd name="connsiteX2" fmla="*/ 957503 w 1429707"/>
                  <a:gd name="connsiteY2" fmla="*/ 3399597 h 6967384"/>
                  <a:gd name="connsiteX3" fmla="*/ 1208134 w 1429707"/>
                  <a:gd name="connsiteY3" fmla="*/ 6967384 h 6967384"/>
                  <a:gd name="connsiteX4" fmla="*/ 0 w 1429707"/>
                  <a:gd name="connsiteY4" fmla="*/ 6967384 h 6967384"/>
                  <a:gd name="connsiteX5" fmla="*/ 0 w 1429707"/>
                  <a:gd name="connsiteY5" fmla="*/ 0 h 6967384"/>
                  <a:gd name="connsiteX0" fmla="*/ 0 w 1433467"/>
                  <a:gd name="connsiteY0" fmla="*/ 0 h 6967384"/>
                  <a:gd name="connsiteX1" fmla="*/ 1405699 w 1433467"/>
                  <a:gd name="connsiteY1" fmla="*/ 0 h 6967384"/>
                  <a:gd name="connsiteX2" fmla="*/ 957503 w 1433467"/>
                  <a:gd name="connsiteY2" fmla="*/ 3399597 h 6967384"/>
                  <a:gd name="connsiteX3" fmla="*/ 1208134 w 1433467"/>
                  <a:gd name="connsiteY3" fmla="*/ 6967384 h 6967384"/>
                  <a:gd name="connsiteX4" fmla="*/ 0 w 1433467"/>
                  <a:gd name="connsiteY4" fmla="*/ 6967384 h 6967384"/>
                  <a:gd name="connsiteX5" fmla="*/ 0 w 1433467"/>
                  <a:gd name="connsiteY5" fmla="*/ 0 h 6967384"/>
                  <a:gd name="connsiteX0" fmla="*/ 0 w 1405699"/>
                  <a:gd name="connsiteY0" fmla="*/ 0 h 6967384"/>
                  <a:gd name="connsiteX1" fmla="*/ 1405699 w 1405699"/>
                  <a:gd name="connsiteY1" fmla="*/ 0 h 6967384"/>
                  <a:gd name="connsiteX2" fmla="*/ 957503 w 1405699"/>
                  <a:gd name="connsiteY2" fmla="*/ 3399597 h 6967384"/>
                  <a:gd name="connsiteX3" fmla="*/ 1208134 w 1405699"/>
                  <a:gd name="connsiteY3" fmla="*/ 6967384 h 6967384"/>
                  <a:gd name="connsiteX4" fmla="*/ 0 w 1405699"/>
                  <a:gd name="connsiteY4" fmla="*/ 6967384 h 6967384"/>
                  <a:gd name="connsiteX5" fmla="*/ 0 w 1405699"/>
                  <a:gd name="connsiteY5" fmla="*/ 0 h 696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5699" h="6967384">
                    <a:moveTo>
                      <a:pt x="0" y="0"/>
                    </a:moveTo>
                    <a:lnTo>
                      <a:pt x="1405699" y="0"/>
                    </a:lnTo>
                    <a:cubicBezTo>
                      <a:pt x="1120760" y="553129"/>
                      <a:pt x="986212" y="1945417"/>
                      <a:pt x="957503" y="3399597"/>
                    </a:cubicBezTo>
                    <a:cubicBezTo>
                      <a:pt x="928794" y="4853777"/>
                      <a:pt x="1124590" y="5778122"/>
                      <a:pt x="1208134" y="6967384"/>
                    </a:cubicBezTo>
                    <a:lnTo>
                      <a:pt x="0" y="6967384"/>
                    </a:lnTo>
                    <a:lnTo>
                      <a:pt x="0" y="0"/>
                    </a:lnTo>
                    <a:close/>
                  </a:path>
                </a:pathLst>
              </a:custGeom>
              <a:solidFill>
                <a:srgbClr val="3A3A3A"/>
              </a:solidFill>
              <a:ln>
                <a:noFill/>
              </a:ln>
              <a:effectLst>
                <a:outerShdw blurRad="2032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0" name="矩形 19"/>
              <p:cNvSpPr/>
              <p:nvPr/>
            </p:nvSpPr>
            <p:spPr>
              <a:xfrm rot="2700000">
                <a:off x="1060130" y="3523568"/>
                <a:ext cx="1208134" cy="6967384"/>
              </a:xfrm>
              <a:prstGeom prst="rect">
                <a:avLst/>
              </a:prstGeom>
              <a:solidFill>
                <a:srgbClr val="DC6C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1" name="矩形 20"/>
              <p:cNvSpPr/>
              <p:nvPr/>
            </p:nvSpPr>
            <p:spPr>
              <a:xfrm rot="2700000">
                <a:off x="218880" y="2669988"/>
                <a:ext cx="1208134" cy="6967384"/>
              </a:xfrm>
              <a:prstGeom prst="rect">
                <a:avLst/>
              </a:prstGeom>
              <a:solidFill>
                <a:srgbClr val="56A8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 name="矩形 7"/>
              <p:cNvSpPr/>
              <p:nvPr/>
            </p:nvSpPr>
            <p:spPr>
              <a:xfrm rot="2700000">
                <a:off x="-821348" y="1798133"/>
                <a:ext cx="1569540" cy="6967384"/>
              </a:xfrm>
              <a:custGeom>
                <a:avLst/>
                <a:gdLst>
                  <a:gd name="connsiteX0" fmla="*/ 0 w 1208134"/>
                  <a:gd name="connsiteY0" fmla="*/ 0 h 6967384"/>
                  <a:gd name="connsiteX1" fmla="*/ 1208134 w 1208134"/>
                  <a:gd name="connsiteY1" fmla="*/ 0 h 6967384"/>
                  <a:gd name="connsiteX2" fmla="*/ 1208134 w 1208134"/>
                  <a:gd name="connsiteY2" fmla="*/ 6967384 h 6967384"/>
                  <a:gd name="connsiteX3" fmla="*/ 0 w 1208134"/>
                  <a:gd name="connsiteY3" fmla="*/ 6967384 h 6967384"/>
                  <a:gd name="connsiteX4" fmla="*/ 0 w 1208134"/>
                  <a:gd name="connsiteY4" fmla="*/ 0 h 6967384"/>
                  <a:gd name="connsiteX0" fmla="*/ 0 w 1208134"/>
                  <a:gd name="connsiteY0" fmla="*/ 0 h 6967384"/>
                  <a:gd name="connsiteX1" fmla="*/ 1208134 w 1208134"/>
                  <a:gd name="connsiteY1" fmla="*/ 0 h 6967384"/>
                  <a:gd name="connsiteX2" fmla="*/ 1208134 w 1208134"/>
                  <a:gd name="connsiteY2" fmla="*/ 6967384 h 6967384"/>
                  <a:gd name="connsiteX3" fmla="*/ 284494 w 1208134"/>
                  <a:gd name="connsiteY3" fmla="*/ 6941521 h 6967384"/>
                  <a:gd name="connsiteX4" fmla="*/ 0 w 1208134"/>
                  <a:gd name="connsiteY4" fmla="*/ 0 h 6967384"/>
                  <a:gd name="connsiteX0" fmla="*/ 0 w 1208134"/>
                  <a:gd name="connsiteY0" fmla="*/ 0 h 6967384"/>
                  <a:gd name="connsiteX1" fmla="*/ 1208134 w 1208134"/>
                  <a:gd name="connsiteY1" fmla="*/ 0 h 6967384"/>
                  <a:gd name="connsiteX2" fmla="*/ 1208134 w 1208134"/>
                  <a:gd name="connsiteY2" fmla="*/ 6967384 h 6967384"/>
                  <a:gd name="connsiteX3" fmla="*/ 284494 w 1208134"/>
                  <a:gd name="connsiteY3" fmla="*/ 6941521 h 6967384"/>
                  <a:gd name="connsiteX4" fmla="*/ 112942 w 1208134"/>
                  <a:gd name="connsiteY4" fmla="*/ 3296437 h 6967384"/>
                  <a:gd name="connsiteX5" fmla="*/ 0 w 1208134"/>
                  <a:gd name="connsiteY5" fmla="*/ 0 h 6967384"/>
                  <a:gd name="connsiteX0" fmla="*/ 0 w 1208134"/>
                  <a:gd name="connsiteY0" fmla="*/ 0 h 6967384"/>
                  <a:gd name="connsiteX1" fmla="*/ 1208134 w 1208134"/>
                  <a:gd name="connsiteY1" fmla="*/ 0 h 6967384"/>
                  <a:gd name="connsiteX2" fmla="*/ 1208134 w 1208134"/>
                  <a:gd name="connsiteY2" fmla="*/ 6967384 h 6967384"/>
                  <a:gd name="connsiteX3" fmla="*/ 284494 w 1208134"/>
                  <a:gd name="connsiteY3" fmla="*/ 6941521 h 6967384"/>
                  <a:gd name="connsiteX4" fmla="*/ 259500 w 1208134"/>
                  <a:gd name="connsiteY4" fmla="*/ 3339542 h 6967384"/>
                  <a:gd name="connsiteX5" fmla="*/ 0 w 1208134"/>
                  <a:gd name="connsiteY5" fmla="*/ 0 h 6967384"/>
                  <a:gd name="connsiteX0" fmla="*/ 0 w 1208134"/>
                  <a:gd name="connsiteY0" fmla="*/ 0 h 6967384"/>
                  <a:gd name="connsiteX1" fmla="*/ 1208134 w 1208134"/>
                  <a:gd name="connsiteY1" fmla="*/ 0 h 6967384"/>
                  <a:gd name="connsiteX2" fmla="*/ 1208134 w 1208134"/>
                  <a:gd name="connsiteY2" fmla="*/ 6967384 h 6967384"/>
                  <a:gd name="connsiteX3" fmla="*/ 284494 w 1208134"/>
                  <a:gd name="connsiteY3" fmla="*/ 6941521 h 6967384"/>
                  <a:gd name="connsiteX4" fmla="*/ 259500 w 1208134"/>
                  <a:gd name="connsiteY4" fmla="*/ 3339542 h 6967384"/>
                  <a:gd name="connsiteX5" fmla="*/ 0 w 1208134"/>
                  <a:gd name="connsiteY5" fmla="*/ 0 h 6967384"/>
                  <a:gd name="connsiteX0" fmla="*/ 0 w 1208134"/>
                  <a:gd name="connsiteY0" fmla="*/ 0 h 6967384"/>
                  <a:gd name="connsiteX1" fmla="*/ 1208134 w 1208134"/>
                  <a:gd name="connsiteY1" fmla="*/ 0 h 6967384"/>
                  <a:gd name="connsiteX2" fmla="*/ 1173331 w 1208134"/>
                  <a:gd name="connsiteY2" fmla="*/ 3218847 h 6967384"/>
                  <a:gd name="connsiteX3" fmla="*/ 1208134 w 1208134"/>
                  <a:gd name="connsiteY3" fmla="*/ 6967384 h 6967384"/>
                  <a:gd name="connsiteX4" fmla="*/ 284494 w 1208134"/>
                  <a:gd name="connsiteY4" fmla="*/ 6941521 h 6967384"/>
                  <a:gd name="connsiteX5" fmla="*/ 259500 w 1208134"/>
                  <a:gd name="connsiteY5" fmla="*/ 3339542 h 6967384"/>
                  <a:gd name="connsiteX6" fmla="*/ 0 w 1208134"/>
                  <a:gd name="connsiteY6" fmla="*/ 0 h 6967384"/>
                  <a:gd name="connsiteX0" fmla="*/ 0 w 1302647"/>
                  <a:gd name="connsiteY0" fmla="*/ 0 h 6967384"/>
                  <a:gd name="connsiteX1" fmla="*/ 1208134 w 1302647"/>
                  <a:gd name="connsiteY1" fmla="*/ 0 h 6967384"/>
                  <a:gd name="connsiteX2" fmla="*/ 1302647 w 1302647"/>
                  <a:gd name="connsiteY2" fmla="*/ 3175742 h 6967384"/>
                  <a:gd name="connsiteX3" fmla="*/ 1208134 w 1302647"/>
                  <a:gd name="connsiteY3" fmla="*/ 6967384 h 6967384"/>
                  <a:gd name="connsiteX4" fmla="*/ 284494 w 1302647"/>
                  <a:gd name="connsiteY4" fmla="*/ 6941521 h 6967384"/>
                  <a:gd name="connsiteX5" fmla="*/ 259500 w 1302647"/>
                  <a:gd name="connsiteY5" fmla="*/ 3339542 h 6967384"/>
                  <a:gd name="connsiteX6" fmla="*/ 0 w 1302647"/>
                  <a:gd name="connsiteY6" fmla="*/ 0 h 6967384"/>
                  <a:gd name="connsiteX0" fmla="*/ 0 w 1362994"/>
                  <a:gd name="connsiteY0" fmla="*/ 0 h 6967384"/>
                  <a:gd name="connsiteX1" fmla="*/ 1208134 w 1362994"/>
                  <a:gd name="connsiteY1" fmla="*/ 0 h 6967384"/>
                  <a:gd name="connsiteX2" fmla="*/ 1362994 w 1362994"/>
                  <a:gd name="connsiteY2" fmla="*/ 3184363 h 6967384"/>
                  <a:gd name="connsiteX3" fmla="*/ 1208134 w 1362994"/>
                  <a:gd name="connsiteY3" fmla="*/ 6967384 h 6967384"/>
                  <a:gd name="connsiteX4" fmla="*/ 284494 w 1362994"/>
                  <a:gd name="connsiteY4" fmla="*/ 6941521 h 6967384"/>
                  <a:gd name="connsiteX5" fmla="*/ 259500 w 1362994"/>
                  <a:gd name="connsiteY5" fmla="*/ 3339542 h 6967384"/>
                  <a:gd name="connsiteX6" fmla="*/ 0 w 1362994"/>
                  <a:gd name="connsiteY6" fmla="*/ 0 h 6967384"/>
                  <a:gd name="connsiteX0" fmla="*/ 0 w 1362994"/>
                  <a:gd name="connsiteY0" fmla="*/ 0 h 6967384"/>
                  <a:gd name="connsiteX1" fmla="*/ 1208134 w 1362994"/>
                  <a:gd name="connsiteY1" fmla="*/ 0 h 6967384"/>
                  <a:gd name="connsiteX2" fmla="*/ 1362994 w 1362994"/>
                  <a:gd name="connsiteY2" fmla="*/ 3184363 h 6967384"/>
                  <a:gd name="connsiteX3" fmla="*/ 1208134 w 1362994"/>
                  <a:gd name="connsiteY3" fmla="*/ 6967384 h 6967384"/>
                  <a:gd name="connsiteX4" fmla="*/ 284494 w 1362994"/>
                  <a:gd name="connsiteY4" fmla="*/ 6941521 h 6967384"/>
                  <a:gd name="connsiteX5" fmla="*/ 345710 w 1362994"/>
                  <a:gd name="connsiteY5" fmla="*/ 3339542 h 6967384"/>
                  <a:gd name="connsiteX6" fmla="*/ 0 w 1362994"/>
                  <a:gd name="connsiteY6" fmla="*/ 0 h 6967384"/>
                  <a:gd name="connsiteX0" fmla="*/ 0 w 1362994"/>
                  <a:gd name="connsiteY0" fmla="*/ 0 h 6967384"/>
                  <a:gd name="connsiteX1" fmla="*/ 1208134 w 1362994"/>
                  <a:gd name="connsiteY1" fmla="*/ 0 h 6967384"/>
                  <a:gd name="connsiteX2" fmla="*/ 1362994 w 1362994"/>
                  <a:gd name="connsiteY2" fmla="*/ 3184363 h 6967384"/>
                  <a:gd name="connsiteX3" fmla="*/ 1208134 w 1362994"/>
                  <a:gd name="connsiteY3" fmla="*/ 6967384 h 6967384"/>
                  <a:gd name="connsiteX4" fmla="*/ 284494 w 1362994"/>
                  <a:gd name="connsiteY4" fmla="*/ 6941521 h 6967384"/>
                  <a:gd name="connsiteX5" fmla="*/ 466405 w 1362994"/>
                  <a:gd name="connsiteY5" fmla="*/ 3322301 h 6967384"/>
                  <a:gd name="connsiteX6" fmla="*/ 0 w 1362994"/>
                  <a:gd name="connsiteY6" fmla="*/ 0 h 6967384"/>
                  <a:gd name="connsiteX0" fmla="*/ 0 w 1362994"/>
                  <a:gd name="connsiteY0" fmla="*/ 0 h 6967384"/>
                  <a:gd name="connsiteX1" fmla="*/ 1208134 w 1362994"/>
                  <a:gd name="connsiteY1" fmla="*/ 0 h 6967384"/>
                  <a:gd name="connsiteX2" fmla="*/ 1362994 w 1362994"/>
                  <a:gd name="connsiteY2" fmla="*/ 3184363 h 6967384"/>
                  <a:gd name="connsiteX3" fmla="*/ 1208134 w 1362994"/>
                  <a:gd name="connsiteY3" fmla="*/ 6967384 h 6967384"/>
                  <a:gd name="connsiteX4" fmla="*/ 284494 w 1362994"/>
                  <a:gd name="connsiteY4" fmla="*/ 6941521 h 6967384"/>
                  <a:gd name="connsiteX5" fmla="*/ 466405 w 1362994"/>
                  <a:gd name="connsiteY5" fmla="*/ 3322301 h 6967384"/>
                  <a:gd name="connsiteX6" fmla="*/ 0 w 1362994"/>
                  <a:gd name="connsiteY6" fmla="*/ 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672951 w 1569540"/>
                  <a:gd name="connsiteY5" fmla="*/ 3322301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672951 w 1569540"/>
                  <a:gd name="connsiteY5" fmla="*/ 3322301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672951 w 1569540"/>
                  <a:gd name="connsiteY5" fmla="*/ 3322301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470895 w 1569540"/>
                  <a:gd name="connsiteY5" fmla="*/ 3362712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470895 w 1569540"/>
                  <a:gd name="connsiteY5" fmla="*/ 3362712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470895 w 1569540"/>
                  <a:gd name="connsiteY5" fmla="*/ 3362712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470895 w 1569540"/>
                  <a:gd name="connsiteY5" fmla="*/ 3362712 h 6967384"/>
                  <a:gd name="connsiteX6" fmla="*/ 0 w 1569540"/>
                  <a:gd name="connsiteY6" fmla="*/ 8980 h 6967384"/>
                  <a:gd name="connsiteX0" fmla="*/ 0 w 1569540"/>
                  <a:gd name="connsiteY0" fmla="*/ 8980 h 6967384"/>
                  <a:gd name="connsiteX1" fmla="*/ 1414680 w 1569540"/>
                  <a:gd name="connsiteY1" fmla="*/ 0 h 6967384"/>
                  <a:gd name="connsiteX2" fmla="*/ 1569540 w 1569540"/>
                  <a:gd name="connsiteY2" fmla="*/ 3184363 h 6967384"/>
                  <a:gd name="connsiteX3" fmla="*/ 1414680 w 1569540"/>
                  <a:gd name="connsiteY3" fmla="*/ 6967384 h 6967384"/>
                  <a:gd name="connsiteX4" fmla="*/ 491040 w 1569540"/>
                  <a:gd name="connsiteY4" fmla="*/ 6941521 h 6967384"/>
                  <a:gd name="connsiteX5" fmla="*/ 470895 w 1569540"/>
                  <a:gd name="connsiteY5" fmla="*/ 3362712 h 6967384"/>
                  <a:gd name="connsiteX6" fmla="*/ 0 w 1569540"/>
                  <a:gd name="connsiteY6" fmla="*/ 8980 h 696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540" h="6967384">
                    <a:moveTo>
                      <a:pt x="0" y="8980"/>
                    </a:moveTo>
                    <a:lnTo>
                      <a:pt x="1414680" y="0"/>
                    </a:lnTo>
                    <a:lnTo>
                      <a:pt x="1569540" y="3184363"/>
                    </a:lnTo>
                    <a:lnTo>
                      <a:pt x="1414680" y="6967384"/>
                    </a:lnTo>
                    <a:lnTo>
                      <a:pt x="491040" y="6941521"/>
                    </a:lnTo>
                    <a:cubicBezTo>
                      <a:pt x="551677" y="5735114"/>
                      <a:pt x="410258" y="4569119"/>
                      <a:pt x="470895" y="3362712"/>
                    </a:cubicBezTo>
                    <a:cubicBezTo>
                      <a:pt x="364099" y="2074416"/>
                      <a:pt x="522220" y="1713420"/>
                      <a:pt x="0" y="8980"/>
                    </a:cubicBezTo>
                    <a:close/>
                  </a:path>
                </a:pathLst>
              </a:custGeom>
              <a:solidFill>
                <a:srgbClr val="F1AF5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3" name="弦形 22"/>
              <p:cNvSpPr/>
              <p:nvPr/>
            </p:nvSpPr>
            <p:spPr>
              <a:xfrm rot="2700000">
                <a:off x="3374684" y="3787366"/>
                <a:ext cx="1559351" cy="1559351"/>
              </a:xfrm>
              <a:prstGeom prst="chord">
                <a:avLst>
                  <a:gd name="adj1" fmla="val 10794353"/>
                  <a:gd name="adj2" fmla="val 21597276"/>
                </a:avLst>
              </a:prstGeom>
              <a:solidFill>
                <a:srgbClr val="DC6C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4" name="弦形 23"/>
              <p:cNvSpPr/>
              <p:nvPr/>
            </p:nvSpPr>
            <p:spPr>
              <a:xfrm rot="2700000">
                <a:off x="2428294" y="2841866"/>
                <a:ext cx="1559351" cy="1559351"/>
              </a:xfrm>
              <a:prstGeom prst="chord">
                <a:avLst>
                  <a:gd name="adj1" fmla="val 10794353"/>
                  <a:gd name="adj2" fmla="val 21597276"/>
                </a:avLst>
              </a:prstGeom>
              <a:solidFill>
                <a:srgbClr val="56A8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5" name="任意多边形 24"/>
              <p:cNvSpPr/>
              <p:nvPr/>
            </p:nvSpPr>
            <p:spPr>
              <a:xfrm>
                <a:off x="1063773" y="2271569"/>
                <a:ext cx="4486704" cy="4473660"/>
              </a:xfrm>
              <a:custGeom>
                <a:avLst/>
                <a:gdLst>
                  <a:gd name="connsiteX0" fmla="*/ 1059873 w 4530436"/>
                  <a:gd name="connsiteY0" fmla="*/ 0 h 4364182"/>
                  <a:gd name="connsiteX1" fmla="*/ 4530436 w 4530436"/>
                  <a:gd name="connsiteY1" fmla="*/ 3470563 h 4364182"/>
                  <a:gd name="connsiteX2" fmla="*/ 3387436 w 4530436"/>
                  <a:gd name="connsiteY2" fmla="*/ 4364182 h 4364182"/>
                  <a:gd name="connsiteX3" fmla="*/ 3262746 w 4530436"/>
                  <a:gd name="connsiteY3" fmla="*/ 3636818 h 4364182"/>
                  <a:gd name="connsiteX4" fmla="*/ 2576946 w 4530436"/>
                  <a:gd name="connsiteY4" fmla="*/ 3657600 h 4364182"/>
                  <a:gd name="connsiteX5" fmla="*/ 2452255 w 4530436"/>
                  <a:gd name="connsiteY5" fmla="*/ 2930236 h 4364182"/>
                  <a:gd name="connsiteX6" fmla="*/ 1600200 w 4530436"/>
                  <a:gd name="connsiteY6" fmla="*/ 2951018 h 4364182"/>
                  <a:gd name="connsiteX7" fmla="*/ 1537855 w 4530436"/>
                  <a:gd name="connsiteY7" fmla="*/ 2202873 h 4364182"/>
                  <a:gd name="connsiteX8" fmla="*/ 789709 w 4530436"/>
                  <a:gd name="connsiteY8" fmla="*/ 2223655 h 4364182"/>
                  <a:gd name="connsiteX9" fmla="*/ 852055 w 4530436"/>
                  <a:gd name="connsiteY9" fmla="*/ 1454727 h 4364182"/>
                  <a:gd name="connsiteX10" fmla="*/ 0 w 4530436"/>
                  <a:gd name="connsiteY10" fmla="*/ 1496291 h 4364182"/>
                  <a:gd name="connsiteX11" fmla="*/ 1059873 w 4530436"/>
                  <a:gd name="connsiteY11" fmla="*/ 0 h 4364182"/>
                  <a:gd name="connsiteX0" fmla="*/ 1061027 w 4531590"/>
                  <a:gd name="connsiteY0" fmla="*/ 0 h 4364182"/>
                  <a:gd name="connsiteX1" fmla="*/ 4531590 w 4531590"/>
                  <a:gd name="connsiteY1" fmla="*/ 3470563 h 4364182"/>
                  <a:gd name="connsiteX2" fmla="*/ 3388590 w 4531590"/>
                  <a:gd name="connsiteY2" fmla="*/ 4364182 h 4364182"/>
                  <a:gd name="connsiteX3" fmla="*/ 3263900 w 4531590"/>
                  <a:gd name="connsiteY3" fmla="*/ 3636818 h 4364182"/>
                  <a:gd name="connsiteX4" fmla="*/ 2578100 w 4531590"/>
                  <a:gd name="connsiteY4" fmla="*/ 3657600 h 4364182"/>
                  <a:gd name="connsiteX5" fmla="*/ 2453409 w 4531590"/>
                  <a:gd name="connsiteY5" fmla="*/ 2930236 h 4364182"/>
                  <a:gd name="connsiteX6" fmla="*/ 1601354 w 4531590"/>
                  <a:gd name="connsiteY6" fmla="*/ 2951018 h 4364182"/>
                  <a:gd name="connsiteX7" fmla="*/ 1539009 w 4531590"/>
                  <a:gd name="connsiteY7" fmla="*/ 2202873 h 4364182"/>
                  <a:gd name="connsiteX8" fmla="*/ 790863 w 4531590"/>
                  <a:gd name="connsiteY8" fmla="*/ 2223655 h 4364182"/>
                  <a:gd name="connsiteX9" fmla="*/ 853209 w 4531590"/>
                  <a:gd name="connsiteY9" fmla="*/ 1454727 h 4364182"/>
                  <a:gd name="connsiteX10" fmla="*/ 1154 w 4531590"/>
                  <a:gd name="connsiteY10" fmla="*/ 1496291 h 4364182"/>
                  <a:gd name="connsiteX11" fmla="*/ 1061027 w 4531590"/>
                  <a:gd name="connsiteY11" fmla="*/ 0 h 4364182"/>
                  <a:gd name="connsiteX0" fmla="*/ 1061038 w 4531601"/>
                  <a:gd name="connsiteY0" fmla="*/ 0 h 4364182"/>
                  <a:gd name="connsiteX1" fmla="*/ 4531601 w 4531601"/>
                  <a:gd name="connsiteY1" fmla="*/ 3470563 h 4364182"/>
                  <a:gd name="connsiteX2" fmla="*/ 3388601 w 4531601"/>
                  <a:gd name="connsiteY2" fmla="*/ 4364182 h 4364182"/>
                  <a:gd name="connsiteX3" fmla="*/ 3263911 w 4531601"/>
                  <a:gd name="connsiteY3" fmla="*/ 3636818 h 4364182"/>
                  <a:gd name="connsiteX4" fmla="*/ 2578111 w 4531601"/>
                  <a:gd name="connsiteY4" fmla="*/ 3657600 h 4364182"/>
                  <a:gd name="connsiteX5" fmla="*/ 2453420 w 4531601"/>
                  <a:gd name="connsiteY5" fmla="*/ 2930236 h 4364182"/>
                  <a:gd name="connsiteX6" fmla="*/ 1601365 w 4531601"/>
                  <a:gd name="connsiteY6" fmla="*/ 2951018 h 4364182"/>
                  <a:gd name="connsiteX7" fmla="*/ 1539020 w 4531601"/>
                  <a:gd name="connsiteY7" fmla="*/ 2202873 h 4364182"/>
                  <a:gd name="connsiteX8" fmla="*/ 790874 w 4531601"/>
                  <a:gd name="connsiteY8" fmla="*/ 2223655 h 4364182"/>
                  <a:gd name="connsiteX9" fmla="*/ 853220 w 4531601"/>
                  <a:gd name="connsiteY9" fmla="*/ 1454727 h 4364182"/>
                  <a:gd name="connsiteX10" fmla="*/ 1165 w 4531601"/>
                  <a:gd name="connsiteY10" fmla="*/ 1496291 h 4364182"/>
                  <a:gd name="connsiteX11" fmla="*/ 1061038 w 4531601"/>
                  <a:gd name="connsiteY11" fmla="*/ 0 h 4364182"/>
                  <a:gd name="connsiteX0" fmla="*/ 1061600 w 4532163"/>
                  <a:gd name="connsiteY0" fmla="*/ 0 h 4364182"/>
                  <a:gd name="connsiteX1" fmla="*/ 4532163 w 4532163"/>
                  <a:gd name="connsiteY1" fmla="*/ 3470563 h 4364182"/>
                  <a:gd name="connsiteX2" fmla="*/ 3389163 w 4532163"/>
                  <a:gd name="connsiteY2" fmla="*/ 4364182 h 4364182"/>
                  <a:gd name="connsiteX3" fmla="*/ 3264473 w 4532163"/>
                  <a:gd name="connsiteY3" fmla="*/ 3636818 h 4364182"/>
                  <a:gd name="connsiteX4" fmla="*/ 2578673 w 4532163"/>
                  <a:gd name="connsiteY4" fmla="*/ 3657600 h 4364182"/>
                  <a:gd name="connsiteX5" fmla="*/ 2453982 w 4532163"/>
                  <a:gd name="connsiteY5" fmla="*/ 2930236 h 4364182"/>
                  <a:gd name="connsiteX6" fmla="*/ 1601927 w 4532163"/>
                  <a:gd name="connsiteY6" fmla="*/ 2951018 h 4364182"/>
                  <a:gd name="connsiteX7" fmla="*/ 1539582 w 4532163"/>
                  <a:gd name="connsiteY7" fmla="*/ 2202873 h 4364182"/>
                  <a:gd name="connsiteX8" fmla="*/ 791436 w 4532163"/>
                  <a:gd name="connsiteY8" fmla="*/ 2223655 h 4364182"/>
                  <a:gd name="connsiteX9" fmla="*/ 602322 w 4532163"/>
                  <a:gd name="connsiteY9" fmla="*/ 1637607 h 4364182"/>
                  <a:gd name="connsiteX10" fmla="*/ 1727 w 4532163"/>
                  <a:gd name="connsiteY10" fmla="*/ 1496291 h 4364182"/>
                  <a:gd name="connsiteX11" fmla="*/ 1061600 w 4532163"/>
                  <a:gd name="connsiteY11" fmla="*/ 0 h 4364182"/>
                  <a:gd name="connsiteX0" fmla="*/ 1061600 w 4532163"/>
                  <a:gd name="connsiteY0" fmla="*/ 0 h 4364182"/>
                  <a:gd name="connsiteX1" fmla="*/ 4532163 w 4532163"/>
                  <a:gd name="connsiteY1" fmla="*/ 3470563 h 4364182"/>
                  <a:gd name="connsiteX2" fmla="*/ 3389163 w 4532163"/>
                  <a:gd name="connsiteY2" fmla="*/ 4364182 h 4364182"/>
                  <a:gd name="connsiteX3" fmla="*/ 3264473 w 4532163"/>
                  <a:gd name="connsiteY3" fmla="*/ 3636818 h 4364182"/>
                  <a:gd name="connsiteX4" fmla="*/ 2578673 w 4532163"/>
                  <a:gd name="connsiteY4" fmla="*/ 3657600 h 4364182"/>
                  <a:gd name="connsiteX5" fmla="*/ 2453982 w 4532163"/>
                  <a:gd name="connsiteY5" fmla="*/ 2930236 h 4364182"/>
                  <a:gd name="connsiteX6" fmla="*/ 1601927 w 4532163"/>
                  <a:gd name="connsiteY6" fmla="*/ 2951018 h 4364182"/>
                  <a:gd name="connsiteX7" fmla="*/ 1539582 w 4532163"/>
                  <a:gd name="connsiteY7" fmla="*/ 2202873 h 4364182"/>
                  <a:gd name="connsiteX8" fmla="*/ 791436 w 4532163"/>
                  <a:gd name="connsiteY8" fmla="*/ 2223655 h 4364182"/>
                  <a:gd name="connsiteX9" fmla="*/ 602322 w 4532163"/>
                  <a:gd name="connsiteY9" fmla="*/ 1637607 h 4364182"/>
                  <a:gd name="connsiteX10" fmla="*/ 1727 w 4532163"/>
                  <a:gd name="connsiteY10" fmla="*/ 1496291 h 4364182"/>
                  <a:gd name="connsiteX11" fmla="*/ 1061600 w 4532163"/>
                  <a:gd name="connsiteY11" fmla="*/ 0 h 4364182"/>
                  <a:gd name="connsiteX0" fmla="*/ 1061600 w 4532163"/>
                  <a:gd name="connsiteY0" fmla="*/ 0 h 4364182"/>
                  <a:gd name="connsiteX1" fmla="*/ 4532163 w 4532163"/>
                  <a:gd name="connsiteY1" fmla="*/ 3470563 h 4364182"/>
                  <a:gd name="connsiteX2" fmla="*/ 3389163 w 4532163"/>
                  <a:gd name="connsiteY2" fmla="*/ 4364182 h 4364182"/>
                  <a:gd name="connsiteX3" fmla="*/ 3264473 w 4532163"/>
                  <a:gd name="connsiteY3" fmla="*/ 3636818 h 4364182"/>
                  <a:gd name="connsiteX4" fmla="*/ 2578673 w 4532163"/>
                  <a:gd name="connsiteY4" fmla="*/ 3657600 h 4364182"/>
                  <a:gd name="connsiteX5" fmla="*/ 2453982 w 4532163"/>
                  <a:gd name="connsiteY5" fmla="*/ 2930236 h 4364182"/>
                  <a:gd name="connsiteX6" fmla="*/ 1601927 w 4532163"/>
                  <a:gd name="connsiteY6" fmla="*/ 2951018 h 4364182"/>
                  <a:gd name="connsiteX7" fmla="*/ 1364322 w 4532163"/>
                  <a:gd name="connsiteY7" fmla="*/ 2400993 h 4364182"/>
                  <a:gd name="connsiteX8" fmla="*/ 791436 w 4532163"/>
                  <a:gd name="connsiteY8" fmla="*/ 2223655 h 4364182"/>
                  <a:gd name="connsiteX9" fmla="*/ 602322 w 4532163"/>
                  <a:gd name="connsiteY9" fmla="*/ 1637607 h 4364182"/>
                  <a:gd name="connsiteX10" fmla="*/ 1727 w 4532163"/>
                  <a:gd name="connsiteY10" fmla="*/ 1496291 h 4364182"/>
                  <a:gd name="connsiteX11" fmla="*/ 1061600 w 4532163"/>
                  <a:gd name="connsiteY11" fmla="*/ 0 h 4364182"/>
                  <a:gd name="connsiteX0" fmla="*/ 1061600 w 4532163"/>
                  <a:gd name="connsiteY0" fmla="*/ 0 h 4364182"/>
                  <a:gd name="connsiteX1" fmla="*/ 4532163 w 4532163"/>
                  <a:gd name="connsiteY1" fmla="*/ 3470563 h 4364182"/>
                  <a:gd name="connsiteX2" fmla="*/ 3389163 w 4532163"/>
                  <a:gd name="connsiteY2" fmla="*/ 4364182 h 4364182"/>
                  <a:gd name="connsiteX3" fmla="*/ 3264473 w 4532163"/>
                  <a:gd name="connsiteY3" fmla="*/ 3636818 h 4364182"/>
                  <a:gd name="connsiteX4" fmla="*/ 2578673 w 4532163"/>
                  <a:gd name="connsiteY4" fmla="*/ 3657600 h 4364182"/>
                  <a:gd name="connsiteX5" fmla="*/ 2453982 w 4532163"/>
                  <a:gd name="connsiteY5" fmla="*/ 2930236 h 4364182"/>
                  <a:gd name="connsiteX6" fmla="*/ 1601927 w 4532163"/>
                  <a:gd name="connsiteY6" fmla="*/ 2951018 h 4364182"/>
                  <a:gd name="connsiteX7" fmla="*/ 1364322 w 4532163"/>
                  <a:gd name="connsiteY7" fmla="*/ 2400993 h 4364182"/>
                  <a:gd name="connsiteX8" fmla="*/ 791436 w 4532163"/>
                  <a:gd name="connsiteY8" fmla="*/ 2223655 h 4364182"/>
                  <a:gd name="connsiteX9" fmla="*/ 602322 w 4532163"/>
                  <a:gd name="connsiteY9" fmla="*/ 1637607 h 4364182"/>
                  <a:gd name="connsiteX10" fmla="*/ 1727 w 4532163"/>
                  <a:gd name="connsiteY10" fmla="*/ 1496291 h 4364182"/>
                  <a:gd name="connsiteX11" fmla="*/ 1061600 w 4532163"/>
                  <a:gd name="connsiteY11" fmla="*/ 0 h 4364182"/>
                  <a:gd name="connsiteX0" fmla="*/ 1061600 w 4532163"/>
                  <a:gd name="connsiteY0" fmla="*/ 0 h 4364182"/>
                  <a:gd name="connsiteX1" fmla="*/ 4532163 w 4532163"/>
                  <a:gd name="connsiteY1" fmla="*/ 3470563 h 4364182"/>
                  <a:gd name="connsiteX2" fmla="*/ 3389163 w 4532163"/>
                  <a:gd name="connsiteY2" fmla="*/ 4364182 h 4364182"/>
                  <a:gd name="connsiteX3" fmla="*/ 3264473 w 4532163"/>
                  <a:gd name="connsiteY3" fmla="*/ 3636818 h 4364182"/>
                  <a:gd name="connsiteX4" fmla="*/ 2578673 w 4532163"/>
                  <a:gd name="connsiteY4" fmla="*/ 3657600 h 4364182"/>
                  <a:gd name="connsiteX5" fmla="*/ 2255862 w 4532163"/>
                  <a:gd name="connsiteY5" fmla="*/ 3166456 h 4364182"/>
                  <a:gd name="connsiteX6" fmla="*/ 1601927 w 4532163"/>
                  <a:gd name="connsiteY6" fmla="*/ 2951018 h 4364182"/>
                  <a:gd name="connsiteX7" fmla="*/ 1364322 w 4532163"/>
                  <a:gd name="connsiteY7" fmla="*/ 2400993 h 4364182"/>
                  <a:gd name="connsiteX8" fmla="*/ 791436 w 4532163"/>
                  <a:gd name="connsiteY8" fmla="*/ 2223655 h 4364182"/>
                  <a:gd name="connsiteX9" fmla="*/ 602322 w 4532163"/>
                  <a:gd name="connsiteY9" fmla="*/ 1637607 h 4364182"/>
                  <a:gd name="connsiteX10" fmla="*/ 1727 w 4532163"/>
                  <a:gd name="connsiteY10" fmla="*/ 1496291 h 4364182"/>
                  <a:gd name="connsiteX11" fmla="*/ 1061600 w 4532163"/>
                  <a:gd name="connsiteY11" fmla="*/ 0 h 4364182"/>
                  <a:gd name="connsiteX0" fmla="*/ 1061600 w 4532163"/>
                  <a:gd name="connsiteY0" fmla="*/ 0 h 4365058"/>
                  <a:gd name="connsiteX1" fmla="*/ 4532163 w 4532163"/>
                  <a:gd name="connsiteY1" fmla="*/ 3470563 h 4365058"/>
                  <a:gd name="connsiteX2" fmla="*/ 3389163 w 4532163"/>
                  <a:gd name="connsiteY2" fmla="*/ 4364182 h 4365058"/>
                  <a:gd name="connsiteX3" fmla="*/ 3264473 w 4532163"/>
                  <a:gd name="connsiteY3" fmla="*/ 3636818 h 4365058"/>
                  <a:gd name="connsiteX4" fmla="*/ 2578673 w 4532163"/>
                  <a:gd name="connsiteY4" fmla="*/ 3657600 h 4365058"/>
                  <a:gd name="connsiteX5" fmla="*/ 2255862 w 4532163"/>
                  <a:gd name="connsiteY5" fmla="*/ 3166456 h 4365058"/>
                  <a:gd name="connsiteX6" fmla="*/ 1601927 w 4532163"/>
                  <a:gd name="connsiteY6" fmla="*/ 2951018 h 4365058"/>
                  <a:gd name="connsiteX7" fmla="*/ 1364322 w 4532163"/>
                  <a:gd name="connsiteY7" fmla="*/ 2400993 h 4365058"/>
                  <a:gd name="connsiteX8" fmla="*/ 791436 w 4532163"/>
                  <a:gd name="connsiteY8" fmla="*/ 2223655 h 4365058"/>
                  <a:gd name="connsiteX9" fmla="*/ 602322 w 4532163"/>
                  <a:gd name="connsiteY9" fmla="*/ 1637607 h 4365058"/>
                  <a:gd name="connsiteX10" fmla="*/ 1727 w 4532163"/>
                  <a:gd name="connsiteY10" fmla="*/ 1496291 h 4365058"/>
                  <a:gd name="connsiteX11" fmla="*/ 1061600 w 4532163"/>
                  <a:gd name="connsiteY11" fmla="*/ 0 h 4365058"/>
                  <a:gd name="connsiteX0" fmla="*/ 1061600 w 4532163"/>
                  <a:gd name="connsiteY0" fmla="*/ 0 h 4365601"/>
                  <a:gd name="connsiteX1" fmla="*/ 4532163 w 4532163"/>
                  <a:gd name="connsiteY1" fmla="*/ 3470563 h 4365601"/>
                  <a:gd name="connsiteX2" fmla="*/ 3389163 w 4532163"/>
                  <a:gd name="connsiteY2" fmla="*/ 4364182 h 4365601"/>
                  <a:gd name="connsiteX3" fmla="*/ 3081593 w 4532163"/>
                  <a:gd name="connsiteY3" fmla="*/ 3888278 h 4365601"/>
                  <a:gd name="connsiteX4" fmla="*/ 2578673 w 4532163"/>
                  <a:gd name="connsiteY4" fmla="*/ 3657600 h 4365601"/>
                  <a:gd name="connsiteX5" fmla="*/ 2255862 w 4532163"/>
                  <a:gd name="connsiteY5" fmla="*/ 3166456 h 4365601"/>
                  <a:gd name="connsiteX6" fmla="*/ 1601927 w 4532163"/>
                  <a:gd name="connsiteY6" fmla="*/ 2951018 h 4365601"/>
                  <a:gd name="connsiteX7" fmla="*/ 1364322 w 4532163"/>
                  <a:gd name="connsiteY7" fmla="*/ 2400993 h 4365601"/>
                  <a:gd name="connsiteX8" fmla="*/ 791436 w 4532163"/>
                  <a:gd name="connsiteY8" fmla="*/ 2223655 h 4365601"/>
                  <a:gd name="connsiteX9" fmla="*/ 602322 w 4532163"/>
                  <a:gd name="connsiteY9" fmla="*/ 1637607 h 4365601"/>
                  <a:gd name="connsiteX10" fmla="*/ 1727 w 4532163"/>
                  <a:gd name="connsiteY10" fmla="*/ 1496291 h 4365601"/>
                  <a:gd name="connsiteX11" fmla="*/ 1061600 w 4532163"/>
                  <a:gd name="connsiteY11" fmla="*/ 0 h 4365601"/>
                  <a:gd name="connsiteX0" fmla="*/ 1061828 w 4532391"/>
                  <a:gd name="connsiteY0" fmla="*/ 0 h 4365601"/>
                  <a:gd name="connsiteX1" fmla="*/ 4532391 w 4532391"/>
                  <a:gd name="connsiteY1" fmla="*/ 3470563 h 4365601"/>
                  <a:gd name="connsiteX2" fmla="*/ 3389391 w 4532391"/>
                  <a:gd name="connsiteY2" fmla="*/ 4364182 h 4365601"/>
                  <a:gd name="connsiteX3" fmla="*/ 3081821 w 4532391"/>
                  <a:gd name="connsiteY3" fmla="*/ 3888278 h 4365601"/>
                  <a:gd name="connsiteX4" fmla="*/ 2578901 w 4532391"/>
                  <a:gd name="connsiteY4" fmla="*/ 3657600 h 4365601"/>
                  <a:gd name="connsiteX5" fmla="*/ 2256090 w 4532391"/>
                  <a:gd name="connsiteY5" fmla="*/ 3166456 h 4365601"/>
                  <a:gd name="connsiteX6" fmla="*/ 1602155 w 4532391"/>
                  <a:gd name="connsiteY6" fmla="*/ 2951018 h 4365601"/>
                  <a:gd name="connsiteX7" fmla="*/ 1364550 w 4532391"/>
                  <a:gd name="connsiteY7" fmla="*/ 2400993 h 4365601"/>
                  <a:gd name="connsiteX8" fmla="*/ 791664 w 4532391"/>
                  <a:gd name="connsiteY8" fmla="*/ 2223655 h 4365601"/>
                  <a:gd name="connsiteX9" fmla="*/ 541590 w 4532391"/>
                  <a:gd name="connsiteY9" fmla="*/ 1690947 h 4365601"/>
                  <a:gd name="connsiteX10" fmla="*/ 1955 w 4532391"/>
                  <a:gd name="connsiteY10" fmla="*/ 1496291 h 4365601"/>
                  <a:gd name="connsiteX11" fmla="*/ 1061828 w 4532391"/>
                  <a:gd name="connsiteY11" fmla="*/ 0 h 4365601"/>
                  <a:gd name="connsiteX0" fmla="*/ 1060410 w 4530973"/>
                  <a:gd name="connsiteY0" fmla="*/ 0 h 4365601"/>
                  <a:gd name="connsiteX1" fmla="*/ 4530973 w 4530973"/>
                  <a:gd name="connsiteY1" fmla="*/ 3470563 h 4365601"/>
                  <a:gd name="connsiteX2" fmla="*/ 3387973 w 4530973"/>
                  <a:gd name="connsiteY2" fmla="*/ 4364182 h 4365601"/>
                  <a:gd name="connsiteX3" fmla="*/ 3080403 w 4530973"/>
                  <a:gd name="connsiteY3" fmla="*/ 3888278 h 4365601"/>
                  <a:gd name="connsiteX4" fmla="*/ 2577483 w 4530973"/>
                  <a:gd name="connsiteY4" fmla="*/ 3657600 h 4365601"/>
                  <a:gd name="connsiteX5" fmla="*/ 2254672 w 4530973"/>
                  <a:gd name="connsiteY5" fmla="*/ 3166456 h 4365601"/>
                  <a:gd name="connsiteX6" fmla="*/ 1600737 w 4530973"/>
                  <a:gd name="connsiteY6" fmla="*/ 2951018 h 4365601"/>
                  <a:gd name="connsiteX7" fmla="*/ 1363132 w 4530973"/>
                  <a:gd name="connsiteY7" fmla="*/ 2400993 h 4365601"/>
                  <a:gd name="connsiteX8" fmla="*/ 790246 w 4530973"/>
                  <a:gd name="connsiteY8" fmla="*/ 2223655 h 4365601"/>
                  <a:gd name="connsiteX9" fmla="*/ 540172 w 4530973"/>
                  <a:gd name="connsiteY9" fmla="*/ 1690947 h 4365601"/>
                  <a:gd name="connsiteX10" fmla="*/ 537 w 4530973"/>
                  <a:gd name="connsiteY10" fmla="*/ 1496291 h 4365601"/>
                  <a:gd name="connsiteX11" fmla="*/ 645467 w 4530973"/>
                  <a:gd name="connsiteY11" fmla="*/ 554182 h 4365601"/>
                  <a:gd name="connsiteX12" fmla="*/ 1060410 w 4530973"/>
                  <a:gd name="connsiteY12" fmla="*/ 0 h 4365601"/>
                  <a:gd name="connsiteX0" fmla="*/ 1060410 w 4530973"/>
                  <a:gd name="connsiteY0" fmla="*/ 0 h 4365601"/>
                  <a:gd name="connsiteX1" fmla="*/ 4530973 w 4530973"/>
                  <a:gd name="connsiteY1" fmla="*/ 3470563 h 4365601"/>
                  <a:gd name="connsiteX2" fmla="*/ 3387973 w 4530973"/>
                  <a:gd name="connsiteY2" fmla="*/ 4364182 h 4365601"/>
                  <a:gd name="connsiteX3" fmla="*/ 3080403 w 4530973"/>
                  <a:gd name="connsiteY3" fmla="*/ 3888278 h 4365601"/>
                  <a:gd name="connsiteX4" fmla="*/ 2577483 w 4530973"/>
                  <a:gd name="connsiteY4" fmla="*/ 3657600 h 4365601"/>
                  <a:gd name="connsiteX5" fmla="*/ 2254672 w 4530973"/>
                  <a:gd name="connsiteY5" fmla="*/ 3166456 h 4365601"/>
                  <a:gd name="connsiteX6" fmla="*/ 1600737 w 4530973"/>
                  <a:gd name="connsiteY6" fmla="*/ 2951018 h 4365601"/>
                  <a:gd name="connsiteX7" fmla="*/ 1363132 w 4530973"/>
                  <a:gd name="connsiteY7" fmla="*/ 2400993 h 4365601"/>
                  <a:gd name="connsiteX8" fmla="*/ 790246 w 4530973"/>
                  <a:gd name="connsiteY8" fmla="*/ 2223655 h 4365601"/>
                  <a:gd name="connsiteX9" fmla="*/ 540172 w 4530973"/>
                  <a:gd name="connsiteY9" fmla="*/ 1690947 h 4365601"/>
                  <a:gd name="connsiteX10" fmla="*/ 537 w 4530973"/>
                  <a:gd name="connsiteY10" fmla="*/ 1496291 h 4365601"/>
                  <a:gd name="connsiteX11" fmla="*/ 729287 w 4530973"/>
                  <a:gd name="connsiteY11" fmla="*/ 577042 h 4365601"/>
                  <a:gd name="connsiteX12" fmla="*/ 1060410 w 4530973"/>
                  <a:gd name="connsiteY12" fmla="*/ 0 h 4365601"/>
                  <a:gd name="connsiteX0" fmla="*/ 1060410 w 4530973"/>
                  <a:gd name="connsiteY0" fmla="*/ 0 h 4365601"/>
                  <a:gd name="connsiteX1" fmla="*/ 4530973 w 4530973"/>
                  <a:gd name="connsiteY1" fmla="*/ 3470563 h 4365601"/>
                  <a:gd name="connsiteX2" fmla="*/ 4272587 w 4530973"/>
                  <a:gd name="connsiteY2" fmla="*/ 368600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530973"/>
                  <a:gd name="connsiteY0" fmla="*/ 0 h 4365601"/>
                  <a:gd name="connsiteX1" fmla="*/ 4530973 w 4530973"/>
                  <a:gd name="connsiteY1" fmla="*/ 3470563 h 4365601"/>
                  <a:gd name="connsiteX2" fmla="*/ 4204007 w 4530973"/>
                  <a:gd name="connsiteY2" fmla="*/ 363266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728930"/>
                  <a:gd name="connsiteY0" fmla="*/ 0 h 4365601"/>
                  <a:gd name="connsiteX1" fmla="*/ 4530973 w 4728930"/>
                  <a:gd name="connsiteY1" fmla="*/ 3470563 h 4365601"/>
                  <a:gd name="connsiteX2" fmla="*/ 4204007 w 4728930"/>
                  <a:gd name="connsiteY2" fmla="*/ 3632662 h 4365601"/>
                  <a:gd name="connsiteX3" fmla="*/ 3387973 w 4728930"/>
                  <a:gd name="connsiteY3" fmla="*/ 4364182 h 4365601"/>
                  <a:gd name="connsiteX4" fmla="*/ 3080403 w 4728930"/>
                  <a:gd name="connsiteY4" fmla="*/ 3888278 h 4365601"/>
                  <a:gd name="connsiteX5" fmla="*/ 2577483 w 4728930"/>
                  <a:gd name="connsiteY5" fmla="*/ 3657600 h 4365601"/>
                  <a:gd name="connsiteX6" fmla="*/ 2254672 w 4728930"/>
                  <a:gd name="connsiteY6" fmla="*/ 3166456 h 4365601"/>
                  <a:gd name="connsiteX7" fmla="*/ 1600737 w 4728930"/>
                  <a:gd name="connsiteY7" fmla="*/ 2951018 h 4365601"/>
                  <a:gd name="connsiteX8" fmla="*/ 1363132 w 4728930"/>
                  <a:gd name="connsiteY8" fmla="*/ 2400993 h 4365601"/>
                  <a:gd name="connsiteX9" fmla="*/ 790246 w 4728930"/>
                  <a:gd name="connsiteY9" fmla="*/ 2223655 h 4365601"/>
                  <a:gd name="connsiteX10" fmla="*/ 540172 w 4728930"/>
                  <a:gd name="connsiteY10" fmla="*/ 1690947 h 4365601"/>
                  <a:gd name="connsiteX11" fmla="*/ 537 w 4728930"/>
                  <a:gd name="connsiteY11" fmla="*/ 1496291 h 4365601"/>
                  <a:gd name="connsiteX12" fmla="*/ 729287 w 4728930"/>
                  <a:gd name="connsiteY12" fmla="*/ 577042 h 4365601"/>
                  <a:gd name="connsiteX13" fmla="*/ 1060410 w 4728930"/>
                  <a:gd name="connsiteY13" fmla="*/ 0 h 4365601"/>
                  <a:gd name="connsiteX0" fmla="*/ 1060410 w 4530973"/>
                  <a:gd name="connsiteY0" fmla="*/ 0 h 4365601"/>
                  <a:gd name="connsiteX1" fmla="*/ 4530973 w 4530973"/>
                  <a:gd name="connsiteY1" fmla="*/ 3470563 h 4365601"/>
                  <a:gd name="connsiteX2" fmla="*/ 4204007 w 4530973"/>
                  <a:gd name="connsiteY2" fmla="*/ 363266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530973"/>
                  <a:gd name="connsiteY0" fmla="*/ 0 h 4365601"/>
                  <a:gd name="connsiteX1" fmla="*/ 4530973 w 4530973"/>
                  <a:gd name="connsiteY1" fmla="*/ 3470563 h 4365601"/>
                  <a:gd name="connsiteX2" fmla="*/ 4204007 w 4530973"/>
                  <a:gd name="connsiteY2" fmla="*/ 363266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530973"/>
                  <a:gd name="connsiteY0" fmla="*/ 0 h 4365601"/>
                  <a:gd name="connsiteX1" fmla="*/ 4530973 w 4530973"/>
                  <a:gd name="connsiteY1" fmla="*/ 3470563 h 4365601"/>
                  <a:gd name="connsiteX2" fmla="*/ 4188767 w 4530973"/>
                  <a:gd name="connsiteY2" fmla="*/ 370886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530973"/>
                  <a:gd name="connsiteY0" fmla="*/ 0 h 4365601"/>
                  <a:gd name="connsiteX1" fmla="*/ 4530973 w 4530973"/>
                  <a:gd name="connsiteY1" fmla="*/ 3470563 h 4365601"/>
                  <a:gd name="connsiteX2" fmla="*/ 4188767 w 4530973"/>
                  <a:gd name="connsiteY2" fmla="*/ 3708862 h 4365601"/>
                  <a:gd name="connsiteX3" fmla="*/ 3387973 w 4530973"/>
                  <a:gd name="connsiteY3" fmla="*/ 4364182 h 4365601"/>
                  <a:gd name="connsiteX4" fmla="*/ 3080403 w 4530973"/>
                  <a:gd name="connsiteY4" fmla="*/ 3888278 h 4365601"/>
                  <a:gd name="connsiteX5" fmla="*/ 2577483 w 4530973"/>
                  <a:gd name="connsiteY5" fmla="*/ 3657600 h 4365601"/>
                  <a:gd name="connsiteX6" fmla="*/ 2254672 w 4530973"/>
                  <a:gd name="connsiteY6" fmla="*/ 3166456 h 4365601"/>
                  <a:gd name="connsiteX7" fmla="*/ 1600737 w 4530973"/>
                  <a:gd name="connsiteY7" fmla="*/ 2951018 h 4365601"/>
                  <a:gd name="connsiteX8" fmla="*/ 1363132 w 4530973"/>
                  <a:gd name="connsiteY8" fmla="*/ 2400993 h 4365601"/>
                  <a:gd name="connsiteX9" fmla="*/ 790246 w 4530973"/>
                  <a:gd name="connsiteY9" fmla="*/ 2223655 h 4365601"/>
                  <a:gd name="connsiteX10" fmla="*/ 540172 w 4530973"/>
                  <a:gd name="connsiteY10" fmla="*/ 1690947 h 4365601"/>
                  <a:gd name="connsiteX11" fmla="*/ 537 w 4530973"/>
                  <a:gd name="connsiteY11" fmla="*/ 1496291 h 4365601"/>
                  <a:gd name="connsiteX12" fmla="*/ 729287 w 4530973"/>
                  <a:gd name="connsiteY12" fmla="*/ 577042 h 4365601"/>
                  <a:gd name="connsiteX13" fmla="*/ 1060410 w 4530973"/>
                  <a:gd name="connsiteY13" fmla="*/ 0 h 4365601"/>
                  <a:gd name="connsiteX0" fmla="*/ 1060410 w 4530973"/>
                  <a:gd name="connsiteY0" fmla="*/ 0 h 4373525"/>
                  <a:gd name="connsiteX1" fmla="*/ 4530973 w 4530973"/>
                  <a:gd name="connsiteY1" fmla="*/ 3470563 h 4373525"/>
                  <a:gd name="connsiteX2" fmla="*/ 4188767 w 4530973"/>
                  <a:gd name="connsiteY2" fmla="*/ 3708862 h 4373525"/>
                  <a:gd name="connsiteX3" fmla="*/ 3701087 w 4530973"/>
                  <a:gd name="connsiteY3" fmla="*/ 4166062 h 4373525"/>
                  <a:gd name="connsiteX4" fmla="*/ 3387973 w 4530973"/>
                  <a:gd name="connsiteY4" fmla="*/ 4364182 h 4373525"/>
                  <a:gd name="connsiteX5" fmla="*/ 3080403 w 4530973"/>
                  <a:gd name="connsiteY5" fmla="*/ 3888278 h 4373525"/>
                  <a:gd name="connsiteX6" fmla="*/ 2577483 w 4530973"/>
                  <a:gd name="connsiteY6" fmla="*/ 3657600 h 4373525"/>
                  <a:gd name="connsiteX7" fmla="*/ 2254672 w 4530973"/>
                  <a:gd name="connsiteY7" fmla="*/ 3166456 h 4373525"/>
                  <a:gd name="connsiteX8" fmla="*/ 1600737 w 4530973"/>
                  <a:gd name="connsiteY8" fmla="*/ 2951018 h 4373525"/>
                  <a:gd name="connsiteX9" fmla="*/ 1363132 w 4530973"/>
                  <a:gd name="connsiteY9" fmla="*/ 2400993 h 4373525"/>
                  <a:gd name="connsiteX10" fmla="*/ 790246 w 4530973"/>
                  <a:gd name="connsiteY10" fmla="*/ 2223655 h 4373525"/>
                  <a:gd name="connsiteX11" fmla="*/ 540172 w 4530973"/>
                  <a:gd name="connsiteY11" fmla="*/ 1690947 h 4373525"/>
                  <a:gd name="connsiteX12" fmla="*/ 537 w 4530973"/>
                  <a:gd name="connsiteY12" fmla="*/ 1496291 h 4373525"/>
                  <a:gd name="connsiteX13" fmla="*/ 729287 w 4530973"/>
                  <a:gd name="connsiteY13" fmla="*/ 577042 h 4373525"/>
                  <a:gd name="connsiteX14" fmla="*/ 1060410 w 4530973"/>
                  <a:gd name="connsiteY14" fmla="*/ 0 h 4373525"/>
                  <a:gd name="connsiteX0" fmla="*/ 1060410 w 4530973"/>
                  <a:gd name="connsiteY0" fmla="*/ 0 h 4372157"/>
                  <a:gd name="connsiteX1" fmla="*/ 4530973 w 4530973"/>
                  <a:gd name="connsiteY1" fmla="*/ 3470563 h 4372157"/>
                  <a:gd name="connsiteX2" fmla="*/ 4188767 w 4530973"/>
                  <a:gd name="connsiteY2" fmla="*/ 3708862 h 4372157"/>
                  <a:gd name="connsiteX3" fmla="*/ 3662987 w 4530973"/>
                  <a:gd name="connsiteY3" fmla="*/ 4135582 h 4372157"/>
                  <a:gd name="connsiteX4" fmla="*/ 3387973 w 4530973"/>
                  <a:gd name="connsiteY4" fmla="*/ 4364182 h 4372157"/>
                  <a:gd name="connsiteX5" fmla="*/ 3080403 w 4530973"/>
                  <a:gd name="connsiteY5" fmla="*/ 3888278 h 4372157"/>
                  <a:gd name="connsiteX6" fmla="*/ 2577483 w 4530973"/>
                  <a:gd name="connsiteY6" fmla="*/ 3657600 h 4372157"/>
                  <a:gd name="connsiteX7" fmla="*/ 2254672 w 4530973"/>
                  <a:gd name="connsiteY7" fmla="*/ 3166456 h 4372157"/>
                  <a:gd name="connsiteX8" fmla="*/ 1600737 w 4530973"/>
                  <a:gd name="connsiteY8" fmla="*/ 2951018 h 4372157"/>
                  <a:gd name="connsiteX9" fmla="*/ 1363132 w 4530973"/>
                  <a:gd name="connsiteY9" fmla="*/ 2400993 h 4372157"/>
                  <a:gd name="connsiteX10" fmla="*/ 790246 w 4530973"/>
                  <a:gd name="connsiteY10" fmla="*/ 2223655 h 4372157"/>
                  <a:gd name="connsiteX11" fmla="*/ 540172 w 4530973"/>
                  <a:gd name="connsiteY11" fmla="*/ 1690947 h 4372157"/>
                  <a:gd name="connsiteX12" fmla="*/ 537 w 4530973"/>
                  <a:gd name="connsiteY12" fmla="*/ 1496291 h 4372157"/>
                  <a:gd name="connsiteX13" fmla="*/ 729287 w 4530973"/>
                  <a:gd name="connsiteY13" fmla="*/ 577042 h 4372157"/>
                  <a:gd name="connsiteX14" fmla="*/ 1060410 w 4530973"/>
                  <a:gd name="connsiteY14" fmla="*/ 0 h 4372157"/>
                  <a:gd name="connsiteX0" fmla="*/ 1060410 w 4530973"/>
                  <a:gd name="connsiteY0" fmla="*/ 0 h 4365601"/>
                  <a:gd name="connsiteX1" fmla="*/ 4530973 w 4530973"/>
                  <a:gd name="connsiteY1" fmla="*/ 3470563 h 4365601"/>
                  <a:gd name="connsiteX2" fmla="*/ 4188767 w 4530973"/>
                  <a:gd name="connsiteY2" fmla="*/ 3708862 h 4365601"/>
                  <a:gd name="connsiteX3" fmla="*/ 3662987 w 4530973"/>
                  <a:gd name="connsiteY3" fmla="*/ 4135582 h 4365601"/>
                  <a:gd name="connsiteX4" fmla="*/ 3387973 w 4530973"/>
                  <a:gd name="connsiteY4" fmla="*/ 4364182 h 4365601"/>
                  <a:gd name="connsiteX5" fmla="*/ 3080403 w 4530973"/>
                  <a:gd name="connsiteY5" fmla="*/ 3888278 h 4365601"/>
                  <a:gd name="connsiteX6" fmla="*/ 2577483 w 4530973"/>
                  <a:gd name="connsiteY6" fmla="*/ 3657600 h 4365601"/>
                  <a:gd name="connsiteX7" fmla="*/ 2254672 w 4530973"/>
                  <a:gd name="connsiteY7" fmla="*/ 3166456 h 4365601"/>
                  <a:gd name="connsiteX8" fmla="*/ 1600737 w 4530973"/>
                  <a:gd name="connsiteY8" fmla="*/ 2951018 h 4365601"/>
                  <a:gd name="connsiteX9" fmla="*/ 1363132 w 4530973"/>
                  <a:gd name="connsiteY9" fmla="*/ 2400993 h 4365601"/>
                  <a:gd name="connsiteX10" fmla="*/ 790246 w 4530973"/>
                  <a:gd name="connsiteY10" fmla="*/ 2223655 h 4365601"/>
                  <a:gd name="connsiteX11" fmla="*/ 540172 w 4530973"/>
                  <a:gd name="connsiteY11" fmla="*/ 1690947 h 4365601"/>
                  <a:gd name="connsiteX12" fmla="*/ 537 w 4530973"/>
                  <a:gd name="connsiteY12" fmla="*/ 1496291 h 4365601"/>
                  <a:gd name="connsiteX13" fmla="*/ 729287 w 4530973"/>
                  <a:gd name="connsiteY13" fmla="*/ 577042 h 4365601"/>
                  <a:gd name="connsiteX14" fmla="*/ 1060410 w 4530973"/>
                  <a:gd name="connsiteY14" fmla="*/ 0 h 4365601"/>
                  <a:gd name="connsiteX0" fmla="*/ 1060410 w 4530973"/>
                  <a:gd name="connsiteY0" fmla="*/ 0 h 4365710"/>
                  <a:gd name="connsiteX1" fmla="*/ 4530973 w 4530973"/>
                  <a:gd name="connsiteY1" fmla="*/ 3470563 h 4365710"/>
                  <a:gd name="connsiteX2" fmla="*/ 4188767 w 4530973"/>
                  <a:gd name="connsiteY2" fmla="*/ 3708862 h 4365710"/>
                  <a:gd name="connsiteX3" fmla="*/ 3662987 w 4530973"/>
                  <a:gd name="connsiteY3" fmla="*/ 4135582 h 4365710"/>
                  <a:gd name="connsiteX4" fmla="*/ 3387973 w 4530973"/>
                  <a:gd name="connsiteY4" fmla="*/ 4364182 h 4365710"/>
                  <a:gd name="connsiteX5" fmla="*/ 3051374 w 4530973"/>
                  <a:gd name="connsiteY5" fmla="*/ 3917307 h 4365710"/>
                  <a:gd name="connsiteX6" fmla="*/ 2577483 w 4530973"/>
                  <a:gd name="connsiteY6" fmla="*/ 3657600 h 4365710"/>
                  <a:gd name="connsiteX7" fmla="*/ 2254672 w 4530973"/>
                  <a:gd name="connsiteY7" fmla="*/ 3166456 h 4365710"/>
                  <a:gd name="connsiteX8" fmla="*/ 1600737 w 4530973"/>
                  <a:gd name="connsiteY8" fmla="*/ 2951018 h 4365710"/>
                  <a:gd name="connsiteX9" fmla="*/ 1363132 w 4530973"/>
                  <a:gd name="connsiteY9" fmla="*/ 2400993 h 4365710"/>
                  <a:gd name="connsiteX10" fmla="*/ 790246 w 4530973"/>
                  <a:gd name="connsiteY10" fmla="*/ 2223655 h 4365710"/>
                  <a:gd name="connsiteX11" fmla="*/ 540172 w 4530973"/>
                  <a:gd name="connsiteY11" fmla="*/ 1690947 h 4365710"/>
                  <a:gd name="connsiteX12" fmla="*/ 537 w 4530973"/>
                  <a:gd name="connsiteY12" fmla="*/ 1496291 h 4365710"/>
                  <a:gd name="connsiteX13" fmla="*/ 729287 w 4530973"/>
                  <a:gd name="connsiteY13" fmla="*/ 577042 h 4365710"/>
                  <a:gd name="connsiteX14" fmla="*/ 1060410 w 4530973"/>
                  <a:gd name="connsiteY14" fmla="*/ 0 h 4365710"/>
                  <a:gd name="connsiteX0" fmla="*/ 1060410 w 4486523"/>
                  <a:gd name="connsiteY0" fmla="*/ 0 h 4365710"/>
                  <a:gd name="connsiteX1" fmla="*/ 4486523 w 4486523"/>
                  <a:gd name="connsiteY1" fmla="*/ 3438813 h 4365710"/>
                  <a:gd name="connsiteX2" fmla="*/ 4188767 w 4486523"/>
                  <a:gd name="connsiteY2" fmla="*/ 3708862 h 4365710"/>
                  <a:gd name="connsiteX3" fmla="*/ 3662987 w 4486523"/>
                  <a:gd name="connsiteY3" fmla="*/ 4135582 h 4365710"/>
                  <a:gd name="connsiteX4" fmla="*/ 3387973 w 4486523"/>
                  <a:gd name="connsiteY4" fmla="*/ 4364182 h 4365710"/>
                  <a:gd name="connsiteX5" fmla="*/ 3051374 w 4486523"/>
                  <a:gd name="connsiteY5" fmla="*/ 3917307 h 4365710"/>
                  <a:gd name="connsiteX6" fmla="*/ 2577483 w 4486523"/>
                  <a:gd name="connsiteY6" fmla="*/ 3657600 h 4365710"/>
                  <a:gd name="connsiteX7" fmla="*/ 2254672 w 4486523"/>
                  <a:gd name="connsiteY7" fmla="*/ 3166456 h 4365710"/>
                  <a:gd name="connsiteX8" fmla="*/ 1600737 w 4486523"/>
                  <a:gd name="connsiteY8" fmla="*/ 2951018 h 4365710"/>
                  <a:gd name="connsiteX9" fmla="*/ 1363132 w 4486523"/>
                  <a:gd name="connsiteY9" fmla="*/ 2400993 h 4365710"/>
                  <a:gd name="connsiteX10" fmla="*/ 790246 w 4486523"/>
                  <a:gd name="connsiteY10" fmla="*/ 2223655 h 4365710"/>
                  <a:gd name="connsiteX11" fmla="*/ 540172 w 4486523"/>
                  <a:gd name="connsiteY11" fmla="*/ 1690947 h 4365710"/>
                  <a:gd name="connsiteX12" fmla="*/ 537 w 4486523"/>
                  <a:gd name="connsiteY12" fmla="*/ 1496291 h 4365710"/>
                  <a:gd name="connsiteX13" fmla="*/ 729287 w 4486523"/>
                  <a:gd name="connsiteY13" fmla="*/ 577042 h 4365710"/>
                  <a:gd name="connsiteX14" fmla="*/ 1060410 w 4486523"/>
                  <a:gd name="connsiteY14" fmla="*/ 0 h 4365710"/>
                  <a:gd name="connsiteX0" fmla="*/ 1060410 w 4486523"/>
                  <a:gd name="connsiteY0" fmla="*/ 0 h 4365710"/>
                  <a:gd name="connsiteX1" fmla="*/ 4486523 w 4486523"/>
                  <a:gd name="connsiteY1" fmla="*/ 3438813 h 4365710"/>
                  <a:gd name="connsiteX2" fmla="*/ 4188767 w 4486523"/>
                  <a:gd name="connsiteY2" fmla="*/ 3708862 h 4365710"/>
                  <a:gd name="connsiteX3" fmla="*/ 3662987 w 4486523"/>
                  <a:gd name="connsiteY3" fmla="*/ 4135582 h 4365710"/>
                  <a:gd name="connsiteX4" fmla="*/ 3387973 w 4486523"/>
                  <a:gd name="connsiteY4" fmla="*/ 4364182 h 4365710"/>
                  <a:gd name="connsiteX5" fmla="*/ 3051374 w 4486523"/>
                  <a:gd name="connsiteY5" fmla="*/ 3917307 h 4365710"/>
                  <a:gd name="connsiteX6" fmla="*/ 2577483 w 4486523"/>
                  <a:gd name="connsiteY6" fmla="*/ 3657600 h 4365710"/>
                  <a:gd name="connsiteX7" fmla="*/ 2254672 w 4486523"/>
                  <a:gd name="connsiteY7" fmla="*/ 3166456 h 4365710"/>
                  <a:gd name="connsiteX8" fmla="*/ 1600737 w 4486523"/>
                  <a:gd name="connsiteY8" fmla="*/ 2951018 h 4365710"/>
                  <a:gd name="connsiteX9" fmla="*/ 1363132 w 4486523"/>
                  <a:gd name="connsiteY9" fmla="*/ 2400993 h 4365710"/>
                  <a:gd name="connsiteX10" fmla="*/ 790246 w 4486523"/>
                  <a:gd name="connsiteY10" fmla="*/ 2223655 h 4365710"/>
                  <a:gd name="connsiteX11" fmla="*/ 540172 w 4486523"/>
                  <a:gd name="connsiteY11" fmla="*/ 1690947 h 4365710"/>
                  <a:gd name="connsiteX12" fmla="*/ 537 w 4486523"/>
                  <a:gd name="connsiteY12" fmla="*/ 1496291 h 4365710"/>
                  <a:gd name="connsiteX13" fmla="*/ 729287 w 4486523"/>
                  <a:gd name="connsiteY13" fmla="*/ 577042 h 4365710"/>
                  <a:gd name="connsiteX14" fmla="*/ 1060410 w 4486523"/>
                  <a:gd name="connsiteY14" fmla="*/ 0 h 4365710"/>
                  <a:gd name="connsiteX0" fmla="*/ 1079460 w 4486523"/>
                  <a:gd name="connsiteY0" fmla="*/ 0 h 4340310"/>
                  <a:gd name="connsiteX1" fmla="*/ 4486523 w 4486523"/>
                  <a:gd name="connsiteY1" fmla="*/ 3413413 h 4340310"/>
                  <a:gd name="connsiteX2" fmla="*/ 4188767 w 4486523"/>
                  <a:gd name="connsiteY2" fmla="*/ 3683462 h 4340310"/>
                  <a:gd name="connsiteX3" fmla="*/ 3662987 w 4486523"/>
                  <a:gd name="connsiteY3" fmla="*/ 4110182 h 4340310"/>
                  <a:gd name="connsiteX4" fmla="*/ 3387973 w 4486523"/>
                  <a:gd name="connsiteY4" fmla="*/ 4338782 h 4340310"/>
                  <a:gd name="connsiteX5" fmla="*/ 3051374 w 4486523"/>
                  <a:gd name="connsiteY5" fmla="*/ 3891907 h 4340310"/>
                  <a:gd name="connsiteX6" fmla="*/ 2577483 w 4486523"/>
                  <a:gd name="connsiteY6" fmla="*/ 3632200 h 4340310"/>
                  <a:gd name="connsiteX7" fmla="*/ 2254672 w 4486523"/>
                  <a:gd name="connsiteY7" fmla="*/ 3141056 h 4340310"/>
                  <a:gd name="connsiteX8" fmla="*/ 1600737 w 4486523"/>
                  <a:gd name="connsiteY8" fmla="*/ 2925618 h 4340310"/>
                  <a:gd name="connsiteX9" fmla="*/ 1363132 w 4486523"/>
                  <a:gd name="connsiteY9" fmla="*/ 2375593 h 4340310"/>
                  <a:gd name="connsiteX10" fmla="*/ 790246 w 4486523"/>
                  <a:gd name="connsiteY10" fmla="*/ 2198255 h 4340310"/>
                  <a:gd name="connsiteX11" fmla="*/ 540172 w 4486523"/>
                  <a:gd name="connsiteY11" fmla="*/ 1665547 h 4340310"/>
                  <a:gd name="connsiteX12" fmla="*/ 537 w 4486523"/>
                  <a:gd name="connsiteY12" fmla="*/ 1470891 h 4340310"/>
                  <a:gd name="connsiteX13" fmla="*/ 729287 w 4486523"/>
                  <a:gd name="connsiteY13" fmla="*/ 551642 h 4340310"/>
                  <a:gd name="connsiteX14" fmla="*/ 1079460 w 4486523"/>
                  <a:gd name="connsiteY14" fmla="*/ 0 h 4340310"/>
                  <a:gd name="connsiteX0" fmla="*/ 1079460 w 4486523"/>
                  <a:gd name="connsiteY0" fmla="*/ 0 h 4340310"/>
                  <a:gd name="connsiteX1" fmla="*/ 4486523 w 4486523"/>
                  <a:gd name="connsiteY1" fmla="*/ 3413413 h 4340310"/>
                  <a:gd name="connsiteX2" fmla="*/ 4188767 w 4486523"/>
                  <a:gd name="connsiteY2" fmla="*/ 3683462 h 4340310"/>
                  <a:gd name="connsiteX3" fmla="*/ 3662987 w 4486523"/>
                  <a:gd name="connsiteY3" fmla="*/ 4110182 h 4340310"/>
                  <a:gd name="connsiteX4" fmla="*/ 3387973 w 4486523"/>
                  <a:gd name="connsiteY4" fmla="*/ 4338782 h 4340310"/>
                  <a:gd name="connsiteX5" fmla="*/ 3051374 w 4486523"/>
                  <a:gd name="connsiteY5" fmla="*/ 3891907 h 4340310"/>
                  <a:gd name="connsiteX6" fmla="*/ 2577483 w 4486523"/>
                  <a:gd name="connsiteY6" fmla="*/ 3632200 h 4340310"/>
                  <a:gd name="connsiteX7" fmla="*/ 2254672 w 4486523"/>
                  <a:gd name="connsiteY7" fmla="*/ 3141056 h 4340310"/>
                  <a:gd name="connsiteX8" fmla="*/ 1600737 w 4486523"/>
                  <a:gd name="connsiteY8" fmla="*/ 2925618 h 4340310"/>
                  <a:gd name="connsiteX9" fmla="*/ 1363132 w 4486523"/>
                  <a:gd name="connsiteY9" fmla="*/ 2375593 h 4340310"/>
                  <a:gd name="connsiteX10" fmla="*/ 790246 w 4486523"/>
                  <a:gd name="connsiteY10" fmla="*/ 2198255 h 4340310"/>
                  <a:gd name="connsiteX11" fmla="*/ 540172 w 4486523"/>
                  <a:gd name="connsiteY11" fmla="*/ 1665547 h 4340310"/>
                  <a:gd name="connsiteX12" fmla="*/ 537 w 4486523"/>
                  <a:gd name="connsiteY12" fmla="*/ 1470891 h 4340310"/>
                  <a:gd name="connsiteX13" fmla="*/ 703887 w 4486523"/>
                  <a:gd name="connsiteY13" fmla="*/ 551642 h 4340310"/>
                  <a:gd name="connsiteX14" fmla="*/ 1079460 w 4486523"/>
                  <a:gd name="connsiteY14" fmla="*/ 0 h 4340310"/>
                  <a:gd name="connsiteX0" fmla="*/ 952460 w 4486523"/>
                  <a:gd name="connsiteY0" fmla="*/ 0 h 4473660"/>
                  <a:gd name="connsiteX1" fmla="*/ 4486523 w 4486523"/>
                  <a:gd name="connsiteY1" fmla="*/ 3546763 h 4473660"/>
                  <a:gd name="connsiteX2" fmla="*/ 4188767 w 4486523"/>
                  <a:gd name="connsiteY2" fmla="*/ 3816812 h 4473660"/>
                  <a:gd name="connsiteX3" fmla="*/ 3662987 w 4486523"/>
                  <a:gd name="connsiteY3" fmla="*/ 4243532 h 4473660"/>
                  <a:gd name="connsiteX4" fmla="*/ 3387973 w 4486523"/>
                  <a:gd name="connsiteY4" fmla="*/ 4472132 h 4473660"/>
                  <a:gd name="connsiteX5" fmla="*/ 3051374 w 4486523"/>
                  <a:gd name="connsiteY5" fmla="*/ 4025257 h 4473660"/>
                  <a:gd name="connsiteX6" fmla="*/ 2577483 w 4486523"/>
                  <a:gd name="connsiteY6" fmla="*/ 3765550 h 4473660"/>
                  <a:gd name="connsiteX7" fmla="*/ 2254672 w 4486523"/>
                  <a:gd name="connsiteY7" fmla="*/ 3274406 h 4473660"/>
                  <a:gd name="connsiteX8" fmla="*/ 1600737 w 4486523"/>
                  <a:gd name="connsiteY8" fmla="*/ 3058968 h 4473660"/>
                  <a:gd name="connsiteX9" fmla="*/ 1363132 w 4486523"/>
                  <a:gd name="connsiteY9" fmla="*/ 2508943 h 4473660"/>
                  <a:gd name="connsiteX10" fmla="*/ 790246 w 4486523"/>
                  <a:gd name="connsiteY10" fmla="*/ 2331605 h 4473660"/>
                  <a:gd name="connsiteX11" fmla="*/ 540172 w 4486523"/>
                  <a:gd name="connsiteY11" fmla="*/ 1798897 h 4473660"/>
                  <a:gd name="connsiteX12" fmla="*/ 537 w 4486523"/>
                  <a:gd name="connsiteY12" fmla="*/ 1604241 h 4473660"/>
                  <a:gd name="connsiteX13" fmla="*/ 703887 w 4486523"/>
                  <a:gd name="connsiteY13" fmla="*/ 684992 h 4473660"/>
                  <a:gd name="connsiteX14" fmla="*/ 952460 w 4486523"/>
                  <a:gd name="connsiteY14" fmla="*/ 0 h 4473660"/>
                  <a:gd name="connsiteX0" fmla="*/ 812941 w 4347004"/>
                  <a:gd name="connsiteY0" fmla="*/ 0 h 4473660"/>
                  <a:gd name="connsiteX1" fmla="*/ 4347004 w 4347004"/>
                  <a:gd name="connsiteY1" fmla="*/ 3546763 h 4473660"/>
                  <a:gd name="connsiteX2" fmla="*/ 4049248 w 4347004"/>
                  <a:gd name="connsiteY2" fmla="*/ 3816812 h 4473660"/>
                  <a:gd name="connsiteX3" fmla="*/ 3523468 w 4347004"/>
                  <a:gd name="connsiteY3" fmla="*/ 4243532 h 4473660"/>
                  <a:gd name="connsiteX4" fmla="*/ 3248454 w 4347004"/>
                  <a:gd name="connsiteY4" fmla="*/ 4472132 h 4473660"/>
                  <a:gd name="connsiteX5" fmla="*/ 2911855 w 4347004"/>
                  <a:gd name="connsiteY5" fmla="*/ 4025257 h 4473660"/>
                  <a:gd name="connsiteX6" fmla="*/ 2437964 w 4347004"/>
                  <a:gd name="connsiteY6" fmla="*/ 3765550 h 4473660"/>
                  <a:gd name="connsiteX7" fmla="*/ 2115153 w 4347004"/>
                  <a:gd name="connsiteY7" fmla="*/ 3274406 h 4473660"/>
                  <a:gd name="connsiteX8" fmla="*/ 1461218 w 4347004"/>
                  <a:gd name="connsiteY8" fmla="*/ 3058968 h 4473660"/>
                  <a:gd name="connsiteX9" fmla="*/ 1223613 w 4347004"/>
                  <a:gd name="connsiteY9" fmla="*/ 2508943 h 4473660"/>
                  <a:gd name="connsiteX10" fmla="*/ 650727 w 4347004"/>
                  <a:gd name="connsiteY10" fmla="*/ 2331605 h 4473660"/>
                  <a:gd name="connsiteX11" fmla="*/ 400653 w 4347004"/>
                  <a:gd name="connsiteY11" fmla="*/ 1798897 h 4473660"/>
                  <a:gd name="connsiteX12" fmla="*/ 718 w 4347004"/>
                  <a:gd name="connsiteY12" fmla="*/ 1718541 h 4473660"/>
                  <a:gd name="connsiteX13" fmla="*/ 564368 w 4347004"/>
                  <a:gd name="connsiteY13" fmla="*/ 684992 h 4473660"/>
                  <a:gd name="connsiteX14" fmla="*/ 812941 w 4347004"/>
                  <a:gd name="connsiteY14" fmla="*/ 0 h 4473660"/>
                  <a:gd name="connsiteX0" fmla="*/ 812941 w 4347004"/>
                  <a:gd name="connsiteY0" fmla="*/ 0 h 4473660"/>
                  <a:gd name="connsiteX1" fmla="*/ 4347004 w 4347004"/>
                  <a:gd name="connsiteY1" fmla="*/ 3546763 h 4473660"/>
                  <a:gd name="connsiteX2" fmla="*/ 4049248 w 4347004"/>
                  <a:gd name="connsiteY2" fmla="*/ 3816812 h 4473660"/>
                  <a:gd name="connsiteX3" fmla="*/ 3523468 w 4347004"/>
                  <a:gd name="connsiteY3" fmla="*/ 4243532 h 4473660"/>
                  <a:gd name="connsiteX4" fmla="*/ 3248454 w 4347004"/>
                  <a:gd name="connsiteY4" fmla="*/ 4472132 h 4473660"/>
                  <a:gd name="connsiteX5" fmla="*/ 2911855 w 4347004"/>
                  <a:gd name="connsiteY5" fmla="*/ 4025257 h 4473660"/>
                  <a:gd name="connsiteX6" fmla="*/ 2437964 w 4347004"/>
                  <a:gd name="connsiteY6" fmla="*/ 3765550 h 4473660"/>
                  <a:gd name="connsiteX7" fmla="*/ 2115153 w 4347004"/>
                  <a:gd name="connsiteY7" fmla="*/ 3274406 h 4473660"/>
                  <a:gd name="connsiteX8" fmla="*/ 1461218 w 4347004"/>
                  <a:gd name="connsiteY8" fmla="*/ 3058968 h 4473660"/>
                  <a:gd name="connsiteX9" fmla="*/ 1223613 w 4347004"/>
                  <a:gd name="connsiteY9" fmla="*/ 2508943 h 4473660"/>
                  <a:gd name="connsiteX10" fmla="*/ 650727 w 4347004"/>
                  <a:gd name="connsiteY10" fmla="*/ 2331605 h 4473660"/>
                  <a:gd name="connsiteX11" fmla="*/ 400653 w 4347004"/>
                  <a:gd name="connsiteY11" fmla="*/ 1798897 h 4473660"/>
                  <a:gd name="connsiteX12" fmla="*/ 718 w 4347004"/>
                  <a:gd name="connsiteY12" fmla="*/ 1718541 h 4473660"/>
                  <a:gd name="connsiteX13" fmla="*/ 538968 w 4347004"/>
                  <a:gd name="connsiteY13" fmla="*/ 811992 h 4473660"/>
                  <a:gd name="connsiteX14" fmla="*/ 812941 w 4347004"/>
                  <a:gd name="connsiteY14" fmla="*/ 0 h 4473660"/>
                  <a:gd name="connsiteX0" fmla="*/ 812941 w 4347004"/>
                  <a:gd name="connsiteY0" fmla="*/ 0 h 4473660"/>
                  <a:gd name="connsiteX1" fmla="*/ 4347004 w 4347004"/>
                  <a:gd name="connsiteY1" fmla="*/ 3546763 h 4473660"/>
                  <a:gd name="connsiteX2" fmla="*/ 4049248 w 4347004"/>
                  <a:gd name="connsiteY2" fmla="*/ 3816812 h 4473660"/>
                  <a:gd name="connsiteX3" fmla="*/ 3523468 w 4347004"/>
                  <a:gd name="connsiteY3" fmla="*/ 4243532 h 4473660"/>
                  <a:gd name="connsiteX4" fmla="*/ 3248454 w 4347004"/>
                  <a:gd name="connsiteY4" fmla="*/ 4472132 h 4473660"/>
                  <a:gd name="connsiteX5" fmla="*/ 2911855 w 4347004"/>
                  <a:gd name="connsiteY5" fmla="*/ 4025257 h 4473660"/>
                  <a:gd name="connsiteX6" fmla="*/ 2437964 w 4347004"/>
                  <a:gd name="connsiteY6" fmla="*/ 3765550 h 4473660"/>
                  <a:gd name="connsiteX7" fmla="*/ 2115153 w 4347004"/>
                  <a:gd name="connsiteY7" fmla="*/ 3274406 h 4473660"/>
                  <a:gd name="connsiteX8" fmla="*/ 1461218 w 4347004"/>
                  <a:gd name="connsiteY8" fmla="*/ 3058968 h 4473660"/>
                  <a:gd name="connsiteX9" fmla="*/ 1223613 w 4347004"/>
                  <a:gd name="connsiteY9" fmla="*/ 2508943 h 4473660"/>
                  <a:gd name="connsiteX10" fmla="*/ 650727 w 4347004"/>
                  <a:gd name="connsiteY10" fmla="*/ 2331605 h 4473660"/>
                  <a:gd name="connsiteX11" fmla="*/ 400653 w 4347004"/>
                  <a:gd name="connsiteY11" fmla="*/ 1798897 h 4473660"/>
                  <a:gd name="connsiteX12" fmla="*/ 718 w 4347004"/>
                  <a:gd name="connsiteY12" fmla="*/ 1718541 h 4473660"/>
                  <a:gd name="connsiteX13" fmla="*/ 538968 w 4347004"/>
                  <a:gd name="connsiteY13" fmla="*/ 811992 h 4473660"/>
                  <a:gd name="connsiteX14" fmla="*/ 812941 w 4347004"/>
                  <a:gd name="connsiteY14" fmla="*/ 0 h 4473660"/>
                  <a:gd name="connsiteX0" fmla="*/ 812941 w 4486704"/>
                  <a:gd name="connsiteY0" fmla="*/ 0 h 4473660"/>
                  <a:gd name="connsiteX1" fmla="*/ 4486704 w 4486704"/>
                  <a:gd name="connsiteY1" fmla="*/ 3686463 h 4473660"/>
                  <a:gd name="connsiteX2" fmla="*/ 4049248 w 4486704"/>
                  <a:gd name="connsiteY2" fmla="*/ 3816812 h 4473660"/>
                  <a:gd name="connsiteX3" fmla="*/ 3523468 w 4486704"/>
                  <a:gd name="connsiteY3" fmla="*/ 4243532 h 4473660"/>
                  <a:gd name="connsiteX4" fmla="*/ 3248454 w 4486704"/>
                  <a:gd name="connsiteY4" fmla="*/ 4472132 h 4473660"/>
                  <a:gd name="connsiteX5" fmla="*/ 2911855 w 4486704"/>
                  <a:gd name="connsiteY5" fmla="*/ 4025257 h 4473660"/>
                  <a:gd name="connsiteX6" fmla="*/ 2437964 w 4486704"/>
                  <a:gd name="connsiteY6" fmla="*/ 3765550 h 4473660"/>
                  <a:gd name="connsiteX7" fmla="*/ 2115153 w 4486704"/>
                  <a:gd name="connsiteY7" fmla="*/ 3274406 h 4473660"/>
                  <a:gd name="connsiteX8" fmla="*/ 1461218 w 4486704"/>
                  <a:gd name="connsiteY8" fmla="*/ 3058968 h 4473660"/>
                  <a:gd name="connsiteX9" fmla="*/ 1223613 w 4486704"/>
                  <a:gd name="connsiteY9" fmla="*/ 2508943 h 4473660"/>
                  <a:gd name="connsiteX10" fmla="*/ 650727 w 4486704"/>
                  <a:gd name="connsiteY10" fmla="*/ 2331605 h 4473660"/>
                  <a:gd name="connsiteX11" fmla="*/ 400653 w 4486704"/>
                  <a:gd name="connsiteY11" fmla="*/ 1798897 h 4473660"/>
                  <a:gd name="connsiteX12" fmla="*/ 718 w 4486704"/>
                  <a:gd name="connsiteY12" fmla="*/ 1718541 h 4473660"/>
                  <a:gd name="connsiteX13" fmla="*/ 538968 w 4486704"/>
                  <a:gd name="connsiteY13" fmla="*/ 811992 h 4473660"/>
                  <a:gd name="connsiteX14" fmla="*/ 812941 w 4486704"/>
                  <a:gd name="connsiteY14" fmla="*/ 0 h 4473660"/>
                  <a:gd name="connsiteX0" fmla="*/ 812941 w 4486704"/>
                  <a:gd name="connsiteY0" fmla="*/ 0 h 4473660"/>
                  <a:gd name="connsiteX1" fmla="*/ 4486704 w 4486704"/>
                  <a:gd name="connsiteY1" fmla="*/ 3686463 h 4473660"/>
                  <a:gd name="connsiteX2" fmla="*/ 4023848 w 4486704"/>
                  <a:gd name="connsiteY2" fmla="*/ 3899362 h 4473660"/>
                  <a:gd name="connsiteX3" fmla="*/ 3523468 w 4486704"/>
                  <a:gd name="connsiteY3" fmla="*/ 4243532 h 4473660"/>
                  <a:gd name="connsiteX4" fmla="*/ 3248454 w 4486704"/>
                  <a:gd name="connsiteY4" fmla="*/ 4472132 h 4473660"/>
                  <a:gd name="connsiteX5" fmla="*/ 2911855 w 4486704"/>
                  <a:gd name="connsiteY5" fmla="*/ 4025257 h 4473660"/>
                  <a:gd name="connsiteX6" fmla="*/ 2437964 w 4486704"/>
                  <a:gd name="connsiteY6" fmla="*/ 3765550 h 4473660"/>
                  <a:gd name="connsiteX7" fmla="*/ 2115153 w 4486704"/>
                  <a:gd name="connsiteY7" fmla="*/ 3274406 h 4473660"/>
                  <a:gd name="connsiteX8" fmla="*/ 1461218 w 4486704"/>
                  <a:gd name="connsiteY8" fmla="*/ 3058968 h 4473660"/>
                  <a:gd name="connsiteX9" fmla="*/ 1223613 w 4486704"/>
                  <a:gd name="connsiteY9" fmla="*/ 2508943 h 4473660"/>
                  <a:gd name="connsiteX10" fmla="*/ 650727 w 4486704"/>
                  <a:gd name="connsiteY10" fmla="*/ 2331605 h 4473660"/>
                  <a:gd name="connsiteX11" fmla="*/ 400653 w 4486704"/>
                  <a:gd name="connsiteY11" fmla="*/ 1798897 h 4473660"/>
                  <a:gd name="connsiteX12" fmla="*/ 718 w 4486704"/>
                  <a:gd name="connsiteY12" fmla="*/ 1718541 h 4473660"/>
                  <a:gd name="connsiteX13" fmla="*/ 538968 w 4486704"/>
                  <a:gd name="connsiteY13" fmla="*/ 811992 h 4473660"/>
                  <a:gd name="connsiteX14" fmla="*/ 812941 w 4486704"/>
                  <a:gd name="connsiteY14" fmla="*/ 0 h 4473660"/>
                  <a:gd name="connsiteX0" fmla="*/ 812941 w 4486704"/>
                  <a:gd name="connsiteY0" fmla="*/ 0 h 4473660"/>
                  <a:gd name="connsiteX1" fmla="*/ 4486704 w 4486704"/>
                  <a:gd name="connsiteY1" fmla="*/ 3686463 h 4473660"/>
                  <a:gd name="connsiteX2" fmla="*/ 4023848 w 4486704"/>
                  <a:gd name="connsiteY2" fmla="*/ 3899362 h 4473660"/>
                  <a:gd name="connsiteX3" fmla="*/ 3523468 w 4486704"/>
                  <a:gd name="connsiteY3" fmla="*/ 4243532 h 4473660"/>
                  <a:gd name="connsiteX4" fmla="*/ 3248454 w 4486704"/>
                  <a:gd name="connsiteY4" fmla="*/ 4472132 h 4473660"/>
                  <a:gd name="connsiteX5" fmla="*/ 2911855 w 4486704"/>
                  <a:gd name="connsiteY5" fmla="*/ 4025257 h 4473660"/>
                  <a:gd name="connsiteX6" fmla="*/ 2437964 w 4486704"/>
                  <a:gd name="connsiteY6" fmla="*/ 3765550 h 4473660"/>
                  <a:gd name="connsiteX7" fmla="*/ 2115153 w 4486704"/>
                  <a:gd name="connsiteY7" fmla="*/ 3274406 h 4473660"/>
                  <a:gd name="connsiteX8" fmla="*/ 1461218 w 4486704"/>
                  <a:gd name="connsiteY8" fmla="*/ 3058968 h 4473660"/>
                  <a:gd name="connsiteX9" fmla="*/ 1223613 w 4486704"/>
                  <a:gd name="connsiteY9" fmla="*/ 2508943 h 4473660"/>
                  <a:gd name="connsiteX10" fmla="*/ 650727 w 4486704"/>
                  <a:gd name="connsiteY10" fmla="*/ 2331605 h 4473660"/>
                  <a:gd name="connsiteX11" fmla="*/ 400653 w 4486704"/>
                  <a:gd name="connsiteY11" fmla="*/ 1798897 h 4473660"/>
                  <a:gd name="connsiteX12" fmla="*/ 718 w 4486704"/>
                  <a:gd name="connsiteY12" fmla="*/ 1718541 h 4473660"/>
                  <a:gd name="connsiteX13" fmla="*/ 538968 w 4486704"/>
                  <a:gd name="connsiteY13" fmla="*/ 811992 h 4473660"/>
                  <a:gd name="connsiteX14" fmla="*/ 812941 w 4486704"/>
                  <a:gd name="connsiteY14" fmla="*/ 0 h 4473660"/>
                  <a:gd name="connsiteX0" fmla="*/ 812941 w 4486704"/>
                  <a:gd name="connsiteY0" fmla="*/ 0 h 4473660"/>
                  <a:gd name="connsiteX1" fmla="*/ 4486704 w 4486704"/>
                  <a:gd name="connsiteY1" fmla="*/ 3686463 h 4473660"/>
                  <a:gd name="connsiteX2" fmla="*/ 4023848 w 4486704"/>
                  <a:gd name="connsiteY2" fmla="*/ 3899362 h 4473660"/>
                  <a:gd name="connsiteX3" fmla="*/ 3523468 w 4486704"/>
                  <a:gd name="connsiteY3" fmla="*/ 4243532 h 4473660"/>
                  <a:gd name="connsiteX4" fmla="*/ 3223054 w 4486704"/>
                  <a:gd name="connsiteY4" fmla="*/ 4472132 h 4473660"/>
                  <a:gd name="connsiteX5" fmla="*/ 2911855 w 4486704"/>
                  <a:gd name="connsiteY5" fmla="*/ 4025257 h 4473660"/>
                  <a:gd name="connsiteX6" fmla="*/ 2437964 w 4486704"/>
                  <a:gd name="connsiteY6" fmla="*/ 3765550 h 4473660"/>
                  <a:gd name="connsiteX7" fmla="*/ 2115153 w 4486704"/>
                  <a:gd name="connsiteY7" fmla="*/ 3274406 h 4473660"/>
                  <a:gd name="connsiteX8" fmla="*/ 1461218 w 4486704"/>
                  <a:gd name="connsiteY8" fmla="*/ 3058968 h 4473660"/>
                  <a:gd name="connsiteX9" fmla="*/ 1223613 w 4486704"/>
                  <a:gd name="connsiteY9" fmla="*/ 2508943 h 4473660"/>
                  <a:gd name="connsiteX10" fmla="*/ 650727 w 4486704"/>
                  <a:gd name="connsiteY10" fmla="*/ 2331605 h 4473660"/>
                  <a:gd name="connsiteX11" fmla="*/ 400653 w 4486704"/>
                  <a:gd name="connsiteY11" fmla="*/ 1798897 h 4473660"/>
                  <a:gd name="connsiteX12" fmla="*/ 718 w 4486704"/>
                  <a:gd name="connsiteY12" fmla="*/ 1718541 h 4473660"/>
                  <a:gd name="connsiteX13" fmla="*/ 538968 w 4486704"/>
                  <a:gd name="connsiteY13" fmla="*/ 811992 h 4473660"/>
                  <a:gd name="connsiteX14" fmla="*/ 812941 w 4486704"/>
                  <a:gd name="connsiteY14" fmla="*/ 0 h 447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6704" h="4473660">
                    <a:moveTo>
                      <a:pt x="812941" y="0"/>
                    </a:moveTo>
                    <a:lnTo>
                      <a:pt x="4486704" y="3686463"/>
                    </a:lnTo>
                    <a:cubicBezTo>
                      <a:pt x="4250831" y="3782752"/>
                      <a:pt x="4184387" y="3806517"/>
                      <a:pt x="4023848" y="3899362"/>
                    </a:cubicBezTo>
                    <a:cubicBezTo>
                      <a:pt x="3863309" y="3992207"/>
                      <a:pt x="3656934" y="4134312"/>
                      <a:pt x="3523468" y="4243532"/>
                    </a:cubicBezTo>
                    <a:cubicBezTo>
                      <a:pt x="3390002" y="4352752"/>
                      <a:pt x="3349361" y="4396509"/>
                      <a:pt x="3223054" y="4472132"/>
                    </a:cubicBezTo>
                    <a:cubicBezTo>
                      <a:pt x="3011772" y="4499841"/>
                      <a:pt x="3042703" y="4143021"/>
                      <a:pt x="2911855" y="4025257"/>
                    </a:cubicBezTo>
                    <a:cubicBezTo>
                      <a:pt x="2781007" y="3907493"/>
                      <a:pt x="2606066" y="3843944"/>
                      <a:pt x="2437964" y="3765550"/>
                    </a:cubicBezTo>
                    <a:cubicBezTo>
                      <a:pt x="2302882" y="3647787"/>
                      <a:pt x="2277944" y="3392170"/>
                      <a:pt x="2115153" y="3274406"/>
                    </a:cubicBezTo>
                    <a:cubicBezTo>
                      <a:pt x="1952362" y="3156642"/>
                      <a:pt x="1642828" y="3147175"/>
                      <a:pt x="1461218" y="3058968"/>
                    </a:cubicBezTo>
                    <a:cubicBezTo>
                      <a:pt x="1308818" y="2937741"/>
                      <a:pt x="1358695" y="2630170"/>
                      <a:pt x="1223613" y="2508943"/>
                    </a:cubicBezTo>
                    <a:cubicBezTo>
                      <a:pt x="1088531" y="2387716"/>
                      <a:pt x="806937" y="2425816"/>
                      <a:pt x="650727" y="2331605"/>
                    </a:cubicBezTo>
                    <a:cubicBezTo>
                      <a:pt x="536427" y="2206914"/>
                      <a:pt x="508988" y="1901074"/>
                      <a:pt x="400653" y="1798897"/>
                    </a:cubicBezTo>
                    <a:cubicBezTo>
                      <a:pt x="292318" y="1696720"/>
                      <a:pt x="-16831" y="1908002"/>
                      <a:pt x="718" y="1718541"/>
                    </a:cubicBezTo>
                    <a:cubicBezTo>
                      <a:pt x="180135" y="1416358"/>
                      <a:pt x="315101" y="1234825"/>
                      <a:pt x="538968" y="811992"/>
                    </a:cubicBezTo>
                    <a:lnTo>
                      <a:pt x="812941" y="0"/>
                    </a:lnTo>
                    <a:close/>
                  </a:path>
                </a:pathLst>
              </a:custGeom>
              <a:gradFill flip="none" rotWithShape="1">
                <a:gsLst>
                  <a:gs pos="41000">
                    <a:srgbClr val="B1B1B1">
                      <a:alpha val="3000"/>
                    </a:srgbClr>
                  </a:gs>
                  <a:gs pos="36000">
                    <a:schemeClr val="bg1">
                      <a:lumMod val="85000"/>
                      <a:alpha val="0"/>
                    </a:schemeClr>
                  </a:gs>
                  <a:gs pos="49000">
                    <a:srgbClr val="313131">
                      <a:alpha val="18000"/>
                    </a:srgbClr>
                  </a:gs>
                  <a:gs pos="58000">
                    <a:schemeClr val="tx1">
                      <a:alpha val="48000"/>
                    </a:schemeClr>
                  </a:gs>
                  <a:gs pos="83000">
                    <a:schemeClr val="tx1"/>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9" name="弦形 38"/>
              <p:cNvSpPr/>
              <p:nvPr/>
            </p:nvSpPr>
            <p:spPr>
              <a:xfrm rot="2700000">
                <a:off x="1549528" y="1935895"/>
                <a:ext cx="1559351" cy="1559351"/>
              </a:xfrm>
              <a:prstGeom prst="chord">
                <a:avLst>
                  <a:gd name="adj1" fmla="val 10717091"/>
                  <a:gd name="adj2" fmla="val 72448"/>
                </a:avLst>
              </a:prstGeom>
              <a:solidFill>
                <a:srgbClr val="F1AF5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0" name="Freeform 69"/>
              <p:cNvSpPr>
                <a:spLocks noEditPoints="1"/>
              </p:cNvSpPr>
              <p:nvPr/>
            </p:nvSpPr>
            <p:spPr bwMode="auto">
              <a:xfrm>
                <a:off x="4150785" y="4256935"/>
                <a:ext cx="535025" cy="228480"/>
              </a:xfrm>
              <a:custGeom>
                <a:avLst/>
                <a:gdLst>
                  <a:gd name="T0" fmla="*/ 338 w 373"/>
                  <a:gd name="T1" fmla="*/ 16 h 159"/>
                  <a:gd name="T2" fmla="*/ 285 w 373"/>
                  <a:gd name="T3" fmla="*/ 0 h 159"/>
                  <a:gd name="T4" fmla="*/ 0 w 373"/>
                  <a:gd name="T5" fmla="*/ 55 h 159"/>
                  <a:gd name="T6" fmla="*/ 24 w 373"/>
                  <a:gd name="T7" fmla="*/ 141 h 159"/>
                  <a:gd name="T8" fmla="*/ 57 w 373"/>
                  <a:gd name="T9" fmla="*/ 106 h 159"/>
                  <a:gd name="T10" fmla="*/ 89 w 373"/>
                  <a:gd name="T11" fmla="*/ 141 h 159"/>
                  <a:gd name="T12" fmla="*/ 95 w 373"/>
                  <a:gd name="T13" fmla="*/ 139 h 159"/>
                  <a:gd name="T14" fmla="*/ 159 w 373"/>
                  <a:gd name="T15" fmla="*/ 139 h 159"/>
                  <a:gd name="T16" fmla="*/ 249 w 373"/>
                  <a:gd name="T17" fmla="*/ 141 h 159"/>
                  <a:gd name="T18" fmla="*/ 281 w 373"/>
                  <a:gd name="T19" fmla="*/ 106 h 159"/>
                  <a:gd name="T20" fmla="*/ 313 w 373"/>
                  <a:gd name="T21" fmla="*/ 141 h 159"/>
                  <a:gd name="T22" fmla="*/ 361 w 373"/>
                  <a:gd name="T23" fmla="*/ 116 h 159"/>
                  <a:gd name="T24" fmla="*/ 330 w 373"/>
                  <a:gd name="T25" fmla="*/ 28 h 159"/>
                  <a:gd name="T26" fmla="*/ 361 w 373"/>
                  <a:gd name="T27" fmla="*/ 47 h 159"/>
                  <a:gd name="T28" fmla="*/ 369 w 373"/>
                  <a:gd name="T29" fmla="*/ 48 h 159"/>
                  <a:gd name="T30" fmla="*/ 234 w 373"/>
                  <a:gd name="T31" fmla="*/ 64 h 159"/>
                  <a:gd name="T32" fmla="*/ 16 w 373"/>
                  <a:gd name="T33" fmla="*/ 56 h 159"/>
                  <a:gd name="T34" fmla="*/ 27 w 373"/>
                  <a:gd name="T35" fmla="*/ 16 h 159"/>
                  <a:gd name="T36" fmla="*/ 234 w 373"/>
                  <a:gd name="T37" fmla="*/ 64 h 159"/>
                  <a:gd name="T38" fmla="*/ 346 w 373"/>
                  <a:gd name="T39" fmla="*/ 120 h 159"/>
                  <a:gd name="T40" fmla="*/ 347 w 373"/>
                  <a:gd name="T41" fmla="*/ 106 h 159"/>
                  <a:gd name="T42" fmla="*/ 345 w 373"/>
                  <a:gd name="T43" fmla="*/ 92 h 159"/>
                  <a:gd name="T44" fmla="*/ 248 w 373"/>
                  <a:gd name="T45" fmla="*/ 64 h 159"/>
                  <a:gd name="T46" fmla="*/ 246 w 373"/>
                  <a:gd name="T47" fmla="*/ 16 h 159"/>
                  <a:gd name="T48" fmla="*/ 345 w 373"/>
                  <a:gd name="T49" fmla="*/ 92 h 159"/>
                  <a:gd name="T50" fmla="*/ 36 w 373"/>
                  <a:gd name="T51" fmla="*/ 139 h 159"/>
                  <a:gd name="T52" fmla="*/ 77 w 373"/>
                  <a:gd name="T53" fmla="*/ 139 h 159"/>
                  <a:gd name="T54" fmla="*/ 57 w 373"/>
                  <a:gd name="T55" fmla="*/ 151 h 159"/>
                  <a:gd name="T56" fmla="*/ 57 w 373"/>
                  <a:gd name="T57" fmla="*/ 126 h 159"/>
                  <a:gd name="T58" fmla="*/ 57 w 373"/>
                  <a:gd name="T59" fmla="*/ 151 h 159"/>
                  <a:gd name="T60" fmla="*/ 106 w 373"/>
                  <a:gd name="T61" fmla="*/ 139 h 159"/>
                  <a:gd name="T62" fmla="*/ 148 w 373"/>
                  <a:gd name="T63" fmla="*/ 139 h 159"/>
                  <a:gd name="T64" fmla="*/ 127 w 373"/>
                  <a:gd name="T65" fmla="*/ 151 h 159"/>
                  <a:gd name="T66" fmla="*/ 127 w 373"/>
                  <a:gd name="T67" fmla="*/ 126 h 159"/>
                  <a:gd name="T68" fmla="*/ 127 w 373"/>
                  <a:gd name="T69" fmla="*/ 151 h 159"/>
                  <a:gd name="T70" fmla="*/ 260 w 373"/>
                  <a:gd name="T71" fmla="*/ 139 h 159"/>
                  <a:gd name="T72" fmla="*/ 301 w 373"/>
                  <a:gd name="T73" fmla="*/ 139 h 159"/>
                  <a:gd name="T74" fmla="*/ 281 w 373"/>
                  <a:gd name="T75" fmla="*/ 151 h 159"/>
                  <a:gd name="T76" fmla="*/ 281 w 373"/>
                  <a:gd name="T77" fmla="*/ 126 h 159"/>
                  <a:gd name="T78" fmla="*/ 281 w 373"/>
                  <a:gd name="T79" fmla="*/ 15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41" name="Freeform 115"/>
              <p:cNvSpPr>
                <a:spLocks noEditPoints="1"/>
              </p:cNvSpPr>
              <p:nvPr/>
            </p:nvSpPr>
            <p:spPr bwMode="auto">
              <a:xfrm>
                <a:off x="2327750" y="2348004"/>
                <a:ext cx="453152" cy="264657"/>
              </a:xfrm>
              <a:custGeom>
                <a:avLst/>
                <a:gdLst>
                  <a:gd name="T0" fmla="*/ 231 w 317"/>
                  <a:gd name="T1" fmla="*/ 67 h 185"/>
                  <a:gd name="T2" fmla="*/ 195 w 317"/>
                  <a:gd name="T3" fmla="*/ 3 h 185"/>
                  <a:gd name="T4" fmla="*/ 194 w 317"/>
                  <a:gd name="T5" fmla="*/ 2 h 185"/>
                  <a:gd name="T6" fmla="*/ 193 w 317"/>
                  <a:gd name="T7" fmla="*/ 1 h 185"/>
                  <a:gd name="T8" fmla="*/ 192 w 317"/>
                  <a:gd name="T9" fmla="*/ 0 h 185"/>
                  <a:gd name="T10" fmla="*/ 191 w 317"/>
                  <a:gd name="T11" fmla="*/ 0 h 185"/>
                  <a:gd name="T12" fmla="*/ 189 w 317"/>
                  <a:gd name="T13" fmla="*/ 0 h 185"/>
                  <a:gd name="T14" fmla="*/ 169 w 317"/>
                  <a:gd name="T15" fmla="*/ 0 h 185"/>
                  <a:gd name="T16" fmla="*/ 169 w 317"/>
                  <a:gd name="T17" fmla="*/ 13 h 185"/>
                  <a:gd name="T18" fmla="*/ 195 w 317"/>
                  <a:gd name="T19" fmla="*/ 30 h 185"/>
                  <a:gd name="T20" fmla="*/ 99 w 317"/>
                  <a:gd name="T21" fmla="*/ 18 h 185"/>
                  <a:gd name="T22" fmla="*/ 117 w 317"/>
                  <a:gd name="T23" fmla="*/ 72 h 185"/>
                  <a:gd name="T24" fmla="*/ 126 w 317"/>
                  <a:gd name="T25" fmla="*/ 74 h 185"/>
                  <a:gd name="T26" fmla="*/ 114 w 317"/>
                  <a:gd name="T27" fmla="*/ 43 h 185"/>
                  <a:gd name="T28" fmla="*/ 151 w 317"/>
                  <a:gd name="T29" fmla="*/ 117 h 185"/>
                  <a:gd name="T30" fmla="*/ 61 w 317"/>
                  <a:gd name="T31" fmla="*/ 62 h 185"/>
                  <a:gd name="T32" fmla="*/ 61 w 317"/>
                  <a:gd name="T33" fmla="*/ 185 h 185"/>
                  <a:gd name="T34" fmla="*/ 155 w 317"/>
                  <a:gd name="T35" fmla="*/ 130 h 185"/>
                  <a:gd name="T36" fmla="*/ 206 w 317"/>
                  <a:gd name="T37" fmla="*/ 49 h 185"/>
                  <a:gd name="T38" fmla="*/ 194 w 317"/>
                  <a:gd name="T39" fmla="*/ 123 h 185"/>
                  <a:gd name="T40" fmla="*/ 317 w 317"/>
                  <a:gd name="T41" fmla="*/ 123 h 185"/>
                  <a:gd name="T42" fmla="*/ 61 w 317"/>
                  <a:gd name="T43" fmla="*/ 101 h 185"/>
                  <a:gd name="T44" fmla="*/ 61 w 317"/>
                  <a:gd name="T45" fmla="*/ 146 h 185"/>
                  <a:gd name="T46" fmla="*/ 111 w 317"/>
                  <a:gd name="T47" fmla="*/ 130 h 185"/>
                  <a:gd name="T48" fmla="*/ 11 w 317"/>
                  <a:gd name="T49" fmla="*/ 123 h 185"/>
                  <a:gd name="T50" fmla="*/ 111 w 317"/>
                  <a:gd name="T51" fmla="*/ 117 h 185"/>
                  <a:gd name="T52" fmla="*/ 61 w 317"/>
                  <a:gd name="T53" fmla="*/ 101 h 185"/>
                  <a:gd name="T54" fmla="*/ 206 w 317"/>
                  <a:gd name="T55" fmla="*/ 123 h 185"/>
                  <a:gd name="T56" fmla="*/ 239 w 317"/>
                  <a:gd name="T57" fmla="*/ 108 h 185"/>
                  <a:gd name="T58" fmla="*/ 256 w 317"/>
                  <a:gd name="T59" fmla="*/ 146 h 185"/>
                  <a:gd name="T60" fmla="*/ 256 w 317"/>
                  <a:gd name="T61" fmla="*/ 101 h 185"/>
                  <a:gd name="T62" fmla="*/ 237 w 317"/>
                  <a:gd name="T63" fmla="*/ 77 h 185"/>
                  <a:gd name="T64" fmla="*/ 306 w 317"/>
                  <a:gd name="T65" fmla="*/ 123 h 185"/>
                  <a:gd name="T66" fmla="*/ 63 w 317"/>
                  <a:gd name="T67" fmla="*/ 6 h 185"/>
                  <a:gd name="T68" fmla="*/ 110 w 317"/>
                  <a:gd name="T69" fmla="*/ 0 h 185"/>
                  <a:gd name="T70" fmla="*/ 110 w 317"/>
                  <a:gd name="T71" fmla="*/ 13 h 185"/>
                  <a:gd name="T72" fmla="*/ 63 w 317"/>
                  <a:gd name="T73" fmla="*/ 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7" h="185">
                    <a:moveTo>
                      <a:pt x="256" y="62"/>
                    </a:moveTo>
                    <a:cubicBezTo>
                      <a:pt x="247" y="62"/>
                      <a:pt x="239" y="64"/>
                      <a:pt x="231" y="67"/>
                    </a:cubicBezTo>
                    <a:cubicBezTo>
                      <a:pt x="195" y="3"/>
                      <a:pt x="195" y="3"/>
                      <a:pt x="195" y="3"/>
                    </a:cubicBezTo>
                    <a:cubicBezTo>
                      <a:pt x="195" y="3"/>
                      <a:pt x="195" y="3"/>
                      <a:pt x="195" y="3"/>
                    </a:cubicBezTo>
                    <a:cubicBezTo>
                      <a:pt x="195" y="3"/>
                      <a:pt x="195" y="3"/>
                      <a:pt x="194" y="2"/>
                    </a:cubicBezTo>
                    <a:cubicBezTo>
                      <a:pt x="194" y="2"/>
                      <a:pt x="194" y="2"/>
                      <a:pt x="194" y="2"/>
                    </a:cubicBezTo>
                    <a:cubicBezTo>
                      <a:pt x="194" y="2"/>
                      <a:pt x="194" y="2"/>
                      <a:pt x="194" y="1"/>
                    </a:cubicBezTo>
                    <a:cubicBezTo>
                      <a:pt x="193" y="1"/>
                      <a:pt x="193" y="1"/>
                      <a:pt x="193" y="1"/>
                    </a:cubicBezTo>
                    <a:cubicBezTo>
                      <a:pt x="193" y="1"/>
                      <a:pt x="193" y="1"/>
                      <a:pt x="193" y="1"/>
                    </a:cubicBezTo>
                    <a:cubicBezTo>
                      <a:pt x="192" y="1"/>
                      <a:pt x="192" y="0"/>
                      <a:pt x="192" y="0"/>
                    </a:cubicBezTo>
                    <a:cubicBezTo>
                      <a:pt x="192" y="0"/>
                      <a:pt x="192" y="0"/>
                      <a:pt x="191" y="0"/>
                    </a:cubicBezTo>
                    <a:cubicBezTo>
                      <a:pt x="191" y="0"/>
                      <a:pt x="191" y="0"/>
                      <a:pt x="191" y="0"/>
                    </a:cubicBezTo>
                    <a:cubicBezTo>
                      <a:pt x="191" y="0"/>
                      <a:pt x="190" y="0"/>
                      <a:pt x="190" y="0"/>
                    </a:cubicBezTo>
                    <a:cubicBezTo>
                      <a:pt x="190" y="0"/>
                      <a:pt x="190" y="0"/>
                      <a:pt x="189" y="0"/>
                    </a:cubicBezTo>
                    <a:cubicBezTo>
                      <a:pt x="189" y="0"/>
                      <a:pt x="189" y="0"/>
                      <a:pt x="189" y="0"/>
                    </a:cubicBezTo>
                    <a:cubicBezTo>
                      <a:pt x="169" y="0"/>
                      <a:pt x="169" y="0"/>
                      <a:pt x="169" y="0"/>
                    </a:cubicBezTo>
                    <a:cubicBezTo>
                      <a:pt x="165" y="0"/>
                      <a:pt x="162" y="3"/>
                      <a:pt x="162" y="6"/>
                    </a:cubicBezTo>
                    <a:cubicBezTo>
                      <a:pt x="162" y="10"/>
                      <a:pt x="165" y="13"/>
                      <a:pt x="169" y="13"/>
                    </a:cubicBezTo>
                    <a:cubicBezTo>
                      <a:pt x="185" y="13"/>
                      <a:pt x="185" y="13"/>
                      <a:pt x="185" y="13"/>
                    </a:cubicBezTo>
                    <a:cubicBezTo>
                      <a:pt x="195" y="30"/>
                      <a:pt x="195" y="30"/>
                      <a:pt x="195" y="30"/>
                    </a:cubicBezTo>
                    <a:cubicBezTo>
                      <a:pt x="106" y="30"/>
                      <a:pt x="106" y="30"/>
                      <a:pt x="106" y="30"/>
                    </a:cubicBezTo>
                    <a:cubicBezTo>
                      <a:pt x="99" y="18"/>
                      <a:pt x="99" y="18"/>
                      <a:pt x="99" y="18"/>
                    </a:cubicBezTo>
                    <a:cubicBezTo>
                      <a:pt x="83" y="18"/>
                      <a:pt x="83" y="18"/>
                      <a:pt x="83" y="18"/>
                    </a:cubicBezTo>
                    <a:cubicBezTo>
                      <a:pt x="117" y="72"/>
                      <a:pt x="117" y="72"/>
                      <a:pt x="117" y="72"/>
                    </a:cubicBezTo>
                    <a:cubicBezTo>
                      <a:pt x="119" y="74"/>
                      <a:pt x="121" y="75"/>
                      <a:pt x="123" y="75"/>
                    </a:cubicBezTo>
                    <a:cubicBezTo>
                      <a:pt x="124" y="75"/>
                      <a:pt x="125" y="74"/>
                      <a:pt x="126" y="74"/>
                    </a:cubicBezTo>
                    <a:cubicBezTo>
                      <a:pt x="129" y="72"/>
                      <a:pt x="130" y="68"/>
                      <a:pt x="128" y="65"/>
                    </a:cubicBezTo>
                    <a:cubicBezTo>
                      <a:pt x="114" y="43"/>
                      <a:pt x="114" y="43"/>
                      <a:pt x="114" y="43"/>
                    </a:cubicBezTo>
                    <a:cubicBezTo>
                      <a:pt x="194" y="43"/>
                      <a:pt x="194" y="43"/>
                      <a:pt x="194" y="43"/>
                    </a:cubicBezTo>
                    <a:cubicBezTo>
                      <a:pt x="151" y="117"/>
                      <a:pt x="151" y="117"/>
                      <a:pt x="151" y="117"/>
                    </a:cubicBezTo>
                    <a:cubicBezTo>
                      <a:pt x="123" y="117"/>
                      <a:pt x="123" y="117"/>
                      <a:pt x="123" y="117"/>
                    </a:cubicBezTo>
                    <a:cubicBezTo>
                      <a:pt x="119" y="86"/>
                      <a:pt x="93" y="62"/>
                      <a:pt x="61" y="62"/>
                    </a:cubicBezTo>
                    <a:cubicBezTo>
                      <a:pt x="27" y="62"/>
                      <a:pt x="0" y="90"/>
                      <a:pt x="0" y="123"/>
                    </a:cubicBezTo>
                    <a:cubicBezTo>
                      <a:pt x="0" y="157"/>
                      <a:pt x="27" y="185"/>
                      <a:pt x="61" y="185"/>
                    </a:cubicBezTo>
                    <a:cubicBezTo>
                      <a:pt x="93" y="185"/>
                      <a:pt x="119" y="161"/>
                      <a:pt x="123" y="130"/>
                    </a:cubicBezTo>
                    <a:cubicBezTo>
                      <a:pt x="123" y="130"/>
                      <a:pt x="151" y="130"/>
                      <a:pt x="155" y="130"/>
                    </a:cubicBezTo>
                    <a:cubicBezTo>
                      <a:pt x="158" y="130"/>
                      <a:pt x="159" y="129"/>
                      <a:pt x="161" y="127"/>
                    </a:cubicBezTo>
                    <a:cubicBezTo>
                      <a:pt x="206" y="49"/>
                      <a:pt x="206" y="49"/>
                      <a:pt x="206" y="49"/>
                    </a:cubicBezTo>
                    <a:cubicBezTo>
                      <a:pt x="220" y="74"/>
                      <a:pt x="220" y="74"/>
                      <a:pt x="220" y="74"/>
                    </a:cubicBezTo>
                    <a:cubicBezTo>
                      <a:pt x="204" y="85"/>
                      <a:pt x="194" y="103"/>
                      <a:pt x="194" y="123"/>
                    </a:cubicBezTo>
                    <a:cubicBezTo>
                      <a:pt x="194" y="157"/>
                      <a:pt x="222" y="185"/>
                      <a:pt x="256" y="185"/>
                    </a:cubicBezTo>
                    <a:cubicBezTo>
                      <a:pt x="290" y="185"/>
                      <a:pt x="317" y="157"/>
                      <a:pt x="317" y="123"/>
                    </a:cubicBezTo>
                    <a:cubicBezTo>
                      <a:pt x="317" y="90"/>
                      <a:pt x="290" y="62"/>
                      <a:pt x="256" y="62"/>
                    </a:cubicBezTo>
                    <a:close/>
                    <a:moveTo>
                      <a:pt x="61" y="101"/>
                    </a:moveTo>
                    <a:cubicBezTo>
                      <a:pt x="49" y="101"/>
                      <a:pt x="38" y="111"/>
                      <a:pt x="38" y="124"/>
                    </a:cubicBezTo>
                    <a:cubicBezTo>
                      <a:pt x="38" y="136"/>
                      <a:pt x="49" y="146"/>
                      <a:pt x="61" y="146"/>
                    </a:cubicBezTo>
                    <a:cubicBezTo>
                      <a:pt x="72" y="146"/>
                      <a:pt x="81" y="139"/>
                      <a:pt x="83" y="130"/>
                    </a:cubicBezTo>
                    <a:cubicBezTo>
                      <a:pt x="111" y="130"/>
                      <a:pt x="111" y="130"/>
                      <a:pt x="111" y="130"/>
                    </a:cubicBezTo>
                    <a:cubicBezTo>
                      <a:pt x="108" y="155"/>
                      <a:pt x="87" y="174"/>
                      <a:pt x="61" y="174"/>
                    </a:cubicBezTo>
                    <a:cubicBezTo>
                      <a:pt x="34" y="174"/>
                      <a:pt x="11" y="151"/>
                      <a:pt x="11" y="123"/>
                    </a:cubicBezTo>
                    <a:cubicBezTo>
                      <a:pt x="11" y="96"/>
                      <a:pt x="34" y="73"/>
                      <a:pt x="61" y="73"/>
                    </a:cubicBezTo>
                    <a:cubicBezTo>
                      <a:pt x="87" y="73"/>
                      <a:pt x="108" y="92"/>
                      <a:pt x="111" y="117"/>
                    </a:cubicBezTo>
                    <a:cubicBezTo>
                      <a:pt x="83" y="117"/>
                      <a:pt x="83" y="117"/>
                      <a:pt x="83" y="117"/>
                    </a:cubicBezTo>
                    <a:cubicBezTo>
                      <a:pt x="81" y="108"/>
                      <a:pt x="72" y="101"/>
                      <a:pt x="61" y="101"/>
                    </a:cubicBezTo>
                    <a:close/>
                    <a:moveTo>
                      <a:pt x="256" y="174"/>
                    </a:moveTo>
                    <a:cubicBezTo>
                      <a:pt x="228" y="174"/>
                      <a:pt x="206" y="151"/>
                      <a:pt x="206" y="123"/>
                    </a:cubicBezTo>
                    <a:cubicBezTo>
                      <a:pt x="206" y="107"/>
                      <a:pt x="213" y="93"/>
                      <a:pt x="226" y="84"/>
                    </a:cubicBezTo>
                    <a:cubicBezTo>
                      <a:pt x="239" y="108"/>
                      <a:pt x="239" y="108"/>
                      <a:pt x="239" y="108"/>
                    </a:cubicBezTo>
                    <a:cubicBezTo>
                      <a:pt x="235" y="112"/>
                      <a:pt x="233" y="117"/>
                      <a:pt x="233" y="124"/>
                    </a:cubicBezTo>
                    <a:cubicBezTo>
                      <a:pt x="233" y="136"/>
                      <a:pt x="243" y="146"/>
                      <a:pt x="256" y="146"/>
                    </a:cubicBezTo>
                    <a:cubicBezTo>
                      <a:pt x="268" y="146"/>
                      <a:pt x="279" y="136"/>
                      <a:pt x="279" y="124"/>
                    </a:cubicBezTo>
                    <a:cubicBezTo>
                      <a:pt x="279" y="111"/>
                      <a:pt x="268" y="101"/>
                      <a:pt x="256" y="101"/>
                    </a:cubicBezTo>
                    <a:cubicBezTo>
                      <a:pt x="254" y="101"/>
                      <a:pt x="252" y="101"/>
                      <a:pt x="251" y="101"/>
                    </a:cubicBezTo>
                    <a:cubicBezTo>
                      <a:pt x="237" y="77"/>
                      <a:pt x="237" y="77"/>
                      <a:pt x="237" y="77"/>
                    </a:cubicBezTo>
                    <a:cubicBezTo>
                      <a:pt x="243" y="75"/>
                      <a:pt x="249" y="73"/>
                      <a:pt x="256" y="73"/>
                    </a:cubicBezTo>
                    <a:cubicBezTo>
                      <a:pt x="283" y="73"/>
                      <a:pt x="306" y="96"/>
                      <a:pt x="306" y="123"/>
                    </a:cubicBezTo>
                    <a:cubicBezTo>
                      <a:pt x="306" y="151"/>
                      <a:pt x="283" y="174"/>
                      <a:pt x="256" y="174"/>
                    </a:cubicBezTo>
                    <a:close/>
                    <a:moveTo>
                      <a:pt x="63" y="6"/>
                    </a:moveTo>
                    <a:cubicBezTo>
                      <a:pt x="63" y="3"/>
                      <a:pt x="66" y="0"/>
                      <a:pt x="69" y="0"/>
                    </a:cubicBezTo>
                    <a:cubicBezTo>
                      <a:pt x="110" y="0"/>
                      <a:pt x="110" y="0"/>
                      <a:pt x="110" y="0"/>
                    </a:cubicBezTo>
                    <a:cubicBezTo>
                      <a:pt x="114" y="0"/>
                      <a:pt x="117" y="3"/>
                      <a:pt x="117" y="6"/>
                    </a:cubicBezTo>
                    <a:cubicBezTo>
                      <a:pt x="117" y="10"/>
                      <a:pt x="114" y="13"/>
                      <a:pt x="110" y="13"/>
                    </a:cubicBezTo>
                    <a:cubicBezTo>
                      <a:pt x="69" y="13"/>
                      <a:pt x="69" y="13"/>
                      <a:pt x="69" y="13"/>
                    </a:cubicBezTo>
                    <a:cubicBezTo>
                      <a:pt x="66" y="13"/>
                      <a:pt x="63" y="10"/>
                      <a:pt x="63" y="6"/>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2" name="Freeform 117"/>
              <p:cNvSpPr>
                <a:spLocks noEditPoints="1"/>
              </p:cNvSpPr>
              <p:nvPr/>
            </p:nvSpPr>
            <p:spPr bwMode="auto">
              <a:xfrm>
                <a:off x="3310609" y="3291467"/>
                <a:ext cx="447441" cy="279889"/>
              </a:xfrm>
              <a:custGeom>
                <a:avLst/>
                <a:gdLst>
                  <a:gd name="T0" fmla="*/ 43 w 312"/>
                  <a:gd name="T1" fmla="*/ 140 h 195"/>
                  <a:gd name="T2" fmla="*/ 43 w 312"/>
                  <a:gd name="T3" fmla="*/ 163 h 195"/>
                  <a:gd name="T4" fmla="*/ 25 w 312"/>
                  <a:gd name="T5" fmla="*/ 113 h 195"/>
                  <a:gd name="T6" fmla="*/ 15 w 312"/>
                  <a:gd name="T7" fmla="*/ 152 h 195"/>
                  <a:gd name="T8" fmla="*/ 71 w 312"/>
                  <a:gd name="T9" fmla="*/ 156 h 195"/>
                  <a:gd name="T10" fmla="*/ 43 w 312"/>
                  <a:gd name="T11" fmla="*/ 195 h 195"/>
                  <a:gd name="T12" fmla="*/ 25 w 312"/>
                  <a:gd name="T13" fmla="*/ 113 h 195"/>
                  <a:gd name="T14" fmla="*/ 215 w 312"/>
                  <a:gd name="T15" fmla="*/ 168 h 195"/>
                  <a:gd name="T16" fmla="*/ 215 w 312"/>
                  <a:gd name="T17" fmla="*/ 153 h 195"/>
                  <a:gd name="T18" fmla="*/ 238 w 312"/>
                  <a:gd name="T19" fmla="*/ 107 h 195"/>
                  <a:gd name="T20" fmla="*/ 226 w 312"/>
                  <a:gd name="T21" fmla="*/ 152 h 195"/>
                  <a:gd name="T22" fmla="*/ 312 w 312"/>
                  <a:gd name="T23" fmla="*/ 152 h 195"/>
                  <a:gd name="T24" fmla="*/ 253 w 312"/>
                  <a:gd name="T25" fmla="*/ 111 h 195"/>
                  <a:gd name="T26" fmla="*/ 269 w 312"/>
                  <a:gd name="T27" fmla="*/ 97 h 195"/>
                  <a:gd name="T28" fmla="*/ 212 w 312"/>
                  <a:gd name="T29" fmla="*/ 20 h 195"/>
                  <a:gd name="T30" fmla="*/ 203 w 312"/>
                  <a:gd name="T31" fmla="*/ 104 h 195"/>
                  <a:gd name="T32" fmla="*/ 148 w 312"/>
                  <a:gd name="T33" fmla="*/ 143 h 195"/>
                  <a:gd name="T34" fmla="*/ 1 w 312"/>
                  <a:gd name="T35" fmla="*/ 60 h 195"/>
                  <a:gd name="T36" fmla="*/ 251 w 312"/>
                  <a:gd name="T37" fmla="*/ 130 h 195"/>
                  <a:gd name="T38" fmla="*/ 258 w 312"/>
                  <a:gd name="T39" fmla="*/ 152 h 195"/>
                  <a:gd name="T40" fmla="*/ 280 w 312"/>
                  <a:gd name="T41" fmla="*/ 152 h 195"/>
                  <a:gd name="T42" fmla="*/ 261 w 312"/>
                  <a:gd name="T43" fmla="*/ 125 h 195"/>
                  <a:gd name="T44" fmla="*/ 297 w 312"/>
                  <a:gd name="T45" fmla="*/ 152 h 195"/>
                  <a:gd name="T46" fmla="*/ 241 w 312"/>
                  <a:gd name="T47" fmla="*/ 152 h 195"/>
                  <a:gd name="T48" fmla="*/ 122 w 312"/>
                  <a:gd name="T49" fmla="*/ 107 h 195"/>
                  <a:gd name="T50" fmla="*/ 103 w 312"/>
                  <a:gd name="T51" fmla="*/ 53 h 195"/>
                  <a:gd name="T52" fmla="*/ 135 w 312"/>
                  <a:gd name="T53" fmla="*/ 84 h 195"/>
                  <a:gd name="T54" fmla="*/ 190 w 312"/>
                  <a:gd name="T55" fmla="*/ 26 h 195"/>
                  <a:gd name="T56" fmla="*/ 163 w 312"/>
                  <a:gd name="T57" fmla="*/ 19 h 195"/>
                  <a:gd name="T58" fmla="*/ 163 w 312"/>
                  <a:gd name="T59" fmla="*/ 8 h 195"/>
                  <a:gd name="T60" fmla="*/ 187 w 312"/>
                  <a:gd name="T61" fmla="*/ 2 h 195"/>
                  <a:gd name="T62" fmla="*/ 203 w 312"/>
                  <a:gd name="T63" fmla="*/ 1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2" h="195">
                    <a:moveTo>
                      <a:pt x="55" y="152"/>
                    </a:moveTo>
                    <a:cubicBezTo>
                      <a:pt x="55" y="145"/>
                      <a:pt x="50" y="140"/>
                      <a:pt x="43" y="140"/>
                    </a:cubicBezTo>
                    <a:cubicBezTo>
                      <a:pt x="37" y="140"/>
                      <a:pt x="32" y="145"/>
                      <a:pt x="32" y="152"/>
                    </a:cubicBezTo>
                    <a:cubicBezTo>
                      <a:pt x="32" y="158"/>
                      <a:pt x="37" y="163"/>
                      <a:pt x="43" y="163"/>
                    </a:cubicBezTo>
                    <a:cubicBezTo>
                      <a:pt x="50" y="163"/>
                      <a:pt x="55" y="158"/>
                      <a:pt x="55" y="152"/>
                    </a:cubicBezTo>
                    <a:close/>
                    <a:moveTo>
                      <a:pt x="25" y="113"/>
                    </a:moveTo>
                    <a:cubicBezTo>
                      <a:pt x="29" y="116"/>
                      <a:pt x="33" y="120"/>
                      <a:pt x="37" y="124"/>
                    </a:cubicBezTo>
                    <a:cubicBezTo>
                      <a:pt x="24" y="127"/>
                      <a:pt x="15" y="138"/>
                      <a:pt x="15" y="152"/>
                    </a:cubicBezTo>
                    <a:cubicBezTo>
                      <a:pt x="15" y="167"/>
                      <a:pt x="28" y="180"/>
                      <a:pt x="43" y="180"/>
                    </a:cubicBezTo>
                    <a:cubicBezTo>
                      <a:pt x="57" y="180"/>
                      <a:pt x="69" y="169"/>
                      <a:pt x="71" y="156"/>
                    </a:cubicBezTo>
                    <a:cubicBezTo>
                      <a:pt x="75" y="159"/>
                      <a:pt x="79" y="163"/>
                      <a:pt x="83" y="167"/>
                    </a:cubicBezTo>
                    <a:cubicBezTo>
                      <a:pt x="77" y="183"/>
                      <a:pt x="62" y="195"/>
                      <a:pt x="43" y="195"/>
                    </a:cubicBezTo>
                    <a:cubicBezTo>
                      <a:pt x="20" y="195"/>
                      <a:pt x="0" y="175"/>
                      <a:pt x="0" y="152"/>
                    </a:cubicBezTo>
                    <a:cubicBezTo>
                      <a:pt x="0" y="134"/>
                      <a:pt x="10" y="120"/>
                      <a:pt x="25" y="113"/>
                    </a:cubicBezTo>
                    <a:close/>
                    <a:moveTo>
                      <a:pt x="101" y="168"/>
                    </a:moveTo>
                    <a:cubicBezTo>
                      <a:pt x="155" y="168"/>
                      <a:pt x="215" y="168"/>
                      <a:pt x="215" y="168"/>
                    </a:cubicBezTo>
                    <a:cubicBezTo>
                      <a:pt x="215" y="153"/>
                      <a:pt x="215" y="153"/>
                      <a:pt x="215" y="153"/>
                    </a:cubicBezTo>
                    <a:cubicBezTo>
                      <a:pt x="215" y="153"/>
                      <a:pt x="215" y="153"/>
                      <a:pt x="215" y="153"/>
                    </a:cubicBezTo>
                    <a:cubicBezTo>
                      <a:pt x="215" y="152"/>
                      <a:pt x="215" y="152"/>
                      <a:pt x="215" y="152"/>
                    </a:cubicBezTo>
                    <a:cubicBezTo>
                      <a:pt x="215" y="133"/>
                      <a:pt x="224" y="117"/>
                      <a:pt x="238" y="107"/>
                    </a:cubicBezTo>
                    <a:cubicBezTo>
                      <a:pt x="243" y="117"/>
                      <a:pt x="243" y="117"/>
                      <a:pt x="243" y="117"/>
                    </a:cubicBezTo>
                    <a:cubicBezTo>
                      <a:pt x="233" y="125"/>
                      <a:pt x="226" y="137"/>
                      <a:pt x="226" y="152"/>
                    </a:cubicBezTo>
                    <a:cubicBezTo>
                      <a:pt x="226" y="175"/>
                      <a:pt x="245" y="195"/>
                      <a:pt x="269" y="195"/>
                    </a:cubicBezTo>
                    <a:cubicBezTo>
                      <a:pt x="293" y="195"/>
                      <a:pt x="312" y="175"/>
                      <a:pt x="312" y="152"/>
                    </a:cubicBezTo>
                    <a:cubicBezTo>
                      <a:pt x="312" y="128"/>
                      <a:pt x="293" y="109"/>
                      <a:pt x="269" y="109"/>
                    </a:cubicBezTo>
                    <a:cubicBezTo>
                      <a:pt x="263" y="109"/>
                      <a:pt x="258" y="110"/>
                      <a:pt x="253" y="111"/>
                    </a:cubicBezTo>
                    <a:cubicBezTo>
                      <a:pt x="248" y="101"/>
                      <a:pt x="248" y="101"/>
                      <a:pt x="248" y="101"/>
                    </a:cubicBezTo>
                    <a:cubicBezTo>
                      <a:pt x="254" y="99"/>
                      <a:pt x="261" y="97"/>
                      <a:pt x="269" y="97"/>
                    </a:cubicBezTo>
                    <a:cubicBezTo>
                      <a:pt x="275" y="97"/>
                      <a:pt x="281" y="98"/>
                      <a:pt x="286" y="100"/>
                    </a:cubicBezTo>
                    <a:cubicBezTo>
                      <a:pt x="285" y="81"/>
                      <a:pt x="252" y="57"/>
                      <a:pt x="212" y="20"/>
                    </a:cubicBezTo>
                    <a:cubicBezTo>
                      <a:pt x="212" y="20"/>
                      <a:pt x="196" y="32"/>
                      <a:pt x="191" y="48"/>
                    </a:cubicBezTo>
                    <a:cubicBezTo>
                      <a:pt x="187" y="63"/>
                      <a:pt x="191" y="72"/>
                      <a:pt x="203" y="104"/>
                    </a:cubicBezTo>
                    <a:cubicBezTo>
                      <a:pt x="192" y="125"/>
                      <a:pt x="192" y="125"/>
                      <a:pt x="192" y="125"/>
                    </a:cubicBezTo>
                    <a:cubicBezTo>
                      <a:pt x="181" y="145"/>
                      <a:pt x="171" y="143"/>
                      <a:pt x="148" y="143"/>
                    </a:cubicBezTo>
                    <a:cubicBezTo>
                      <a:pt x="139" y="135"/>
                      <a:pt x="131" y="128"/>
                      <a:pt x="124" y="121"/>
                    </a:cubicBezTo>
                    <a:cubicBezTo>
                      <a:pt x="1" y="60"/>
                      <a:pt x="1" y="60"/>
                      <a:pt x="1" y="60"/>
                    </a:cubicBezTo>
                    <a:cubicBezTo>
                      <a:pt x="7" y="86"/>
                      <a:pt x="35" y="105"/>
                      <a:pt x="101" y="168"/>
                    </a:cubicBezTo>
                    <a:close/>
                    <a:moveTo>
                      <a:pt x="251" y="130"/>
                    </a:moveTo>
                    <a:cubicBezTo>
                      <a:pt x="259" y="146"/>
                      <a:pt x="259" y="146"/>
                      <a:pt x="259" y="146"/>
                    </a:cubicBezTo>
                    <a:cubicBezTo>
                      <a:pt x="258" y="147"/>
                      <a:pt x="258" y="149"/>
                      <a:pt x="258" y="152"/>
                    </a:cubicBezTo>
                    <a:cubicBezTo>
                      <a:pt x="258" y="158"/>
                      <a:pt x="263" y="163"/>
                      <a:pt x="269" y="163"/>
                    </a:cubicBezTo>
                    <a:cubicBezTo>
                      <a:pt x="275" y="163"/>
                      <a:pt x="280" y="158"/>
                      <a:pt x="280" y="152"/>
                    </a:cubicBezTo>
                    <a:cubicBezTo>
                      <a:pt x="280" y="145"/>
                      <a:pt x="275" y="140"/>
                      <a:pt x="269" y="140"/>
                    </a:cubicBezTo>
                    <a:cubicBezTo>
                      <a:pt x="261" y="125"/>
                      <a:pt x="261" y="125"/>
                      <a:pt x="261" y="125"/>
                    </a:cubicBezTo>
                    <a:cubicBezTo>
                      <a:pt x="263" y="124"/>
                      <a:pt x="266" y="123"/>
                      <a:pt x="269" y="123"/>
                    </a:cubicBezTo>
                    <a:cubicBezTo>
                      <a:pt x="284" y="123"/>
                      <a:pt x="297" y="136"/>
                      <a:pt x="297" y="152"/>
                    </a:cubicBezTo>
                    <a:cubicBezTo>
                      <a:pt x="297" y="167"/>
                      <a:pt x="284" y="180"/>
                      <a:pt x="269" y="180"/>
                    </a:cubicBezTo>
                    <a:cubicBezTo>
                      <a:pt x="253" y="180"/>
                      <a:pt x="241" y="167"/>
                      <a:pt x="241" y="152"/>
                    </a:cubicBezTo>
                    <a:cubicBezTo>
                      <a:pt x="241" y="143"/>
                      <a:pt x="245" y="135"/>
                      <a:pt x="251" y="130"/>
                    </a:cubicBezTo>
                    <a:close/>
                    <a:moveTo>
                      <a:pt x="122" y="107"/>
                    </a:moveTo>
                    <a:cubicBezTo>
                      <a:pt x="11" y="53"/>
                      <a:pt x="11" y="53"/>
                      <a:pt x="11" y="53"/>
                    </a:cubicBezTo>
                    <a:cubicBezTo>
                      <a:pt x="103" y="53"/>
                      <a:pt x="103" y="53"/>
                      <a:pt x="103" y="53"/>
                    </a:cubicBezTo>
                    <a:cubicBezTo>
                      <a:pt x="108" y="53"/>
                      <a:pt x="112" y="51"/>
                      <a:pt x="115" y="47"/>
                    </a:cubicBezTo>
                    <a:cubicBezTo>
                      <a:pt x="130" y="49"/>
                      <a:pt x="145" y="62"/>
                      <a:pt x="135" y="84"/>
                    </a:cubicBezTo>
                    <a:lnTo>
                      <a:pt x="122" y="107"/>
                    </a:lnTo>
                    <a:close/>
                    <a:moveTo>
                      <a:pt x="190" y="26"/>
                    </a:moveTo>
                    <a:cubicBezTo>
                      <a:pt x="187" y="19"/>
                      <a:pt x="187" y="19"/>
                      <a:pt x="187" y="19"/>
                    </a:cubicBezTo>
                    <a:cubicBezTo>
                      <a:pt x="163" y="19"/>
                      <a:pt x="163" y="19"/>
                      <a:pt x="163" y="19"/>
                    </a:cubicBezTo>
                    <a:cubicBezTo>
                      <a:pt x="160" y="19"/>
                      <a:pt x="157" y="17"/>
                      <a:pt x="157" y="14"/>
                    </a:cubicBezTo>
                    <a:cubicBezTo>
                      <a:pt x="157" y="10"/>
                      <a:pt x="160" y="8"/>
                      <a:pt x="163" y="8"/>
                    </a:cubicBezTo>
                    <a:cubicBezTo>
                      <a:pt x="183" y="8"/>
                      <a:pt x="183" y="8"/>
                      <a:pt x="183" y="8"/>
                    </a:cubicBezTo>
                    <a:cubicBezTo>
                      <a:pt x="183" y="6"/>
                      <a:pt x="185" y="3"/>
                      <a:pt x="187" y="2"/>
                    </a:cubicBezTo>
                    <a:cubicBezTo>
                      <a:pt x="191" y="0"/>
                      <a:pt x="196" y="1"/>
                      <a:pt x="198" y="5"/>
                    </a:cubicBezTo>
                    <a:cubicBezTo>
                      <a:pt x="203" y="13"/>
                      <a:pt x="203" y="13"/>
                      <a:pt x="203" y="13"/>
                    </a:cubicBezTo>
                    <a:cubicBezTo>
                      <a:pt x="200" y="15"/>
                      <a:pt x="195" y="20"/>
                      <a:pt x="190" y="26"/>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43" name="Freeform 153"/>
              <p:cNvSpPr>
                <a:spLocks noEditPoints="1"/>
              </p:cNvSpPr>
              <p:nvPr/>
            </p:nvSpPr>
            <p:spPr bwMode="auto">
              <a:xfrm>
                <a:off x="5039353" y="5115224"/>
                <a:ext cx="634033" cy="333201"/>
              </a:xfrm>
              <a:custGeom>
                <a:avLst/>
                <a:gdLst>
                  <a:gd name="T0" fmla="*/ 215 w 443"/>
                  <a:gd name="T1" fmla="*/ 30 h 232"/>
                  <a:gd name="T2" fmla="*/ 226 w 443"/>
                  <a:gd name="T3" fmla="*/ 32 h 232"/>
                  <a:gd name="T4" fmla="*/ 242 w 443"/>
                  <a:gd name="T5" fmla="*/ 44 h 232"/>
                  <a:gd name="T6" fmla="*/ 254 w 443"/>
                  <a:gd name="T7" fmla="*/ 73 h 232"/>
                  <a:gd name="T8" fmla="*/ 218 w 443"/>
                  <a:gd name="T9" fmla="*/ 73 h 232"/>
                  <a:gd name="T10" fmla="*/ 106 w 443"/>
                  <a:gd name="T11" fmla="*/ 16 h 232"/>
                  <a:gd name="T12" fmla="*/ 83 w 443"/>
                  <a:gd name="T13" fmla="*/ 0 h 232"/>
                  <a:gd name="T14" fmla="*/ 106 w 443"/>
                  <a:gd name="T15" fmla="*/ 16 h 232"/>
                  <a:gd name="T16" fmla="*/ 83 w 443"/>
                  <a:gd name="T17" fmla="*/ 124 h 232"/>
                  <a:gd name="T18" fmla="*/ 145 w 443"/>
                  <a:gd name="T19" fmla="*/ 137 h 232"/>
                  <a:gd name="T20" fmla="*/ 145 w 443"/>
                  <a:gd name="T21" fmla="*/ 110 h 232"/>
                  <a:gd name="T22" fmla="*/ 402 w 443"/>
                  <a:gd name="T23" fmla="*/ 118 h 232"/>
                  <a:gd name="T24" fmla="*/ 172 w 443"/>
                  <a:gd name="T25" fmla="*/ 86 h 232"/>
                  <a:gd name="T26" fmla="*/ 105 w 443"/>
                  <a:gd name="T27" fmla="*/ 31 h 232"/>
                  <a:gd name="T28" fmla="*/ 46 w 443"/>
                  <a:gd name="T29" fmla="*/ 16 h 232"/>
                  <a:gd name="T30" fmla="*/ 0 w 443"/>
                  <a:gd name="T31" fmla="*/ 75 h 232"/>
                  <a:gd name="T32" fmla="*/ 66 w 443"/>
                  <a:gd name="T33" fmla="*/ 60 h 232"/>
                  <a:gd name="T34" fmla="*/ 128 w 443"/>
                  <a:gd name="T35" fmla="*/ 101 h 232"/>
                  <a:gd name="T36" fmla="*/ 160 w 443"/>
                  <a:gd name="T37" fmla="*/ 104 h 232"/>
                  <a:gd name="T38" fmla="*/ 160 w 443"/>
                  <a:gd name="T39" fmla="*/ 143 h 232"/>
                  <a:gd name="T40" fmla="*/ 131 w 443"/>
                  <a:gd name="T41" fmla="*/ 147 h 232"/>
                  <a:gd name="T42" fmla="*/ 71 w 443"/>
                  <a:gd name="T43" fmla="*/ 224 h 232"/>
                  <a:gd name="T44" fmla="*/ 45 w 443"/>
                  <a:gd name="T45" fmla="*/ 216 h 232"/>
                  <a:gd name="T46" fmla="*/ 89 w 443"/>
                  <a:gd name="T47" fmla="*/ 232 h 232"/>
                  <a:gd name="T48" fmla="*/ 241 w 443"/>
                  <a:gd name="T49" fmla="*/ 170 h 232"/>
                  <a:gd name="T50" fmla="*/ 367 w 443"/>
                  <a:gd name="T51" fmla="*/ 162 h 232"/>
                  <a:gd name="T52" fmla="*/ 402 w 443"/>
                  <a:gd name="T53" fmla="*/ 118 h 232"/>
                  <a:gd name="T54" fmla="*/ 227 w 443"/>
                  <a:gd name="T55" fmla="*/ 126 h 232"/>
                  <a:gd name="T56" fmla="*/ 218 w 443"/>
                  <a:gd name="T57" fmla="*/ 121 h 232"/>
                  <a:gd name="T58" fmla="*/ 223 w 443"/>
                  <a:gd name="T59" fmla="*/ 110 h 232"/>
                  <a:gd name="T60" fmla="*/ 232 w 443"/>
                  <a:gd name="T61" fmla="*/ 114 h 232"/>
                  <a:gd name="T62" fmla="*/ 263 w 443"/>
                  <a:gd name="T63" fmla="*/ 121 h 232"/>
                  <a:gd name="T64" fmla="*/ 254 w 443"/>
                  <a:gd name="T65" fmla="*/ 126 h 232"/>
                  <a:gd name="T66" fmla="*/ 249 w 443"/>
                  <a:gd name="T67" fmla="*/ 114 h 232"/>
                  <a:gd name="T68" fmla="*/ 258 w 443"/>
                  <a:gd name="T69" fmla="*/ 110 h 232"/>
                  <a:gd name="T70" fmla="*/ 263 w 443"/>
                  <a:gd name="T71" fmla="*/ 121 h 232"/>
                  <a:gd name="T72" fmla="*/ 289 w 443"/>
                  <a:gd name="T73" fmla="*/ 126 h 232"/>
                  <a:gd name="T74" fmla="*/ 280 w 443"/>
                  <a:gd name="T75" fmla="*/ 121 h 232"/>
                  <a:gd name="T76" fmla="*/ 285 w 443"/>
                  <a:gd name="T77" fmla="*/ 110 h 232"/>
                  <a:gd name="T78" fmla="*/ 294 w 443"/>
                  <a:gd name="T79" fmla="*/ 114 h 232"/>
                  <a:gd name="T80" fmla="*/ 360 w 443"/>
                  <a:gd name="T81" fmla="*/ 127 h 232"/>
                  <a:gd name="T82" fmla="*/ 322 w 443"/>
                  <a:gd name="T83" fmla="*/ 115 h 232"/>
                  <a:gd name="T84" fmla="*/ 356 w 443"/>
                  <a:gd name="T85" fmla="*/ 102 h 232"/>
                  <a:gd name="T86" fmla="*/ 360 w 443"/>
                  <a:gd name="T87" fmla="*/ 127 h 232"/>
                  <a:gd name="T88" fmla="*/ 150 w 443"/>
                  <a:gd name="T89" fmla="*/ 124 h 232"/>
                  <a:gd name="T90" fmla="*/ 163 w 443"/>
                  <a:gd name="T91" fmla="*/ 12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grpSp>
      <p:sp>
        <p:nvSpPr>
          <p:cNvPr id="44" name="TextBox 43"/>
          <p:cNvSpPr txBox="1"/>
          <p:nvPr/>
        </p:nvSpPr>
        <p:spPr>
          <a:xfrm>
            <a:off x="6122944" y="1404383"/>
            <a:ext cx="1529722" cy="323165"/>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1500" dirty="0">
                <a:solidFill>
                  <a:srgbClr val="FFC000"/>
                </a:solidFill>
              </a:rPr>
              <a:t>处于起步阶段</a:t>
            </a:r>
          </a:p>
        </p:txBody>
      </p:sp>
      <p:sp>
        <p:nvSpPr>
          <p:cNvPr id="45" name="TextBox 44"/>
          <p:cNvSpPr txBox="1"/>
          <p:nvPr/>
        </p:nvSpPr>
        <p:spPr>
          <a:xfrm>
            <a:off x="6122944" y="2107627"/>
            <a:ext cx="1570331" cy="323165"/>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1500" dirty="0">
                <a:solidFill>
                  <a:srgbClr val="0099CC"/>
                </a:solidFill>
              </a:rPr>
              <a:t>整体规模较小</a:t>
            </a:r>
          </a:p>
        </p:txBody>
      </p:sp>
      <p:sp>
        <p:nvSpPr>
          <p:cNvPr id="46" name="TextBox 45"/>
          <p:cNvSpPr txBox="1"/>
          <p:nvPr/>
        </p:nvSpPr>
        <p:spPr>
          <a:xfrm>
            <a:off x="6122944" y="2801139"/>
            <a:ext cx="1649910" cy="323165"/>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1500" dirty="0">
                <a:solidFill>
                  <a:srgbClr val="C00000"/>
                </a:solidFill>
              </a:rPr>
              <a:t>市场占有率低</a:t>
            </a:r>
            <a:endParaRPr lang="zh-CN" altLang="zh-CN" sz="1500" dirty="0">
              <a:solidFill>
                <a:srgbClr val="C00000"/>
              </a:solidFill>
            </a:endParaRPr>
          </a:p>
        </p:txBody>
      </p:sp>
      <p:sp>
        <p:nvSpPr>
          <p:cNvPr id="47" name="TextBox 46"/>
          <p:cNvSpPr txBox="1"/>
          <p:nvPr/>
        </p:nvSpPr>
        <p:spPr>
          <a:xfrm>
            <a:off x="6122944" y="3620878"/>
            <a:ext cx="1832508" cy="3231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1500" dirty="0">
                <a:solidFill>
                  <a:schemeClr val="tx1">
                    <a:lumMod val="75000"/>
                    <a:lumOff val="25000"/>
                  </a:schemeClr>
                </a:solidFill>
              </a:rPr>
              <a:t>市场认知度低</a:t>
            </a:r>
          </a:p>
        </p:txBody>
      </p:sp>
      <p:sp>
        <p:nvSpPr>
          <p:cNvPr id="48" name="文本框 29"/>
          <p:cNvSpPr txBox="1">
            <a:spLocks noChangeArrowheads="1"/>
          </p:cNvSpPr>
          <p:nvPr/>
        </p:nvSpPr>
        <p:spPr bwMode="auto">
          <a:xfrm>
            <a:off x="5664603" y="1410076"/>
            <a:ext cx="409087" cy="323165"/>
          </a:xfrm>
          <a:prstGeom prst="rect">
            <a:avLst/>
          </a:prstGeom>
          <a:solidFill>
            <a:srgbClr val="FFC000"/>
          </a:solidFill>
          <a:ln>
            <a:noFill/>
          </a:ln>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sz="1500" dirty="0">
                <a:solidFill>
                  <a:schemeClr val="bg1"/>
                </a:solidFill>
                <a:effectLst/>
              </a:rPr>
              <a:t>01</a:t>
            </a:r>
            <a:endParaRPr lang="zh-CN" altLang="en-US" sz="1500" dirty="0">
              <a:solidFill>
                <a:schemeClr val="bg1"/>
              </a:solidFill>
              <a:effectLst/>
            </a:endParaRPr>
          </a:p>
        </p:txBody>
      </p:sp>
      <p:sp>
        <p:nvSpPr>
          <p:cNvPr id="49" name="文本框 29"/>
          <p:cNvSpPr txBox="1">
            <a:spLocks noChangeArrowheads="1"/>
          </p:cNvSpPr>
          <p:nvPr/>
        </p:nvSpPr>
        <p:spPr bwMode="auto">
          <a:xfrm>
            <a:off x="5664603" y="2103568"/>
            <a:ext cx="409087" cy="323165"/>
          </a:xfrm>
          <a:prstGeom prst="rect">
            <a:avLst/>
          </a:prstGeom>
          <a:solidFill>
            <a:srgbClr val="0099CC"/>
          </a:solidFill>
          <a:ln>
            <a:noFill/>
          </a:ln>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sz="1500" dirty="0">
                <a:solidFill>
                  <a:schemeClr val="bg1"/>
                </a:solidFill>
                <a:effectLst/>
              </a:rPr>
              <a:t>02</a:t>
            </a:r>
            <a:endParaRPr lang="zh-CN" altLang="en-US" sz="1500" dirty="0">
              <a:solidFill>
                <a:schemeClr val="bg1"/>
              </a:solidFill>
              <a:effectLst/>
            </a:endParaRPr>
          </a:p>
        </p:txBody>
      </p:sp>
      <p:sp>
        <p:nvSpPr>
          <p:cNvPr id="50" name="文本框 29"/>
          <p:cNvSpPr txBox="1">
            <a:spLocks noChangeArrowheads="1"/>
          </p:cNvSpPr>
          <p:nvPr/>
        </p:nvSpPr>
        <p:spPr bwMode="auto">
          <a:xfrm>
            <a:off x="5664603" y="2801139"/>
            <a:ext cx="409087" cy="323165"/>
          </a:xfrm>
          <a:prstGeom prst="rect">
            <a:avLst/>
          </a:prstGeom>
          <a:solidFill>
            <a:srgbClr val="C00000"/>
          </a:solidFill>
          <a:ln>
            <a:noFill/>
          </a:ln>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sz="1500" dirty="0">
                <a:solidFill>
                  <a:schemeClr val="bg1"/>
                </a:solidFill>
                <a:effectLst/>
              </a:rPr>
              <a:t>03</a:t>
            </a:r>
            <a:endParaRPr lang="zh-CN" altLang="en-US" sz="1500" dirty="0">
              <a:solidFill>
                <a:schemeClr val="bg1"/>
              </a:solidFill>
              <a:effectLst/>
            </a:endParaRPr>
          </a:p>
        </p:txBody>
      </p:sp>
      <p:sp>
        <p:nvSpPr>
          <p:cNvPr id="51" name="文本框 29"/>
          <p:cNvSpPr txBox="1">
            <a:spLocks noChangeArrowheads="1"/>
          </p:cNvSpPr>
          <p:nvPr/>
        </p:nvSpPr>
        <p:spPr bwMode="auto">
          <a:xfrm>
            <a:off x="5664603" y="3642740"/>
            <a:ext cx="409087" cy="323165"/>
          </a:xfrm>
          <a:prstGeom prst="rect">
            <a:avLst/>
          </a:prstGeom>
          <a:solidFill>
            <a:schemeClr val="bg2">
              <a:lumMod val="25000"/>
            </a:schemeClr>
          </a:solidFill>
          <a:ln>
            <a:noFill/>
          </a:ln>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sz="1500" dirty="0">
                <a:solidFill>
                  <a:schemeClr val="bg1"/>
                </a:solidFill>
                <a:effectLst/>
              </a:rPr>
              <a:t>04</a:t>
            </a:r>
            <a:endParaRPr lang="zh-CN" altLang="en-US" sz="1500" dirty="0">
              <a:solidFill>
                <a:schemeClr val="bg1"/>
              </a:solidFill>
              <a:effectLst/>
            </a:endParaRPr>
          </a:p>
        </p:txBody>
      </p:sp>
      <p:sp>
        <p:nvSpPr>
          <p:cNvPr id="52" name="TextBox 51"/>
          <p:cNvSpPr txBox="1"/>
          <p:nvPr/>
        </p:nvSpPr>
        <p:spPr>
          <a:xfrm>
            <a:off x="6122944" y="2333363"/>
            <a:ext cx="2389052" cy="37446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t>点击此处添加内容点击此处添加内容点击此处添加内容点击此处添加内容点击此处添加内容</a:t>
            </a:r>
          </a:p>
        </p:txBody>
      </p:sp>
      <p:sp>
        <p:nvSpPr>
          <p:cNvPr id="53" name="TextBox 52"/>
          <p:cNvSpPr txBox="1"/>
          <p:nvPr/>
        </p:nvSpPr>
        <p:spPr>
          <a:xfrm>
            <a:off x="6122944" y="1644699"/>
            <a:ext cx="2389052" cy="37446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t>点击此处添加内容点击此处添加内容点击此处添加内容点击此处添加内容点击此处添加内容</a:t>
            </a:r>
          </a:p>
        </p:txBody>
      </p:sp>
      <p:sp>
        <p:nvSpPr>
          <p:cNvPr id="54" name="TextBox 53"/>
          <p:cNvSpPr txBox="1"/>
          <p:nvPr/>
        </p:nvSpPr>
        <p:spPr>
          <a:xfrm>
            <a:off x="6122944" y="3072584"/>
            <a:ext cx="2389052" cy="37446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t>点击此处添加内容点击此处添加内容点击此处添加内容点击此处添加内容点击此处添加内容</a:t>
            </a:r>
          </a:p>
        </p:txBody>
      </p:sp>
      <p:sp>
        <p:nvSpPr>
          <p:cNvPr id="55" name="TextBox 54"/>
          <p:cNvSpPr txBox="1"/>
          <p:nvPr/>
        </p:nvSpPr>
        <p:spPr>
          <a:xfrm>
            <a:off x="6122944" y="3933365"/>
            <a:ext cx="2389052" cy="37446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750" dirty="0"/>
              <a:t>点击此处添加内容点击此处添加内容点击此处添加内容点击此处添加内容点击此处添加内容</a:t>
            </a:r>
          </a:p>
        </p:txBody>
      </p:sp>
      <p:cxnSp>
        <p:nvCxnSpPr>
          <p:cNvPr id="56" name="直接连接符 55"/>
          <p:cNvCxnSpPr>
            <a:endCxn id="48" idx="1"/>
          </p:cNvCxnSpPr>
          <p:nvPr/>
        </p:nvCxnSpPr>
        <p:spPr>
          <a:xfrm>
            <a:off x="1941821" y="1554390"/>
            <a:ext cx="3722782" cy="17269"/>
          </a:xfrm>
          <a:prstGeom prst="line">
            <a:avLst/>
          </a:prstGeom>
          <a:ln w="3175">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2786081" y="2253575"/>
            <a:ext cx="2913320" cy="4059"/>
          </a:xfrm>
          <a:prstGeom prst="line">
            <a:avLst/>
          </a:prstGeom>
          <a:ln w="3175">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416873" y="2947088"/>
            <a:ext cx="2282529" cy="405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4242742" y="3746860"/>
            <a:ext cx="1444186" cy="4058"/>
          </a:xfrm>
          <a:prstGeom prst="line">
            <a:avLst/>
          </a:prstGeom>
          <a:ln w="3175">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719870" y="140611"/>
            <a:ext cx="239248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竞争对手分析</a:t>
            </a:r>
            <a:endParaRPr lang="zh-CN" altLang="zh-CN" sz="2699" dirty="0"/>
          </a:p>
        </p:txBody>
      </p:sp>
      <p:sp>
        <p:nvSpPr>
          <p:cNvPr id="27" name="TextBox 26"/>
          <p:cNvSpPr txBox="1"/>
          <p:nvPr/>
        </p:nvSpPr>
        <p:spPr>
          <a:xfrm>
            <a:off x="2998078" y="28182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Competitor analysis</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Tree>
    <p:extLst>
      <p:ext uri="{BB962C8B-B14F-4D97-AF65-F5344CB8AC3E}">
        <p14:creationId xmlns:p14="http://schemas.microsoft.com/office/powerpoint/2010/main" val="420547935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97"/>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397"/>
                            </p:stCondLst>
                            <p:childTnLst>
                              <p:par>
                                <p:cTn id="31" presetID="22" presetClass="entr" presetSubtype="8"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2897"/>
                            </p:stCondLst>
                            <p:childTnLst>
                              <p:par>
                                <p:cTn id="35" presetID="22" presetClass="entr" presetSubtype="8"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250"/>
                                        <p:tgtEl>
                                          <p:spTgt spid="48"/>
                                        </p:tgtEl>
                                      </p:cBhvr>
                                    </p:animEffect>
                                  </p:childTnLst>
                                </p:cTn>
                              </p:par>
                            </p:childTnLst>
                          </p:cTn>
                        </p:par>
                        <p:par>
                          <p:cTn id="38" fill="hold">
                            <p:stCondLst>
                              <p:cond delay="3147"/>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4"/>
                                        </p:tgtEl>
                                        <p:attrNameLst>
                                          <p:attrName>ppt_y</p:attrName>
                                        </p:attrNameLst>
                                      </p:cBhvr>
                                      <p:tavLst>
                                        <p:tav tm="0">
                                          <p:val>
                                            <p:strVal val="#ppt_y"/>
                                          </p:val>
                                        </p:tav>
                                        <p:tav tm="100000">
                                          <p:val>
                                            <p:strVal val="#ppt_y"/>
                                          </p:val>
                                        </p:tav>
                                      </p:tavLst>
                                    </p:anim>
                                    <p:anim calcmode="lin" valueType="num">
                                      <p:cBhvr>
                                        <p:cTn id="4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4"/>
                                        </p:tgtEl>
                                      </p:cBhvr>
                                    </p:animEffect>
                                  </p:childTnLst>
                                </p:cTn>
                              </p:par>
                            </p:childTnLst>
                          </p:cTn>
                        </p:par>
                        <p:par>
                          <p:cTn id="46" fill="hold">
                            <p:stCondLst>
                              <p:cond delay="3897"/>
                            </p:stCondLst>
                            <p:childTnLst>
                              <p:par>
                                <p:cTn id="47" presetID="41" presetClass="entr" presetSubtype="0" fill="hold" grpId="0" nodeType="afterEffect">
                                  <p:stCondLst>
                                    <p:cond delay="0"/>
                                  </p:stCondLst>
                                  <p:iterate type="lt">
                                    <p:tmPct val="1538"/>
                                  </p:iterate>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3"/>
                                        </p:tgtEl>
                                        <p:attrNameLst>
                                          <p:attrName>ppt_y</p:attrName>
                                        </p:attrNameLst>
                                      </p:cBhvr>
                                      <p:tavLst>
                                        <p:tav tm="0">
                                          <p:val>
                                            <p:strVal val="#ppt_y"/>
                                          </p:val>
                                        </p:tav>
                                        <p:tav tm="100000">
                                          <p:val>
                                            <p:strVal val="#ppt_y"/>
                                          </p:val>
                                        </p:tav>
                                      </p:tavLst>
                                    </p:anim>
                                    <p:anim calcmode="lin" valueType="num">
                                      <p:cBhvr>
                                        <p:cTn id="5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3"/>
                                        </p:tgtEl>
                                      </p:cBhvr>
                                    </p:animEffect>
                                  </p:childTnLst>
                                </p:cTn>
                              </p:par>
                            </p:childTnLst>
                          </p:cTn>
                        </p:par>
                        <p:par>
                          <p:cTn id="54" fill="hold">
                            <p:stCondLst>
                              <p:cond delay="4697"/>
                            </p:stCondLst>
                            <p:childTnLst>
                              <p:par>
                                <p:cTn id="55" presetID="22" presetClass="entr" presetSubtype="8" fill="hold" nodeType="after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left)">
                                      <p:cBhvr>
                                        <p:cTn id="57" dur="500"/>
                                        <p:tgtEl>
                                          <p:spTgt spid="57"/>
                                        </p:tgtEl>
                                      </p:cBhvr>
                                    </p:animEffect>
                                  </p:childTnLst>
                                </p:cTn>
                              </p:par>
                            </p:childTnLst>
                          </p:cTn>
                        </p:par>
                        <p:par>
                          <p:cTn id="58" fill="hold">
                            <p:stCondLst>
                              <p:cond delay="5197"/>
                            </p:stCondLst>
                            <p:childTnLst>
                              <p:par>
                                <p:cTn id="59" presetID="22" presetClass="entr" presetSubtype="8"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left)">
                                      <p:cBhvr>
                                        <p:cTn id="61" dur="250"/>
                                        <p:tgtEl>
                                          <p:spTgt spid="49"/>
                                        </p:tgtEl>
                                      </p:cBhvr>
                                    </p:animEffect>
                                  </p:childTnLst>
                                </p:cTn>
                              </p:par>
                            </p:childTnLst>
                          </p:cTn>
                        </p:par>
                        <p:par>
                          <p:cTn id="62" fill="hold">
                            <p:stCondLst>
                              <p:cond delay="5447"/>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45"/>
                                        </p:tgtEl>
                                        <p:attrNameLst>
                                          <p:attrName>ppt_y</p:attrName>
                                        </p:attrNameLst>
                                      </p:cBhvr>
                                      <p:tavLst>
                                        <p:tav tm="0">
                                          <p:val>
                                            <p:strVal val="#ppt_y"/>
                                          </p:val>
                                        </p:tav>
                                        <p:tav tm="100000">
                                          <p:val>
                                            <p:strVal val="#ppt_y"/>
                                          </p:val>
                                        </p:tav>
                                      </p:tavLst>
                                    </p:anim>
                                    <p:anim calcmode="lin" valueType="num">
                                      <p:cBhvr>
                                        <p:cTn id="67"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45"/>
                                        </p:tgtEl>
                                      </p:cBhvr>
                                    </p:animEffect>
                                  </p:childTnLst>
                                </p:cTn>
                              </p:par>
                            </p:childTnLst>
                          </p:cTn>
                        </p:par>
                        <p:par>
                          <p:cTn id="70" fill="hold">
                            <p:stCondLst>
                              <p:cond delay="6197"/>
                            </p:stCondLst>
                            <p:childTnLst>
                              <p:par>
                                <p:cTn id="71" presetID="41" presetClass="entr" presetSubtype="0" fill="hold" grpId="0" nodeType="afterEffect">
                                  <p:stCondLst>
                                    <p:cond delay="0"/>
                                  </p:stCondLst>
                                  <p:iterate type="lt">
                                    <p:tmPct val="1538"/>
                                  </p:iterate>
                                  <p:childTnLst>
                                    <p:set>
                                      <p:cBhvr>
                                        <p:cTn id="72" dur="1" fill="hold">
                                          <p:stCondLst>
                                            <p:cond delay="0"/>
                                          </p:stCondLst>
                                        </p:cTn>
                                        <p:tgtEl>
                                          <p:spTgt spid="52"/>
                                        </p:tgtEl>
                                        <p:attrNameLst>
                                          <p:attrName>style.visibility</p:attrName>
                                        </p:attrNameLst>
                                      </p:cBhvr>
                                      <p:to>
                                        <p:strVal val="visible"/>
                                      </p:to>
                                    </p:set>
                                    <p:anim calcmode="lin" valueType="num">
                                      <p:cBhvr>
                                        <p:cTn id="73"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52"/>
                                        </p:tgtEl>
                                        <p:attrNameLst>
                                          <p:attrName>ppt_y</p:attrName>
                                        </p:attrNameLst>
                                      </p:cBhvr>
                                      <p:tavLst>
                                        <p:tav tm="0">
                                          <p:val>
                                            <p:strVal val="#ppt_y"/>
                                          </p:val>
                                        </p:tav>
                                        <p:tav tm="100000">
                                          <p:val>
                                            <p:strVal val="#ppt_y"/>
                                          </p:val>
                                        </p:tav>
                                      </p:tavLst>
                                    </p:anim>
                                    <p:anim calcmode="lin" valueType="num">
                                      <p:cBhvr>
                                        <p:cTn id="75"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52"/>
                                        </p:tgtEl>
                                      </p:cBhvr>
                                    </p:animEffect>
                                  </p:childTnLst>
                                </p:cTn>
                              </p:par>
                            </p:childTnLst>
                          </p:cTn>
                        </p:par>
                        <p:par>
                          <p:cTn id="78" fill="hold">
                            <p:stCondLst>
                              <p:cond delay="6996"/>
                            </p:stCondLst>
                            <p:childTnLst>
                              <p:par>
                                <p:cTn id="79" presetID="22" presetClass="entr" presetSubtype="8" fill="hold"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left)">
                                      <p:cBhvr>
                                        <p:cTn id="81" dur="500"/>
                                        <p:tgtEl>
                                          <p:spTgt spid="58"/>
                                        </p:tgtEl>
                                      </p:cBhvr>
                                    </p:animEffect>
                                  </p:childTnLst>
                                </p:cTn>
                              </p:par>
                            </p:childTnLst>
                          </p:cTn>
                        </p:par>
                        <p:par>
                          <p:cTn id="82" fill="hold">
                            <p:stCondLst>
                              <p:cond delay="7496"/>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250"/>
                                        <p:tgtEl>
                                          <p:spTgt spid="50"/>
                                        </p:tgtEl>
                                      </p:cBhvr>
                                    </p:animEffect>
                                  </p:childTnLst>
                                </p:cTn>
                              </p:par>
                            </p:childTnLst>
                          </p:cTn>
                        </p:par>
                        <p:par>
                          <p:cTn id="86" fill="hold">
                            <p:stCondLst>
                              <p:cond delay="7746"/>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46"/>
                                        </p:tgtEl>
                                        <p:attrNameLst>
                                          <p:attrName>ppt_y</p:attrName>
                                        </p:attrNameLst>
                                      </p:cBhvr>
                                      <p:tavLst>
                                        <p:tav tm="0">
                                          <p:val>
                                            <p:strVal val="#ppt_y"/>
                                          </p:val>
                                        </p:tav>
                                        <p:tav tm="100000">
                                          <p:val>
                                            <p:strVal val="#ppt_y"/>
                                          </p:val>
                                        </p:tav>
                                      </p:tavLst>
                                    </p:anim>
                                    <p:anim calcmode="lin" valueType="num">
                                      <p:cBhvr>
                                        <p:cTn id="91"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46"/>
                                        </p:tgtEl>
                                      </p:cBhvr>
                                    </p:animEffect>
                                  </p:childTnLst>
                                </p:cTn>
                              </p:par>
                            </p:childTnLst>
                          </p:cTn>
                        </p:par>
                        <p:par>
                          <p:cTn id="94" fill="hold">
                            <p:stCondLst>
                              <p:cond delay="8496"/>
                            </p:stCondLst>
                            <p:childTnLst>
                              <p:par>
                                <p:cTn id="95" presetID="41" presetClass="entr" presetSubtype="0" fill="hold" grpId="0" nodeType="afterEffect">
                                  <p:stCondLst>
                                    <p:cond delay="0"/>
                                  </p:stCondLst>
                                  <p:iterate type="lt">
                                    <p:tmPct val="2051"/>
                                  </p:iterate>
                                  <p:childTnLst>
                                    <p:set>
                                      <p:cBhvr>
                                        <p:cTn id="96" dur="1" fill="hold">
                                          <p:stCondLst>
                                            <p:cond delay="0"/>
                                          </p:stCondLst>
                                        </p:cTn>
                                        <p:tgtEl>
                                          <p:spTgt spid="54"/>
                                        </p:tgtEl>
                                        <p:attrNameLst>
                                          <p:attrName>style.visibility</p:attrName>
                                        </p:attrNameLst>
                                      </p:cBhvr>
                                      <p:to>
                                        <p:strVal val="visible"/>
                                      </p:to>
                                    </p:set>
                                    <p:anim calcmode="lin" valueType="num">
                                      <p:cBhvr>
                                        <p:cTn id="9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54"/>
                                        </p:tgtEl>
                                        <p:attrNameLst>
                                          <p:attrName>ppt_y</p:attrName>
                                        </p:attrNameLst>
                                      </p:cBhvr>
                                      <p:tavLst>
                                        <p:tav tm="0">
                                          <p:val>
                                            <p:strVal val="#ppt_y"/>
                                          </p:val>
                                        </p:tav>
                                        <p:tav tm="100000">
                                          <p:val>
                                            <p:strVal val="#ppt_y"/>
                                          </p:val>
                                        </p:tav>
                                      </p:tavLst>
                                    </p:anim>
                                    <p:anim calcmode="lin" valueType="num">
                                      <p:cBhvr>
                                        <p:cTn id="9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54"/>
                                        </p:tgtEl>
                                      </p:cBhvr>
                                    </p:animEffect>
                                  </p:childTnLst>
                                </p:cTn>
                              </p:par>
                            </p:childTnLst>
                          </p:cTn>
                        </p:par>
                        <p:par>
                          <p:cTn id="102" fill="hold">
                            <p:stCondLst>
                              <p:cond delay="9396"/>
                            </p:stCondLst>
                            <p:childTnLst>
                              <p:par>
                                <p:cTn id="103" presetID="22" presetClass="entr" presetSubtype="8" fill="hold" nodeType="after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wipe(left)">
                                      <p:cBhvr>
                                        <p:cTn id="105" dur="500"/>
                                        <p:tgtEl>
                                          <p:spTgt spid="59"/>
                                        </p:tgtEl>
                                      </p:cBhvr>
                                    </p:animEffect>
                                  </p:childTnLst>
                                </p:cTn>
                              </p:par>
                            </p:childTnLst>
                          </p:cTn>
                        </p:par>
                        <p:par>
                          <p:cTn id="106" fill="hold">
                            <p:stCondLst>
                              <p:cond delay="9896"/>
                            </p:stCondLst>
                            <p:childTnLst>
                              <p:par>
                                <p:cTn id="107" presetID="22" presetClass="entr" presetSubtype="8" fill="hold" grpId="0"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wipe(left)">
                                      <p:cBhvr>
                                        <p:cTn id="109" dur="250"/>
                                        <p:tgtEl>
                                          <p:spTgt spid="51"/>
                                        </p:tgtEl>
                                      </p:cBhvr>
                                    </p:animEffect>
                                  </p:childTnLst>
                                </p:cTn>
                              </p:par>
                            </p:childTnLst>
                          </p:cTn>
                        </p:par>
                        <p:par>
                          <p:cTn id="110" fill="hold">
                            <p:stCondLst>
                              <p:cond delay="10146"/>
                            </p:stCondLst>
                            <p:childTnLst>
                              <p:par>
                                <p:cTn id="111" presetID="41" presetClass="entr" presetSubtype="0" fill="hold" grpId="0" nodeType="afterEffect">
                                  <p:stCondLst>
                                    <p:cond delay="0"/>
                                  </p:stCondLst>
                                  <p:iterate type="lt">
                                    <p:tmPct val="10000"/>
                                  </p:iterate>
                                  <p:childTnLst>
                                    <p:set>
                                      <p:cBhvr>
                                        <p:cTn id="112" dur="1" fill="hold">
                                          <p:stCondLst>
                                            <p:cond delay="0"/>
                                          </p:stCondLst>
                                        </p:cTn>
                                        <p:tgtEl>
                                          <p:spTgt spid="47"/>
                                        </p:tgtEl>
                                        <p:attrNameLst>
                                          <p:attrName>style.visibility</p:attrName>
                                        </p:attrNameLst>
                                      </p:cBhvr>
                                      <p:to>
                                        <p:strVal val="visible"/>
                                      </p:to>
                                    </p:set>
                                    <p:anim calcmode="lin" valueType="num">
                                      <p:cBhvr>
                                        <p:cTn id="11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47"/>
                                        </p:tgtEl>
                                        <p:attrNameLst>
                                          <p:attrName>ppt_y</p:attrName>
                                        </p:attrNameLst>
                                      </p:cBhvr>
                                      <p:tavLst>
                                        <p:tav tm="0">
                                          <p:val>
                                            <p:strVal val="#ppt_y"/>
                                          </p:val>
                                        </p:tav>
                                        <p:tav tm="100000">
                                          <p:val>
                                            <p:strVal val="#ppt_y"/>
                                          </p:val>
                                        </p:tav>
                                      </p:tavLst>
                                    </p:anim>
                                    <p:anim calcmode="lin" valueType="num">
                                      <p:cBhvr>
                                        <p:cTn id="11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47"/>
                                        </p:tgtEl>
                                      </p:cBhvr>
                                    </p:animEffect>
                                  </p:childTnLst>
                                </p:cTn>
                              </p:par>
                            </p:childTnLst>
                          </p:cTn>
                        </p:par>
                        <p:par>
                          <p:cTn id="118" fill="hold">
                            <p:stCondLst>
                              <p:cond delay="10896"/>
                            </p:stCondLst>
                            <p:childTnLst>
                              <p:par>
                                <p:cTn id="119" presetID="41" presetClass="entr" presetSubtype="0" fill="hold" grpId="0" nodeType="afterEffect">
                                  <p:stCondLst>
                                    <p:cond delay="0"/>
                                  </p:stCondLst>
                                  <p:iterate type="lt">
                                    <p:tmPct val="3590"/>
                                  </p:iterate>
                                  <p:childTnLst>
                                    <p:set>
                                      <p:cBhvr>
                                        <p:cTn id="120" dur="1" fill="hold">
                                          <p:stCondLst>
                                            <p:cond delay="0"/>
                                          </p:stCondLst>
                                        </p:cTn>
                                        <p:tgtEl>
                                          <p:spTgt spid="55"/>
                                        </p:tgtEl>
                                        <p:attrNameLst>
                                          <p:attrName>style.visibility</p:attrName>
                                        </p:attrNameLst>
                                      </p:cBhvr>
                                      <p:to>
                                        <p:strVal val="visible"/>
                                      </p:to>
                                    </p:set>
                                    <p:anim calcmode="lin" valueType="num">
                                      <p:cBhvr>
                                        <p:cTn id="12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55"/>
                                        </p:tgtEl>
                                        <p:attrNameLst>
                                          <p:attrName>ppt_y</p:attrName>
                                        </p:attrNameLst>
                                      </p:cBhvr>
                                      <p:tavLst>
                                        <p:tav tm="0">
                                          <p:val>
                                            <p:strVal val="#ppt_y"/>
                                          </p:val>
                                        </p:tav>
                                        <p:tav tm="100000">
                                          <p:val>
                                            <p:strVal val="#ppt_y"/>
                                          </p:val>
                                        </p:tav>
                                      </p:tavLst>
                                    </p:anim>
                                    <p:anim calcmode="lin" valueType="num">
                                      <p:cBhvr>
                                        <p:cTn id="12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animBg="1"/>
      <p:bldP spid="49" grpId="0" animBg="1"/>
      <p:bldP spid="50" grpId="0" animBg="1"/>
      <p:bldP spid="51" grpId="0" animBg="1"/>
      <p:bldP spid="52" grpId="0"/>
      <p:bldP spid="53" grpId="0"/>
      <p:bldP spid="54" grpId="0"/>
      <p:bldP spid="5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39248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可行性分析</a:t>
            </a:r>
            <a:endParaRPr lang="zh-CN" altLang="zh-CN" sz="2699" dirty="0"/>
          </a:p>
        </p:txBody>
      </p:sp>
      <p:sp>
        <p:nvSpPr>
          <p:cNvPr id="27" name="TextBox 26"/>
          <p:cNvSpPr txBox="1"/>
          <p:nvPr/>
        </p:nvSpPr>
        <p:spPr>
          <a:xfrm>
            <a:off x="2626689" y="28182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Feasibility analysis</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15" name="组合 14"/>
          <p:cNvGrpSpPr/>
          <p:nvPr/>
        </p:nvGrpSpPr>
        <p:grpSpPr>
          <a:xfrm>
            <a:off x="2171901" y="1541173"/>
            <a:ext cx="1654976" cy="2693277"/>
            <a:chOff x="2894333" y="2055373"/>
            <a:chExt cx="2207145" cy="3591867"/>
          </a:xfrm>
        </p:grpSpPr>
        <p:sp>
          <p:nvSpPr>
            <p:cNvPr id="16" name="椭圆 15"/>
            <p:cNvSpPr/>
            <p:nvPr/>
          </p:nvSpPr>
          <p:spPr>
            <a:xfrm>
              <a:off x="2894333" y="5313335"/>
              <a:ext cx="2207145" cy="33390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17" name="组合 16"/>
            <p:cNvGrpSpPr/>
            <p:nvPr/>
          </p:nvGrpSpPr>
          <p:grpSpPr>
            <a:xfrm>
              <a:off x="2975120" y="2077799"/>
              <a:ext cx="2031445" cy="3405635"/>
              <a:chOff x="3546995" y="2016281"/>
              <a:chExt cx="1616382" cy="2709799"/>
            </a:xfrm>
          </p:grpSpPr>
          <p:sp>
            <p:nvSpPr>
              <p:cNvPr id="14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150"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151" name="组合 150"/>
              <p:cNvGrpSpPr/>
              <p:nvPr/>
            </p:nvGrpSpPr>
            <p:grpSpPr>
              <a:xfrm>
                <a:off x="3999883" y="4025097"/>
                <a:ext cx="716912" cy="700983"/>
                <a:chOff x="3759201" y="3508375"/>
                <a:chExt cx="828024" cy="809626"/>
              </a:xfrm>
            </p:grpSpPr>
            <p:sp>
              <p:nvSpPr>
                <p:cNvPr id="152"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3"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4"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5"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6"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7"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8"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9"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0"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1"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2"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3"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4"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5"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6"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7"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8"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9"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0"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1"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2"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3"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4"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grpSp>
          <p:nvGrpSpPr>
            <p:cNvPr id="18" name="Group 37"/>
            <p:cNvGrpSpPr>
              <a:grpSpLocks noChangeAspect="1"/>
            </p:cNvGrpSpPr>
            <p:nvPr/>
          </p:nvGrpSpPr>
          <p:grpSpPr bwMode="auto">
            <a:xfrm>
              <a:off x="2950075" y="2055373"/>
              <a:ext cx="2081532" cy="2518581"/>
              <a:chOff x="2250" y="790"/>
              <a:chExt cx="1205" cy="1458"/>
            </a:xfrm>
          </p:grpSpPr>
          <p:sp>
            <p:nvSpPr>
              <p:cNvPr id="19"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1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1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1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grpSp>
        <p:nvGrpSpPr>
          <p:cNvPr id="175" name="组合 174"/>
          <p:cNvGrpSpPr/>
          <p:nvPr/>
        </p:nvGrpSpPr>
        <p:grpSpPr>
          <a:xfrm>
            <a:off x="1697359" y="2921315"/>
            <a:ext cx="250459" cy="250459"/>
            <a:chOff x="2771800" y="2974815"/>
            <a:chExt cx="265776" cy="265776"/>
          </a:xfrm>
        </p:grpSpPr>
        <p:sp>
          <p:nvSpPr>
            <p:cNvPr id="176" name="椭圆 17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77" name="椭圆 176"/>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7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179" name="组合 178"/>
          <p:cNvGrpSpPr/>
          <p:nvPr/>
        </p:nvGrpSpPr>
        <p:grpSpPr>
          <a:xfrm>
            <a:off x="1697359" y="1699867"/>
            <a:ext cx="250459" cy="250459"/>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81" name="椭圆 180"/>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8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183" name="组合 182"/>
          <p:cNvGrpSpPr/>
          <p:nvPr/>
        </p:nvGrpSpPr>
        <p:grpSpPr>
          <a:xfrm>
            <a:off x="4059730" y="1699867"/>
            <a:ext cx="250459" cy="250459"/>
            <a:chOff x="2771800" y="2974815"/>
            <a:chExt cx="265776" cy="265776"/>
          </a:xfrm>
        </p:grpSpPr>
        <p:sp>
          <p:nvSpPr>
            <p:cNvPr id="184" name="椭圆 183"/>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85" name="椭圆 184"/>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8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187" name="组合 186"/>
          <p:cNvGrpSpPr/>
          <p:nvPr/>
        </p:nvGrpSpPr>
        <p:grpSpPr>
          <a:xfrm>
            <a:off x="4059730" y="2921315"/>
            <a:ext cx="250459" cy="250459"/>
            <a:chOff x="2771800" y="2974815"/>
            <a:chExt cx="265776" cy="265776"/>
          </a:xfrm>
        </p:grpSpPr>
        <p:sp>
          <p:nvSpPr>
            <p:cNvPr id="188" name="椭圆 18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89" name="椭圆 18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9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91" name="TextBox 190"/>
          <p:cNvSpPr txBox="1"/>
          <p:nvPr/>
        </p:nvSpPr>
        <p:spPr>
          <a:xfrm>
            <a:off x="308724" y="2265319"/>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gn="r">
              <a:lnSpc>
                <a:spcPts val="1500"/>
              </a:lnSpc>
            </a:pPr>
            <a:r>
              <a:rPr lang="zh-CN" altLang="en-US" sz="1050" dirty="0">
                <a:solidFill>
                  <a:schemeClr val="tx1">
                    <a:lumMod val="65000"/>
                    <a:lumOff val="35000"/>
                  </a:schemeClr>
                </a:solidFill>
              </a:rPr>
              <a:t>点击此处添加内容</a:t>
            </a:r>
          </a:p>
          <a:p>
            <a:pPr algn="r">
              <a:lnSpc>
                <a:spcPts val="1500"/>
              </a:lnSpc>
            </a:pPr>
            <a:r>
              <a:rPr lang="zh-CN" altLang="en-US" sz="1050" dirty="0">
                <a:solidFill>
                  <a:schemeClr val="tx1">
                    <a:lumMod val="65000"/>
                    <a:lumOff val="35000"/>
                  </a:schemeClr>
                </a:solidFill>
              </a:rPr>
              <a:t>点击此处添加内容</a:t>
            </a:r>
          </a:p>
        </p:txBody>
      </p:sp>
      <p:sp>
        <p:nvSpPr>
          <p:cNvPr id="192" name="TextBox 191"/>
          <p:cNvSpPr txBox="1"/>
          <p:nvPr/>
        </p:nvSpPr>
        <p:spPr>
          <a:xfrm>
            <a:off x="422331" y="2015923"/>
            <a:ext cx="1500082" cy="323165"/>
          </a:xfrm>
          <a:prstGeom prst="rect">
            <a:avLst/>
          </a:prstGeom>
          <a:noFill/>
        </p:spPr>
        <p:txBody>
          <a:bodyPr wrap="square" rtlCol="0">
            <a:spAutoFit/>
          </a:bodyPr>
          <a:lstStyle/>
          <a:p>
            <a:pPr algn="r"/>
            <a:r>
              <a:rPr lang="zh-CN" altLang="en-US" sz="1500" dirty="0">
                <a:solidFill>
                  <a:srgbClr val="C00000"/>
                </a:solidFill>
                <a:latin typeface="微软雅黑" pitchFamily="34" charset="-122"/>
                <a:ea typeface="微软雅黑" pitchFamily="34" charset="-122"/>
              </a:rPr>
              <a:t>主要任务</a:t>
            </a:r>
            <a:endParaRPr lang="zh-CN" altLang="zh-CN" sz="1500" dirty="0">
              <a:solidFill>
                <a:srgbClr val="C00000"/>
              </a:solidFill>
              <a:latin typeface="微软雅黑" pitchFamily="34" charset="-122"/>
              <a:ea typeface="微软雅黑" pitchFamily="34" charset="-122"/>
            </a:endParaRPr>
          </a:p>
        </p:txBody>
      </p:sp>
      <p:sp>
        <p:nvSpPr>
          <p:cNvPr id="193" name="TextBox 192"/>
          <p:cNvSpPr txBox="1"/>
          <p:nvPr/>
        </p:nvSpPr>
        <p:spPr>
          <a:xfrm>
            <a:off x="402441" y="3534638"/>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gn="r">
              <a:lnSpc>
                <a:spcPts val="1500"/>
              </a:lnSpc>
            </a:pPr>
            <a:r>
              <a:rPr lang="zh-CN" altLang="en-US" sz="1050" dirty="0">
                <a:solidFill>
                  <a:schemeClr val="tx1">
                    <a:lumMod val="65000"/>
                    <a:lumOff val="35000"/>
                  </a:schemeClr>
                </a:solidFill>
              </a:rPr>
              <a:t>点击此处添加内容</a:t>
            </a:r>
          </a:p>
          <a:p>
            <a:pPr algn="r">
              <a:lnSpc>
                <a:spcPts val="1500"/>
              </a:lnSpc>
            </a:pPr>
            <a:r>
              <a:rPr lang="zh-CN" altLang="en-US" sz="1050" dirty="0">
                <a:solidFill>
                  <a:schemeClr val="tx1">
                    <a:lumMod val="65000"/>
                    <a:lumOff val="35000"/>
                  </a:schemeClr>
                </a:solidFill>
              </a:rPr>
              <a:t>点击此处添加内容</a:t>
            </a:r>
          </a:p>
        </p:txBody>
      </p:sp>
      <p:sp>
        <p:nvSpPr>
          <p:cNvPr id="194" name="TextBox 193"/>
          <p:cNvSpPr txBox="1"/>
          <p:nvPr/>
        </p:nvSpPr>
        <p:spPr>
          <a:xfrm>
            <a:off x="151426" y="3257646"/>
            <a:ext cx="1857549" cy="323165"/>
          </a:xfrm>
          <a:prstGeom prst="rect">
            <a:avLst/>
          </a:prstGeom>
          <a:noFill/>
        </p:spPr>
        <p:txBody>
          <a:bodyPr wrap="square" rtlCol="0">
            <a:spAutoFit/>
          </a:bodyPr>
          <a:lstStyle/>
          <a:p>
            <a:pPr algn="r"/>
            <a:r>
              <a:rPr lang="zh-CN" altLang="en-US" sz="1500" dirty="0">
                <a:solidFill>
                  <a:schemeClr val="accent1">
                    <a:lumMod val="75000"/>
                  </a:schemeClr>
                </a:solidFill>
                <a:latin typeface="微软雅黑" pitchFamily="34" charset="-122"/>
                <a:ea typeface="微软雅黑" pitchFamily="34" charset="-122"/>
              </a:rPr>
              <a:t>资金运转</a:t>
            </a:r>
            <a:endParaRPr lang="zh-CN" altLang="zh-CN" sz="1500" dirty="0">
              <a:solidFill>
                <a:schemeClr val="accent1">
                  <a:lumMod val="75000"/>
                </a:schemeClr>
              </a:solidFill>
              <a:latin typeface="微软雅黑" pitchFamily="34" charset="-122"/>
              <a:ea typeface="微软雅黑" pitchFamily="34" charset="-122"/>
            </a:endParaRPr>
          </a:p>
        </p:txBody>
      </p:sp>
      <p:sp>
        <p:nvSpPr>
          <p:cNvPr id="195" name="TextBox 194"/>
          <p:cNvSpPr txBox="1"/>
          <p:nvPr/>
        </p:nvSpPr>
        <p:spPr>
          <a:xfrm>
            <a:off x="4124864" y="2220497"/>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196" name="TextBox 195"/>
          <p:cNvSpPr txBox="1"/>
          <p:nvPr/>
        </p:nvSpPr>
        <p:spPr>
          <a:xfrm>
            <a:off x="4067060" y="1985384"/>
            <a:ext cx="1857549" cy="323165"/>
          </a:xfrm>
          <a:prstGeom prst="rect">
            <a:avLst/>
          </a:prstGeom>
          <a:noFill/>
        </p:spPr>
        <p:txBody>
          <a:bodyPr wrap="square" rtlCol="0">
            <a:spAutoFit/>
          </a:bodyPr>
          <a:lstStyle/>
          <a:p>
            <a:r>
              <a:rPr lang="zh-CN" altLang="en-US" sz="1500" dirty="0">
                <a:solidFill>
                  <a:srgbClr val="00B050"/>
                </a:solidFill>
                <a:latin typeface="微软雅黑" pitchFamily="34" charset="-122"/>
                <a:ea typeface="微软雅黑" pitchFamily="34" charset="-122"/>
              </a:rPr>
              <a:t>团队协作能力</a:t>
            </a:r>
            <a:endParaRPr lang="zh-CN" altLang="zh-CN" sz="1500" dirty="0">
              <a:solidFill>
                <a:srgbClr val="00B050"/>
              </a:solidFill>
              <a:latin typeface="微软雅黑" pitchFamily="34" charset="-122"/>
              <a:ea typeface="微软雅黑" pitchFamily="34" charset="-122"/>
            </a:endParaRPr>
          </a:p>
        </p:txBody>
      </p:sp>
      <p:sp>
        <p:nvSpPr>
          <p:cNvPr id="197" name="TextBox 196"/>
          <p:cNvSpPr txBox="1"/>
          <p:nvPr/>
        </p:nvSpPr>
        <p:spPr>
          <a:xfrm>
            <a:off x="4087258" y="3494030"/>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198" name="TextBox 197"/>
          <p:cNvSpPr txBox="1"/>
          <p:nvPr/>
        </p:nvSpPr>
        <p:spPr>
          <a:xfrm>
            <a:off x="4072307" y="3216066"/>
            <a:ext cx="1857549" cy="323165"/>
          </a:xfrm>
          <a:prstGeom prst="rect">
            <a:avLst/>
          </a:prstGeom>
          <a:noFill/>
        </p:spPr>
        <p:txBody>
          <a:bodyPr wrap="square" rtlCol="0">
            <a:spAutoFit/>
          </a:bodyPr>
          <a:lstStyle/>
          <a:p>
            <a:r>
              <a:rPr lang="zh-CN" altLang="en-US" sz="1500" dirty="0">
                <a:solidFill>
                  <a:srgbClr val="E27100"/>
                </a:solidFill>
                <a:latin typeface="微软雅黑" pitchFamily="34" charset="-122"/>
                <a:ea typeface="微软雅黑" pitchFamily="34" charset="-122"/>
              </a:rPr>
              <a:t>科学的操作方式</a:t>
            </a:r>
            <a:endParaRPr lang="zh-CN" altLang="zh-CN" sz="1500" dirty="0">
              <a:solidFill>
                <a:srgbClr val="E27100"/>
              </a:solidFill>
              <a:latin typeface="微软雅黑" pitchFamily="34" charset="-122"/>
              <a:ea typeface="微软雅黑" pitchFamily="34" charset="-122"/>
            </a:endParaRPr>
          </a:p>
        </p:txBody>
      </p:sp>
      <p:sp>
        <p:nvSpPr>
          <p:cNvPr id="199" name="Freeform 512"/>
          <p:cNvSpPr>
            <a:spLocks/>
          </p:cNvSpPr>
          <p:nvPr/>
        </p:nvSpPr>
        <p:spPr bwMode="auto">
          <a:xfrm>
            <a:off x="6301275" y="1753825"/>
            <a:ext cx="85122" cy="168637"/>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rgbClr val="3399FF"/>
              </a:solidFill>
            </a:endParaRPr>
          </a:p>
        </p:txBody>
      </p:sp>
      <p:sp>
        <p:nvSpPr>
          <p:cNvPr id="200" name="TextBox 199"/>
          <p:cNvSpPr txBox="1"/>
          <p:nvPr/>
        </p:nvSpPr>
        <p:spPr>
          <a:xfrm>
            <a:off x="6394515" y="1678604"/>
            <a:ext cx="2252178"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分析结果</a:t>
            </a:r>
            <a:r>
              <a:rPr lang="zh-CN" altLang="zh-CN" sz="1800" dirty="0">
                <a:solidFill>
                  <a:schemeClr val="tx1">
                    <a:lumMod val="65000"/>
                    <a:lumOff val="35000"/>
                  </a:schemeClr>
                </a:solidFill>
                <a:latin typeface="微软雅黑" pitchFamily="34" charset="-122"/>
                <a:ea typeface="微软雅黑" pitchFamily="34" charset="-122"/>
              </a:rPr>
              <a:t>概述</a:t>
            </a:r>
          </a:p>
        </p:txBody>
      </p:sp>
      <p:sp>
        <p:nvSpPr>
          <p:cNvPr id="201" name="TextBox 200"/>
          <p:cNvSpPr txBox="1"/>
          <p:nvPr/>
        </p:nvSpPr>
        <p:spPr>
          <a:xfrm>
            <a:off x="6403048" y="2084731"/>
            <a:ext cx="2194052" cy="150297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zh-CN" sz="1200" dirty="0"/>
              <a:t>“策略先行，经营致胜，管理为本”的商业推广理念，一步一个脚印发展成为东莞同类企业中经营范围最广、在行业内颇具影响力的企业。</a:t>
            </a:r>
            <a:endParaRPr lang="zh-CN" altLang="en-US" sz="1200" dirty="0"/>
          </a:p>
        </p:txBody>
      </p:sp>
    </p:spTree>
    <p:extLst>
      <p:ext uri="{BB962C8B-B14F-4D97-AF65-F5344CB8AC3E}">
        <p14:creationId xmlns:p14="http://schemas.microsoft.com/office/powerpoint/2010/main" val="30920140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6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8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380"/>
                            </p:stCondLst>
                            <p:childTnLst>
                              <p:par>
                                <p:cTn id="31" presetID="10" presetClass="entr" presetSubtype="0" fill="hold" nodeType="afterEffect">
                                  <p:stCondLst>
                                    <p:cond delay="0"/>
                                  </p:stCondLst>
                                  <p:childTnLst>
                                    <p:set>
                                      <p:cBhvr>
                                        <p:cTn id="32" dur="1" fill="hold">
                                          <p:stCondLst>
                                            <p:cond delay="0"/>
                                          </p:stCondLst>
                                        </p:cTn>
                                        <p:tgtEl>
                                          <p:spTgt spid="179"/>
                                        </p:tgtEl>
                                        <p:attrNameLst>
                                          <p:attrName>style.visibility</p:attrName>
                                        </p:attrNameLst>
                                      </p:cBhvr>
                                      <p:to>
                                        <p:strVal val="visible"/>
                                      </p:to>
                                    </p:set>
                                    <p:animEffect transition="in" filter="fade">
                                      <p:cBhvr>
                                        <p:cTn id="33" dur="250"/>
                                        <p:tgtEl>
                                          <p:spTgt spid="179"/>
                                        </p:tgtEl>
                                      </p:cBhvr>
                                    </p:animEffect>
                                  </p:childTnLst>
                                </p:cTn>
                              </p:par>
                            </p:childTnLst>
                          </p:cTn>
                        </p:par>
                        <p:par>
                          <p:cTn id="34" fill="hold">
                            <p:stCondLst>
                              <p:cond delay="2630"/>
                            </p:stCondLst>
                            <p:childTnLst>
                              <p:par>
                                <p:cTn id="35" presetID="41" presetClass="entr" presetSubtype="0" fill="hold" grpId="0" nodeType="afterEffect">
                                  <p:stCondLst>
                                    <p:cond delay="0"/>
                                  </p:stCondLst>
                                  <p:iterate type="lt">
                                    <p:tmPct val="6667"/>
                                  </p:iterate>
                                  <p:childTnLst>
                                    <p:set>
                                      <p:cBhvr>
                                        <p:cTn id="36" dur="1" fill="hold">
                                          <p:stCondLst>
                                            <p:cond delay="0"/>
                                          </p:stCondLst>
                                        </p:cTn>
                                        <p:tgtEl>
                                          <p:spTgt spid="192"/>
                                        </p:tgtEl>
                                        <p:attrNameLst>
                                          <p:attrName>style.visibility</p:attrName>
                                        </p:attrNameLst>
                                      </p:cBhvr>
                                      <p:to>
                                        <p:strVal val="visible"/>
                                      </p:to>
                                    </p:set>
                                    <p:anim calcmode="lin" valueType="num">
                                      <p:cBhvr>
                                        <p:cTn id="37" dur="500" fill="hold"/>
                                        <p:tgtEl>
                                          <p:spTgt spid="19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2"/>
                                        </p:tgtEl>
                                        <p:attrNameLst>
                                          <p:attrName>ppt_y</p:attrName>
                                        </p:attrNameLst>
                                      </p:cBhvr>
                                      <p:tavLst>
                                        <p:tav tm="0">
                                          <p:val>
                                            <p:strVal val="#ppt_y"/>
                                          </p:val>
                                        </p:tav>
                                        <p:tav tm="100000">
                                          <p:val>
                                            <p:strVal val="#ppt_y"/>
                                          </p:val>
                                        </p:tav>
                                      </p:tavLst>
                                    </p:anim>
                                    <p:anim calcmode="lin" valueType="num">
                                      <p:cBhvr>
                                        <p:cTn id="39" dur="500" fill="hold"/>
                                        <p:tgtEl>
                                          <p:spTgt spid="19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2"/>
                                        </p:tgtEl>
                                      </p:cBhvr>
                                    </p:animEffect>
                                  </p:childTnLst>
                                </p:cTn>
                              </p:par>
                            </p:childTnLst>
                          </p:cTn>
                        </p:par>
                        <p:par>
                          <p:cTn id="42" fill="hold">
                            <p:stCondLst>
                              <p:cond delay="3230"/>
                            </p:stCondLst>
                            <p:childTnLst>
                              <p:par>
                                <p:cTn id="43" presetID="41" presetClass="entr" presetSubtype="0" fill="hold" grpId="0" nodeType="afterEffect">
                                  <p:stCondLst>
                                    <p:cond delay="0"/>
                                  </p:stCondLst>
                                  <p:iterate type="lt">
                                    <p:tmPct val="6667"/>
                                  </p:iterate>
                                  <p:childTnLst>
                                    <p:set>
                                      <p:cBhvr>
                                        <p:cTn id="44" dur="1" fill="hold">
                                          <p:stCondLst>
                                            <p:cond delay="0"/>
                                          </p:stCondLst>
                                        </p:cTn>
                                        <p:tgtEl>
                                          <p:spTgt spid="191"/>
                                        </p:tgtEl>
                                        <p:attrNameLst>
                                          <p:attrName>style.visibility</p:attrName>
                                        </p:attrNameLst>
                                      </p:cBhvr>
                                      <p:to>
                                        <p:strVal val="visible"/>
                                      </p:to>
                                    </p:set>
                                    <p:anim calcmode="lin" valueType="num">
                                      <p:cBhvr>
                                        <p:cTn id="45" dur="250" fill="hold"/>
                                        <p:tgtEl>
                                          <p:spTgt spid="191"/>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191"/>
                                        </p:tgtEl>
                                        <p:attrNameLst>
                                          <p:attrName>ppt_y</p:attrName>
                                        </p:attrNameLst>
                                      </p:cBhvr>
                                      <p:tavLst>
                                        <p:tav tm="0">
                                          <p:val>
                                            <p:strVal val="#ppt_y"/>
                                          </p:val>
                                        </p:tav>
                                        <p:tav tm="100000">
                                          <p:val>
                                            <p:strVal val="#ppt_y"/>
                                          </p:val>
                                        </p:tav>
                                      </p:tavLst>
                                    </p:anim>
                                    <p:anim calcmode="lin" valueType="num">
                                      <p:cBhvr>
                                        <p:cTn id="47" dur="250" fill="hold"/>
                                        <p:tgtEl>
                                          <p:spTgt spid="191"/>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19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191"/>
                                        </p:tgtEl>
                                      </p:cBhvr>
                                    </p:animEffect>
                                  </p:childTnLst>
                                </p:cTn>
                              </p:par>
                            </p:childTnLst>
                          </p:cTn>
                        </p:par>
                        <p:par>
                          <p:cTn id="50" fill="hold">
                            <p:stCondLst>
                              <p:cond delay="3730"/>
                            </p:stCondLst>
                            <p:childTnLst>
                              <p:par>
                                <p:cTn id="51" presetID="10" presetClass="entr" presetSubtype="0" fill="hold" nodeType="afterEffect">
                                  <p:stCondLst>
                                    <p:cond delay="0"/>
                                  </p:stCondLst>
                                  <p:childTnLst>
                                    <p:set>
                                      <p:cBhvr>
                                        <p:cTn id="52" dur="1" fill="hold">
                                          <p:stCondLst>
                                            <p:cond delay="0"/>
                                          </p:stCondLst>
                                        </p:cTn>
                                        <p:tgtEl>
                                          <p:spTgt spid="175"/>
                                        </p:tgtEl>
                                        <p:attrNameLst>
                                          <p:attrName>style.visibility</p:attrName>
                                        </p:attrNameLst>
                                      </p:cBhvr>
                                      <p:to>
                                        <p:strVal val="visible"/>
                                      </p:to>
                                    </p:set>
                                    <p:animEffect transition="in" filter="fade">
                                      <p:cBhvr>
                                        <p:cTn id="53" dur="250"/>
                                        <p:tgtEl>
                                          <p:spTgt spid="175"/>
                                        </p:tgtEl>
                                      </p:cBhvr>
                                    </p:animEffect>
                                  </p:childTnLst>
                                </p:cTn>
                              </p:par>
                            </p:childTnLst>
                          </p:cTn>
                        </p:par>
                        <p:par>
                          <p:cTn id="54" fill="hold">
                            <p:stCondLst>
                              <p:cond delay="3980"/>
                            </p:stCondLst>
                            <p:childTnLst>
                              <p:par>
                                <p:cTn id="55" presetID="41" presetClass="entr" presetSubtype="0" fill="hold" grpId="0" nodeType="afterEffect">
                                  <p:stCondLst>
                                    <p:cond delay="0"/>
                                  </p:stCondLst>
                                  <p:iterate type="lt">
                                    <p:tmPct val="6667"/>
                                  </p:iterate>
                                  <p:childTnLst>
                                    <p:set>
                                      <p:cBhvr>
                                        <p:cTn id="56" dur="1" fill="hold">
                                          <p:stCondLst>
                                            <p:cond delay="0"/>
                                          </p:stCondLst>
                                        </p:cTn>
                                        <p:tgtEl>
                                          <p:spTgt spid="194"/>
                                        </p:tgtEl>
                                        <p:attrNameLst>
                                          <p:attrName>style.visibility</p:attrName>
                                        </p:attrNameLst>
                                      </p:cBhvr>
                                      <p:to>
                                        <p:strVal val="visible"/>
                                      </p:to>
                                    </p:set>
                                    <p:anim calcmode="lin" valueType="num">
                                      <p:cBhvr>
                                        <p:cTn id="57" dur="500" fill="hold"/>
                                        <p:tgtEl>
                                          <p:spTgt spid="19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4"/>
                                        </p:tgtEl>
                                        <p:attrNameLst>
                                          <p:attrName>ppt_y</p:attrName>
                                        </p:attrNameLst>
                                      </p:cBhvr>
                                      <p:tavLst>
                                        <p:tav tm="0">
                                          <p:val>
                                            <p:strVal val="#ppt_y"/>
                                          </p:val>
                                        </p:tav>
                                        <p:tav tm="100000">
                                          <p:val>
                                            <p:strVal val="#ppt_y"/>
                                          </p:val>
                                        </p:tav>
                                      </p:tavLst>
                                    </p:anim>
                                    <p:anim calcmode="lin" valueType="num">
                                      <p:cBhvr>
                                        <p:cTn id="59" dur="500" fill="hold"/>
                                        <p:tgtEl>
                                          <p:spTgt spid="19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94"/>
                                        </p:tgtEl>
                                      </p:cBhvr>
                                    </p:animEffect>
                                  </p:childTnLst>
                                </p:cTn>
                              </p:par>
                            </p:childTnLst>
                          </p:cTn>
                        </p:par>
                        <p:par>
                          <p:cTn id="62" fill="hold">
                            <p:stCondLst>
                              <p:cond delay="4580"/>
                            </p:stCondLst>
                            <p:childTnLst>
                              <p:par>
                                <p:cTn id="63" presetID="41" presetClass="entr" presetSubtype="0" fill="hold" grpId="0" nodeType="afterEffect">
                                  <p:stCondLst>
                                    <p:cond delay="0"/>
                                  </p:stCondLst>
                                  <p:iterate type="lt">
                                    <p:tmPct val="6667"/>
                                  </p:iterate>
                                  <p:childTnLst>
                                    <p:set>
                                      <p:cBhvr>
                                        <p:cTn id="64" dur="1" fill="hold">
                                          <p:stCondLst>
                                            <p:cond delay="0"/>
                                          </p:stCondLst>
                                        </p:cTn>
                                        <p:tgtEl>
                                          <p:spTgt spid="193"/>
                                        </p:tgtEl>
                                        <p:attrNameLst>
                                          <p:attrName>style.visibility</p:attrName>
                                        </p:attrNameLst>
                                      </p:cBhvr>
                                      <p:to>
                                        <p:strVal val="visible"/>
                                      </p:to>
                                    </p:set>
                                    <p:anim calcmode="lin" valueType="num">
                                      <p:cBhvr>
                                        <p:cTn id="65" dur="250" fill="hold"/>
                                        <p:tgtEl>
                                          <p:spTgt spid="193"/>
                                        </p:tgtEl>
                                        <p:attrNameLst>
                                          <p:attrName>ppt_x</p:attrName>
                                        </p:attrNameLst>
                                      </p:cBhvr>
                                      <p:tavLst>
                                        <p:tav tm="0">
                                          <p:val>
                                            <p:strVal val="#ppt_x"/>
                                          </p:val>
                                        </p:tav>
                                        <p:tav tm="50000">
                                          <p:val>
                                            <p:strVal val="#ppt_x+.1"/>
                                          </p:val>
                                        </p:tav>
                                        <p:tav tm="100000">
                                          <p:val>
                                            <p:strVal val="#ppt_x"/>
                                          </p:val>
                                        </p:tav>
                                      </p:tavLst>
                                    </p:anim>
                                    <p:anim calcmode="lin" valueType="num">
                                      <p:cBhvr>
                                        <p:cTn id="66" dur="250" fill="hold"/>
                                        <p:tgtEl>
                                          <p:spTgt spid="193"/>
                                        </p:tgtEl>
                                        <p:attrNameLst>
                                          <p:attrName>ppt_y</p:attrName>
                                        </p:attrNameLst>
                                      </p:cBhvr>
                                      <p:tavLst>
                                        <p:tav tm="0">
                                          <p:val>
                                            <p:strVal val="#ppt_y"/>
                                          </p:val>
                                        </p:tav>
                                        <p:tav tm="100000">
                                          <p:val>
                                            <p:strVal val="#ppt_y"/>
                                          </p:val>
                                        </p:tav>
                                      </p:tavLst>
                                    </p:anim>
                                    <p:anim calcmode="lin" valueType="num">
                                      <p:cBhvr>
                                        <p:cTn id="67" dur="250" fill="hold"/>
                                        <p:tgtEl>
                                          <p:spTgt spid="193"/>
                                        </p:tgtEl>
                                        <p:attrNameLst>
                                          <p:attrName>ppt_h</p:attrName>
                                        </p:attrNameLst>
                                      </p:cBhvr>
                                      <p:tavLst>
                                        <p:tav tm="0">
                                          <p:val>
                                            <p:strVal val="#ppt_h/10"/>
                                          </p:val>
                                        </p:tav>
                                        <p:tav tm="50000">
                                          <p:val>
                                            <p:strVal val="#ppt_h+.01"/>
                                          </p:val>
                                        </p:tav>
                                        <p:tav tm="100000">
                                          <p:val>
                                            <p:strVal val="#ppt_h"/>
                                          </p:val>
                                        </p:tav>
                                      </p:tavLst>
                                    </p:anim>
                                    <p:anim calcmode="lin" valueType="num">
                                      <p:cBhvr>
                                        <p:cTn id="68" dur="250" fill="hold"/>
                                        <p:tgtEl>
                                          <p:spTgt spid="19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250" tmFilter="0,0; .5, 1; 1, 1"/>
                                        <p:tgtEl>
                                          <p:spTgt spid="193"/>
                                        </p:tgtEl>
                                      </p:cBhvr>
                                    </p:animEffect>
                                  </p:childTnLst>
                                </p:cTn>
                              </p:par>
                            </p:childTnLst>
                          </p:cTn>
                        </p:par>
                        <p:par>
                          <p:cTn id="70" fill="hold">
                            <p:stCondLst>
                              <p:cond delay="5080"/>
                            </p:stCondLst>
                            <p:childTnLst>
                              <p:par>
                                <p:cTn id="71" presetID="10" presetClass="entr" presetSubtype="0" fill="hold" nodeType="afterEffect">
                                  <p:stCondLst>
                                    <p:cond delay="0"/>
                                  </p:stCondLst>
                                  <p:childTnLst>
                                    <p:set>
                                      <p:cBhvr>
                                        <p:cTn id="72" dur="1" fill="hold">
                                          <p:stCondLst>
                                            <p:cond delay="0"/>
                                          </p:stCondLst>
                                        </p:cTn>
                                        <p:tgtEl>
                                          <p:spTgt spid="183"/>
                                        </p:tgtEl>
                                        <p:attrNameLst>
                                          <p:attrName>style.visibility</p:attrName>
                                        </p:attrNameLst>
                                      </p:cBhvr>
                                      <p:to>
                                        <p:strVal val="visible"/>
                                      </p:to>
                                    </p:set>
                                    <p:animEffect transition="in" filter="fade">
                                      <p:cBhvr>
                                        <p:cTn id="73" dur="250"/>
                                        <p:tgtEl>
                                          <p:spTgt spid="183"/>
                                        </p:tgtEl>
                                      </p:cBhvr>
                                    </p:animEffect>
                                  </p:childTnLst>
                                </p:cTn>
                              </p:par>
                            </p:childTnLst>
                          </p:cTn>
                        </p:par>
                        <p:par>
                          <p:cTn id="74" fill="hold">
                            <p:stCondLst>
                              <p:cond delay="5330"/>
                            </p:stCondLst>
                            <p:childTnLst>
                              <p:par>
                                <p:cTn id="75" presetID="41" presetClass="entr" presetSubtype="0" fill="hold" grpId="0" nodeType="afterEffect">
                                  <p:stCondLst>
                                    <p:cond delay="0"/>
                                  </p:stCondLst>
                                  <p:iterate type="lt">
                                    <p:tmPct val="6667"/>
                                  </p:iterate>
                                  <p:childTnLst>
                                    <p:set>
                                      <p:cBhvr>
                                        <p:cTn id="76" dur="1" fill="hold">
                                          <p:stCondLst>
                                            <p:cond delay="0"/>
                                          </p:stCondLst>
                                        </p:cTn>
                                        <p:tgtEl>
                                          <p:spTgt spid="196"/>
                                        </p:tgtEl>
                                        <p:attrNameLst>
                                          <p:attrName>style.visibility</p:attrName>
                                        </p:attrNameLst>
                                      </p:cBhvr>
                                      <p:to>
                                        <p:strVal val="visible"/>
                                      </p:to>
                                    </p:set>
                                    <p:anim calcmode="lin" valueType="num">
                                      <p:cBhvr>
                                        <p:cTn id="77" dur="500" fill="hold"/>
                                        <p:tgtEl>
                                          <p:spTgt spid="19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6"/>
                                        </p:tgtEl>
                                        <p:attrNameLst>
                                          <p:attrName>ppt_y</p:attrName>
                                        </p:attrNameLst>
                                      </p:cBhvr>
                                      <p:tavLst>
                                        <p:tav tm="0">
                                          <p:val>
                                            <p:strVal val="#ppt_y"/>
                                          </p:val>
                                        </p:tav>
                                        <p:tav tm="100000">
                                          <p:val>
                                            <p:strVal val="#ppt_y"/>
                                          </p:val>
                                        </p:tav>
                                      </p:tavLst>
                                    </p:anim>
                                    <p:anim calcmode="lin" valueType="num">
                                      <p:cBhvr>
                                        <p:cTn id="79" dur="500" fill="hold"/>
                                        <p:tgtEl>
                                          <p:spTgt spid="19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6"/>
                                        </p:tgtEl>
                                      </p:cBhvr>
                                    </p:animEffect>
                                  </p:childTnLst>
                                </p:cTn>
                              </p:par>
                            </p:childTnLst>
                          </p:cTn>
                        </p:par>
                        <p:par>
                          <p:cTn id="82" fill="hold">
                            <p:stCondLst>
                              <p:cond delay="5997"/>
                            </p:stCondLst>
                            <p:childTnLst>
                              <p:par>
                                <p:cTn id="83" presetID="41" presetClass="entr" presetSubtype="0" fill="hold" grpId="0" nodeType="afterEffect">
                                  <p:stCondLst>
                                    <p:cond delay="0"/>
                                  </p:stCondLst>
                                  <p:iterate type="lt">
                                    <p:tmPct val="6667"/>
                                  </p:iterate>
                                  <p:childTnLst>
                                    <p:set>
                                      <p:cBhvr>
                                        <p:cTn id="84" dur="1" fill="hold">
                                          <p:stCondLst>
                                            <p:cond delay="0"/>
                                          </p:stCondLst>
                                        </p:cTn>
                                        <p:tgtEl>
                                          <p:spTgt spid="195"/>
                                        </p:tgtEl>
                                        <p:attrNameLst>
                                          <p:attrName>style.visibility</p:attrName>
                                        </p:attrNameLst>
                                      </p:cBhvr>
                                      <p:to>
                                        <p:strVal val="visible"/>
                                      </p:to>
                                    </p:set>
                                    <p:anim calcmode="lin" valueType="num">
                                      <p:cBhvr>
                                        <p:cTn id="85" dur="250" fill="hold"/>
                                        <p:tgtEl>
                                          <p:spTgt spid="195"/>
                                        </p:tgtEl>
                                        <p:attrNameLst>
                                          <p:attrName>ppt_x</p:attrName>
                                        </p:attrNameLst>
                                      </p:cBhvr>
                                      <p:tavLst>
                                        <p:tav tm="0">
                                          <p:val>
                                            <p:strVal val="#ppt_x"/>
                                          </p:val>
                                        </p:tav>
                                        <p:tav tm="50000">
                                          <p:val>
                                            <p:strVal val="#ppt_x+.1"/>
                                          </p:val>
                                        </p:tav>
                                        <p:tav tm="100000">
                                          <p:val>
                                            <p:strVal val="#ppt_x"/>
                                          </p:val>
                                        </p:tav>
                                      </p:tavLst>
                                    </p:anim>
                                    <p:anim calcmode="lin" valueType="num">
                                      <p:cBhvr>
                                        <p:cTn id="86" dur="250" fill="hold"/>
                                        <p:tgtEl>
                                          <p:spTgt spid="195"/>
                                        </p:tgtEl>
                                        <p:attrNameLst>
                                          <p:attrName>ppt_y</p:attrName>
                                        </p:attrNameLst>
                                      </p:cBhvr>
                                      <p:tavLst>
                                        <p:tav tm="0">
                                          <p:val>
                                            <p:strVal val="#ppt_y"/>
                                          </p:val>
                                        </p:tav>
                                        <p:tav tm="100000">
                                          <p:val>
                                            <p:strVal val="#ppt_y"/>
                                          </p:val>
                                        </p:tav>
                                      </p:tavLst>
                                    </p:anim>
                                    <p:anim calcmode="lin" valueType="num">
                                      <p:cBhvr>
                                        <p:cTn id="87" dur="250" fill="hold"/>
                                        <p:tgtEl>
                                          <p:spTgt spid="195"/>
                                        </p:tgtEl>
                                        <p:attrNameLst>
                                          <p:attrName>ppt_h</p:attrName>
                                        </p:attrNameLst>
                                      </p:cBhvr>
                                      <p:tavLst>
                                        <p:tav tm="0">
                                          <p:val>
                                            <p:strVal val="#ppt_h/10"/>
                                          </p:val>
                                        </p:tav>
                                        <p:tav tm="50000">
                                          <p:val>
                                            <p:strVal val="#ppt_h+.01"/>
                                          </p:val>
                                        </p:tav>
                                        <p:tav tm="100000">
                                          <p:val>
                                            <p:strVal val="#ppt_h"/>
                                          </p:val>
                                        </p:tav>
                                      </p:tavLst>
                                    </p:anim>
                                    <p:anim calcmode="lin" valueType="num">
                                      <p:cBhvr>
                                        <p:cTn id="88" dur="250" fill="hold"/>
                                        <p:tgtEl>
                                          <p:spTgt spid="19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250" tmFilter="0,0; .5, 1; 1, 1"/>
                                        <p:tgtEl>
                                          <p:spTgt spid="195"/>
                                        </p:tgtEl>
                                      </p:cBhvr>
                                    </p:animEffect>
                                  </p:childTnLst>
                                </p:cTn>
                              </p:par>
                            </p:childTnLst>
                          </p:cTn>
                        </p:par>
                        <p:par>
                          <p:cTn id="90" fill="hold">
                            <p:stCondLst>
                              <p:cond delay="6497"/>
                            </p:stCondLst>
                            <p:childTnLst>
                              <p:par>
                                <p:cTn id="91" presetID="10" presetClass="entr" presetSubtype="0" fill="hold" nodeType="afterEffect">
                                  <p:stCondLst>
                                    <p:cond delay="0"/>
                                  </p:stCondLst>
                                  <p:childTnLst>
                                    <p:set>
                                      <p:cBhvr>
                                        <p:cTn id="92" dur="1" fill="hold">
                                          <p:stCondLst>
                                            <p:cond delay="0"/>
                                          </p:stCondLst>
                                        </p:cTn>
                                        <p:tgtEl>
                                          <p:spTgt spid="187"/>
                                        </p:tgtEl>
                                        <p:attrNameLst>
                                          <p:attrName>style.visibility</p:attrName>
                                        </p:attrNameLst>
                                      </p:cBhvr>
                                      <p:to>
                                        <p:strVal val="visible"/>
                                      </p:to>
                                    </p:set>
                                    <p:animEffect transition="in" filter="fade">
                                      <p:cBhvr>
                                        <p:cTn id="93" dur="250"/>
                                        <p:tgtEl>
                                          <p:spTgt spid="187"/>
                                        </p:tgtEl>
                                      </p:cBhvr>
                                    </p:animEffect>
                                  </p:childTnLst>
                                </p:cTn>
                              </p:par>
                            </p:childTnLst>
                          </p:cTn>
                        </p:par>
                        <p:par>
                          <p:cTn id="94" fill="hold">
                            <p:stCondLst>
                              <p:cond delay="6747"/>
                            </p:stCondLst>
                            <p:childTnLst>
                              <p:par>
                                <p:cTn id="95" presetID="41" presetClass="entr" presetSubtype="0" fill="hold" grpId="0" nodeType="afterEffect">
                                  <p:stCondLst>
                                    <p:cond delay="0"/>
                                  </p:stCondLst>
                                  <p:iterate type="lt">
                                    <p:tmPct val="6667"/>
                                  </p:iterate>
                                  <p:childTnLst>
                                    <p:set>
                                      <p:cBhvr>
                                        <p:cTn id="96" dur="1" fill="hold">
                                          <p:stCondLst>
                                            <p:cond delay="0"/>
                                          </p:stCondLst>
                                        </p:cTn>
                                        <p:tgtEl>
                                          <p:spTgt spid="198"/>
                                        </p:tgtEl>
                                        <p:attrNameLst>
                                          <p:attrName>style.visibility</p:attrName>
                                        </p:attrNameLst>
                                      </p:cBhvr>
                                      <p:to>
                                        <p:strVal val="visible"/>
                                      </p:to>
                                    </p:set>
                                    <p:anim calcmode="lin" valueType="num">
                                      <p:cBhvr>
                                        <p:cTn id="97" dur="500" fill="hold"/>
                                        <p:tgtEl>
                                          <p:spTgt spid="19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98"/>
                                        </p:tgtEl>
                                        <p:attrNameLst>
                                          <p:attrName>ppt_y</p:attrName>
                                        </p:attrNameLst>
                                      </p:cBhvr>
                                      <p:tavLst>
                                        <p:tav tm="0">
                                          <p:val>
                                            <p:strVal val="#ppt_y"/>
                                          </p:val>
                                        </p:tav>
                                        <p:tav tm="100000">
                                          <p:val>
                                            <p:strVal val="#ppt_y"/>
                                          </p:val>
                                        </p:tav>
                                      </p:tavLst>
                                    </p:anim>
                                    <p:anim calcmode="lin" valueType="num">
                                      <p:cBhvr>
                                        <p:cTn id="99" dur="500" fill="hold"/>
                                        <p:tgtEl>
                                          <p:spTgt spid="19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9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98"/>
                                        </p:tgtEl>
                                      </p:cBhvr>
                                    </p:animEffect>
                                  </p:childTnLst>
                                </p:cTn>
                              </p:par>
                            </p:childTnLst>
                          </p:cTn>
                        </p:par>
                        <p:par>
                          <p:cTn id="102" fill="hold">
                            <p:stCondLst>
                              <p:cond delay="7447"/>
                            </p:stCondLst>
                            <p:childTnLst>
                              <p:par>
                                <p:cTn id="103" presetID="41" presetClass="entr" presetSubtype="0" fill="hold" grpId="0" nodeType="afterEffect">
                                  <p:stCondLst>
                                    <p:cond delay="0"/>
                                  </p:stCondLst>
                                  <p:iterate type="lt">
                                    <p:tmPct val="6667"/>
                                  </p:iterate>
                                  <p:childTnLst>
                                    <p:set>
                                      <p:cBhvr>
                                        <p:cTn id="104" dur="1" fill="hold">
                                          <p:stCondLst>
                                            <p:cond delay="0"/>
                                          </p:stCondLst>
                                        </p:cTn>
                                        <p:tgtEl>
                                          <p:spTgt spid="197"/>
                                        </p:tgtEl>
                                        <p:attrNameLst>
                                          <p:attrName>style.visibility</p:attrName>
                                        </p:attrNameLst>
                                      </p:cBhvr>
                                      <p:to>
                                        <p:strVal val="visible"/>
                                      </p:to>
                                    </p:set>
                                    <p:anim calcmode="lin" valueType="num">
                                      <p:cBhvr>
                                        <p:cTn id="105" dur="250" fill="hold"/>
                                        <p:tgtEl>
                                          <p:spTgt spid="197"/>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197"/>
                                        </p:tgtEl>
                                        <p:attrNameLst>
                                          <p:attrName>ppt_y</p:attrName>
                                        </p:attrNameLst>
                                      </p:cBhvr>
                                      <p:tavLst>
                                        <p:tav tm="0">
                                          <p:val>
                                            <p:strVal val="#ppt_y"/>
                                          </p:val>
                                        </p:tav>
                                        <p:tav tm="100000">
                                          <p:val>
                                            <p:strVal val="#ppt_y"/>
                                          </p:val>
                                        </p:tav>
                                      </p:tavLst>
                                    </p:anim>
                                    <p:anim calcmode="lin" valueType="num">
                                      <p:cBhvr>
                                        <p:cTn id="107" dur="250" fill="hold"/>
                                        <p:tgtEl>
                                          <p:spTgt spid="197"/>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197"/>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197"/>
                                        </p:tgtEl>
                                      </p:cBhvr>
                                    </p:animEffect>
                                  </p:childTnLst>
                                </p:cTn>
                              </p:par>
                            </p:childTnLst>
                          </p:cTn>
                        </p:par>
                        <p:par>
                          <p:cTn id="110" fill="hold">
                            <p:stCondLst>
                              <p:cond delay="7947"/>
                            </p:stCondLst>
                            <p:childTnLst>
                              <p:par>
                                <p:cTn id="111" presetID="22" presetClass="entr" presetSubtype="8" fill="hold" grpId="0" nodeType="afterEffect">
                                  <p:stCondLst>
                                    <p:cond delay="0"/>
                                  </p:stCondLst>
                                  <p:childTnLst>
                                    <p:set>
                                      <p:cBhvr>
                                        <p:cTn id="112" dur="1" fill="hold">
                                          <p:stCondLst>
                                            <p:cond delay="0"/>
                                          </p:stCondLst>
                                        </p:cTn>
                                        <p:tgtEl>
                                          <p:spTgt spid="199"/>
                                        </p:tgtEl>
                                        <p:attrNameLst>
                                          <p:attrName>style.visibility</p:attrName>
                                        </p:attrNameLst>
                                      </p:cBhvr>
                                      <p:to>
                                        <p:strVal val="visible"/>
                                      </p:to>
                                    </p:set>
                                    <p:animEffect transition="in" filter="wipe(left)">
                                      <p:cBhvr>
                                        <p:cTn id="113" dur="250"/>
                                        <p:tgtEl>
                                          <p:spTgt spid="199"/>
                                        </p:tgtEl>
                                      </p:cBhvr>
                                    </p:animEffect>
                                  </p:childTnLst>
                                </p:cTn>
                              </p:par>
                            </p:childTnLst>
                          </p:cTn>
                        </p:par>
                        <p:par>
                          <p:cTn id="114" fill="hold">
                            <p:stCondLst>
                              <p:cond delay="8197"/>
                            </p:stCondLst>
                            <p:childTnLst>
                              <p:par>
                                <p:cTn id="115" presetID="41" presetClass="entr" presetSubtype="0" fill="hold" grpId="0" nodeType="afterEffect">
                                  <p:stCondLst>
                                    <p:cond delay="0"/>
                                  </p:stCondLst>
                                  <p:iterate type="lt">
                                    <p:tmPct val="6667"/>
                                  </p:iterate>
                                  <p:childTnLst>
                                    <p:set>
                                      <p:cBhvr>
                                        <p:cTn id="116" dur="1" fill="hold">
                                          <p:stCondLst>
                                            <p:cond delay="0"/>
                                          </p:stCondLst>
                                        </p:cTn>
                                        <p:tgtEl>
                                          <p:spTgt spid="200"/>
                                        </p:tgtEl>
                                        <p:attrNameLst>
                                          <p:attrName>style.visibility</p:attrName>
                                        </p:attrNameLst>
                                      </p:cBhvr>
                                      <p:to>
                                        <p:strVal val="visible"/>
                                      </p:to>
                                    </p:set>
                                    <p:anim calcmode="lin" valueType="num">
                                      <p:cBhvr>
                                        <p:cTn id="117"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200"/>
                                        </p:tgtEl>
                                        <p:attrNameLst>
                                          <p:attrName>ppt_y</p:attrName>
                                        </p:attrNameLst>
                                      </p:cBhvr>
                                      <p:tavLst>
                                        <p:tav tm="0">
                                          <p:val>
                                            <p:strVal val="#ppt_y"/>
                                          </p:val>
                                        </p:tav>
                                        <p:tav tm="100000">
                                          <p:val>
                                            <p:strVal val="#ppt_y"/>
                                          </p:val>
                                        </p:tav>
                                      </p:tavLst>
                                    </p:anim>
                                    <p:anim calcmode="lin" valueType="num">
                                      <p:cBhvr>
                                        <p:cTn id="119"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200"/>
                                        </p:tgtEl>
                                      </p:cBhvr>
                                    </p:animEffect>
                                  </p:childTnLst>
                                </p:cTn>
                              </p:par>
                            </p:childTnLst>
                          </p:cTn>
                        </p:par>
                        <p:par>
                          <p:cTn id="122" fill="hold">
                            <p:stCondLst>
                              <p:cond delay="8863"/>
                            </p:stCondLst>
                            <p:childTnLst>
                              <p:par>
                                <p:cTn id="123" presetID="42" presetClass="entr" presetSubtype="0" fill="hold" grpId="0" nodeType="afterEffect">
                                  <p:stCondLst>
                                    <p:cond delay="0"/>
                                  </p:stCondLst>
                                  <p:childTnLst>
                                    <p:set>
                                      <p:cBhvr>
                                        <p:cTn id="124" dur="1" fill="hold">
                                          <p:stCondLst>
                                            <p:cond delay="0"/>
                                          </p:stCondLst>
                                        </p:cTn>
                                        <p:tgtEl>
                                          <p:spTgt spid="201"/>
                                        </p:tgtEl>
                                        <p:attrNameLst>
                                          <p:attrName>style.visibility</p:attrName>
                                        </p:attrNameLst>
                                      </p:cBhvr>
                                      <p:to>
                                        <p:strVal val="visible"/>
                                      </p:to>
                                    </p:set>
                                    <p:animEffect transition="in" filter="fade">
                                      <p:cBhvr>
                                        <p:cTn id="125" dur="500"/>
                                        <p:tgtEl>
                                          <p:spTgt spid="201"/>
                                        </p:tgtEl>
                                      </p:cBhvr>
                                    </p:animEffect>
                                    <p:anim calcmode="lin" valueType="num">
                                      <p:cBhvr>
                                        <p:cTn id="126" dur="500" fill="hold"/>
                                        <p:tgtEl>
                                          <p:spTgt spid="201"/>
                                        </p:tgtEl>
                                        <p:attrNameLst>
                                          <p:attrName>ppt_x</p:attrName>
                                        </p:attrNameLst>
                                      </p:cBhvr>
                                      <p:tavLst>
                                        <p:tav tm="0">
                                          <p:val>
                                            <p:strVal val="#ppt_x"/>
                                          </p:val>
                                        </p:tav>
                                        <p:tav tm="100000">
                                          <p:val>
                                            <p:strVal val="#ppt_x"/>
                                          </p:val>
                                        </p:tav>
                                      </p:tavLst>
                                    </p:anim>
                                    <p:anim calcmode="lin" valueType="num">
                                      <p:cBhvr>
                                        <p:cTn id="127" dur="500" fill="hold"/>
                                        <p:tgtEl>
                                          <p:spTgt spid="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91" grpId="0"/>
      <p:bldP spid="192" grpId="0"/>
      <p:bldP spid="193" grpId="0"/>
      <p:bldP spid="194" grpId="0"/>
      <p:bldP spid="195" grpId="0"/>
      <p:bldP spid="196" grpId="0"/>
      <p:bldP spid="197" grpId="0"/>
      <p:bldP spid="198" grpId="0"/>
      <p:bldP spid="199" grpId="0" animBg="1"/>
      <p:bldP spid="200" grpId="0"/>
      <p:bldP spid="20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4558311" y="1563894"/>
            <a:ext cx="2408269" cy="600036"/>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en-US" sz="3299" dirty="0"/>
              <a:t>产品与运营</a:t>
            </a:r>
            <a:endParaRPr lang="zh-CN" altLang="zh-CN" sz="3299" dirty="0"/>
          </a:p>
        </p:txBody>
      </p:sp>
      <p:sp>
        <p:nvSpPr>
          <p:cNvPr id="100" name="TextBox 99"/>
          <p:cNvSpPr txBox="1"/>
          <p:nvPr/>
        </p:nvSpPr>
        <p:spPr>
          <a:xfrm>
            <a:off x="4670872" y="2212529"/>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产品概述</a:t>
            </a:r>
            <a:endParaRPr lang="zh-CN" altLang="en-US" sz="1500" dirty="0"/>
          </a:p>
        </p:txBody>
      </p:sp>
      <p:sp>
        <p:nvSpPr>
          <p:cNvPr id="101" name="圆角矩形 100"/>
          <p:cNvSpPr/>
          <p:nvPr/>
        </p:nvSpPr>
        <p:spPr bwMode="auto">
          <a:xfrm>
            <a:off x="3443790" y="3641561"/>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2" name="圆角矩形 101"/>
          <p:cNvSpPr/>
          <p:nvPr/>
        </p:nvSpPr>
        <p:spPr bwMode="auto">
          <a:xfrm>
            <a:off x="3283092" y="1231087"/>
            <a:ext cx="642793" cy="64279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3" name="圆角矩形 102"/>
          <p:cNvSpPr/>
          <p:nvPr/>
        </p:nvSpPr>
        <p:spPr bwMode="auto">
          <a:xfrm>
            <a:off x="1408278" y="1659615"/>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圆角矩形 103"/>
          <p:cNvSpPr/>
          <p:nvPr/>
        </p:nvSpPr>
        <p:spPr bwMode="auto">
          <a:xfrm>
            <a:off x="1943939" y="1070388"/>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5" name="对角圆角矩形 104"/>
          <p:cNvSpPr/>
          <p:nvPr/>
        </p:nvSpPr>
        <p:spPr bwMode="auto">
          <a:xfrm>
            <a:off x="2211770" y="1766747"/>
            <a:ext cx="1339153" cy="13391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106" name="圆角矩形 105"/>
          <p:cNvSpPr/>
          <p:nvPr/>
        </p:nvSpPr>
        <p:spPr bwMode="auto">
          <a:xfrm>
            <a:off x="1729675" y="1445351"/>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7" name="圆角矩形 106"/>
          <p:cNvSpPr/>
          <p:nvPr/>
        </p:nvSpPr>
        <p:spPr bwMode="auto">
          <a:xfrm>
            <a:off x="3604488" y="2838069"/>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8" name="圆角矩形 107"/>
          <p:cNvSpPr/>
          <p:nvPr/>
        </p:nvSpPr>
        <p:spPr bwMode="auto">
          <a:xfrm>
            <a:off x="3068827" y="3266598"/>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9" name="圆角矩形 108"/>
          <p:cNvSpPr/>
          <p:nvPr/>
        </p:nvSpPr>
        <p:spPr bwMode="auto">
          <a:xfrm>
            <a:off x="1622543" y="2945202"/>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10" name="圆角矩形 109"/>
          <p:cNvSpPr/>
          <p:nvPr/>
        </p:nvSpPr>
        <p:spPr bwMode="auto">
          <a:xfrm>
            <a:off x="3283092" y="3480863"/>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4" name="文本框 27"/>
          <p:cNvSpPr txBox="1"/>
          <p:nvPr/>
        </p:nvSpPr>
        <p:spPr>
          <a:xfrm>
            <a:off x="2388756" y="1940149"/>
            <a:ext cx="1133644" cy="1015343"/>
          </a:xfrm>
          <a:prstGeom prst="rect">
            <a:avLst/>
          </a:prstGeom>
          <a:noFill/>
        </p:spPr>
        <p:txBody>
          <a:bodyPr wrap="none" rtlCol="0">
            <a:spAutoFit/>
          </a:bodyPr>
          <a:lstStyle/>
          <a:p>
            <a:r>
              <a:rPr lang="en-US" altLang="zh-CN" sz="5998" b="1" dirty="0">
                <a:solidFill>
                  <a:schemeClr val="accent1">
                    <a:lumMod val="50000"/>
                  </a:schemeClr>
                </a:solidFill>
                <a:latin typeface="微软雅黑" pitchFamily="34" charset="-122"/>
                <a:ea typeface="微软雅黑" pitchFamily="34" charset="-122"/>
              </a:rPr>
              <a:t>03</a:t>
            </a:r>
            <a:endParaRPr lang="zh-CN" altLang="en-US" sz="5998" b="1" dirty="0">
              <a:solidFill>
                <a:schemeClr val="accent1">
                  <a:lumMod val="50000"/>
                </a:schemeClr>
              </a:solidFill>
              <a:latin typeface="微软雅黑" pitchFamily="34" charset="-122"/>
              <a:ea typeface="微软雅黑" pitchFamily="34" charset="-122"/>
            </a:endParaRPr>
          </a:p>
        </p:txBody>
      </p:sp>
      <p:sp>
        <p:nvSpPr>
          <p:cNvPr id="16" name="TextBox 15"/>
          <p:cNvSpPr txBox="1"/>
          <p:nvPr/>
        </p:nvSpPr>
        <p:spPr>
          <a:xfrm>
            <a:off x="4670872" y="2540918"/>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产品形式</a:t>
            </a:r>
            <a:endParaRPr lang="zh-CN" altLang="en-US" sz="1500" dirty="0"/>
          </a:p>
        </p:txBody>
      </p:sp>
      <p:sp>
        <p:nvSpPr>
          <p:cNvPr id="17" name="TextBox 16"/>
          <p:cNvSpPr txBox="1"/>
          <p:nvPr/>
        </p:nvSpPr>
        <p:spPr>
          <a:xfrm>
            <a:off x="4670872" y="2847980"/>
            <a:ext cx="1570118"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产品功能</a:t>
            </a:r>
            <a:endParaRPr lang="zh-CN" altLang="en-US" sz="1500" dirty="0"/>
          </a:p>
        </p:txBody>
      </p:sp>
      <p:sp>
        <p:nvSpPr>
          <p:cNvPr id="18" name="TextBox 17"/>
          <p:cNvSpPr txBox="1"/>
          <p:nvPr/>
        </p:nvSpPr>
        <p:spPr>
          <a:xfrm>
            <a:off x="4670871" y="3176370"/>
            <a:ext cx="1531266"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网络营销方案</a:t>
            </a:r>
            <a:endParaRPr lang="zh-CN" altLang="en-US" sz="1500" dirty="0"/>
          </a:p>
        </p:txBody>
      </p:sp>
      <p:sp>
        <p:nvSpPr>
          <p:cNvPr id="19" name="TextBox 18"/>
          <p:cNvSpPr txBox="1"/>
          <p:nvPr/>
        </p:nvSpPr>
        <p:spPr>
          <a:xfrm>
            <a:off x="6202137" y="2212529"/>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线下推广方案</a:t>
            </a:r>
            <a:endParaRPr lang="zh-CN" altLang="en-US" sz="1500" dirty="0"/>
          </a:p>
        </p:txBody>
      </p:sp>
      <p:sp>
        <p:nvSpPr>
          <p:cNvPr id="20" name="TextBox 19"/>
          <p:cNvSpPr txBox="1"/>
          <p:nvPr/>
        </p:nvSpPr>
        <p:spPr>
          <a:xfrm>
            <a:off x="6202137" y="2540918"/>
            <a:ext cx="1421562"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执行方式 </a:t>
            </a:r>
            <a:endParaRPr lang="zh-CN" altLang="en-US" sz="1500" dirty="0"/>
          </a:p>
        </p:txBody>
      </p:sp>
      <p:sp>
        <p:nvSpPr>
          <p:cNvPr id="21" name="TextBox 20"/>
          <p:cNvSpPr txBox="1"/>
          <p:nvPr/>
        </p:nvSpPr>
        <p:spPr>
          <a:xfrm>
            <a:off x="6202137" y="2847980"/>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利润来源分析</a:t>
            </a:r>
          </a:p>
        </p:txBody>
      </p:sp>
    </p:spTree>
    <p:extLst>
      <p:ext uri="{BB962C8B-B14F-4D97-AF65-F5344CB8AC3E}">
        <p14:creationId xmlns:p14="http://schemas.microsoft.com/office/powerpoint/2010/main" val="30487363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ppt_w</p:attrName>
                                        </p:attrNameLst>
                                      </p:cBhvr>
                                      <p:tavLst>
                                        <p:tav tm="0">
                                          <p:val>
                                            <p:fltVal val="0"/>
                                          </p:val>
                                        </p:tav>
                                        <p:tav tm="100000">
                                          <p:val>
                                            <p:strVal val="#ppt_w"/>
                                          </p:val>
                                        </p:tav>
                                      </p:tavLst>
                                    </p:anim>
                                    <p:anim calcmode="lin" valueType="num">
                                      <p:cBhvr>
                                        <p:cTn id="14" dur="400" fill="hold"/>
                                        <p:tgtEl>
                                          <p:spTgt spid="105"/>
                                        </p:tgtEl>
                                        <p:attrNameLst>
                                          <p:attrName>ppt_h</p:attrName>
                                        </p:attrNameLst>
                                      </p:cBhvr>
                                      <p:tavLst>
                                        <p:tav tm="0">
                                          <p:val>
                                            <p:fltVal val="0"/>
                                          </p:val>
                                        </p:tav>
                                        <p:tav tm="100000">
                                          <p:val>
                                            <p:strVal val="#ppt_h"/>
                                          </p:val>
                                        </p:tav>
                                      </p:tavLst>
                                    </p:anim>
                                    <p:animEffect transition="in" filter="fade">
                                      <p:cBhvr>
                                        <p:cTn id="15" dur="400"/>
                                        <p:tgtEl>
                                          <p:spTgt spid="105"/>
                                        </p:tgtEl>
                                      </p:cBhvr>
                                    </p:animEffect>
                                  </p:childTnLst>
                                </p:cTn>
                              </p:par>
                            </p:childTnLst>
                          </p:cTn>
                        </p:par>
                        <p:par>
                          <p:cTn id="16" fill="hold">
                            <p:stCondLst>
                              <p:cond delay="8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2"/>
                                        </p:tgtEl>
                                        <p:attrNameLst>
                                          <p:attrName>style.visibility</p:attrName>
                                        </p:attrNameLst>
                                      </p:cBhvr>
                                      <p:to>
                                        <p:strVal val="visible"/>
                                      </p:to>
                                    </p:set>
                                    <p:anim calcmode="lin" valueType="num">
                                      <p:cBhvr>
                                        <p:cTn id="24" dur="400" fill="hold"/>
                                        <p:tgtEl>
                                          <p:spTgt spid="102"/>
                                        </p:tgtEl>
                                        <p:attrNameLst>
                                          <p:attrName>ppt_w</p:attrName>
                                        </p:attrNameLst>
                                      </p:cBhvr>
                                      <p:tavLst>
                                        <p:tav tm="0">
                                          <p:val>
                                            <p:fltVal val="0"/>
                                          </p:val>
                                        </p:tav>
                                        <p:tav tm="100000">
                                          <p:val>
                                            <p:strVal val="#ppt_w"/>
                                          </p:val>
                                        </p:tav>
                                      </p:tavLst>
                                    </p:anim>
                                    <p:anim calcmode="lin" valueType="num">
                                      <p:cBhvr>
                                        <p:cTn id="25" dur="400" fill="hold"/>
                                        <p:tgtEl>
                                          <p:spTgt spid="102"/>
                                        </p:tgtEl>
                                        <p:attrNameLst>
                                          <p:attrName>ppt_h</p:attrName>
                                        </p:attrNameLst>
                                      </p:cBhvr>
                                      <p:tavLst>
                                        <p:tav tm="0">
                                          <p:val>
                                            <p:fltVal val="0"/>
                                          </p:val>
                                        </p:tav>
                                        <p:tav tm="100000">
                                          <p:val>
                                            <p:strVal val="#ppt_h"/>
                                          </p:val>
                                        </p:tav>
                                      </p:tavLst>
                                    </p:anim>
                                    <p:animEffect transition="in" filter="fade">
                                      <p:cBhvr>
                                        <p:cTn id="26" dur="400"/>
                                        <p:tgtEl>
                                          <p:spTgt spid="102"/>
                                        </p:tgtEl>
                                      </p:cBhvr>
                                    </p:animEffect>
                                  </p:childTnLst>
                                </p:cTn>
                              </p:par>
                            </p:childTnLst>
                          </p:cTn>
                        </p:par>
                        <p:par>
                          <p:cTn id="27" fill="hold">
                            <p:stCondLst>
                              <p:cond delay="13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84"/>
                                        </p:tgtEl>
                                      </p:cBhvr>
                                    </p:animEffect>
                                    <p:animScale>
                                      <p:cBhvr>
                                        <p:cTn id="30" dur="250" autoRev="1" fill="hold"/>
                                        <p:tgtEl>
                                          <p:spTgt spid="84"/>
                                        </p:tgtEl>
                                      </p:cBhvr>
                                      <p:by x="105000" y="105000"/>
                                    </p:animScale>
                                  </p:childTnLst>
                                </p:cTn>
                              </p:par>
                              <p:par>
                                <p:cTn id="31" presetID="53" presetClass="entr" presetSubtype="16"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250" fill="hold"/>
                                        <p:tgtEl>
                                          <p:spTgt spid="107"/>
                                        </p:tgtEl>
                                        <p:attrNameLst>
                                          <p:attrName>ppt_w</p:attrName>
                                        </p:attrNameLst>
                                      </p:cBhvr>
                                      <p:tavLst>
                                        <p:tav tm="0">
                                          <p:val>
                                            <p:fltVal val="0"/>
                                          </p:val>
                                        </p:tav>
                                        <p:tav tm="100000">
                                          <p:val>
                                            <p:strVal val="#ppt_w"/>
                                          </p:val>
                                        </p:tav>
                                      </p:tavLst>
                                    </p:anim>
                                    <p:anim calcmode="lin" valueType="num">
                                      <p:cBhvr>
                                        <p:cTn id="34" dur="250" fill="hold"/>
                                        <p:tgtEl>
                                          <p:spTgt spid="107"/>
                                        </p:tgtEl>
                                        <p:attrNameLst>
                                          <p:attrName>ppt_h</p:attrName>
                                        </p:attrNameLst>
                                      </p:cBhvr>
                                      <p:tavLst>
                                        <p:tav tm="0">
                                          <p:val>
                                            <p:fltVal val="0"/>
                                          </p:val>
                                        </p:tav>
                                        <p:tav tm="100000">
                                          <p:val>
                                            <p:strVal val="#ppt_h"/>
                                          </p:val>
                                        </p:tav>
                                      </p:tavLst>
                                    </p:anim>
                                    <p:animEffect transition="in" filter="fade">
                                      <p:cBhvr>
                                        <p:cTn id="35" dur="250"/>
                                        <p:tgtEl>
                                          <p:spTgt spid="107"/>
                                        </p:tgtEl>
                                      </p:cBhvr>
                                    </p:animEffect>
                                  </p:childTnLst>
                                </p:cTn>
                              </p:par>
                            </p:childTnLst>
                          </p:cTn>
                        </p:par>
                        <p:par>
                          <p:cTn id="36" fill="hold">
                            <p:stCondLst>
                              <p:cond delay="1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2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0"/>
                                        </p:tgtEl>
                                        <p:attrNameLst>
                                          <p:attrName>style.visibility</p:attrName>
                                        </p:attrNameLst>
                                      </p:cBhvr>
                                      <p:to>
                                        <p:strVal val="visible"/>
                                      </p:to>
                                    </p:set>
                                    <p:anim calcmode="lin" valueType="num">
                                      <p:cBhvr>
                                        <p:cTn id="47"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00"/>
                                        </p:tgtEl>
                                        <p:attrNameLst>
                                          <p:attrName>ppt_y</p:attrName>
                                        </p:attrNameLst>
                                      </p:cBhvr>
                                      <p:tavLst>
                                        <p:tav tm="0">
                                          <p:val>
                                            <p:strVal val="#ppt_y"/>
                                          </p:val>
                                        </p:tav>
                                        <p:tav tm="100000">
                                          <p:val>
                                            <p:strVal val="#ppt_y"/>
                                          </p:val>
                                        </p:tav>
                                      </p:tavLst>
                                    </p:anim>
                                    <p:anim calcmode="lin" valueType="num">
                                      <p:cBhvr>
                                        <p:cTn id="49"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00"/>
                                        </p:tgtEl>
                                      </p:cBhvr>
                                    </p:animEffect>
                                  </p:childTnLst>
                                </p:cTn>
                              </p:par>
                            </p:childTnLst>
                          </p:cTn>
                        </p:par>
                        <p:par>
                          <p:cTn id="52" fill="hold">
                            <p:stCondLst>
                              <p:cond delay="28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6"/>
                                        </p:tgtEl>
                                        <p:attrNameLst>
                                          <p:attrName>ppt_y</p:attrName>
                                        </p:attrNameLst>
                                      </p:cBhvr>
                                      <p:tavLst>
                                        <p:tav tm="0">
                                          <p:val>
                                            <p:strVal val="#ppt_y"/>
                                          </p:val>
                                        </p:tav>
                                        <p:tav tm="100000">
                                          <p:val>
                                            <p:strVal val="#ppt_y"/>
                                          </p:val>
                                        </p:tav>
                                      </p:tavLst>
                                    </p:anim>
                                    <p:anim calcmode="lin" valueType="num">
                                      <p:cBhvr>
                                        <p:cTn id="5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6"/>
                                        </p:tgtEl>
                                      </p:cBhvr>
                                    </p:animEffect>
                                  </p:childTnLst>
                                </p:cTn>
                              </p:par>
                            </p:childTnLst>
                          </p:cTn>
                        </p:par>
                        <p:par>
                          <p:cTn id="60" fill="hold">
                            <p:stCondLst>
                              <p:cond delay="32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anim calcmode="lin" valueType="num">
                                      <p:cBhvr>
                                        <p:cTn id="65"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7"/>
                                        </p:tgtEl>
                                      </p:cBhvr>
                                    </p:animEffect>
                                  </p:childTnLst>
                                </p:cTn>
                              </p:par>
                            </p:childTnLst>
                          </p:cTn>
                        </p:par>
                        <p:par>
                          <p:cTn id="68" fill="hold">
                            <p:stCondLst>
                              <p:cond delay="35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8"/>
                                        </p:tgtEl>
                                        <p:attrNameLst>
                                          <p:attrName>style.visibility</p:attrName>
                                        </p:attrNameLst>
                                      </p:cBhvr>
                                      <p:to>
                                        <p:strVal val="visible"/>
                                      </p:to>
                                    </p:set>
                                    <p:anim calcmode="lin" valueType="num">
                                      <p:cBhvr>
                                        <p:cTn id="71"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18"/>
                                        </p:tgtEl>
                                        <p:attrNameLst>
                                          <p:attrName>ppt_y</p:attrName>
                                        </p:attrNameLst>
                                      </p:cBhvr>
                                      <p:tavLst>
                                        <p:tav tm="0">
                                          <p:val>
                                            <p:strVal val="#ppt_y"/>
                                          </p:val>
                                        </p:tav>
                                        <p:tav tm="100000">
                                          <p:val>
                                            <p:strVal val="#ppt_y"/>
                                          </p:val>
                                        </p:tav>
                                      </p:tavLst>
                                    </p:anim>
                                    <p:anim calcmode="lin" valueType="num">
                                      <p:cBhvr>
                                        <p:cTn id="73"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18"/>
                                        </p:tgtEl>
                                      </p:cBhvr>
                                    </p:animEffect>
                                  </p:childTnLst>
                                </p:cTn>
                              </p:par>
                            </p:childTnLst>
                          </p:cTn>
                        </p:par>
                        <p:par>
                          <p:cTn id="76" fill="hold">
                            <p:stCondLst>
                              <p:cond delay="39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calcmode="lin" valueType="num">
                                      <p:cBhvr>
                                        <p:cTn id="79"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0" dur="250" fill="hold"/>
                                        <p:tgtEl>
                                          <p:spTgt spid="19"/>
                                        </p:tgtEl>
                                        <p:attrNameLst>
                                          <p:attrName>ppt_y</p:attrName>
                                        </p:attrNameLst>
                                      </p:cBhvr>
                                      <p:tavLst>
                                        <p:tav tm="0">
                                          <p:val>
                                            <p:strVal val="#ppt_y"/>
                                          </p:val>
                                        </p:tav>
                                        <p:tav tm="100000">
                                          <p:val>
                                            <p:strVal val="#ppt_y"/>
                                          </p:val>
                                        </p:tav>
                                      </p:tavLst>
                                    </p:anim>
                                    <p:anim calcmode="lin" valueType="num">
                                      <p:cBhvr>
                                        <p:cTn id="81"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2"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50" tmFilter="0,0; .5, 1; 1, 1"/>
                                        <p:tgtEl>
                                          <p:spTgt spid="19"/>
                                        </p:tgtEl>
                                      </p:cBhvr>
                                    </p:animEffect>
                                  </p:childTnLst>
                                </p:cTn>
                              </p:par>
                            </p:childTnLst>
                          </p:cTn>
                        </p:par>
                        <p:par>
                          <p:cTn id="84" fill="hold">
                            <p:stCondLst>
                              <p:cond delay="43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250" fill="hold"/>
                                        <p:tgtEl>
                                          <p:spTgt spid="20"/>
                                        </p:tgtEl>
                                        <p:attrNameLst>
                                          <p:attrName>ppt_y</p:attrName>
                                        </p:attrNameLst>
                                      </p:cBhvr>
                                      <p:tavLst>
                                        <p:tav tm="0">
                                          <p:val>
                                            <p:strVal val="#ppt_y"/>
                                          </p:val>
                                        </p:tav>
                                        <p:tav tm="100000">
                                          <p:val>
                                            <p:strVal val="#ppt_y"/>
                                          </p:val>
                                        </p:tav>
                                      </p:tavLst>
                                    </p:anim>
                                    <p:anim calcmode="lin" valueType="num">
                                      <p:cBhvr>
                                        <p:cTn id="89"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250" tmFilter="0,0; .5, 1; 1, 1"/>
                                        <p:tgtEl>
                                          <p:spTgt spid="20"/>
                                        </p:tgtEl>
                                      </p:cBhvr>
                                    </p:animEffect>
                                  </p:childTnLst>
                                </p:cTn>
                              </p:par>
                            </p:childTnLst>
                          </p:cTn>
                        </p:par>
                        <p:par>
                          <p:cTn id="92" fill="hold">
                            <p:stCondLst>
                              <p:cond delay="47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6" dur="250" fill="hold"/>
                                        <p:tgtEl>
                                          <p:spTgt spid="21"/>
                                        </p:tgtEl>
                                        <p:attrNameLst>
                                          <p:attrName>ppt_y</p:attrName>
                                        </p:attrNameLst>
                                      </p:cBhvr>
                                      <p:tavLst>
                                        <p:tav tm="0">
                                          <p:val>
                                            <p:strVal val="#ppt_y"/>
                                          </p:val>
                                        </p:tav>
                                        <p:tav tm="100000">
                                          <p:val>
                                            <p:strVal val="#ppt_y"/>
                                          </p:val>
                                        </p:tav>
                                      </p:tavLst>
                                    </p:anim>
                                    <p:anim calcmode="lin" valueType="num">
                                      <p:cBhvr>
                                        <p:cTn id="97"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8"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250" tmFilter="0,0; .5, 1; 1, 1"/>
                                        <p:tgtEl>
                                          <p:spTgt spid="2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01"/>
                                        </p:tgtEl>
                                        <p:attrNameLst>
                                          <p:attrName>style.visibility</p:attrName>
                                        </p:attrNameLst>
                                      </p:cBhvr>
                                      <p:to>
                                        <p:strVal val="visible"/>
                                      </p:to>
                                    </p:set>
                                    <p:anim calcmode="lin" valueType="num">
                                      <p:cBhvr>
                                        <p:cTn id="102" dur="400" fill="hold"/>
                                        <p:tgtEl>
                                          <p:spTgt spid="101"/>
                                        </p:tgtEl>
                                        <p:attrNameLst>
                                          <p:attrName>ppt_w</p:attrName>
                                        </p:attrNameLst>
                                      </p:cBhvr>
                                      <p:tavLst>
                                        <p:tav tm="0">
                                          <p:val>
                                            <p:fltVal val="0"/>
                                          </p:val>
                                        </p:tav>
                                        <p:tav tm="100000">
                                          <p:val>
                                            <p:strVal val="#ppt_w"/>
                                          </p:val>
                                        </p:tav>
                                      </p:tavLst>
                                    </p:anim>
                                    <p:anim calcmode="lin" valueType="num">
                                      <p:cBhvr>
                                        <p:cTn id="103" dur="400" fill="hold"/>
                                        <p:tgtEl>
                                          <p:spTgt spid="101"/>
                                        </p:tgtEl>
                                        <p:attrNameLst>
                                          <p:attrName>ppt_h</p:attrName>
                                        </p:attrNameLst>
                                      </p:cBhvr>
                                      <p:tavLst>
                                        <p:tav tm="0">
                                          <p:val>
                                            <p:fltVal val="0"/>
                                          </p:val>
                                        </p:tav>
                                        <p:tav tm="100000">
                                          <p:val>
                                            <p:strVal val="#ppt_h"/>
                                          </p:val>
                                        </p:tav>
                                      </p:tavLst>
                                    </p:anim>
                                    <p:animEffect transition="in" filter="fade">
                                      <p:cBhvr>
                                        <p:cTn id="104" dur="400"/>
                                        <p:tgtEl>
                                          <p:spTgt spid="101"/>
                                        </p:tgtEl>
                                      </p:cBhvr>
                                    </p:animEffect>
                                  </p:childTnLst>
                                </p:cTn>
                              </p:par>
                            </p:childTnLst>
                          </p:cTn>
                        </p:par>
                        <p:par>
                          <p:cTn id="105" fill="hold">
                            <p:stCondLst>
                              <p:cond delay="5100"/>
                            </p:stCondLst>
                            <p:childTnLst>
                              <p:par>
                                <p:cTn id="106" presetID="53" presetClass="entr" presetSubtype="16" fill="hold" grpId="0" nodeType="afterEffect">
                                  <p:stCondLst>
                                    <p:cond delay="0"/>
                                  </p:stCondLst>
                                  <p:childTnLst>
                                    <p:set>
                                      <p:cBhvr>
                                        <p:cTn id="107" dur="1" fill="hold">
                                          <p:stCondLst>
                                            <p:cond delay="0"/>
                                          </p:stCondLst>
                                        </p:cTn>
                                        <p:tgtEl>
                                          <p:spTgt spid="110"/>
                                        </p:tgtEl>
                                        <p:attrNameLst>
                                          <p:attrName>style.visibility</p:attrName>
                                        </p:attrNameLst>
                                      </p:cBhvr>
                                      <p:to>
                                        <p:strVal val="visible"/>
                                      </p:to>
                                    </p:set>
                                    <p:anim calcmode="lin" valueType="num">
                                      <p:cBhvr>
                                        <p:cTn id="108" dur="250" fill="hold"/>
                                        <p:tgtEl>
                                          <p:spTgt spid="110"/>
                                        </p:tgtEl>
                                        <p:attrNameLst>
                                          <p:attrName>ppt_w</p:attrName>
                                        </p:attrNameLst>
                                      </p:cBhvr>
                                      <p:tavLst>
                                        <p:tav tm="0">
                                          <p:val>
                                            <p:fltVal val="0"/>
                                          </p:val>
                                        </p:tav>
                                        <p:tav tm="100000">
                                          <p:val>
                                            <p:strVal val="#ppt_w"/>
                                          </p:val>
                                        </p:tav>
                                      </p:tavLst>
                                    </p:anim>
                                    <p:anim calcmode="lin" valueType="num">
                                      <p:cBhvr>
                                        <p:cTn id="109" dur="250" fill="hold"/>
                                        <p:tgtEl>
                                          <p:spTgt spid="110"/>
                                        </p:tgtEl>
                                        <p:attrNameLst>
                                          <p:attrName>ppt_h</p:attrName>
                                        </p:attrNameLst>
                                      </p:cBhvr>
                                      <p:tavLst>
                                        <p:tav tm="0">
                                          <p:val>
                                            <p:fltVal val="0"/>
                                          </p:val>
                                        </p:tav>
                                        <p:tav tm="100000">
                                          <p:val>
                                            <p:strVal val="#ppt_h"/>
                                          </p:val>
                                        </p:tav>
                                      </p:tavLst>
                                    </p:anim>
                                    <p:animEffect transition="in" filter="fade">
                                      <p:cBhvr>
                                        <p:cTn id="110" dur="250"/>
                                        <p:tgtEl>
                                          <p:spTgt spid="110"/>
                                        </p:tgtEl>
                                      </p:cBhvr>
                                    </p:animEffect>
                                  </p:childTnLst>
                                </p:cTn>
                              </p:par>
                            </p:childTnLst>
                          </p:cTn>
                        </p:par>
                        <p:par>
                          <p:cTn id="111" fill="hold">
                            <p:stCondLst>
                              <p:cond delay="5350"/>
                            </p:stCondLst>
                            <p:childTnLst>
                              <p:par>
                                <p:cTn id="112" presetID="53" presetClass="entr" presetSubtype="16" fill="hold" grpId="0" nodeType="afterEffect">
                                  <p:stCondLst>
                                    <p:cond delay="0"/>
                                  </p:stCondLst>
                                  <p:childTnLst>
                                    <p:set>
                                      <p:cBhvr>
                                        <p:cTn id="113" dur="1" fill="hold">
                                          <p:stCondLst>
                                            <p:cond delay="0"/>
                                          </p:stCondLst>
                                        </p:cTn>
                                        <p:tgtEl>
                                          <p:spTgt spid="104"/>
                                        </p:tgtEl>
                                        <p:attrNameLst>
                                          <p:attrName>style.visibility</p:attrName>
                                        </p:attrNameLst>
                                      </p:cBhvr>
                                      <p:to>
                                        <p:strVal val="visible"/>
                                      </p:to>
                                    </p:set>
                                    <p:anim calcmode="lin" valueType="num">
                                      <p:cBhvr>
                                        <p:cTn id="114" dur="400" fill="hold"/>
                                        <p:tgtEl>
                                          <p:spTgt spid="104"/>
                                        </p:tgtEl>
                                        <p:attrNameLst>
                                          <p:attrName>ppt_w</p:attrName>
                                        </p:attrNameLst>
                                      </p:cBhvr>
                                      <p:tavLst>
                                        <p:tav tm="0">
                                          <p:val>
                                            <p:fltVal val="0"/>
                                          </p:val>
                                        </p:tav>
                                        <p:tav tm="100000">
                                          <p:val>
                                            <p:strVal val="#ppt_w"/>
                                          </p:val>
                                        </p:tav>
                                      </p:tavLst>
                                    </p:anim>
                                    <p:anim calcmode="lin" valueType="num">
                                      <p:cBhvr>
                                        <p:cTn id="115" dur="400" fill="hold"/>
                                        <p:tgtEl>
                                          <p:spTgt spid="104"/>
                                        </p:tgtEl>
                                        <p:attrNameLst>
                                          <p:attrName>ppt_h</p:attrName>
                                        </p:attrNameLst>
                                      </p:cBhvr>
                                      <p:tavLst>
                                        <p:tav tm="0">
                                          <p:val>
                                            <p:fltVal val="0"/>
                                          </p:val>
                                        </p:tav>
                                        <p:tav tm="100000">
                                          <p:val>
                                            <p:strVal val="#ppt_h"/>
                                          </p:val>
                                        </p:tav>
                                      </p:tavLst>
                                    </p:anim>
                                    <p:animEffect transition="in" filter="fade">
                                      <p:cBhvr>
                                        <p:cTn id="116" dur="400"/>
                                        <p:tgtEl>
                                          <p:spTgt spid="104"/>
                                        </p:tgtEl>
                                      </p:cBhvr>
                                    </p:animEffect>
                                  </p:childTnLst>
                                </p:cTn>
                              </p:par>
                            </p:childTnLst>
                          </p:cTn>
                        </p:par>
                        <p:par>
                          <p:cTn id="117" fill="hold">
                            <p:stCondLst>
                              <p:cond delay="5750"/>
                            </p:stCondLst>
                            <p:childTnLst>
                              <p:par>
                                <p:cTn id="118" presetID="53" presetClass="entr" presetSubtype="16" fill="hold" grpId="0" nodeType="afterEffect">
                                  <p:stCondLst>
                                    <p:cond delay="0"/>
                                  </p:stCondLst>
                                  <p:childTnLst>
                                    <p:set>
                                      <p:cBhvr>
                                        <p:cTn id="119" dur="1" fill="hold">
                                          <p:stCondLst>
                                            <p:cond delay="0"/>
                                          </p:stCondLst>
                                        </p:cTn>
                                        <p:tgtEl>
                                          <p:spTgt spid="108"/>
                                        </p:tgtEl>
                                        <p:attrNameLst>
                                          <p:attrName>style.visibility</p:attrName>
                                        </p:attrNameLst>
                                      </p:cBhvr>
                                      <p:to>
                                        <p:strVal val="visible"/>
                                      </p:to>
                                    </p:set>
                                    <p:anim calcmode="lin" valueType="num">
                                      <p:cBhvr>
                                        <p:cTn id="120" dur="250" fill="hold"/>
                                        <p:tgtEl>
                                          <p:spTgt spid="108"/>
                                        </p:tgtEl>
                                        <p:attrNameLst>
                                          <p:attrName>ppt_w</p:attrName>
                                        </p:attrNameLst>
                                      </p:cBhvr>
                                      <p:tavLst>
                                        <p:tav tm="0">
                                          <p:val>
                                            <p:fltVal val="0"/>
                                          </p:val>
                                        </p:tav>
                                        <p:tav tm="100000">
                                          <p:val>
                                            <p:strVal val="#ppt_w"/>
                                          </p:val>
                                        </p:tav>
                                      </p:tavLst>
                                    </p:anim>
                                    <p:anim calcmode="lin" valueType="num">
                                      <p:cBhvr>
                                        <p:cTn id="121" dur="250" fill="hold"/>
                                        <p:tgtEl>
                                          <p:spTgt spid="108"/>
                                        </p:tgtEl>
                                        <p:attrNameLst>
                                          <p:attrName>ppt_h</p:attrName>
                                        </p:attrNameLst>
                                      </p:cBhvr>
                                      <p:tavLst>
                                        <p:tav tm="0">
                                          <p:val>
                                            <p:fltVal val="0"/>
                                          </p:val>
                                        </p:tav>
                                        <p:tav tm="100000">
                                          <p:val>
                                            <p:strVal val="#ppt_h"/>
                                          </p:val>
                                        </p:tav>
                                      </p:tavLst>
                                    </p:anim>
                                    <p:animEffect transition="in" filter="fade">
                                      <p:cBhvr>
                                        <p:cTn id="122" dur="250"/>
                                        <p:tgtEl>
                                          <p:spTgt spid="108"/>
                                        </p:tgtEl>
                                      </p:cBhvr>
                                    </p:animEffect>
                                  </p:childTnLst>
                                </p:cTn>
                              </p:par>
                            </p:childTnLst>
                          </p:cTn>
                        </p:par>
                        <p:par>
                          <p:cTn id="123" fill="hold">
                            <p:stCondLst>
                              <p:cond delay="6000"/>
                            </p:stCondLst>
                            <p:childTnLst>
                              <p:par>
                                <p:cTn id="124" presetID="53" presetClass="entr" presetSubtype="16" fill="hold" grpId="0" nodeType="afterEffect">
                                  <p:stCondLst>
                                    <p:cond delay="0"/>
                                  </p:stCondLst>
                                  <p:childTnLst>
                                    <p:set>
                                      <p:cBhvr>
                                        <p:cTn id="125" dur="1" fill="hold">
                                          <p:stCondLst>
                                            <p:cond delay="0"/>
                                          </p:stCondLst>
                                        </p:cTn>
                                        <p:tgtEl>
                                          <p:spTgt spid="103"/>
                                        </p:tgtEl>
                                        <p:attrNameLst>
                                          <p:attrName>style.visibility</p:attrName>
                                        </p:attrNameLst>
                                      </p:cBhvr>
                                      <p:to>
                                        <p:strVal val="visible"/>
                                      </p:to>
                                    </p:set>
                                    <p:anim calcmode="lin" valueType="num">
                                      <p:cBhvr>
                                        <p:cTn id="126" dur="400" fill="hold"/>
                                        <p:tgtEl>
                                          <p:spTgt spid="103"/>
                                        </p:tgtEl>
                                        <p:attrNameLst>
                                          <p:attrName>ppt_w</p:attrName>
                                        </p:attrNameLst>
                                      </p:cBhvr>
                                      <p:tavLst>
                                        <p:tav tm="0">
                                          <p:val>
                                            <p:fltVal val="0"/>
                                          </p:val>
                                        </p:tav>
                                        <p:tav tm="100000">
                                          <p:val>
                                            <p:strVal val="#ppt_w"/>
                                          </p:val>
                                        </p:tav>
                                      </p:tavLst>
                                    </p:anim>
                                    <p:anim calcmode="lin" valueType="num">
                                      <p:cBhvr>
                                        <p:cTn id="127" dur="400" fill="hold"/>
                                        <p:tgtEl>
                                          <p:spTgt spid="103"/>
                                        </p:tgtEl>
                                        <p:attrNameLst>
                                          <p:attrName>ppt_h</p:attrName>
                                        </p:attrNameLst>
                                      </p:cBhvr>
                                      <p:tavLst>
                                        <p:tav tm="0">
                                          <p:val>
                                            <p:fltVal val="0"/>
                                          </p:val>
                                        </p:tav>
                                        <p:tav tm="100000">
                                          <p:val>
                                            <p:strVal val="#ppt_h"/>
                                          </p:val>
                                        </p:tav>
                                      </p:tavLst>
                                    </p:anim>
                                    <p:animEffect transition="in" filter="fade">
                                      <p:cBhvr>
                                        <p:cTn id="128" dur="400"/>
                                        <p:tgtEl>
                                          <p:spTgt spid="103"/>
                                        </p:tgtEl>
                                      </p:cBhvr>
                                    </p:animEffect>
                                  </p:childTnLst>
                                </p:cTn>
                              </p:par>
                            </p:childTnLst>
                          </p:cTn>
                        </p:par>
                        <p:par>
                          <p:cTn id="129" fill="hold">
                            <p:stCondLst>
                              <p:cond delay="6400"/>
                            </p:stCondLst>
                            <p:childTnLst>
                              <p:par>
                                <p:cTn id="130" presetID="53" presetClass="entr" presetSubtype="16" fill="hold" grpId="0" nodeType="afterEffect">
                                  <p:stCondLst>
                                    <p:cond delay="0"/>
                                  </p:stCondLst>
                                  <p:childTnLst>
                                    <p:set>
                                      <p:cBhvr>
                                        <p:cTn id="131" dur="1" fill="hold">
                                          <p:stCondLst>
                                            <p:cond delay="0"/>
                                          </p:stCondLst>
                                        </p:cTn>
                                        <p:tgtEl>
                                          <p:spTgt spid="106"/>
                                        </p:tgtEl>
                                        <p:attrNameLst>
                                          <p:attrName>style.visibility</p:attrName>
                                        </p:attrNameLst>
                                      </p:cBhvr>
                                      <p:to>
                                        <p:strVal val="visible"/>
                                      </p:to>
                                    </p:set>
                                    <p:anim calcmode="lin" valueType="num">
                                      <p:cBhvr>
                                        <p:cTn id="132" dur="250" fill="hold"/>
                                        <p:tgtEl>
                                          <p:spTgt spid="106"/>
                                        </p:tgtEl>
                                        <p:attrNameLst>
                                          <p:attrName>ppt_w</p:attrName>
                                        </p:attrNameLst>
                                      </p:cBhvr>
                                      <p:tavLst>
                                        <p:tav tm="0">
                                          <p:val>
                                            <p:fltVal val="0"/>
                                          </p:val>
                                        </p:tav>
                                        <p:tav tm="100000">
                                          <p:val>
                                            <p:strVal val="#ppt_w"/>
                                          </p:val>
                                        </p:tav>
                                      </p:tavLst>
                                    </p:anim>
                                    <p:anim calcmode="lin" valueType="num">
                                      <p:cBhvr>
                                        <p:cTn id="133" dur="250" fill="hold"/>
                                        <p:tgtEl>
                                          <p:spTgt spid="106"/>
                                        </p:tgtEl>
                                        <p:attrNameLst>
                                          <p:attrName>ppt_h</p:attrName>
                                        </p:attrNameLst>
                                      </p:cBhvr>
                                      <p:tavLst>
                                        <p:tav tm="0">
                                          <p:val>
                                            <p:fltVal val="0"/>
                                          </p:val>
                                        </p:tav>
                                        <p:tav tm="100000">
                                          <p:val>
                                            <p:strVal val="#ppt_h"/>
                                          </p:val>
                                        </p:tav>
                                      </p:tavLst>
                                    </p:anim>
                                    <p:animEffect transition="in" filter="fade">
                                      <p:cBhvr>
                                        <p:cTn id="134"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84" grpId="0"/>
      <p:bldP spid="84" grpId="1"/>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39248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产品形式</a:t>
            </a:r>
            <a:endParaRPr lang="zh-CN" altLang="zh-CN" sz="2699" dirty="0"/>
          </a:p>
        </p:txBody>
      </p:sp>
      <p:sp>
        <p:nvSpPr>
          <p:cNvPr id="27" name="TextBox 26"/>
          <p:cNvSpPr txBox="1"/>
          <p:nvPr/>
        </p:nvSpPr>
        <p:spPr>
          <a:xfrm>
            <a:off x="2233581" y="28182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Product form</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15" name="组合 14"/>
          <p:cNvGrpSpPr/>
          <p:nvPr/>
        </p:nvGrpSpPr>
        <p:grpSpPr>
          <a:xfrm>
            <a:off x="3282415" y="1511211"/>
            <a:ext cx="1151614" cy="1105983"/>
            <a:chOff x="4375361" y="2015414"/>
            <a:chExt cx="1535841" cy="1474986"/>
          </a:xfrm>
        </p:grpSpPr>
        <p:sp>
          <p:nvSpPr>
            <p:cNvPr id="16" name="任意多边形 15"/>
            <p:cNvSpPr/>
            <p:nvPr/>
          </p:nvSpPr>
          <p:spPr>
            <a:xfrm>
              <a:off x="4375361"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7" name="文本框 59"/>
            <p:cNvSpPr txBox="1"/>
            <p:nvPr/>
          </p:nvSpPr>
          <p:spPr>
            <a:xfrm rot="18900000">
              <a:off x="4740703" y="2566470"/>
              <a:ext cx="1170499" cy="811782"/>
            </a:xfrm>
            <a:prstGeom prst="rect">
              <a:avLst/>
            </a:prstGeom>
            <a:noFill/>
          </p:spPr>
          <p:txBody>
            <a:bodyPr wrap="none" rtlCol="0">
              <a:prstTxWarp prst="textArchUp">
                <a:avLst>
                  <a:gd name="adj" fmla="val 13960648"/>
                </a:avLst>
              </a:prstTxWarp>
              <a:spAutoFit/>
            </a:bodyPr>
            <a:lstStyle/>
            <a:p>
              <a:r>
                <a:rPr lang="en-US" altLang="zh-CN" sz="787" dirty="0">
                  <a:solidFill>
                    <a:schemeClr val="bg1"/>
                  </a:solidFill>
                  <a:latin typeface="微软雅黑 Light" panose="020B0502040204020203" pitchFamily="34" charset="-122"/>
                  <a:ea typeface="微软雅黑 Light" panose="020B0502040204020203" pitchFamily="34" charset="-122"/>
                </a:rPr>
                <a:t>Business</a:t>
              </a:r>
              <a:endParaRPr lang="zh-CN" altLang="en-US" sz="787"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 name="组合 17"/>
          <p:cNvGrpSpPr/>
          <p:nvPr/>
        </p:nvGrpSpPr>
        <p:grpSpPr>
          <a:xfrm>
            <a:off x="3282415" y="2617194"/>
            <a:ext cx="1125190" cy="1105983"/>
            <a:chOff x="4375361" y="3490400"/>
            <a:chExt cx="1500601" cy="1474986"/>
          </a:xfrm>
        </p:grpSpPr>
        <p:sp>
          <p:nvSpPr>
            <p:cNvPr id="19" name="任意多边形 18"/>
            <p:cNvSpPr/>
            <p:nvPr/>
          </p:nvSpPr>
          <p:spPr>
            <a:xfrm flipV="1">
              <a:off x="4375361"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0" name="文本框 61"/>
            <p:cNvSpPr txBox="1"/>
            <p:nvPr/>
          </p:nvSpPr>
          <p:spPr>
            <a:xfrm rot="13064296">
              <a:off x="4705463" y="3567532"/>
              <a:ext cx="1170499" cy="811782"/>
            </a:xfrm>
            <a:prstGeom prst="rect">
              <a:avLst/>
            </a:prstGeom>
            <a:noFill/>
          </p:spPr>
          <p:txBody>
            <a:bodyPr wrap="none" rtlCol="0">
              <a:prstTxWarp prst="textArchUp">
                <a:avLst>
                  <a:gd name="adj" fmla="val 13960648"/>
                </a:avLst>
              </a:prstTxWarp>
              <a:spAutoFit/>
            </a:bodyPr>
            <a:lstStyle/>
            <a:p>
              <a:r>
                <a:rPr lang="en-US" altLang="zh-CN" sz="787" dirty="0">
                  <a:solidFill>
                    <a:schemeClr val="bg1"/>
                  </a:solidFill>
                  <a:latin typeface="微软雅黑 Light" panose="020B0502040204020203" pitchFamily="34" charset="-122"/>
                  <a:ea typeface="微软雅黑 Light" panose="020B0502040204020203" pitchFamily="34" charset="-122"/>
                </a:rPr>
                <a:t>Technology</a:t>
              </a:r>
              <a:endParaRPr lang="zh-CN" altLang="en-US" sz="787" dirty="0">
                <a:solidFill>
                  <a:schemeClr val="bg1"/>
                </a:solidFill>
                <a:latin typeface="微软雅黑 Light" panose="020B0502040204020203" pitchFamily="34" charset="-122"/>
                <a:ea typeface="微软雅黑 Light" panose="020B0502040204020203" pitchFamily="34" charset="-122"/>
              </a:endParaRPr>
            </a:p>
          </p:txBody>
        </p:sp>
      </p:grpSp>
      <p:grpSp>
        <p:nvGrpSpPr>
          <p:cNvPr id="21" name="组合 20"/>
          <p:cNvGrpSpPr/>
          <p:nvPr/>
        </p:nvGrpSpPr>
        <p:grpSpPr>
          <a:xfrm>
            <a:off x="4361013" y="2617194"/>
            <a:ext cx="1146515" cy="1105983"/>
            <a:chOff x="5813825" y="3490400"/>
            <a:chExt cx="1529040" cy="1474986"/>
          </a:xfrm>
        </p:grpSpPr>
        <p:sp>
          <p:nvSpPr>
            <p:cNvPr id="22" name="任意多边形 21"/>
            <p:cNvSpPr/>
            <p:nvPr/>
          </p:nvSpPr>
          <p:spPr>
            <a:xfrm flipH="1" flipV="1">
              <a:off x="5859113"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3" name="文本框 62"/>
            <p:cNvSpPr txBox="1"/>
            <p:nvPr/>
          </p:nvSpPr>
          <p:spPr>
            <a:xfrm rot="8100000">
              <a:off x="5813825" y="3602548"/>
              <a:ext cx="1170499" cy="811782"/>
            </a:xfrm>
            <a:prstGeom prst="rect">
              <a:avLst/>
            </a:prstGeom>
            <a:noFill/>
          </p:spPr>
          <p:txBody>
            <a:bodyPr wrap="none" rtlCol="0">
              <a:prstTxWarp prst="textArchUp">
                <a:avLst>
                  <a:gd name="adj" fmla="val 13960648"/>
                </a:avLst>
              </a:prstTxWarp>
              <a:spAutoFit/>
            </a:bodyPr>
            <a:lstStyle/>
            <a:p>
              <a:r>
                <a:rPr lang="en-US" altLang="zh-CN" sz="787" dirty="0">
                  <a:solidFill>
                    <a:schemeClr val="bg1"/>
                  </a:solidFill>
                  <a:latin typeface="微软雅黑 Light" panose="020B0502040204020203" pitchFamily="34" charset="-122"/>
                  <a:ea typeface="微软雅黑 Light" panose="020B0502040204020203" pitchFamily="34" charset="-122"/>
                </a:rPr>
                <a:t>Environment</a:t>
              </a:r>
              <a:endParaRPr lang="zh-CN" altLang="en-US" sz="787" dirty="0">
                <a:solidFill>
                  <a:schemeClr val="bg1"/>
                </a:solidFill>
                <a:latin typeface="微软雅黑 Light" panose="020B0502040204020203" pitchFamily="34" charset="-122"/>
                <a:ea typeface="微软雅黑 Light" panose="020B0502040204020203" pitchFamily="34" charset="-122"/>
              </a:endParaRPr>
            </a:p>
          </p:txBody>
        </p:sp>
      </p:grpSp>
      <p:grpSp>
        <p:nvGrpSpPr>
          <p:cNvPr id="24" name="组合 23"/>
          <p:cNvGrpSpPr/>
          <p:nvPr/>
        </p:nvGrpSpPr>
        <p:grpSpPr>
          <a:xfrm>
            <a:off x="4394971" y="1511211"/>
            <a:ext cx="1112556" cy="1234011"/>
            <a:chOff x="5859113" y="2015414"/>
            <a:chExt cx="1483752" cy="1645729"/>
          </a:xfrm>
        </p:grpSpPr>
        <p:sp>
          <p:nvSpPr>
            <p:cNvPr id="25" name="任意多边形 24"/>
            <p:cNvSpPr/>
            <p:nvPr/>
          </p:nvSpPr>
          <p:spPr>
            <a:xfrm flipH="1">
              <a:off x="5859113"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9" name="文本框 60"/>
            <p:cNvSpPr txBox="1"/>
            <p:nvPr/>
          </p:nvSpPr>
          <p:spPr>
            <a:xfrm rot="3088311">
              <a:off x="5820624" y="2670003"/>
              <a:ext cx="1170499" cy="811782"/>
            </a:xfrm>
            <a:prstGeom prst="rect">
              <a:avLst/>
            </a:prstGeom>
            <a:noFill/>
          </p:spPr>
          <p:txBody>
            <a:bodyPr wrap="none" rtlCol="0">
              <a:prstTxWarp prst="textArchUp">
                <a:avLst>
                  <a:gd name="adj" fmla="val 13960648"/>
                </a:avLst>
              </a:prstTxWarp>
              <a:spAutoFit/>
            </a:bodyPr>
            <a:lstStyle/>
            <a:p>
              <a:r>
                <a:rPr lang="en-US" altLang="zh-CN" sz="787" dirty="0">
                  <a:solidFill>
                    <a:schemeClr val="bg1"/>
                  </a:solidFill>
                  <a:latin typeface="微软雅黑 Light" panose="020B0502040204020203" pitchFamily="34" charset="-122"/>
                  <a:ea typeface="微软雅黑 Light" panose="020B0502040204020203" pitchFamily="34" charset="-122"/>
                </a:rPr>
                <a:t>Education</a:t>
              </a:r>
              <a:endParaRPr lang="zh-CN" altLang="en-US" sz="787" dirty="0">
                <a:solidFill>
                  <a:schemeClr val="bg1"/>
                </a:solidFill>
                <a:latin typeface="微软雅黑 Light" panose="020B0502040204020203" pitchFamily="34" charset="-122"/>
                <a:ea typeface="微软雅黑 Light" panose="020B0502040204020203" pitchFamily="34" charset="-122"/>
              </a:endParaRPr>
            </a:p>
          </p:txBody>
        </p:sp>
      </p:grpSp>
      <p:grpSp>
        <p:nvGrpSpPr>
          <p:cNvPr id="40" name="组合 39"/>
          <p:cNvGrpSpPr/>
          <p:nvPr/>
        </p:nvGrpSpPr>
        <p:grpSpPr>
          <a:xfrm>
            <a:off x="2824932" y="1009185"/>
            <a:ext cx="3117319" cy="3189429"/>
            <a:chOff x="3765242" y="1345891"/>
            <a:chExt cx="4157388" cy="4253557"/>
          </a:xfrm>
        </p:grpSpPr>
        <p:grpSp>
          <p:nvGrpSpPr>
            <p:cNvPr id="41" name="组合 40"/>
            <p:cNvGrpSpPr/>
            <p:nvPr/>
          </p:nvGrpSpPr>
          <p:grpSpPr>
            <a:xfrm>
              <a:off x="5683546" y="1345891"/>
              <a:ext cx="320781" cy="4253557"/>
              <a:chOff x="5683546" y="1345891"/>
              <a:chExt cx="320781" cy="4253557"/>
            </a:xfrm>
          </p:grpSpPr>
          <p:sp>
            <p:nvSpPr>
              <p:cNvPr id="48" name="圆角矩形 47"/>
              <p:cNvSpPr/>
              <p:nvPr/>
            </p:nvSpPr>
            <p:spPr>
              <a:xfrm>
                <a:off x="5683546" y="1345891"/>
                <a:ext cx="320781" cy="42535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9" name="Freeform 131"/>
              <p:cNvSpPr>
                <a:spLocks noEditPoints="1"/>
              </p:cNvSpPr>
              <p:nvPr/>
            </p:nvSpPr>
            <p:spPr bwMode="auto">
              <a:xfrm>
                <a:off x="5779477" y="1444943"/>
                <a:ext cx="159271" cy="182173"/>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50" name="Freeform 147"/>
              <p:cNvSpPr>
                <a:spLocks noEditPoints="1"/>
              </p:cNvSpPr>
              <p:nvPr/>
            </p:nvSpPr>
            <p:spPr bwMode="auto">
              <a:xfrm>
                <a:off x="5763006" y="5273346"/>
                <a:ext cx="150943" cy="23838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42" name="组合 41"/>
            <p:cNvGrpSpPr/>
            <p:nvPr/>
          </p:nvGrpSpPr>
          <p:grpSpPr>
            <a:xfrm>
              <a:off x="3765242" y="3331124"/>
              <a:ext cx="4157388" cy="320782"/>
              <a:chOff x="3765242" y="3331124"/>
              <a:chExt cx="4157388" cy="320782"/>
            </a:xfrm>
          </p:grpSpPr>
          <p:sp>
            <p:nvSpPr>
              <p:cNvPr id="43" name="圆角矩形 42"/>
              <p:cNvSpPr/>
              <p:nvPr/>
            </p:nvSpPr>
            <p:spPr>
              <a:xfrm rot="5400000">
                <a:off x="5683545" y="1412821"/>
                <a:ext cx="320782" cy="4157388"/>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44" name="组合 43"/>
              <p:cNvGrpSpPr/>
              <p:nvPr/>
            </p:nvGrpSpPr>
            <p:grpSpPr>
              <a:xfrm>
                <a:off x="7641574" y="3369375"/>
                <a:ext cx="187371" cy="206588"/>
                <a:chOff x="1917700" y="530225"/>
                <a:chExt cx="495300" cy="546100"/>
              </a:xfrm>
              <a:solidFill>
                <a:srgbClr val="3A3A3A"/>
              </a:solidFill>
            </p:grpSpPr>
            <p:sp>
              <p:nvSpPr>
                <p:cNvPr id="4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45" name="Freeform 163"/>
              <p:cNvSpPr>
                <a:spLocks noEditPoints="1"/>
              </p:cNvSpPr>
              <p:nvPr/>
            </p:nvSpPr>
            <p:spPr bwMode="auto">
              <a:xfrm>
                <a:off x="3884080" y="3381142"/>
                <a:ext cx="261289" cy="1686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grpSp>
      <p:sp>
        <p:nvSpPr>
          <p:cNvPr id="51" name="任意多边形 50"/>
          <p:cNvSpPr/>
          <p:nvPr/>
        </p:nvSpPr>
        <p:spPr>
          <a:xfrm rot="2700000">
            <a:off x="5403159" y="1517410"/>
            <a:ext cx="143473"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2" name="任意多边形 51"/>
          <p:cNvSpPr/>
          <p:nvPr/>
        </p:nvSpPr>
        <p:spPr>
          <a:xfrm rot="18900000" flipH="1">
            <a:off x="3224895" y="1517411"/>
            <a:ext cx="143473"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3" name="任意多边形 52"/>
          <p:cNvSpPr/>
          <p:nvPr/>
        </p:nvSpPr>
        <p:spPr>
          <a:xfrm rot="18900000" flipV="1">
            <a:off x="5403159" y="3602166"/>
            <a:ext cx="143473"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4" name="TextBox 53"/>
          <p:cNvSpPr txBox="1"/>
          <p:nvPr/>
        </p:nvSpPr>
        <p:spPr>
          <a:xfrm>
            <a:off x="5847027" y="2015709"/>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55" name="TextBox 54"/>
          <p:cNvSpPr txBox="1"/>
          <p:nvPr/>
        </p:nvSpPr>
        <p:spPr>
          <a:xfrm>
            <a:off x="5846360" y="1723459"/>
            <a:ext cx="1857549" cy="369332"/>
          </a:xfrm>
          <a:prstGeom prst="rect">
            <a:avLst/>
          </a:prstGeom>
          <a:noFill/>
        </p:spPr>
        <p:txBody>
          <a:bodyPr wrap="square" rtlCol="0">
            <a:spAutoFit/>
          </a:bodyPr>
          <a:lstStyle/>
          <a:p>
            <a:r>
              <a:rPr lang="zh-CN" altLang="en-US" sz="1800" dirty="0">
                <a:solidFill>
                  <a:schemeClr val="accent4">
                    <a:lumMod val="75000"/>
                  </a:schemeClr>
                </a:solidFill>
                <a:latin typeface="微软雅黑" pitchFamily="34" charset="-122"/>
                <a:ea typeface="微软雅黑" pitchFamily="34" charset="-122"/>
              </a:rPr>
              <a:t>线下门店</a:t>
            </a:r>
            <a:endParaRPr lang="zh-CN" altLang="zh-CN" sz="1800" dirty="0">
              <a:solidFill>
                <a:schemeClr val="accent4">
                  <a:lumMod val="75000"/>
                </a:schemeClr>
              </a:solidFill>
              <a:latin typeface="微软雅黑" pitchFamily="34" charset="-122"/>
              <a:ea typeface="微软雅黑" pitchFamily="34" charset="-122"/>
            </a:endParaRPr>
          </a:p>
        </p:txBody>
      </p:sp>
      <p:sp>
        <p:nvSpPr>
          <p:cNvPr id="56" name="TextBox 55"/>
          <p:cNvSpPr txBox="1"/>
          <p:nvPr/>
        </p:nvSpPr>
        <p:spPr>
          <a:xfrm>
            <a:off x="5860987" y="4111446"/>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57" name="TextBox 56"/>
          <p:cNvSpPr txBox="1"/>
          <p:nvPr/>
        </p:nvSpPr>
        <p:spPr>
          <a:xfrm>
            <a:off x="5860320" y="3819196"/>
            <a:ext cx="1857549" cy="369332"/>
          </a:xfrm>
          <a:prstGeom prst="rect">
            <a:avLst/>
          </a:prstGeom>
          <a:noFill/>
        </p:spPr>
        <p:txBody>
          <a:bodyPr wrap="square" rtlCol="0">
            <a:spAutoFit/>
          </a:bodyPr>
          <a:lstStyle/>
          <a:p>
            <a:r>
              <a:rPr lang="zh-CN" altLang="en-US" sz="1800" dirty="0">
                <a:solidFill>
                  <a:srgbClr val="009999"/>
                </a:solidFill>
                <a:latin typeface="微软雅黑" pitchFamily="34" charset="-122"/>
                <a:ea typeface="微软雅黑" pitchFamily="34" charset="-122"/>
              </a:rPr>
              <a:t>网站详情</a:t>
            </a:r>
            <a:endParaRPr lang="zh-CN" altLang="zh-CN" sz="1800" dirty="0">
              <a:solidFill>
                <a:srgbClr val="009999"/>
              </a:solidFill>
              <a:latin typeface="微软雅黑" pitchFamily="34" charset="-122"/>
              <a:ea typeface="微软雅黑" pitchFamily="34" charset="-122"/>
            </a:endParaRPr>
          </a:p>
        </p:txBody>
      </p:sp>
      <p:sp>
        <p:nvSpPr>
          <p:cNvPr id="58" name="TextBox 57"/>
          <p:cNvSpPr txBox="1"/>
          <p:nvPr/>
        </p:nvSpPr>
        <p:spPr>
          <a:xfrm>
            <a:off x="1314674" y="4083692"/>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59" name="TextBox 58"/>
          <p:cNvSpPr txBox="1"/>
          <p:nvPr/>
        </p:nvSpPr>
        <p:spPr>
          <a:xfrm>
            <a:off x="1314007" y="3791443"/>
            <a:ext cx="1857549" cy="369332"/>
          </a:xfrm>
          <a:prstGeom prst="rect">
            <a:avLst/>
          </a:prstGeom>
          <a:noFill/>
        </p:spPr>
        <p:txBody>
          <a:bodyPr wrap="square" rtlCol="0">
            <a:spAutoFit/>
          </a:bodyPr>
          <a:lstStyle/>
          <a:p>
            <a:r>
              <a:rPr lang="zh-CN" altLang="en-US" sz="1800" dirty="0">
                <a:solidFill>
                  <a:schemeClr val="bg2">
                    <a:lumMod val="25000"/>
                  </a:schemeClr>
                </a:solidFill>
                <a:latin typeface="微软雅黑" pitchFamily="34" charset="-122"/>
                <a:ea typeface="微软雅黑" pitchFamily="34" charset="-122"/>
              </a:rPr>
              <a:t>手机店面</a:t>
            </a:r>
            <a:endParaRPr lang="zh-CN" altLang="zh-CN" sz="1800" dirty="0">
              <a:solidFill>
                <a:schemeClr val="bg2">
                  <a:lumMod val="25000"/>
                </a:schemeClr>
              </a:solidFill>
              <a:latin typeface="微软雅黑" pitchFamily="34" charset="-122"/>
              <a:ea typeface="微软雅黑" pitchFamily="34" charset="-122"/>
            </a:endParaRPr>
          </a:p>
        </p:txBody>
      </p:sp>
      <p:sp>
        <p:nvSpPr>
          <p:cNvPr id="60" name="TextBox 59"/>
          <p:cNvSpPr txBox="1"/>
          <p:nvPr/>
        </p:nvSpPr>
        <p:spPr>
          <a:xfrm>
            <a:off x="1303373" y="2026710"/>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61" name="TextBox 60"/>
          <p:cNvSpPr txBox="1"/>
          <p:nvPr/>
        </p:nvSpPr>
        <p:spPr>
          <a:xfrm>
            <a:off x="1302706" y="1734461"/>
            <a:ext cx="1857549" cy="369332"/>
          </a:xfrm>
          <a:prstGeom prst="rect">
            <a:avLst/>
          </a:prstGeom>
          <a:noFill/>
        </p:spPr>
        <p:txBody>
          <a:bodyPr wrap="square" rtlCol="0">
            <a:spAutoFit/>
          </a:bodyPr>
          <a:lstStyle/>
          <a:p>
            <a:r>
              <a:rPr lang="zh-CN" altLang="en-US" sz="1800" dirty="0">
                <a:solidFill>
                  <a:srgbClr val="FF6600"/>
                </a:solidFill>
                <a:latin typeface="微软雅黑" pitchFamily="34" charset="-122"/>
                <a:ea typeface="微软雅黑" pitchFamily="34" charset="-122"/>
              </a:rPr>
              <a:t>电脑客户端</a:t>
            </a:r>
            <a:endParaRPr lang="zh-CN" altLang="zh-CN" sz="1800" dirty="0">
              <a:solidFill>
                <a:srgbClr val="FF6600"/>
              </a:solidFill>
              <a:latin typeface="微软雅黑" pitchFamily="34" charset="-122"/>
              <a:ea typeface="微软雅黑" pitchFamily="34" charset="-122"/>
            </a:endParaRPr>
          </a:p>
        </p:txBody>
      </p:sp>
      <p:grpSp>
        <p:nvGrpSpPr>
          <p:cNvPr id="62" name="组合 61"/>
          <p:cNvGrpSpPr/>
          <p:nvPr/>
        </p:nvGrpSpPr>
        <p:grpSpPr>
          <a:xfrm>
            <a:off x="3767798" y="1990020"/>
            <a:ext cx="1254346" cy="1254346"/>
            <a:chOff x="5022688" y="2653974"/>
            <a:chExt cx="1672849" cy="1672849"/>
          </a:xfrm>
        </p:grpSpPr>
        <p:sp>
          <p:nvSpPr>
            <p:cNvPr id="63" name="椭圆 62"/>
            <p:cNvSpPr/>
            <p:nvPr/>
          </p:nvSpPr>
          <p:spPr>
            <a:xfrm>
              <a:off x="5022688" y="2653974"/>
              <a:ext cx="1672849" cy="1672849"/>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4" name="椭圆 63"/>
            <p:cNvSpPr/>
            <p:nvPr/>
          </p:nvSpPr>
          <p:spPr>
            <a:xfrm>
              <a:off x="5103632" y="2734919"/>
              <a:ext cx="1510960" cy="1510961"/>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65" name="直角三角形 64"/>
          <p:cNvSpPr/>
          <p:nvPr/>
        </p:nvSpPr>
        <p:spPr>
          <a:xfrm rot="2700000">
            <a:off x="4404639" y="3365086"/>
            <a:ext cx="198436" cy="198436"/>
          </a:xfrm>
          <a:prstGeom prst="rtTriangle">
            <a:avLst/>
          </a:prstGeom>
          <a:solidFill>
            <a:srgbClr val="56A8BD"/>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6" name="直角三角形 65"/>
          <p:cNvSpPr/>
          <p:nvPr/>
        </p:nvSpPr>
        <p:spPr>
          <a:xfrm rot="18900000" flipH="1">
            <a:off x="4155437" y="1631057"/>
            <a:ext cx="198436" cy="198436"/>
          </a:xfrm>
          <a:prstGeom prst="rtTriangle">
            <a:avLst/>
          </a:prstGeom>
          <a:solidFill>
            <a:srgbClr val="DC6C7C"/>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7" name="TextBox 66"/>
          <p:cNvSpPr txBox="1"/>
          <p:nvPr/>
        </p:nvSpPr>
        <p:spPr>
          <a:xfrm>
            <a:off x="4050593" y="2213329"/>
            <a:ext cx="749256" cy="1569148"/>
          </a:xfrm>
          <a:prstGeom prst="rect">
            <a:avLst/>
          </a:prstGeom>
          <a:noFill/>
        </p:spPr>
        <p:txBody>
          <a:bodyPr wrap="square" rtlCol="0">
            <a:spAutoFit/>
          </a:bodyPr>
          <a:lstStyle/>
          <a:p>
            <a:r>
              <a:rPr lang="zh-CN" altLang="en-US" sz="2399" dirty="0">
                <a:solidFill>
                  <a:srgbClr val="FF6600"/>
                </a:solidFill>
                <a:latin typeface="微软雅黑" pitchFamily="34" charset="-122"/>
                <a:ea typeface="微软雅黑" pitchFamily="34" charset="-122"/>
              </a:rPr>
              <a:t>产品形式</a:t>
            </a:r>
            <a:endParaRPr lang="zh-CN" altLang="zh-CN" sz="2399" dirty="0">
              <a:solidFill>
                <a:srgbClr val="FF6600"/>
              </a:solidFill>
              <a:latin typeface="微软雅黑" pitchFamily="34" charset="-122"/>
              <a:ea typeface="微软雅黑" pitchFamily="34" charset="-122"/>
            </a:endParaRPr>
          </a:p>
        </p:txBody>
      </p:sp>
      <p:sp>
        <p:nvSpPr>
          <p:cNvPr id="68" name="直角三角形 67"/>
          <p:cNvSpPr/>
          <p:nvPr/>
        </p:nvSpPr>
        <p:spPr>
          <a:xfrm rot="8100000">
            <a:off x="3446034" y="2649097"/>
            <a:ext cx="198436" cy="198436"/>
          </a:xfrm>
          <a:prstGeom prst="rtTriangle">
            <a:avLst/>
          </a:prstGeom>
          <a:solidFill>
            <a:srgbClr val="3A3A3A"/>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9" name="任意多边形 68"/>
          <p:cNvSpPr/>
          <p:nvPr/>
        </p:nvSpPr>
        <p:spPr>
          <a:xfrm rot="2700000" flipH="1" flipV="1">
            <a:off x="3224895" y="3602167"/>
            <a:ext cx="143473"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70" name="直角三角形 69"/>
          <p:cNvSpPr/>
          <p:nvPr/>
        </p:nvSpPr>
        <p:spPr>
          <a:xfrm rot="18900000">
            <a:off x="5165618" y="2395221"/>
            <a:ext cx="198436" cy="198436"/>
          </a:xfrm>
          <a:prstGeom prst="rtTriangle">
            <a:avLst/>
          </a:prstGeom>
          <a:solidFill>
            <a:srgbClr val="F1AF59"/>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Tree>
    <p:extLst>
      <p:ext uri="{BB962C8B-B14F-4D97-AF65-F5344CB8AC3E}">
        <p14:creationId xmlns:p14="http://schemas.microsoft.com/office/powerpoint/2010/main" val="368336135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653"/>
                            </p:stCondLst>
                            <p:childTnLst>
                              <p:par>
                                <p:cTn id="25" presetID="16" presetClass="entr" presetSubtype="2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arn(inVertical)">
                                      <p:cBhvr>
                                        <p:cTn id="27" dur="500"/>
                                        <p:tgtEl>
                                          <p:spTgt spid="40"/>
                                        </p:tgtEl>
                                      </p:cBhvr>
                                    </p:animEffect>
                                  </p:childTnLst>
                                </p:cTn>
                              </p:par>
                            </p:childTnLst>
                          </p:cTn>
                        </p:par>
                        <p:par>
                          <p:cTn id="28" fill="hold">
                            <p:stCondLst>
                              <p:cond delay="2153"/>
                            </p:stCondLst>
                            <p:childTnLst>
                              <p:par>
                                <p:cTn id="29" presetID="53" presetClass="entr" presetSubtype="16"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653"/>
                            </p:stCondLst>
                            <p:childTnLst>
                              <p:par>
                                <p:cTn id="35" presetID="10" presetClass="entr" presetSubtype="0"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500"/>
                                        <p:tgtEl>
                                          <p:spTgt spid="67"/>
                                        </p:tgtEl>
                                      </p:cBhvr>
                                    </p:animEffect>
                                  </p:childTnLst>
                                </p:cTn>
                              </p:par>
                            </p:childTnLst>
                          </p:cTn>
                        </p:par>
                        <p:par>
                          <p:cTn id="38" fill="hold">
                            <p:stCondLst>
                              <p:cond delay="3153"/>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3653"/>
                            </p:stCondLst>
                            <p:childTnLst>
                              <p:par>
                                <p:cTn id="43" presetID="53" presetClass="entr" presetSubtype="16"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p:cTn id="45" dur="250" fill="hold"/>
                                        <p:tgtEl>
                                          <p:spTgt spid="52"/>
                                        </p:tgtEl>
                                        <p:attrNameLst>
                                          <p:attrName>ppt_w</p:attrName>
                                        </p:attrNameLst>
                                      </p:cBhvr>
                                      <p:tavLst>
                                        <p:tav tm="0">
                                          <p:val>
                                            <p:fltVal val="0"/>
                                          </p:val>
                                        </p:tav>
                                        <p:tav tm="100000">
                                          <p:val>
                                            <p:strVal val="#ppt_w"/>
                                          </p:val>
                                        </p:tav>
                                      </p:tavLst>
                                    </p:anim>
                                    <p:anim calcmode="lin" valueType="num">
                                      <p:cBhvr>
                                        <p:cTn id="46" dur="250" fill="hold"/>
                                        <p:tgtEl>
                                          <p:spTgt spid="52"/>
                                        </p:tgtEl>
                                        <p:attrNameLst>
                                          <p:attrName>ppt_h</p:attrName>
                                        </p:attrNameLst>
                                      </p:cBhvr>
                                      <p:tavLst>
                                        <p:tav tm="0">
                                          <p:val>
                                            <p:fltVal val="0"/>
                                          </p:val>
                                        </p:tav>
                                        <p:tav tm="100000">
                                          <p:val>
                                            <p:strVal val="#ppt_h"/>
                                          </p:val>
                                        </p:tav>
                                      </p:tavLst>
                                    </p:anim>
                                    <p:animEffect transition="in" filter="fade">
                                      <p:cBhvr>
                                        <p:cTn id="47" dur="250"/>
                                        <p:tgtEl>
                                          <p:spTgt spid="52"/>
                                        </p:tgtEl>
                                      </p:cBhvr>
                                    </p:animEffect>
                                  </p:childTnLst>
                                </p:cTn>
                              </p:par>
                            </p:childTnLst>
                          </p:cTn>
                        </p:par>
                        <p:par>
                          <p:cTn id="48" fill="hold">
                            <p:stCondLst>
                              <p:cond delay="3903"/>
                            </p:stCondLst>
                            <p:childTnLst>
                              <p:par>
                                <p:cTn id="49" presetID="41" presetClass="entr" presetSubtype="0" fill="hold" grpId="0" nodeType="afterEffect">
                                  <p:stCondLst>
                                    <p:cond delay="0"/>
                                  </p:stCondLst>
                                  <p:iterate type="lt">
                                    <p:tmPct val="5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503"/>
                            </p:stCondLst>
                            <p:childTnLst>
                              <p:par>
                                <p:cTn id="57" presetID="41" presetClass="entr" presetSubtype="0" fill="hold" grpId="0" nodeType="afterEffect">
                                  <p:stCondLst>
                                    <p:cond delay="0"/>
                                  </p:stCondLst>
                                  <p:iterate type="lt">
                                    <p:tmPct val="5000"/>
                                  </p:iterate>
                                  <p:childTnLst>
                                    <p:set>
                                      <p:cBhvr>
                                        <p:cTn id="58" dur="1" fill="hold">
                                          <p:stCondLst>
                                            <p:cond delay="0"/>
                                          </p:stCondLst>
                                        </p:cTn>
                                        <p:tgtEl>
                                          <p:spTgt spid="60"/>
                                        </p:tgtEl>
                                        <p:attrNameLst>
                                          <p:attrName>style.visibility</p:attrName>
                                        </p:attrNameLst>
                                      </p:cBhvr>
                                      <p:to>
                                        <p:strVal val="visible"/>
                                      </p:to>
                                    </p:set>
                                    <p:anim calcmode="lin" valueType="num">
                                      <p:cBhvr>
                                        <p:cTn id="5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60"/>
                                        </p:tgtEl>
                                        <p:attrNameLst>
                                          <p:attrName>ppt_y</p:attrName>
                                        </p:attrNameLst>
                                      </p:cBhvr>
                                      <p:tavLst>
                                        <p:tav tm="0">
                                          <p:val>
                                            <p:strVal val="#ppt_y"/>
                                          </p:val>
                                        </p:tav>
                                        <p:tav tm="100000">
                                          <p:val>
                                            <p:strVal val="#ppt_y"/>
                                          </p:val>
                                        </p:tav>
                                      </p:tavLst>
                                    </p:anim>
                                    <p:anim calcmode="lin" valueType="num">
                                      <p:cBhvr>
                                        <p:cTn id="6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60"/>
                                        </p:tgtEl>
                                      </p:cBhvr>
                                    </p:animEffect>
                                  </p:childTnLst>
                                </p:cTn>
                              </p:par>
                            </p:childTnLst>
                          </p:cTn>
                        </p:par>
                        <p:par>
                          <p:cTn id="64" fill="hold">
                            <p:stCondLst>
                              <p:cond delay="5378"/>
                            </p:stCondLst>
                            <p:childTnLst>
                              <p:par>
                                <p:cTn id="65" presetID="22" presetClass="entr" presetSubtype="8" fill="hold" grpId="0" nodeType="after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wipe(left)">
                                      <p:cBhvr>
                                        <p:cTn id="67" dur="250"/>
                                        <p:tgtEl>
                                          <p:spTgt spid="66"/>
                                        </p:tgtEl>
                                      </p:cBhvr>
                                    </p:animEffect>
                                  </p:childTnLst>
                                </p:cTn>
                              </p:par>
                            </p:childTnLst>
                          </p:cTn>
                        </p:par>
                        <p:par>
                          <p:cTn id="68" fill="hold">
                            <p:stCondLst>
                              <p:cond delay="5628"/>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128"/>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250" fill="hold"/>
                                        <p:tgtEl>
                                          <p:spTgt spid="51"/>
                                        </p:tgtEl>
                                        <p:attrNameLst>
                                          <p:attrName>ppt_w</p:attrName>
                                        </p:attrNameLst>
                                      </p:cBhvr>
                                      <p:tavLst>
                                        <p:tav tm="0">
                                          <p:val>
                                            <p:fltVal val="0"/>
                                          </p:val>
                                        </p:tav>
                                        <p:tav tm="100000">
                                          <p:val>
                                            <p:strVal val="#ppt_w"/>
                                          </p:val>
                                        </p:tav>
                                      </p:tavLst>
                                    </p:anim>
                                    <p:anim calcmode="lin" valueType="num">
                                      <p:cBhvr>
                                        <p:cTn id="76" dur="250" fill="hold"/>
                                        <p:tgtEl>
                                          <p:spTgt spid="51"/>
                                        </p:tgtEl>
                                        <p:attrNameLst>
                                          <p:attrName>ppt_h</p:attrName>
                                        </p:attrNameLst>
                                      </p:cBhvr>
                                      <p:tavLst>
                                        <p:tav tm="0">
                                          <p:val>
                                            <p:fltVal val="0"/>
                                          </p:val>
                                        </p:tav>
                                        <p:tav tm="100000">
                                          <p:val>
                                            <p:strVal val="#ppt_h"/>
                                          </p:val>
                                        </p:tav>
                                      </p:tavLst>
                                    </p:anim>
                                    <p:animEffect transition="in" filter="fade">
                                      <p:cBhvr>
                                        <p:cTn id="77" dur="250"/>
                                        <p:tgtEl>
                                          <p:spTgt spid="51"/>
                                        </p:tgtEl>
                                      </p:cBhvr>
                                    </p:animEffect>
                                  </p:childTnLst>
                                </p:cTn>
                              </p:par>
                            </p:childTnLst>
                          </p:cTn>
                        </p:par>
                        <p:par>
                          <p:cTn id="78" fill="hold">
                            <p:stCondLst>
                              <p:cond delay="6378"/>
                            </p:stCondLst>
                            <p:childTnLst>
                              <p:par>
                                <p:cTn id="79" presetID="41" presetClass="entr" presetSubtype="0" fill="hold" grpId="0" nodeType="afterEffect">
                                  <p:stCondLst>
                                    <p:cond delay="0"/>
                                  </p:stCondLst>
                                  <p:iterate type="lt">
                                    <p:tmPct val="5000"/>
                                  </p:iterate>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55"/>
                                        </p:tgtEl>
                                        <p:attrNameLst>
                                          <p:attrName>ppt_y</p:attrName>
                                        </p:attrNameLst>
                                      </p:cBhvr>
                                      <p:tavLst>
                                        <p:tav tm="0">
                                          <p:val>
                                            <p:strVal val="#ppt_y"/>
                                          </p:val>
                                        </p:tav>
                                        <p:tav tm="100000">
                                          <p:val>
                                            <p:strVal val="#ppt_y"/>
                                          </p:val>
                                        </p:tav>
                                      </p:tavLst>
                                    </p:anim>
                                    <p:anim calcmode="lin" valueType="num">
                                      <p:cBhvr>
                                        <p:cTn id="8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55"/>
                                        </p:tgtEl>
                                      </p:cBhvr>
                                    </p:animEffect>
                                  </p:childTnLst>
                                </p:cTn>
                              </p:par>
                            </p:childTnLst>
                          </p:cTn>
                        </p:par>
                        <p:par>
                          <p:cTn id="86" fill="hold">
                            <p:stCondLst>
                              <p:cond delay="6953"/>
                            </p:stCondLst>
                            <p:childTnLst>
                              <p:par>
                                <p:cTn id="87" presetID="41" presetClass="entr" presetSubtype="0" fill="hold" grpId="0" nodeType="afterEffect">
                                  <p:stCondLst>
                                    <p:cond delay="0"/>
                                  </p:stCondLst>
                                  <p:iterate type="lt">
                                    <p:tmPct val="5000"/>
                                  </p:iterate>
                                  <p:childTnLst>
                                    <p:set>
                                      <p:cBhvr>
                                        <p:cTn id="88" dur="1" fill="hold">
                                          <p:stCondLst>
                                            <p:cond delay="0"/>
                                          </p:stCondLst>
                                        </p:cTn>
                                        <p:tgtEl>
                                          <p:spTgt spid="54"/>
                                        </p:tgtEl>
                                        <p:attrNameLst>
                                          <p:attrName>style.visibility</p:attrName>
                                        </p:attrNameLst>
                                      </p:cBhvr>
                                      <p:to>
                                        <p:strVal val="visible"/>
                                      </p:to>
                                    </p:set>
                                    <p:anim calcmode="lin" valueType="num">
                                      <p:cBhvr>
                                        <p:cTn id="8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54"/>
                                        </p:tgtEl>
                                        <p:attrNameLst>
                                          <p:attrName>ppt_y</p:attrName>
                                        </p:attrNameLst>
                                      </p:cBhvr>
                                      <p:tavLst>
                                        <p:tav tm="0">
                                          <p:val>
                                            <p:strVal val="#ppt_y"/>
                                          </p:val>
                                        </p:tav>
                                        <p:tav tm="100000">
                                          <p:val>
                                            <p:strVal val="#ppt_y"/>
                                          </p:val>
                                        </p:tav>
                                      </p:tavLst>
                                    </p:anim>
                                    <p:anim calcmode="lin" valueType="num">
                                      <p:cBhvr>
                                        <p:cTn id="9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54"/>
                                        </p:tgtEl>
                                      </p:cBhvr>
                                    </p:animEffect>
                                  </p:childTnLst>
                                </p:cTn>
                              </p:par>
                            </p:childTnLst>
                          </p:cTn>
                        </p:par>
                        <p:par>
                          <p:cTn id="94" fill="hold">
                            <p:stCondLst>
                              <p:cond delay="7828"/>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par>
                          <p:cTn id="98" fill="hold">
                            <p:stCondLst>
                              <p:cond delay="8078"/>
                            </p:stCondLst>
                            <p:childTnLst>
                              <p:par>
                                <p:cTn id="99" presetID="22" presetClass="entr" presetSubtype="2"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par>
                          <p:cTn id="102" fill="hold">
                            <p:stCondLst>
                              <p:cond delay="8578"/>
                            </p:stCondLst>
                            <p:childTnLst>
                              <p:par>
                                <p:cTn id="103" presetID="53" presetClass="entr" presetSubtype="16" fill="hold" grpId="0" nodeType="after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p:cTn id="105" dur="250" fill="hold"/>
                                        <p:tgtEl>
                                          <p:spTgt spid="53"/>
                                        </p:tgtEl>
                                        <p:attrNameLst>
                                          <p:attrName>ppt_w</p:attrName>
                                        </p:attrNameLst>
                                      </p:cBhvr>
                                      <p:tavLst>
                                        <p:tav tm="0">
                                          <p:val>
                                            <p:fltVal val="0"/>
                                          </p:val>
                                        </p:tav>
                                        <p:tav tm="100000">
                                          <p:val>
                                            <p:strVal val="#ppt_w"/>
                                          </p:val>
                                        </p:tav>
                                      </p:tavLst>
                                    </p:anim>
                                    <p:anim calcmode="lin" valueType="num">
                                      <p:cBhvr>
                                        <p:cTn id="106" dur="250" fill="hold"/>
                                        <p:tgtEl>
                                          <p:spTgt spid="53"/>
                                        </p:tgtEl>
                                        <p:attrNameLst>
                                          <p:attrName>ppt_h</p:attrName>
                                        </p:attrNameLst>
                                      </p:cBhvr>
                                      <p:tavLst>
                                        <p:tav tm="0">
                                          <p:val>
                                            <p:fltVal val="0"/>
                                          </p:val>
                                        </p:tav>
                                        <p:tav tm="100000">
                                          <p:val>
                                            <p:strVal val="#ppt_h"/>
                                          </p:val>
                                        </p:tav>
                                      </p:tavLst>
                                    </p:anim>
                                    <p:animEffect transition="in" filter="fade">
                                      <p:cBhvr>
                                        <p:cTn id="107" dur="250"/>
                                        <p:tgtEl>
                                          <p:spTgt spid="53"/>
                                        </p:tgtEl>
                                      </p:cBhvr>
                                    </p:animEffect>
                                  </p:childTnLst>
                                </p:cTn>
                              </p:par>
                            </p:childTnLst>
                          </p:cTn>
                        </p:par>
                        <p:par>
                          <p:cTn id="108" fill="hold">
                            <p:stCondLst>
                              <p:cond delay="8828"/>
                            </p:stCondLst>
                            <p:childTnLst>
                              <p:par>
                                <p:cTn id="109" presetID="41" presetClass="entr" presetSubtype="0" fill="hold" grpId="0" nodeType="afterEffect">
                                  <p:stCondLst>
                                    <p:cond delay="0"/>
                                  </p:stCondLst>
                                  <p:iterate type="lt">
                                    <p:tmPct val="5000"/>
                                  </p:iterate>
                                  <p:childTnLst>
                                    <p:set>
                                      <p:cBhvr>
                                        <p:cTn id="110" dur="1" fill="hold">
                                          <p:stCondLst>
                                            <p:cond delay="0"/>
                                          </p:stCondLst>
                                        </p:cTn>
                                        <p:tgtEl>
                                          <p:spTgt spid="57"/>
                                        </p:tgtEl>
                                        <p:attrNameLst>
                                          <p:attrName>style.visibility</p:attrName>
                                        </p:attrNameLst>
                                      </p:cBhvr>
                                      <p:to>
                                        <p:strVal val="visible"/>
                                      </p:to>
                                    </p:set>
                                    <p:anim calcmode="lin" valueType="num">
                                      <p:cBhvr>
                                        <p:cTn id="111"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57"/>
                                        </p:tgtEl>
                                        <p:attrNameLst>
                                          <p:attrName>ppt_y</p:attrName>
                                        </p:attrNameLst>
                                      </p:cBhvr>
                                      <p:tavLst>
                                        <p:tav tm="0">
                                          <p:val>
                                            <p:strVal val="#ppt_y"/>
                                          </p:val>
                                        </p:tav>
                                        <p:tav tm="100000">
                                          <p:val>
                                            <p:strVal val="#ppt_y"/>
                                          </p:val>
                                        </p:tav>
                                      </p:tavLst>
                                    </p:anim>
                                    <p:anim calcmode="lin" valueType="num">
                                      <p:cBhvr>
                                        <p:cTn id="113"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57"/>
                                        </p:tgtEl>
                                      </p:cBhvr>
                                    </p:animEffect>
                                  </p:childTnLst>
                                </p:cTn>
                              </p:par>
                            </p:childTnLst>
                          </p:cTn>
                        </p:par>
                        <p:par>
                          <p:cTn id="116" fill="hold">
                            <p:stCondLst>
                              <p:cond delay="9403"/>
                            </p:stCondLst>
                            <p:childTnLst>
                              <p:par>
                                <p:cTn id="117" presetID="41" presetClass="entr" presetSubtype="0" fill="hold" grpId="0" nodeType="afterEffect">
                                  <p:stCondLst>
                                    <p:cond delay="0"/>
                                  </p:stCondLst>
                                  <p:iterate type="lt">
                                    <p:tmPct val="5000"/>
                                  </p:iterate>
                                  <p:childTnLst>
                                    <p:set>
                                      <p:cBhvr>
                                        <p:cTn id="118" dur="1" fill="hold">
                                          <p:stCondLst>
                                            <p:cond delay="0"/>
                                          </p:stCondLst>
                                        </p:cTn>
                                        <p:tgtEl>
                                          <p:spTgt spid="56"/>
                                        </p:tgtEl>
                                        <p:attrNameLst>
                                          <p:attrName>style.visibility</p:attrName>
                                        </p:attrNameLst>
                                      </p:cBhvr>
                                      <p:to>
                                        <p:strVal val="visible"/>
                                      </p:to>
                                    </p:set>
                                    <p:anim calcmode="lin" valueType="num">
                                      <p:cBhvr>
                                        <p:cTn id="11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56"/>
                                        </p:tgtEl>
                                        <p:attrNameLst>
                                          <p:attrName>ppt_y</p:attrName>
                                        </p:attrNameLst>
                                      </p:cBhvr>
                                      <p:tavLst>
                                        <p:tav tm="0">
                                          <p:val>
                                            <p:strVal val="#ppt_y"/>
                                          </p:val>
                                        </p:tav>
                                        <p:tav tm="100000">
                                          <p:val>
                                            <p:strVal val="#ppt_y"/>
                                          </p:val>
                                        </p:tav>
                                      </p:tavLst>
                                    </p:anim>
                                    <p:anim calcmode="lin" valueType="num">
                                      <p:cBhvr>
                                        <p:cTn id="12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56"/>
                                        </p:tgtEl>
                                      </p:cBhvr>
                                    </p:animEffect>
                                  </p:childTnLst>
                                </p:cTn>
                              </p:par>
                            </p:childTnLst>
                          </p:cTn>
                        </p:par>
                        <p:par>
                          <p:cTn id="124" fill="hold">
                            <p:stCondLst>
                              <p:cond delay="10278"/>
                            </p:stCondLst>
                            <p:childTnLst>
                              <p:par>
                                <p:cTn id="125" presetID="22" presetClass="entr" presetSubtype="8"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wipe(left)">
                                      <p:cBhvr>
                                        <p:cTn id="127" dur="250"/>
                                        <p:tgtEl>
                                          <p:spTgt spid="65"/>
                                        </p:tgtEl>
                                      </p:cBhvr>
                                    </p:animEffect>
                                  </p:childTnLst>
                                </p:cTn>
                              </p:par>
                            </p:childTnLst>
                          </p:cTn>
                        </p:par>
                        <p:par>
                          <p:cTn id="128" fill="hold">
                            <p:stCondLst>
                              <p:cond delay="10528"/>
                            </p:stCondLst>
                            <p:childTnLst>
                              <p:par>
                                <p:cTn id="129" presetID="22" presetClass="entr" presetSubtype="8" fill="hold" nodeType="after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left)">
                                      <p:cBhvr>
                                        <p:cTn id="131" dur="500"/>
                                        <p:tgtEl>
                                          <p:spTgt spid="18"/>
                                        </p:tgtEl>
                                      </p:cBhvr>
                                    </p:animEffect>
                                  </p:childTnLst>
                                </p:cTn>
                              </p:par>
                            </p:childTnLst>
                          </p:cTn>
                        </p:par>
                        <p:par>
                          <p:cTn id="132" fill="hold">
                            <p:stCondLst>
                              <p:cond delay="11028"/>
                            </p:stCondLst>
                            <p:childTnLst>
                              <p:par>
                                <p:cTn id="133" presetID="53" presetClass="entr" presetSubtype="16" fill="hold" grpId="0" nodeType="afterEffect">
                                  <p:stCondLst>
                                    <p:cond delay="0"/>
                                  </p:stCondLst>
                                  <p:childTnLst>
                                    <p:set>
                                      <p:cBhvr>
                                        <p:cTn id="134" dur="1" fill="hold">
                                          <p:stCondLst>
                                            <p:cond delay="0"/>
                                          </p:stCondLst>
                                        </p:cTn>
                                        <p:tgtEl>
                                          <p:spTgt spid="69"/>
                                        </p:tgtEl>
                                        <p:attrNameLst>
                                          <p:attrName>style.visibility</p:attrName>
                                        </p:attrNameLst>
                                      </p:cBhvr>
                                      <p:to>
                                        <p:strVal val="visible"/>
                                      </p:to>
                                    </p:set>
                                    <p:anim calcmode="lin" valueType="num">
                                      <p:cBhvr>
                                        <p:cTn id="135" dur="250" fill="hold"/>
                                        <p:tgtEl>
                                          <p:spTgt spid="69"/>
                                        </p:tgtEl>
                                        <p:attrNameLst>
                                          <p:attrName>ppt_w</p:attrName>
                                        </p:attrNameLst>
                                      </p:cBhvr>
                                      <p:tavLst>
                                        <p:tav tm="0">
                                          <p:val>
                                            <p:fltVal val="0"/>
                                          </p:val>
                                        </p:tav>
                                        <p:tav tm="100000">
                                          <p:val>
                                            <p:strVal val="#ppt_w"/>
                                          </p:val>
                                        </p:tav>
                                      </p:tavLst>
                                    </p:anim>
                                    <p:anim calcmode="lin" valueType="num">
                                      <p:cBhvr>
                                        <p:cTn id="136" dur="250" fill="hold"/>
                                        <p:tgtEl>
                                          <p:spTgt spid="69"/>
                                        </p:tgtEl>
                                        <p:attrNameLst>
                                          <p:attrName>ppt_h</p:attrName>
                                        </p:attrNameLst>
                                      </p:cBhvr>
                                      <p:tavLst>
                                        <p:tav tm="0">
                                          <p:val>
                                            <p:fltVal val="0"/>
                                          </p:val>
                                        </p:tav>
                                        <p:tav tm="100000">
                                          <p:val>
                                            <p:strVal val="#ppt_h"/>
                                          </p:val>
                                        </p:tav>
                                      </p:tavLst>
                                    </p:anim>
                                    <p:animEffect transition="in" filter="fade">
                                      <p:cBhvr>
                                        <p:cTn id="137" dur="250"/>
                                        <p:tgtEl>
                                          <p:spTgt spid="69"/>
                                        </p:tgtEl>
                                      </p:cBhvr>
                                    </p:animEffect>
                                  </p:childTnLst>
                                </p:cTn>
                              </p:par>
                            </p:childTnLst>
                          </p:cTn>
                        </p:par>
                        <p:par>
                          <p:cTn id="138" fill="hold">
                            <p:stCondLst>
                              <p:cond delay="11278"/>
                            </p:stCondLst>
                            <p:childTnLst>
                              <p:par>
                                <p:cTn id="139" presetID="41" presetClass="entr" presetSubtype="0" fill="hold" grpId="0" nodeType="afterEffect">
                                  <p:stCondLst>
                                    <p:cond delay="0"/>
                                  </p:stCondLst>
                                  <p:iterate type="lt">
                                    <p:tmPct val="5000"/>
                                  </p:iterate>
                                  <p:childTnLst>
                                    <p:set>
                                      <p:cBhvr>
                                        <p:cTn id="140" dur="1" fill="hold">
                                          <p:stCondLst>
                                            <p:cond delay="0"/>
                                          </p:stCondLst>
                                        </p:cTn>
                                        <p:tgtEl>
                                          <p:spTgt spid="59"/>
                                        </p:tgtEl>
                                        <p:attrNameLst>
                                          <p:attrName>style.visibility</p:attrName>
                                        </p:attrNameLst>
                                      </p:cBhvr>
                                      <p:to>
                                        <p:strVal val="visible"/>
                                      </p:to>
                                    </p:set>
                                    <p:anim calcmode="lin" valueType="num">
                                      <p:cBhvr>
                                        <p:cTn id="141"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59"/>
                                        </p:tgtEl>
                                        <p:attrNameLst>
                                          <p:attrName>ppt_y</p:attrName>
                                        </p:attrNameLst>
                                      </p:cBhvr>
                                      <p:tavLst>
                                        <p:tav tm="0">
                                          <p:val>
                                            <p:strVal val="#ppt_y"/>
                                          </p:val>
                                        </p:tav>
                                        <p:tav tm="100000">
                                          <p:val>
                                            <p:strVal val="#ppt_y"/>
                                          </p:val>
                                        </p:tav>
                                      </p:tavLst>
                                    </p:anim>
                                    <p:anim calcmode="lin" valueType="num">
                                      <p:cBhvr>
                                        <p:cTn id="143"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59"/>
                                        </p:tgtEl>
                                      </p:cBhvr>
                                    </p:animEffect>
                                  </p:childTnLst>
                                </p:cTn>
                              </p:par>
                            </p:childTnLst>
                          </p:cTn>
                        </p:par>
                        <p:par>
                          <p:cTn id="146" fill="hold">
                            <p:stCondLst>
                              <p:cond delay="11853"/>
                            </p:stCondLst>
                            <p:childTnLst>
                              <p:par>
                                <p:cTn id="147" presetID="41" presetClass="entr" presetSubtype="0" fill="hold" grpId="0" nodeType="afterEffect">
                                  <p:stCondLst>
                                    <p:cond delay="0"/>
                                  </p:stCondLst>
                                  <p:iterate type="lt">
                                    <p:tmPct val="5000"/>
                                  </p:iterate>
                                  <p:childTnLst>
                                    <p:set>
                                      <p:cBhvr>
                                        <p:cTn id="148" dur="1" fill="hold">
                                          <p:stCondLst>
                                            <p:cond delay="0"/>
                                          </p:stCondLst>
                                        </p:cTn>
                                        <p:tgtEl>
                                          <p:spTgt spid="58"/>
                                        </p:tgtEl>
                                        <p:attrNameLst>
                                          <p:attrName>style.visibility</p:attrName>
                                        </p:attrNameLst>
                                      </p:cBhvr>
                                      <p:to>
                                        <p:strVal val="visible"/>
                                      </p:to>
                                    </p:set>
                                    <p:anim calcmode="lin" valueType="num">
                                      <p:cBhvr>
                                        <p:cTn id="14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58"/>
                                        </p:tgtEl>
                                        <p:attrNameLst>
                                          <p:attrName>ppt_y</p:attrName>
                                        </p:attrNameLst>
                                      </p:cBhvr>
                                      <p:tavLst>
                                        <p:tav tm="0">
                                          <p:val>
                                            <p:strVal val="#ppt_y"/>
                                          </p:val>
                                        </p:tav>
                                        <p:tav tm="100000">
                                          <p:val>
                                            <p:strVal val="#ppt_y"/>
                                          </p:val>
                                        </p:tav>
                                      </p:tavLst>
                                    </p:anim>
                                    <p:anim calcmode="lin" valueType="num">
                                      <p:cBhvr>
                                        <p:cTn id="15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58"/>
                                        </p:tgtEl>
                                      </p:cBhvr>
                                    </p:animEffect>
                                  </p:childTnLst>
                                </p:cTn>
                              </p:par>
                            </p:childTnLst>
                          </p:cTn>
                        </p:par>
                        <p:par>
                          <p:cTn id="154" fill="hold">
                            <p:stCondLst>
                              <p:cond delay="12728"/>
                            </p:stCondLst>
                            <p:childTnLst>
                              <p:par>
                                <p:cTn id="155" presetID="22" presetClass="entr" presetSubtype="8" fill="hold" grpId="0" nodeType="afterEffect">
                                  <p:stCondLst>
                                    <p:cond delay="0"/>
                                  </p:stCondLst>
                                  <p:childTnLst>
                                    <p:set>
                                      <p:cBhvr>
                                        <p:cTn id="156" dur="1" fill="hold">
                                          <p:stCondLst>
                                            <p:cond delay="0"/>
                                          </p:stCondLst>
                                        </p:cTn>
                                        <p:tgtEl>
                                          <p:spTgt spid="68"/>
                                        </p:tgtEl>
                                        <p:attrNameLst>
                                          <p:attrName>style.visibility</p:attrName>
                                        </p:attrNameLst>
                                      </p:cBhvr>
                                      <p:to>
                                        <p:strVal val="visible"/>
                                      </p:to>
                                    </p:set>
                                    <p:animEffect transition="in" filter="wipe(left)">
                                      <p:cBhvr>
                                        <p:cTn id="157"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1" grpId="0" animBg="1"/>
      <p:bldP spid="52" grpId="0" animBg="1"/>
      <p:bldP spid="53" grpId="0" animBg="1"/>
      <p:bldP spid="54" grpId="0"/>
      <p:bldP spid="55" grpId="0"/>
      <p:bldP spid="56" grpId="0"/>
      <p:bldP spid="57" grpId="0"/>
      <p:bldP spid="58" grpId="0"/>
      <p:bldP spid="59" grpId="0"/>
      <p:bldP spid="60" grpId="0"/>
      <p:bldP spid="61" grpId="0"/>
      <p:bldP spid="65" grpId="0" animBg="1"/>
      <p:bldP spid="66" grpId="0" animBg="1"/>
      <p:bldP spid="67" grpId="0"/>
      <p:bldP spid="68" grpId="0" animBg="1"/>
      <p:bldP spid="69" grpId="0" animBg="1"/>
      <p:bldP spid="7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39248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网络营销方案</a:t>
            </a:r>
          </a:p>
        </p:txBody>
      </p:sp>
      <p:sp>
        <p:nvSpPr>
          <p:cNvPr id="27" name="TextBox 26"/>
          <p:cNvSpPr txBox="1"/>
          <p:nvPr/>
        </p:nvSpPr>
        <p:spPr>
          <a:xfrm>
            <a:off x="2905526" y="210401"/>
            <a:ext cx="1757541" cy="415498"/>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Network marketing program</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15" name="矩形 4"/>
          <p:cNvSpPr/>
          <p:nvPr/>
        </p:nvSpPr>
        <p:spPr>
          <a:xfrm>
            <a:off x="3037859" y="1392822"/>
            <a:ext cx="2000788" cy="1002467"/>
          </a:xfrm>
          <a:custGeom>
            <a:avLst/>
            <a:gdLst>
              <a:gd name="connsiteX0" fmla="*/ 2491594 w 2668335"/>
              <a:gd name="connsiteY0" fmla="*/ 35832 h 1336932"/>
              <a:gd name="connsiteX1" fmla="*/ 2498310 w 2668335"/>
              <a:gd name="connsiteY1" fmla="*/ 38934 h 1336932"/>
              <a:gd name="connsiteX2" fmla="*/ 2491594 w 2668335"/>
              <a:gd name="connsiteY2" fmla="*/ 35832 h 1336932"/>
              <a:gd name="connsiteX3" fmla="*/ 1447433 w 2668335"/>
              <a:gd name="connsiteY3" fmla="*/ 0 h 1336932"/>
              <a:gd name="connsiteX4" fmla="*/ 2377495 w 2668335"/>
              <a:gd name="connsiteY4" fmla="*/ 4128 h 1336932"/>
              <a:gd name="connsiteX5" fmla="*/ 2485992 w 2668335"/>
              <a:gd name="connsiteY5" fmla="*/ 33244 h 1336932"/>
              <a:gd name="connsiteX6" fmla="*/ 2668335 w 2668335"/>
              <a:gd name="connsiteY6" fmla="*/ 284379 h 1336932"/>
              <a:gd name="connsiteX7" fmla="*/ 2668335 w 2668335"/>
              <a:gd name="connsiteY7" fmla="*/ 1145193 h 1336932"/>
              <a:gd name="connsiteX8" fmla="*/ 259344 w 2668335"/>
              <a:gd name="connsiteY8" fmla="*/ 1145193 h 1336932"/>
              <a:gd name="connsiteX9" fmla="*/ 0 w 2668335"/>
              <a:gd name="connsiteY9" fmla="*/ 1336932 h 1336932"/>
              <a:gd name="connsiteX10" fmla="*/ 858315 w 2668335"/>
              <a:gd name="connsiteY10" fmla="*/ 144541 h 1336932"/>
              <a:gd name="connsiteX11" fmla="*/ 925815 w 2668335"/>
              <a:gd name="connsiteY11" fmla="*/ 53822 h 1336932"/>
              <a:gd name="connsiteX12" fmla="*/ 1036078 w 2668335"/>
              <a:gd name="connsiteY12" fmla="*/ 3518 h 1336932"/>
              <a:gd name="connsiteX13" fmla="*/ 1447433 w 2668335"/>
              <a:gd name="connsiteY13" fmla="*/ 0 h 1336932"/>
              <a:gd name="connsiteX0" fmla="*/ 1447433 w 2668335"/>
              <a:gd name="connsiteY0" fmla="*/ 0 h 1336932"/>
              <a:gd name="connsiteX1" fmla="*/ 2377495 w 2668335"/>
              <a:gd name="connsiteY1" fmla="*/ 4128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335" h="1336932">
                <a:moveTo>
                  <a:pt x="1447433" y="0"/>
                </a:moveTo>
                <a:lnTo>
                  <a:pt x="2325108" y="6510"/>
                </a:lnTo>
                <a:cubicBezTo>
                  <a:pt x="2432281" y="6468"/>
                  <a:pt x="2460835" y="19228"/>
                  <a:pt x="2485992" y="33244"/>
                </a:cubicBezTo>
                <a:cubicBezTo>
                  <a:pt x="2577884" y="117841"/>
                  <a:pt x="2668335" y="166815"/>
                  <a:pt x="2668335" y="284379"/>
                </a:cubicBezTo>
                <a:lnTo>
                  <a:pt x="2668335" y="1145193"/>
                </a:lnTo>
                <a:lnTo>
                  <a:pt x="259344" y="1145193"/>
                </a:lnTo>
                <a:cubicBezTo>
                  <a:pt x="137892" y="1145193"/>
                  <a:pt x="89641" y="1241725"/>
                  <a:pt x="0" y="1336932"/>
                </a:cubicBezTo>
                <a:lnTo>
                  <a:pt x="858315" y="144541"/>
                </a:lnTo>
                <a:lnTo>
                  <a:pt x="925815" y="53822"/>
                </a:lnTo>
                <a:cubicBezTo>
                  <a:pt x="956885" y="27470"/>
                  <a:pt x="994266" y="8688"/>
                  <a:pt x="1036078" y="3518"/>
                </a:cubicBezTo>
                <a:cubicBezTo>
                  <a:pt x="1114663" y="930"/>
                  <a:pt x="1269702" y="24"/>
                  <a:pt x="1447433" y="0"/>
                </a:cubicBezTo>
                <a:close/>
              </a:path>
            </a:pathLst>
          </a:custGeom>
          <a:gradFill flip="none" rotWithShape="1">
            <a:gsLst>
              <a:gs pos="100000">
                <a:srgbClr val="DCA976"/>
              </a:gs>
              <a:gs pos="27000">
                <a:srgbClr val="F9B61F"/>
              </a:gs>
              <a:gs pos="82000">
                <a:srgbClr val="F9B61F"/>
              </a:gs>
              <a:gs pos="19000">
                <a:srgbClr val="C98124"/>
              </a:gs>
              <a:gs pos="47000">
                <a:srgbClr val="E89918"/>
              </a:gs>
            </a:gsLst>
            <a:lin ang="2100000" scaled="0"/>
            <a:tileRect/>
          </a:gradFill>
          <a:ln>
            <a:noFill/>
          </a:ln>
          <a:effectLst>
            <a:outerShdw blurRad="2540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dirty="0"/>
          </a:p>
        </p:txBody>
      </p:sp>
      <p:sp>
        <p:nvSpPr>
          <p:cNvPr id="16" name="矩形 4"/>
          <p:cNvSpPr/>
          <p:nvPr/>
        </p:nvSpPr>
        <p:spPr>
          <a:xfrm rot="5400000">
            <a:off x="4390546" y="1908648"/>
            <a:ext cx="2000788" cy="1002467"/>
          </a:xfrm>
          <a:custGeom>
            <a:avLst/>
            <a:gdLst>
              <a:gd name="connsiteX0" fmla="*/ 2491594 w 2668335"/>
              <a:gd name="connsiteY0" fmla="*/ 35832 h 1336932"/>
              <a:gd name="connsiteX1" fmla="*/ 2498310 w 2668335"/>
              <a:gd name="connsiteY1" fmla="*/ 38934 h 1336932"/>
              <a:gd name="connsiteX2" fmla="*/ 2491594 w 2668335"/>
              <a:gd name="connsiteY2" fmla="*/ 35832 h 1336932"/>
              <a:gd name="connsiteX3" fmla="*/ 1447433 w 2668335"/>
              <a:gd name="connsiteY3" fmla="*/ 0 h 1336932"/>
              <a:gd name="connsiteX4" fmla="*/ 2377495 w 2668335"/>
              <a:gd name="connsiteY4" fmla="*/ 4128 h 1336932"/>
              <a:gd name="connsiteX5" fmla="*/ 2485992 w 2668335"/>
              <a:gd name="connsiteY5" fmla="*/ 33244 h 1336932"/>
              <a:gd name="connsiteX6" fmla="*/ 2668335 w 2668335"/>
              <a:gd name="connsiteY6" fmla="*/ 284379 h 1336932"/>
              <a:gd name="connsiteX7" fmla="*/ 2668335 w 2668335"/>
              <a:gd name="connsiteY7" fmla="*/ 1145193 h 1336932"/>
              <a:gd name="connsiteX8" fmla="*/ 259344 w 2668335"/>
              <a:gd name="connsiteY8" fmla="*/ 1145193 h 1336932"/>
              <a:gd name="connsiteX9" fmla="*/ 0 w 2668335"/>
              <a:gd name="connsiteY9" fmla="*/ 1336932 h 1336932"/>
              <a:gd name="connsiteX10" fmla="*/ 858315 w 2668335"/>
              <a:gd name="connsiteY10" fmla="*/ 144541 h 1336932"/>
              <a:gd name="connsiteX11" fmla="*/ 925815 w 2668335"/>
              <a:gd name="connsiteY11" fmla="*/ 53822 h 1336932"/>
              <a:gd name="connsiteX12" fmla="*/ 1036078 w 2668335"/>
              <a:gd name="connsiteY12" fmla="*/ 3518 h 1336932"/>
              <a:gd name="connsiteX13" fmla="*/ 1447433 w 2668335"/>
              <a:gd name="connsiteY13" fmla="*/ 0 h 1336932"/>
              <a:gd name="connsiteX0" fmla="*/ 1447433 w 2668335"/>
              <a:gd name="connsiteY0" fmla="*/ 0 h 1336932"/>
              <a:gd name="connsiteX1" fmla="*/ 2377495 w 2668335"/>
              <a:gd name="connsiteY1" fmla="*/ 4128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335" h="1336932">
                <a:moveTo>
                  <a:pt x="1447433" y="0"/>
                </a:moveTo>
                <a:lnTo>
                  <a:pt x="2325108" y="6510"/>
                </a:lnTo>
                <a:cubicBezTo>
                  <a:pt x="2432281" y="6468"/>
                  <a:pt x="2460835" y="19228"/>
                  <a:pt x="2485992" y="33244"/>
                </a:cubicBezTo>
                <a:cubicBezTo>
                  <a:pt x="2577884" y="117841"/>
                  <a:pt x="2668335" y="166815"/>
                  <a:pt x="2668335" y="284379"/>
                </a:cubicBezTo>
                <a:lnTo>
                  <a:pt x="2668335" y="1145193"/>
                </a:lnTo>
                <a:lnTo>
                  <a:pt x="259344" y="1145193"/>
                </a:lnTo>
                <a:cubicBezTo>
                  <a:pt x="137892" y="1145193"/>
                  <a:pt x="89641" y="1241725"/>
                  <a:pt x="0" y="1336932"/>
                </a:cubicBezTo>
                <a:lnTo>
                  <a:pt x="858315" y="144541"/>
                </a:lnTo>
                <a:lnTo>
                  <a:pt x="925815" y="53822"/>
                </a:lnTo>
                <a:cubicBezTo>
                  <a:pt x="956885" y="27470"/>
                  <a:pt x="994266" y="8688"/>
                  <a:pt x="1036078" y="3518"/>
                </a:cubicBezTo>
                <a:cubicBezTo>
                  <a:pt x="1114663" y="930"/>
                  <a:pt x="1269702" y="24"/>
                  <a:pt x="1447433" y="0"/>
                </a:cubicBezTo>
                <a:close/>
              </a:path>
            </a:pathLst>
          </a:custGeom>
          <a:gradFill flip="none" rotWithShape="1">
            <a:gsLst>
              <a:gs pos="100000">
                <a:srgbClr val="87CDDD"/>
              </a:gs>
              <a:gs pos="82000">
                <a:srgbClr val="63BED2"/>
              </a:gs>
              <a:gs pos="47000">
                <a:srgbClr val="50B7D0"/>
              </a:gs>
              <a:gs pos="30000">
                <a:srgbClr val="278199"/>
              </a:gs>
              <a:gs pos="24000">
                <a:srgbClr val="14A0C8"/>
              </a:gs>
            </a:gsLst>
            <a:lin ang="2400000" scaled="0"/>
            <a:tileRect/>
          </a:gradFill>
          <a:ln>
            <a:noFill/>
          </a:ln>
          <a:effectLst>
            <a:outerShdw blurRad="254000" dist="38100" dir="8100000" sx="99000" sy="99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dirty="0"/>
          </a:p>
        </p:txBody>
      </p:sp>
      <p:sp>
        <p:nvSpPr>
          <p:cNvPr id="17" name="矩形 4"/>
          <p:cNvSpPr/>
          <p:nvPr/>
        </p:nvSpPr>
        <p:spPr>
          <a:xfrm flipH="1" flipV="1">
            <a:off x="3870555" y="3266907"/>
            <a:ext cx="2000788" cy="1002467"/>
          </a:xfrm>
          <a:custGeom>
            <a:avLst/>
            <a:gdLst>
              <a:gd name="connsiteX0" fmla="*/ 2491594 w 2668335"/>
              <a:gd name="connsiteY0" fmla="*/ 35832 h 1336932"/>
              <a:gd name="connsiteX1" fmla="*/ 2498310 w 2668335"/>
              <a:gd name="connsiteY1" fmla="*/ 38934 h 1336932"/>
              <a:gd name="connsiteX2" fmla="*/ 2491594 w 2668335"/>
              <a:gd name="connsiteY2" fmla="*/ 35832 h 1336932"/>
              <a:gd name="connsiteX3" fmla="*/ 1447433 w 2668335"/>
              <a:gd name="connsiteY3" fmla="*/ 0 h 1336932"/>
              <a:gd name="connsiteX4" fmla="*/ 2377495 w 2668335"/>
              <a:gd name="connsiteY4" fmla="*/ 4128 h 1336932"/>
              <a:gd name="connsiteX5" fmla="*/ 2485992 w 2668335"/>
              <a:gd name="connsiteY5" fmla="*/ 33244 h 1336932"/>
              <a:gd name="connsiteX6" fmla="*/ 2668335 w 2668335"/>
              <a:gd name="connsiteY6" fmla="*/ 284379 h 1336932"/>
              <a:gd name="connsiteX7" fmla="*/ 2668335 w 2668335"/>
              <a:gd name="connsiteY7" fmla="*/ 1145193 h 1336932"/>
              <a:gd name="connsiteX8" fmla="*/ 259344 w 2668335"/>
              <a:gd name="connsiteY8" fmla="*/ 1145193 h 1336932"/>
              <a:gd name="connsiteX9" fmla="*/ 0 w 2668335"/>
              <a:gd name="connsiteY9" fmla="*/ 1336932 h 1336932"/>
              <a:gd name="connsiteX10" fmla="*/ 858315 w 2668335"/>
              <a:gd name="connsiteY10" fmla="*/ 144541 h 1336932"/>
              <a:gd name="connsiteX11" fmla="*/ 925815 w 2668335"/>
              <a:gd name="connsiteY11" fmla="*/ 53822 h 1336932"/>
              <a:gd name="connsiteX12" fmla="*/ 1036078 w 2668335"/>
              <a:gd name="connsiteY12" fmla="*/ 3518 h 1336932"/>
              <a:gd name="connsiteX13" fmla="*/ 1447433 w 2668335"/>
              <a:gd name="connsiteY13" fmla="*/ 0 h 1336932"/>
              <a:gd name="connsiteX0" fmla="*/ 1447433 w 2668335"/>
              <a:gd name="connsiteY0" fmla="*/ 0 h 1336932"/>
              <a:gd name="connsiteX1" fmla="*/ 2377495 w 2668335"/>
              <a:gd name="connsiteY1" fmla="*/ 4128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335" h="1336932">
                <a:moveTo>
                  <a:pt x="1447433" y="0"/>
                </a:moveTo>
                <a:lnTo>
                  <a:pt x="2325108" y="6510"/>
                </a:lnTo>
                <a:cubicBezTo>
                  <a:pt x="2432281" y="6468"/>
                  <a:pt x="2460835" y="19228"/>
                  <a:pt x="2485992" y="33244"/>
                </a:cubicBezTo>
                <a:cubicBezTo>
                  <a:pt x="2577884" y="117841"/>
                  <a:pt x="2668335" y="166815"/>
                  <a:pt x="2668335" y="284379"/>
                </a:cubicBezTo>
                <a:lnTo>
                  <a:pt x="2668335" y="1145193"/>
                </a:lnTo>
                <a:lnTo>
                  <a:pt x="259344" y="1145193"/>
                </a:lnTo>
                <a:cubicBezTo>
                  <a:pt x="137892" y="1145193"/>
                  <a:pt x="89641" y="1241725"/>
                  <a:pt x="0" y="1336932"/>
                </a:cubicBezTo>
                <a:lnTo>
                  <a:pt x="858315" y="144541"/>
                </a:lnTo>
                <a:lnTo>
                  <a:pt x="925815" y="53822"/>
                </a:lnTo>
                <a:cubicBezTo>
                  <a:pt x="956885" y="27470"/>
                  <a:pt x="994266" y="8688"/>
                  <a:pt x="1036078" y="3518"/>
                </a:cubicBezTo>
                <a:cubicBezTo>
                  <a:pt x="1114663" y="930"/>
                  <a:pt x="1269702" y="24"/>
                  <a:pt x="1447433" y="0"/>
                </a:cubicBezTo>
                <a:close/>
              </a:path>
            </a:pathLst>
          </a:custGeom>
          <a:gradFill flip="none" rotWithShape="1">
            <a:gsLst>
              <a:gs pos="100000">
                <a:srgbClr val="C4B47C"/>
              </a:gs>
              <a:gs pos="82000">
                <a:srgbClr val="E1C251"/>
              </a:gs>
              <a:gs pos="47000">
                <a:srgbClr val="E2BA26"/>
              </a:gs>
              <a:gs pos="23749">
                <a:srgbClr val="C38E23"/>
              </a:gs>
              <a:gs pos="30000">
                <a:srgbClr val="937019"/>
              </a:gs>
            </a:gsLst>
            <a:lin ang="2400000" scaled="0"/>
            <a:tileRect/>
          </a:gradFill>
          <a:ln>
            <a:noFill/>
          </a:ln>
          <a:effectLst>
            <a:outerShdw blurRad="254000" dist="38100" dir="13500000" sx="99000" sy="99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dirty="0"/>
          </a:p>
        </p:txBody>
      </p:sp>
      <p:sp>
        <p:nvSpPr>
          <p:cNvPr id="18" name="矩形 4"/>
          <p:cNvSpPr/>
          <p:nvPr/>
        </p:nvSpPr>
        <p:spPr>
          <a:xfrm rot="5400000" flipH="1" flipV="1">
            <a:off x="2517867" y="2751081"/>
            <a:ext cx="2000788" cy="1002467"/>
          </a:xfrm>
          <a:custGeom>
            <a:avLst/>
            <a:gdLst>
              <a:gd name="connsiteX0" fmla="*/ 2491594 w 2668335"/>
              <a:gd name="connsiteY0" fmla="*/ 35832 h 1336932"/>
              <a:gd name="connsiteX1" fmla="*/ 2498310 w 2668335"/>
              <a:gd name="connsiteY1" fmla="*/ 38934 h 1336932"/>
              <a:gd name="connsiteX2" fmla="*/ 2491594 w 2668335"/>
              <a:gd name="connsiteY2" fmla="*/ 35832 h 1336932"/>
              <a:gd name="connsiteX3" fmla="*/ 1447433 w 2668335"/>
              <a:gd name="connsiteY3" fmla="*/ 0 h 1336932"/>
              <a:gd name="connsiteX4" fmla="*/ 2377495 w 2668335"/>
              <a:gd name="connsiteY4" fmla="*/ 4128 h 1336932"/>
              <a:gd name="connsiteX5" fmla="*/ 2485992 w 2668335"/>
              <a:gd name="connsiteY5" fmla="*/ 33244 h 1336932"/>
              <a:gd name="connsiteX6" fmla="*/ 2668335 w 2668335"/>
              <a:gd name="connsiteY6" fmla="*/ 284379 h 1336932"/>
              <a:gd name="connsiteX7" fmla="*/ 2668335 w 2668335"/>
              <a:gd name="connsiteY7" fmla="*/ 1145193 h 1336932"/>
              <a:gd name="connsiteX8" fmla="*/ 259344 w 2668335"/>
              <a:gd name="connsiteY8" fmla="*/ 1145193 h 1336932"/>
              <a:gd name="connsiteX9" fmla="*/ 0 w 2668335"/>
              <a:gd name="connsiteY9" fmla="*/ 1336932 h 1336932"/>
              <a:gd name="connsiteX10" fmla="*/ 858315 w 2668335"/>
              <a:gd name="connsiteY10" fmla="*/ 144541 h 1336932"/>
              <a:gd name="connsiteX11" fmla="*/ 925815 w 2668335"/>
              <a:gd name="connsiteY11" fmla="*/ 53822 h 1336932"/>
              <a:gd name="connsiteX12" fmla="*/ 1036078 w 2668335"/>
              <a:gd name="connsiteY12" fmla="*/ 3518 h 1336932"/>
              <a:gd name="connsiteX13" fmla="*/ 1447433 w 2668335"/>
              <a:gd name="connsiteY13" fmla="*/ 0 h 1336932"/>
              <a:gd name="connsiteX0" fmla="*/ 1447433 w 2668335"/>
              <a:gd name="connsiteY0" fmla="*/ 0 h 1336932"/>
              <a:gd name="connsiteX1" fmla="*/ 2377495 w 2668335"/>
              <a:gd name="connsiteY1" fmla="*/ 4128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 name="connsiteX0" fmla="*/ 1447433 w 2668335"/>
              <a:gd name="connsiteY0" fmla="*/ 0 h 1336932"/>
              <a:gd name="connsiteX1" fmla="*/ 2325108 w 2668335"/>
              <a:gd name="connsiteY1" fmla="*/ 6510 h 1336932"/>
              <a:gd name="connsiteX2" fmla="*/ 2485992 w 2668335"/>
              <a:gd name="connsiteY2" fmla="*/ 33244 h 1336932"/>
              <a:gd name="connsiteX3" fmla="*/ 2668335 w 2668335"/>
              <a:gd name="connsiteY3" fmla="*/ 284379 h 1336932"/>
              <a:gd name="connsiteX4" fmla="*/ 2668335 w 2668335"/>
              <a:gd name="connsiteY4" fmla="*/ 1145193 h 1336932"/>
              <a:gd name="connsiteX5" fmla="*/ 259344 w 2668335"/>
              <a:gd name="connsiteY5" fmla="*/ 1145193 h 1336932"/>
              <a:gd name="connsiteX6" fmla="*/ 0 w 2668335"/>
              <a:gd name="connsiteY6" fmla="*/ 1336932 h 1336932"/>
              <a:gd name="connsiteX7" fmla="*/ 858315 w 2668335"/>
              <a:gd name="connsiteY7" fmla="*/ 144541 h 1336932"/>
              <a:gd name="connsiteX8" fmla="*/ 925815 w 2668335"/>
              <a:gd name="connsiteY8" fmla="*/ 53822 h 1336932"/>
              <a:gd name="connsiteX9" fmla="*/ 1036078 w 2668335"/>
              <a:gd name="connsiteY9" fmla="*/ 3518 h 1336932"/>
              <a:gd name="connsiteX10" fmla="*/ 1447433 w 2668335"/>
              <a:gd name="connsiteY10" fmla="*/ 0 h 133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335" h="1336932">
                <a:moveTo>
                  <a:pt x="1447433" y="0"/>
                </a:moveTo>
                <a:lnTo>
                  <a:pt x="2325108" y="6510"/>
                </a:lnTo>
                <a:cubicBezTo>
                  <a:pt x="2432281" y="6468"/>
                  <a:pt x="2460835" y="19228"/>
                  <a:pt x="2485992" y="33244"/>
                </a:cubicBezTo>
                <a:cubicBezTo>
                  <a:pt x="2577884" y="117841"/>
                  <a:pt x="2668335" y="166815"/>
                  <a:pt x="2668335" y="284379"/>
                </a:cubicBezTo>
                <a:lnTo>
                  <a:pt x="2668335" y="1145193"/>
                </a:lnTo>
                <a:lnTo>
                  <a:pt x="259344" y="1145193"/>
                </a:lnTo>
                <a:cubicBezTo>
                  <a:pt x="137892" y="1145193"/>
                  <a:pt x="89641" y="1241725"/>
                  <a:pt x="0" y="1336932"/>
                </a:cubicBezTo>
                <a:lnTo>
                  <a:pt x="858315" y="144541"/>
                </a:lnTo>
                <a:lnTo>
                  <a:pt x="925815" y="53822"/>
                </a:lnTo>
                <a:cubicBezTo>
                  <a:pt x="956885" y="27470"/>
                  <a:pt x="994266" y="8688"/>
                  <a:pt x="1036078" y="3518"/>
                </a:cubicBezTo>
                <a:cubicBezTo>
                  <a:pt x="1114663" y="930"/>
                  <a:pt x="1269702" y="24"/>
                  <a:pt x="1447433" y="0"/>
                </a:cubicBezTo>
                <a:close/>
              </a:path>
            </a:pathLst>
          </a:custGeom>
          <a:gradFill flip="none" rotWithShape="1">
            <a:gsLst>
              <a:gs pos="100000">
                <a:srgbClr val="EDC9C9"/>
              </a:gs>
              <a:gs pos="43000">
                <a:srgbClr val="D0BFC2"/>
              </a:gs>
              <a:gs pos="24000">
                <a:srgbClr val="C29B94"/>
              </a:gs>
              <a:gs pos="30000">
                <a:srgbClr val="967864"/>
              </a:gs>
            </a:gsLst>
            <a:lin ang="2400000" scaled="0"/>
            <a:tileRect/>
          </a:gradFill>
          <a:ln>
            <a:noFill/>
          </a:ln>
          <a:effectLst>
            <a:outerShdw blurRad="254000" dist="38100" sx="99000" sy="99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dirty="0"/>
          </a:p>
        </p:txBody>
      </p:sp>
      <p:sp>
        <p:nvSpPr>
          <p:cNvPr id="19" name="等腰三角形 2"/>
          <p:cNvSpPr/>
          <p:nvPr/>
        </p:nvSpPr>
        <p:spPr>
          <a:xfrm rot="16200000">
            <a:off x="3449625" y="1794560"/>
            <a:ext cx="337648" cy="198990"/>
          </a:xfrm>
          <a:custGeom>
            <a:avLst/>
            <a:gdLst/>
            <a:ahLst/>
            <a:cxnLst/>
            <a:rect l="l" t="t" r="r" b="b"/>
            <a:pathLst>
              <a:path w="1080120" h="931138">
                <a:moveTo>
                  <a:pt x="540060" y="0"/>
                </a:moveTo>
                <a:lnTo>
                  <a:pt x="1080120" y="931138"/>
                </a:lnTo>
                <a:lnTo>
                  <a:pt x="810090" y="931138"/>
                </a:lnTo>
                <a:lnTo>
                  <a:pt x="540060" y="465569"/>
                </a:lnTo>
                <a:lnTo>
                  <a:pt x="270030" y="931138"/>
                </a:lnTo>
                <a:lnTo>
                  <a:pt x="0" y="931138"/>
                </a:lnTo>
                <a:close/>
              </a:path>
            </a:pathLst>
          </a:custGeom>
          <a:solidFill>
            <a:srgbClr val="543F3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0" name="等腰三角形 2"/>
          <p:cNvSpPr/>
          <p:nvPr/>
        </p:nvSpPr>
        <p:spPr>
          <a:xfrm>
            <a:off x="5281223" y="2024394"/>
            <a:ext cx="337648" cy="198990"/>
          </a:xfrm>
          <a:custGeom>
            <a:avLst/>
            <a:gdLst/>
            <a:ahLst/>
            <a:cxnLst/>
            <a:rect l="l" t="t" r="r" b="b"/>
            <a:pathLst>
              <a:path w="1080120" h="931138">
                <a:moveTo>
                  <a:pt x="540060" y="0"/>
                </a:moveTo>
                <a:lnTo>
                  <a:pt x="1080120" y="931138"/>
                </a:lnTo>
                <a:lnTo>
                  <a:pt x="810090" y="931138"/>
                </a:lnTo>
                <a:lnTo>
                  <a:pt x="540060" y="465569"/>
                </a:lnTo>
                <a:lnTo>
                  <a:pt x="270030" y="931138"/>
                </a:lnTo>
                <a:lnTo>
                  <a:pt x="0" y="931138"/>
                </a:lnTo>
                <a:close/>
              </a:path>
            </a:pathLst>
          </a:custGeom>
          <a:solidFill>
            <a:srgbClr val="543F3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1" name="等腰三角形 2"/>
          <p:cNvSpPr/>
          <p:nvPr/>
        </p:nvSpPr>
        <p:spPr>
          <a:xfrm flipV="1">
            <a:off x="3279607" y="3319916"/>
            <a:ext cx="337648" cy="198990"/>
          </a:xfrm>
          <a:custGeom>
            <a:avLst/>
            <a:gdLst/>
            <a:ahLst/>
            <a:cxnLst/>
            <a:rect l="l" t="t" r="r" b="b"/>
            <a:pathLst>
              <a:path w="1080120" h="931138">
                <a:moveTo>
                  <a:pt x="540060" y="0"/>
                </a:moveTo>
                <a:lnTo>
                  <a:pt x="1080120" y="931138"/>
                </a:lnTo>
                <a:lnTo>
                  <a:pt x="810090" y="931138"/>
                </a:lnTo>
                <a:lnTo>
                  <a:pt x="540060" y="465569"/>
                </a:lnTo>
                <a:lnTo>
                  <a:pt x="270030" y="931138"/>
                </a:lnTo>
                <a:lnTo>
                  <a:pt x="0" y="931138"/>
                </a:lnTo>
                <a:close/>
              </a:path>
            </a:pathLst>
          </a:custGeom>
          <a:solidFill>
            <a:srgbClr val="543F3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 name="等腰三角形 2"/>
          <p:cNvSpPr/>
          <p:nvPr/>
        </p:nvSpPr>
        <p:spPr>
          <a:xfrm rot="5400000" flipH="1">
            <a:off x="5111982" y="3681129"/>
            <a:ext cx="337648" cy="198990"/>
          </a:xfrm>
          <a:custGeom>
            <a:avLst/>
            <a:gdLst/>
            <a:ahLst/>
            <a:cxnLst/>
            <a:rect l="l" t="t" r="r" b="b"/>
            <a:pathLst>
              <a:path w="1080120" h="931138">
                <a:moveTo>
                  <a:pt x="540060" y="0"/>
                </a:moveTo>
                <a:lnTo>
                  <a:pt x="1080120" y="931138"/>
                </a:lnTo>
                <a:lnTo>
                  <a:pt x="810090" y="931138"/>
                </a:lnTo>
                <a:lnTo>
                  <a:pt x="540060" y="465569"/>
                </a:lnTo>
                <a:lnTo>
                  <a:pt x="270030" y="931138"/>
                </a:lnTo>
                <a:lnTo>
                  <a:pt x="0" y="931138"/>
                </a:lnTo>
                <a:close/>
              </a:path>
            </a:pathLst>
          </a:custGeom>
          <a:solidFill>
            <a:srgbClr val="543F3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23" name="组合 22"/>
          <p:cNvGrpSpPr/>
          <p:nvPr/>
        </p:nvGrpSpPr>
        <p:grpSpPr>
          <a:xfrm>
            <a:off x="4110858" y="2450610"/>
            <a:ext cx="695750" cy="522493"/>
            <a:chOff x="6471190" y="1571976"/>
            <a:chExt cx="2438557" cy="1831303"/>
          </a:xfrm>
        </p:grpSpPr>
        <p:sp>
          <p:nvSpPr>
            <p:cNvPr id="24" name="矩形 77"/>
            <p:cNvSpPr/>
            <p:nvPr/>
          </p:nvSpPr>
          <p:spPr>
            <a:xfrm>
              <a:off x="6876256" y="1571976"/>
              <a:ext cx="1653088" cy="687928"/>
            </a:xfrm>
            <a:custGeom>
              <a:avLst/>
              <a:gdLst/>
              <a:ahLst/>
              <a:cxnLst/>
              <a:rect l="l" t="t" r="r" b="b"/>
              <a:pathLst>
                <a:path w="1653088" h="687928">
                  <a:moveTo>
                    <a:pt x="154063" y="143410"/>
                  </a:moveTo>
                  <a:cubicBezTo>
                    <a:pt x="127010" y="143410"/>
                    <a:pt x="105079" y="165341"/>
                    <a:pt x="105079" y="192394"/>
                  </a:cubicBezTo>
                  <a:lnTo>
                    <a:pt x="105079" y="495534"/>
                  </a:lnTo>
                  <a:cubicBezTo>
                    <a:pt x="105079" y="522587"/>
                    <a:pt x="127010" y="544518"/>
                    <a:pt x="154063" y="544518"/>
                  </a:cubicBezTo>
                  <a:lnTo>
                    <a:pt x="349993" y="544518"/>
                  </a:lnTo>
                  <a:cubicBezTo>
                    <a:pt x="377046" y="544518"/>
                    <a:pt x="398977" y="522587"/>
                    <a:pt x="398977" y="495534"/>
                  </a:cubicBezTo>
                  <a:lnTo>
                    <a:pt x="398977" y="192394"/>
                  </a:lnTo>
                  <a:cubicBezTo>
                    <a:pt x="398977" y="165341"/>
                    <a:pt x="377046" y="143410"/>
                    <a:pt x="349993" y="143410"/>
                  </a:cubicBezTo>
                  <a:close/>
                  <a:moveTo>
                    <a:pt x="84011" y="0"/>
                  </a:moveTo>
                  <a:lnTo>
                    <a:pt x="420045" y="0"/>
                  </a:lnTo>
                  <a:cubicBezTo>
                    <a:pt x="466443" y="0"/>
                    <a:pt x="504056" y="37613"/>
                    <a:pt x="504056" y="84011"/>
                  </a:cubicBezTo>
                  <a:lnTo>
                    <a:pt x="504056" y="278486"/>
                  </a:lnTo>
                  <a:lnTo>
                    <a:pt x="1332148" y="278486"/>
                  </a:lnTo>
                  <a:lnTo>
                    <a:pt x="1332148" y="0"/>
                  </a:lnTo>
                  <a:lnTo>
                    <a:pt x="1404156" y="0"/>
                  </a:lnTo>
                  <a:lnTo>
                    <a:pt x="1404156" y="278486"/>
                  </a:lnTo>
                  <a:lnTo>
                    <a:pt x="1581080" y="278486"/>
                  </a:lnTo>
                  <a:lnTo>
                    <a:pt x="1581080" y="0"/>
                  </a:lnTo>
                  <a:lnTo>
                    <a:pt x="1653088" y="0"/>
                  </a:lnTo>
                  <a:lnTo>
                    <a:pt x="1653088" y="278486"/>
                  </a:lnTo>
                  <a:lnTo>
                    <a:pt x="1653088" y="409442"/>
                  </a:lnTo>
                  <a:lnTo>
                    <a:pt x="504056" y="409442"/>
                  </a:lnTo>
                  <a:lnTo>
                    <a:pt x="504056" y="603917"/>
                  </a:lnTo>
                  <a:cubicBezTo>
                    <a:pt x="504056" y="650315"/>
                    <a:pt x="466443" y="687928"/>
                    <a:pt x="420045" y="687928"/>
                  </a:cubicBezTo>
                  <a:lnTo>
                    <a:pt x="84011" y="687928"/>
                  </a:lnTo>
                  <a:cubicBezTo>
                    <a:pt x="37613" y="687928"/>
                    <a:pt x="0" y="650315"/>
                    <a:pt x="0" y="603917"/>
                  </a:cubicBezTo>
                  <a:lnTo>
                    <a:pt x="0" y="84011"/>
                  </a:lnTo>
                  <a:cubicBezTo>
                    <a:pt x="0" y="37613"/>
                    <a:pt x="37613" y="0"/>
                    <a:pt x="84011" y="0"/>
                  </a:cubicBezTo>
                  <a:close/>
                </a:path>
              </a:pathLst>
            </a:custGeom>
            <a:solidFill>
              <a:srgbClr val="4E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25" name="组合 24"/>
            <p:cNvGrpSpPr/>
            <p:nvPr/>
          </p:nvGrpSpPr>
          <p:grpSpPr>
            <a:xfrm>
              <a:off x="6471190" y="2414822"/>
              <a:ext cx="2438557" cy="988457"/>
              <a:chOff x="-854695" y="2169995"/>
              <a:chExt cx="526158" cy="213276"/>
            </a:xfrm>
            <a:solidFill>
              <a:schemeClr val="bg1"/>
            </a:solidFill>
          </p:grpSpPr>
          <p:sp>
            <p:nvSpPr>
              <p:cNvPr id="39" name="任意多边形 38"/>
              <p:cNvSpPr/>
              <p:nvPr/>
            </p:nvSpPr>
            <p:spPr>
              <a:xfrm>
                <a:off x="-828600" y="2169995"/>
                <a:ext cx="500063" cy="169069"/>
              </a:xfrm>
              <a:custGeom>
                <a:avLst/>
                <a:gdLst>
                  <a:gd name="connsiteX0" fmla="*/ 0 w 500063"/>
                  <a:gd name="connsiteY0" fmla="*/ 71437 h 169069"/>
                  <a:gd name="connsiteX1" fmla="*/ 104775 w 500063"/>
                  <a:gd name="connsiteY1" fmla="*/ 169069 h 169069"/>
                  <a:gd name="connsiteX2" fmla="*/ 135731 w 500063"/>
                  <a:gd name="connsiteY2" fmla="*/ 152400 h 169069"/>
                  <a:gd name="connsiteX3" fmla="*/ 328613 w 500063"/>
                  <a:gd name="connsiteY3" fmla="*/ 157162 h 169069"/>
                  <a:gd name="connsiteX4" fmla="*/ 452438 w 500063"/>
                  <a:gd name="connsiteY4" fmla="*/ 78581 h 169069"/>
                  <a:gd name="connsiteX5" fmla="*/ 500063 w 500063"/>
                  <a:gd name="connsiteY5" fmla="*/ 11906 h 169069"/>
                  <a:gd name="connsiteX6" fmla="*/ 454819 w 500063"/>
                  <a:gd name="connsiteY6" fmla="*/ 4762 h 169069"/>
                  <a:gd name="connsiteX7" fmla="*/ 376238 w 500063"/>
                  <a:gd name="connsiteY7" fmla="*/ 71437 h 169069"/>
                  <a:gd name="connsiteX8" fmla="*/ 328613 w 500063"/>
                  <a:gd name="connsiteY8" fmla="*/ 90487 h 169069"/>
                  <a:gd name="connsiteX9" fmla="*/ 295275 w 500063"/>
                  <a:gd name="connsiteY9" fmla="*/ 92869 h 169069"/>
                  <a:gd name="connsiteX10" fmla="*/ 216694 w 500063"/>
                  <a:gd name="connsiteY10" fmla="*/ 83344 h 169069"/>
                  <a:gd name="connsiteX11" fmla="*/ 192881 w 500063"/>
                  <a:gd name="connsiteY11" fmla="*/ 71437 h 169069"/>
                  <a:gd name="connsiteX12" fmla="*/ 219075 w 500063"/>
                  <a:gd name="connsiteY12" fmla="*/ 71437 h 169069"/>
                  <a:gd name="connsiteX13" fmla="*/ 302419 w 500063"/>
                  <a:gd name="connsiteY13" fmla="*/ 61912 h 169069"/>
                  <a:gd name="connsiteX14" fmla="*/ 340519 w 500063"/>
                  <a:gd name="connsiteY14" fmla="*/ 54769 h 169069"/>
                  <a:gd name="connsiteX15" fmla="*/ 357188 w 500063"/>
                  <a:gd name="connsiteY15" fmla="*/ 30956 h 169069"/>
                  <a:gd name="connsiteX16" fmla="*/ 352425 w 500063"/>
                  <a:gd name="connsiteY16" fmla="*/ 16669 h 169069"/>
                  <a:gd name="connsiteX17" fmla="*/ 147638 w 500063"/>
                  <a:gd name="connsiteY17" fmla="*/ 0 h 169069"/>
                  <a:gd name="connsiteX18" fmla="*/ 107156 w 500063"/>
                  <a:gd name="connsiteY18" fmla="*/ 2381 h 169069"/>
                  <a:gd name="connsiteX19" fmla="*/ 0 w 500063"/>
                  <a:gd name="connsiteY19" fmla="*/ 71437 h 169069"/>
                  <a:gd name="connsiteX0" fmla="*/ 0 w 500063"/>
                  <a:gd name="connsiteY0" fmla="*/ 71437 h 169069"/>
                  <a:gd name="connsiteX1" fmla="*/ 104775 w 500063"/>
                  <a:gd name="connsiteY1" fmla="*/ 169069 h 169069"/>
                  <a:gd name="connsiteX2" fmla="*/ 135731 w 500063"/>
                  <a:gd name="connsiteY2" fmla="*/ 152400 h 169069"/>
                  <a:gd name="connsiteX3" fmla="*/ 328613 w 500063"/>
                  <a:gd name="connsiteY3" fmla="*/ 157162 h 169069"/>
                  <a:gd name="connsiteX4" fmla="*/ 452438 w 500063"/>
                  <a:gd name="connsiteY4" fmla="*/ 78581 h 169069"/>
                  <a:gd name="connsiteX5" fmla="*/ 500063 w 500063"/>
                  <a:gd name="connsiteY5" fmla="*/ 11906 h 169069"/>
                  <a:gd name="connsiteX6" fmla="*/ 454819 w 500063"/>
                  <a:gd name="connsiteY6" fmla="*/ 4762 h 169069"/>
                  <a:gd name="connsiteX7" fmla="*/ 376238 w 500063"/>
                  <a:gd name="connsiteY7" fmla="*/ 71437 h 169069"/>
                  <a:gd name="connsiteX8" fmla="*/ 328613 w 500063"/>
                  <a:gd name="connsiteY8" fmla="*/ 90487 h 169069"/>
                  <a:gd name="connsiteX9" fmla="*/ 295275 w 500063"/>
                  <a:gd name="connsiteY9" fmla="*/ 92869 h 169069"/>
                  <a:gd name="connsiteX10" fmla="*/ 216694 w 500063"/>
                  <a:gd name="connsiteY10" fmla="*/ 83344 h 169069"/>
                  <a:gd name="connsiteX11" fmla="*/ 192881 w 500063"/>
                  <a:gd name="connsiteY11" fmla="*/ 71437 h 169069"/>
                  <a:gd name="connsiteX12" fmla="*/ 219075 w 500063"/>
                  <a:gd name="connsiteY12" fmla="*/ 71437 h 169069"/>
                  <a:gd name="connsiteX13" fmla="*/ 302419 w 500063"/>
                  <a:gd name="connsiteY13" fmla="*/ 61912 h 169069"/>
                  <a:gd name="connsiteX14" fmla="*/ 340519 w 500063"/>
                  <a:gd name="connsiteY14" fmla="*/ 54769 h 169069"/>
                  <a:gd name="connsiteX15" fmla="*/ 357188 w 500063"/>
                  <a:gd name="connsiteY15" fmla="*/ 30956 h 169069"/>
                  <a:gd name="connsiteX16" fmla="*/ 359568 w 500063"/>
                  <a:gd name="connsiteY16" fmla="*/ 0 h 169069"/>
                  <a:gd name="connsiteX17" fmla="*/ 147638 w 500063"/>
                  <a:gd name="connsiteY17" fmla="*/ 0 h 169069"/>
                  <a:gd name="connsiteX18" fmla="*/ 107156 w 500063"/>
                  <a:gd name="connsiteY18" fmla="*/ 2381 h 169069"/>
                  <a:gd name="connsiteX19" fmla="*/ 0 w 500063"/>
                  <a:gd name="connsiteY19" fmla="*/ 71437 h 16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0063" h="169069">
                    <a:moveTo>
                      <a:pt x="0" y="71437"/>
                    </a:moveTo>
                    <a:lnTo>
                      <a:pt x="104775" y="169069"/>
                    </a:lnTo>
                    <a:lnTo>
                      <a:pt x="135731" y="152400"/>
                    </a:lnTo>
                    <a:lnTo>
                      <a:pt x="328613" y="157162"/>
                    </a:lnTo>
                    <a:lnTo>
                      <a:pt x="452438" y="78581"/>
                    </a:lnTo>
                    <a:lnTo>
                      <a:pt x="500063" y="11906"/>
                    </a:lnTo>
                    <a:lnTo>
                      <a:pt x="454819" y="4762"/>
                    </a:lnTo>
                    <a:lnTo>
                      <a:pt x="376238" y="71437"/>
                    </a:lnTo>
                    <a:lnTo>
                      <a:pt x="328613" y="90487"/>
                    </a:lnTo>
                    <a:lnTo>
                      <a:pt x="295275" y="92869"/>
                    </a:lnTo>
                    <a:lnTo>
                      <a:pt x="216694" y="83344"/>
                    </a:lnTo>
                    <a:lnTo>
                      <a:pt x="192881" y="71437"/>
                    </a:lnTo>
                    <a:lnTo>
                      <a:pt x="219075" y="71437"/>
                    </a:lnTo>
                    <a:lnTo>
                      <a:pt x="302419" y="61912"/>
                    </a:lnTo>
                    <a:lnTo>
                      <a:pt x="340519" y="54769"/>
                    </a:lnTo>
                    <a:lnTo>
                      <a:pt x="357188" y="30956"/>
                    </a:lnTo>
                    <a:lnTo>
                      <a:pt x="359568" y="0"/>
                    </a:lnTo>
                    <a:lnTo>
                      <a:pt x="147638" y="0"/>
                    </a:lnTo>
                    <a:lnTo>
                      <a:pt x="107156" y="2381"/>
                    </a:lnTo>
                    <a:lnTo>
                      <a:pt x="0" y="71437"/>
                    </a:lnTo>
                    <a:close/>
                  </a:path>
                </a:pathLst>
              </a:custGeom>
              <a:solidFill>
                <a:srgbClr val="4E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0" name="平行四边形 39"/>
              <p:cNvSpPr/>
              <p:nvPr/>
            </p:nvSpPr>
            <p:spPr>
              <a:xfrm rot="19611732" flipV="1">
                <a:off x="-854695" y="2244718"/>
                <a:ext cx="88104" cy="138553"/>
              </a:xfrm>
              <a:prstGeom prst="parallelogram">
                <a:avLst>
                  <a:gd name="adj" fmla="val 38754"/>
                </a:avLst>
              </a:prstGeom>
              <a:solidFill>
                <a:srgbClr val="4E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sp>
        <p:nvSpPr>
          <p:cNvPr id="41" name="TextBox 40"/>
          <p:cNvSpPr txBox="1"/>
          <p:nvPr/>
        </p:nvSpPr>
        <p:spPr>
          <a:xfrm>
            <a:off x="4004534" y="2995668"/>
            <a:ext cx="954107" cy="323165"/>
          </a:xfrm>
          <a:prstGeom prst="rect">
            <a:avLst/>
          </a:prstGeom>
        </p:spPr>
        <p:txBody>
          <a:bodyPr wrap="none">
            <a:spAutoFit/>
          </a:bodyPr>
          <a:lstStyle>
            <a:defPPr>
              <a:defRPr lang="zh-CN"/>
            </a:defPPr>
            <a:lvl1pPr algn="ctr">
              <a:defRPr sz="2800">
                <a:solidFill>
                  <a:schemeClr val="bg1"/>
                </a:solidFill>
                <a:latin typeface="Algerian" pitchFamily="82" charset="0"/>
              </a:defRPr>
            </a:lvl1pPr>
          </a:lstStyle>
          <a:p>
            <a:r>
              <a:rPr lang="zh-CN" altLang="en-US" sz="1500" b="1" dirty="0">
                <a:solidFill>
                  <a:schemeClr val="tx1">
                    <a:lumMod val="50000"/>
                    <a:lumOff val="50000"/>
                  </a:schemeClr>
                </a:solidFill>
                <a:latin typeface="微软雅黑" pitchFamily="34" charset="-122"/>
                <a:ea typeface="微软雅黑" pitchFamily="34" charset="-122"/>
              </a:rPr>
              <a:t>营销方案</a:t>
            </a:r>
          </a:p>
        </p:txBody>
      </p:sp>
      <p:grpSp>
        <p:nvGrpSpPr>
          <p:cNvPr id="42" name="组合 41"/>
          <p:cNvGrpSpPr/>
          <p:nvPr/>
        </p:nvGrpSpPr>
        <p:grpSpPr>
          <a:xfrm>
            <a:off x="1699994" y="3755184"/>
            <a:ext cx="1964868" cy="726452"/>
            <a:chOff x="8641357" y="2133650"/>
            <a:chExt cx="2620431" cy="968827"/>
          </a:xfrm>
        </p:grpSpPr>
        <p:sp>
          <p:nvSpPr>
            <p:cNvPr id="43" name="TextBox 42"/>
            <p:cNvSpPr txBox="1"/>
            <p:nvPr/>
          </p:nvSpPr>
          <p:spPr>
            <a:xfrm>
              <a:off x="8785373" y="2466257"/>
              <a:ext cx="2133944" cy="63622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C00000"/>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5" name="TextBox 44"/>
            <p:cNvSpPr txBox="1"/>
            <p:nvPr/>
          </p:nvSpPr>
          <p:spPr>
            <a:xfrm>
              <a:off x="8784483" y="2133650"/>
              <a:ext cx="2477305" cy="430986"/>
            </a:xfrm>
            <a:prstGeom prst="rect">
              <a:avLst/>
            </a:prstGeom>
            <a:noFill/>
          </p:spPr>
          <p:txBody>
            <a:bodyPr wrap="square" rtlCol="0">
              <a:spAutoFit/>
            </a:bodyPr>
            <a:lstStyle/>
            <a:p>
              <a:r>
                <a:rPr lang="zh-CN" altLang="en-US" sz="1500" dirty="0">
                  <a:solidFill>
                    <a:srgbClr val="C00000"/>
                  </a:solidFill>
                  <a:latin typeface="微软雅黑" pitchFamily="34" charset="-122"/>
                  <a:ea typeface="微软雅黑" pitchFamily="34" charset="-122"/>
                </a:rPr>
                <a:t>百度论坛推广</a:t>
              </a:r>
              <a:endParaRPr lang="zh-CN" altLang="zh-CN" sz="1500" dirty="0">
                <a:solidFill>
                  <a:srgbClr val="C00000"/>
                </a:solidFill>
                <a:latin typeface="微软雅黑" pitchFamily="34" charset="-122"/>
                <a:ea typeface="微软雅黑" pitchFamily="34" charset="-122"/>
              </a:endParaRPr>
            </a:p>
          </p:txBody>
        </p:sp>
      </p:grpSp>
      <p:grpSp>
        <p:nvGrpSpPr>
          <p:cNvPr id="46" name="组合 45"/>
          <p:cNvGrpSpPr/>
          <p:nvPr/>
        </p:nvGrpSpPr>
        <p:grpSpPr>
          <a:xfrm>
            <a:off x="6299971" y="1643700"/>
            <a:ext cx="1964868" cy="755019"/>
            <a:chOff x="8641357" y="2133650"/>
            <a:chExt cx="2620431" cy="1006925"/>
          </a:xfrm>
        </p:grpSpPr>
        <p:sp>
          <p:nvSpPr>
            <p:cNvPr id="47" name="TextBox 46"/>
            <p:cNvSpPr txBox="1"/>
            <p:nvPr/>
          </p:nvSpPr>
          <p:spPr>
            <a:xfrm>
              <a:off x="8785373" y="250435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75000"/>
                <a:lumOff val="2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9" name="TextBox 48"/>
            <p:cNvSpPr txBox="1"/>
            <p:nvPr/>
          </p:nvSpPr>
          <p:spPr>
            <a:xfrm>
              <a:off x="8784483" y="2133650"/>
              <a:ext cx="2477305" cy="430986"/>
            </a:xfrm>
            <a:prstGeom prst="rect">
              <a:avLst/>
            </a:prstGeom>
            <a:noFill/>
          </p:spPr>
          <p:txBody>
            <a:bodyPr wrap="square" rtlCol="0">
              <a:spAutoFit/>
            </a:bodyPr>
            <a:lstStyle/>
            <a:p>
              <a:r>
                <a:rPr lang="zh-CN" altLang="en-US" sz="1500" dirty="0">
                  <a:solidFill>
                    <a:schemeClr val="bg2">
                      <a:lumMod val="25000"/>
                    </a:schemeClr>
                  </a:solidFill>
                  <a:latin typeface="微软雅黑" pitchFamily="34" charset="-122"/>
                  <a:ea typeface="微软雅黑" pitchFamily="34" charset="-122"/>
                </a:rPr>
                <a:t>微博推广</a:t>
              </a:r>
              <a:endParaRPr lang="zh-CN" altLang="zh-CN" sz="1500" dirty="0">
                <a:solidFill>
                  <a:schemeClr val="bg2">
                    <a:lumMod val="25000"/>
                  </a:schemeClr>
                </a:solidFill>
                <a:latin typeface="微软雅黑" pitchFamily="34" charset="-122"/>
                <a:ea typeface="微软雅黑" pitchFamily="34" charset="-122"/>
              </a:endParaRPr>
            </a:p>
          </p:txBody>
        </p:sp>
      </p:grpSp>
      <p:grpSp>
        <p:nvGrpSpPr>
          <p:cNvPr id="50" name="组合 49"/>
          <p:cNvGrpSpPr/>
          <p:nvPr/>
        </p:nvGrpSpPr>
        <p:grpSpPr>
          <a:xfrm>
            <a:off x="1030572" y="1625139"/>
            <a:ext cx="1964868" cy="769303"/>
            <a:chOff x="8641357" y="2133650"/>
            <a:chExt cx="2620431" cy="1025975"/>
          </a:xfrm>
        </p:grpSpPr>
        <p:sp>
          <p:nvSpPr>
            <p:cNvPr id="51" name="TextBox 50"/>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52"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9999"/>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53" name="TextBox 52"/>
            <p:cNvSpPr txBox="1"/>
            <p:nvPr/>
          </p:nvSpPr>
          <p:spPr>
            <a:xfrm>
              <a:off x="8784483" y="2133650"/>
              <a:ext cx="2477305" cy="430987"/>
            </a:xfrm>
            <a:prstGeom prst="rect">
              <a:avLst/>
            </a:prstGeom>
            <a:noFill/>
          </p:spPr>
          <p:txBody>
            <a:bodyPr wrap="square" rtlCol="0">
              <a:spAutoFit/>
            </a:bodyPr>
            <a:lstStyle/>
            <a:p>
              <a:r>
                <a:rPr lang="zh-CN" altLang="en-US" sz="1500" dirty="0">
                  <a:solidFill>
                    <a:srgbClr val="009999"/>
                  </a:solidFill>
                  <a:latin typeface="微软雅黑" pitchFamily="34" charset="-122"/>
                  <a:ea typeface="微软雅黑" pitchFamily="34" charset="-122"/>
                </a:rPr>
                <a:t>微信推广</a:t>
              </a:r>
              <a:endParaRPr lang="zh-CN" altLang="zh-CN" sz="1500" dirty="0">
                <a:solidFill>
                  <a:srgbClr val="009999"/>
                </a:solidFill>
                <a:latin typeface="微软雅黑" pitchFamily="34" charset="-122"/>
                <a:ea typeface="微软雅黑" pitchFamily="34" charset="-122"/>
              </a:endParaRPr>
            </a:p>
          </p:txBody>
        </p:sp>
      </p:grpSp>
      <p:grpSp>
        <p:nvGrpSpPr>
          <p:cNvPr id="54" name="组合 53"/>
          <p:cNvGrpSpPr/>
          <p:nvPr/>
        </p:nvGrpSpPr>
        <p:grpSpPr>
          <a:xfrm>
            <a:off x="5892174" y="3789760"/>
            <a:ext cx="1964868" cy="769303"/>
            <a:chOff x="8641357" y="2133650"/>
            <a:chExt cx="2620431" cy="1025975"/>
          </a:xfrm>
        </p:grpSpPr>
        <p:sp>
          <p:nvSpPr>
            <p:cNvPr id="55" name="TextBox 54"/>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56"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4">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57" name="TextBox 56"/>
            <p:cNvSpPr txBox="1"/>
            <p:nvPr/>
          </p:nvSpPr>
          <p:spPr>
            <a:xfrm>
              <a:off x="8784483" y="2133650"/>
              <a:ext cx="2477305" cy="430987"/>
            </a:xfrm>
            <a:prstGeom prst="rect">
              <a:avLst/>
            </a:prstGeom>
            <a:noFill/>
          </p:spPr>
          <p:txBody>
            <a:bodyPr wrap="square" rtlCol="0">
              <a:spAutoFit/>
            </a:bodyPr>
            <a:lstStyle/>
            <a:p>
              <a:r>
                <a:rPr lang="zh-CN" altLang="en-US" sz="1500" dirty="0">
                  <a:solidFill>
                    <a:schemeClr val="accent4">
                      <a:lumMod val="75000"/>
                    </a:schemeClr>
                  </a:solidFill>
                  <a:latin typeface="微软雅黑" pitchFamily="34" charset="-122"/>
                  <a:ea typeface="微软雅黑" pitchFamily="34" charset="-122"/>
                </a:rPr>
                <a:t>微网站推广</a:t>
              </a:r>
              <a:endParaRPr lang="zh-CN" altLang="zh-CN" sz="1500" dirty="0">
                <a:solidFill>
                  <a:schemeClr val="accent4">
                    <a:lumMod val="7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33222625"/>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2013"/>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13"/>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childTnLst>
                          </p:cTn>
                        </p:par>
                        <p:par>
                          <p:cTn id="38" fill="hold">
                            <p:stCondLst>
                              <p:cond delay="3163"/>
                            </p:stCondLst>
                            <p:childTnLst>
                              <p:par>
                                <p:cTn id="39" presetID="22" presetClass="entr" presetSubtype="2"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500"/>
                                        <p:tgtEl>
                                          <p:spTgt spid="15"/>
                                        </p:tgtEl>
                                      </p:cBhvr>
                                    </p:animEffect>
                                  </p:childTnLst>
                                </p:cTn>
                              </p:par>
                            </p:childTnLst>
                          </p:cTn>
                        </p:par>
                        <p:par>
                          <p:cTn id="42" fill="hold">
                            <p:stCondLst>
                              <p:cond delay="3663"/>
                            </p:stCondLst>
                            <p:childTnLst>
                              <p:par>
                                <p:cTn id="43" presetID="22" presetClass="entr" presetSubtype="2"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right)">
                                      <p:cBhvr>
                                        <p:cTn id="45" dur="250"/>
                                        <p:tgtEl>
                                          <p:spTgt spid="19"/>
                                        </p:tgtEl>
                                      </p:cBhvr>
                                    </p:animEffect>
                                  </p:childTnLst>
                                </p:cTn>
                              </p:par>
                            </p:childTnLst>
                          </p:cTn>
                        </p:par>
                        <p:par>
                          <p:cTn id="46" fill="hold">
                            <p:stCondLst>
                              <p:cond delay="3913"/>
                            </p:stCondLst>
                            <p:childTnLst>
                              <p:par>
                                <p:cTn id="47" presetID="31"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500" fill="hold"/>
                                        <p:tgtEl>
                                          <p:spTgt spid="50"/>
                                        </p:tgtEl>
                                        <p:attrNameLst>
                                          <p:attrName>ppt_w</p:attrName>
                                        </p:attrNameLst>
                                      </p:cBhvr>
                                      <p:tavLst>
                                        <p:tav tm="0">
                                          <p:val>
                                            <p:fltVal val="0"/>
                                          </p:val>
                                        </p:tav>
                                        <p:tav tm="100000">
                                          <p:val>
                                            <p:strVal val="#ppt_w"/>
                                          </p:val>
                                        </p:tav>
                                      </p:tavLst>
                                    </p:anim>
                                    <p:anim calcmode="lin" valueType="num">
                                      <p:cBhvr>
                                        <p:cTn id="50" dur="500" fill="hold"/>
                                        <p:tgtEl>
                                          <p:spTgt spid="50"/>
                                        </p:tgtEl>
                                        <p:attrNameLst>
                                          <p:attrName>ppt_h</p:attrName>
                                        </p:attrNameLst>
                                      </p:cBhvr>
                                      <p:tavLst>
                                        <p:tav tm="0">
                                          <p:val>
                                            <p:fltVal val="0"/>
                                          </p:val>
                                        </p:tav>
                                        <p:tav tm="100000">
                                          <p:val>
                                            <p:strVal val="#ppt_h"/>
                                          </p:val>
                                        </p:tav>
                                      </p:tavLst>
                                    </p:anim>
                                    <p:anim calcmode="lin" valueType="num">
                                      <p:cBhvr>
                                        <p:cTn id="51" dur="500" fill="hold"/>
                                        <p:tgtEl>
                                          <p:spTgt spid="50"/>
                                        </p:tgtEl>
                                        <p:attrNameLst>
                                          <p:attrName>style.rotation</p:attrName>
                                        </p:attrNameLst>
                                      </p:cBhvr>
                                      <p:tavLst>
                                        <p:tav tm="0">
                                          <p:val>
                                            <p:fltVal val="90"/>
                                          </p:val>
                                        </p:tav>
                                        <p:tav tm="100000">
                                          <p:val>
                                            <p:fltVal val="0"/>
                                          </p:val>
                                        </p:tav>
                                      </p:tavLst>
                                    </p:anim>
                                    <p:animEffect transition="in" filter="fade">
                                      <p:cBhvr>
                                        <p:cTn id="52" dur="500"/>
                                        <p:tgtEl>
                                          <p:spTgt spid="50"/>
                                        </p:tgtEl>
                                      </p:cBhvr>
                                    </p:animEffect>
                                  </p:childTnLst>
                                </p:cTn>
                              </p:par>
                            </p:childTnLst>
                          </p:cTn>
                        </p:par>
                        <p:par>
                          <p:cTn id="53" fill="hold">
                            <p:stCondLst>
                              <p:cond delay="4413"/>
                            </p:stCondLst>
                            <p:childTnLst>
                              <p:par>
                                <p:cTn id="54" presetID="22" presetClass="entr" presetSubtype="1"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up)">
                                      <p:cBhvr>
                                        <p:cTn id="56" dur="500"/>
                                        <p:tgtEl>
                                          <p:spTgt spid="18"/>
                                        </p:tgtEl>
                                      </p:cBhvr>
                                    </p:animEffect>
                                  </p:childTnLst>
                                </p:cTn>
                              </p:par>
                            </p:childTnLst>
                          </p:cTn>
                        </p:par>
                        <p:par>
                          <p:cTn id="57" fill="hold">
                            <p:stCondLst>
                              <p:cond delay="4913"/>
                            </p:stCondLst>
                            <p:childTnLst>
                              <p:par>
                                <p:cTn id="58" presetID="2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up)">
                                      <p:cBhvr>
                                        <p:cTn id="60" dur="250"/>
                                        <p:tgtEl>
                                          <p:spTgt spid="21"/>
                                        </p:tgtEl>
                                      </p:cBhvr>
                                    </p:animEffect>
                                  </p:childTnLst>
                                </p:cTn>
                              </p:par>
                            </p:childTnLst>
                          </p:cTn>
                        </p:par>
                        <p:par>
                          <p:cTn id="61" fill="hold">
                            <p:stCondLst>
                              <p:cond delay="5163"/>
                            </p:stCondLst>
                            <p:childTnLst>
                              <p:par>
                                <p:cTn id="62" presetID="31"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 calcmode="lin" valueType="num">
                                      <p:cBhvr>
                                        <p:cTn id="66" dur="500" fill="hold"/>
                                        <p:tgtEl>
                                          <p:spTgt spid="42"/>
                                        </p:tgtEl>
                                        <p:attrNameLst>
                                          <p:attrName>style.rotation</p:attrName>
                                        </p:attrNameLst>
                                      </p:cBhvr>
                                      <p:tavLst>
                                        <p:tav tm="0">
                                          <p:val>
                                            <p:fltVal val="90"/>
                                          </p:val>
                                        </p:tav>
                                        <p:tav tm="100000">
                                          <p:val>
                                            <p:fltVal val="0"/>
                                          </p:val>
                                        </p:tav>
                                      </p:tavLst>
                                    </p:anim>
                                    <p:animEffect transition="in" filter="fade">
                                      <p:cBhvr>
                                        <p:cTn id="67" dur="500"/>
                                        <p:tgtEl>
                                          <p:spTgt spid="42"/>
                                        </p:tgtEl>
                                      </p:cBhvr>
                                    </p:animEffect>
                                  </p:childTnLst>
                                </p:cTn>
                              </p:par>
                            </p:childTnLst>
                          </p:cTn>
                        </p:par>
                        <p:par>
                          <p:cTn id="68" fill="hold">
                            <p:stCondLst>
                              <p:cond delay="5663"/>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163"/>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250"/>
                                        <p:tgtEl>
                                          <p:spTgt spid="22"/>
                                        </p:tgtEl>
                                      </p:cBhvr>
                                    </p:animEffect>
                                  </p:childTnLst>
                                </p:cTn>
                              </p:par>
                            </p:childTnLst>
                          </p:cTn>
                        </p:par>
                        <p:par>
                          <p:cTn id="76" fill="hold">
                            <p:stCondLst>
                              <p:cond delay="6413"/>
                            </p:stCondLst>
                            <p:childTnLst>
                              <p:par>
                                <p:cTn id="77" presetID="31" presetClass="entr" presetSubtype="0" fill="hold" nodeType="after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p:cTn id="79" dur="500" fill="hold"/>
                                        <p:tgtEl>
                                          <p:spTgt spid="54"/>
                                        </p:tgtEl>
                                        <p:attrNameLst>
                                          <p:attrName>ppt_w</p:attrName>
                                        </p:attrNameLst>
                                      </p:cBhvr>
                                      <p:tavLst>
                                        <p:tav tm="0">
                                          <p:val>
                                            <p:fltVal val="0"/>
                                          </p:val>
                                        </p:tav>
                                        <p:tav tm="100000">
                                          <p:val>
                                            <p:strVal val="#ppt_w"/>
                                          </p:val>
                                        </p:tav>
                                      </p:tavLst>
                                    </p:anim>
                                    <p:anim calcmode="lin" valueType="num">
                                      <p:cBhvr>
                                        <p:cTn id="80" dur="500" fill="hold"/>
                                        <p:tgtEl>
                                          <p:spTgt spid="54"/>
                                        </p:tgtEl>
                                        <p:attrNameLst>
                                          <p:attrName>ppt_h</p:attrName>
                                        </p:attrNameLst>
                                      </p:cBhvr>
                                      <p:tavLst>
                                        <p:tav tm="0">
                                          <p:val>
                                            <p:fltVal val="0"/>
                                          </p:val>
                                        </p:tav>
                                        <p:tav tm="100000">
                                          <p:val>
                                            <p:strVal val="#ppt_h"/>
                                          </p:val>
                                        </p:tav>
                                      </p:tavLst>
                                    </p:anim>
                                    <p:anim calcmode="lin" valueType="num">
                                      <p:cBhvr>
                                        <p:cTn id="81" dur="500" fill="hold"/>
                                        <p:tgtEl>
                                          <p:spTgt spid="54"/>
                                        </p:tgtEl>
                                        <p:attrNameLst>
                                          <p:attrName>style.rotation</p:attrName>
                                        </p:attrNameLst>
                                      </p:cBhvr>
                                      <p:tavLst>
                                        <p:tav tm="0">
                                          <p:val>
                                            <p:fltVal val="90"/>
                                          </p:val>
                                        </p:tav>
                                        <p:tav tm="100000">
                                          <p:val>
                                            <p:fltVal val="0"/>
                                          </p:val>
                                        </p:tav>
                                      </p:tavLst>
                                    </p:anim>
                                    <p:animEffect transition="in" filter="fade">
                                      <p:cBhvr>
                                        <p:cTn id="82" dur="500"/>
                                        <p:tgtEl>
                                          <p:spTgt spid="54"/>
                                        </p:tgtEl>
                                      </p:cBhvr>
                                    </p:animEffect>
                                  </p:childTnLst>
                                </p:cTn>
                              </p:par>
                            </p:childTnLst>
                          </p:cTn>
                        </p:par>
                        <p:par>
                          <p:cTn id="83" fill="hold">
                            <p:stCondLst>
                              <p:cond delay="6913"/>
                            </p:stCondLst>
                            <p:childTnLst>
                              <p:par>
                                <p:cTn id="84" presetID="22" presetClass="entr" presetSubtype="4"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down)">
                                      <p:cBhvr>
                                        <p:cTn id="86" dur="500"/>
                                        <p:tgtEl>
                                          <p:spTgt spid="16"/>
                                        </p:tgtEl>
                                      </p:cBhvr>
                                    </p:animEffect>
                                  </p:childTnLst>
                                </p:cTn>
                              </p:par>
                            </p:childTnLst>
                          </p:cTn>
                        </p:par>
                        <p:par>
                          <p:cTn id="87" fill="hold">
                            <p:stCondLst>
                              <p:cond delay="7413"/>
                            </p:stCondLst>
                            <p:childTnLst>
                              <p:par>
                                <p:cTn id="88" presetID="22" presetClass="entr" presetSubtype="4"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down)">
                                      <p:cBhvr>
                                        <p:cTn id="90" dur="250"/>
                                        <p:tgtEl>
                                          <p:spTgt spid="20"/>
                                        </p:tgtEl>
                                      </p:cBhvr>
                                    </p:animEffect>
                                  </p:childTnLst>
                                </p:cTn>
                              </p:par>
                            </p:childTnLst>
                          </p:cTn>
                        </p:par>
                        <p:par>
                          <p:cTn id="91" fill="hold">
                            <p:stCondLst>
                              <p:cond delay="7663"/>
                            </p:stCondLst>
                            <p:childTnLst>
                              <p:par>
                                <p:cTn id="92" presetID="31" presetClass="entr" presetSubtype="0" fill="hold" nodeType="after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500" fill="hold"/>
                                        <p:tgtEl>
                                          <p:spTgt spid="46"/>
                                        </p:tgtEl>
                                        <p:attrNameLst>
                                          <p:attrName>ppt_w</p:attrName>
                                        </p:attrNameLst>
                                      </p:cBhvr>
                                      <p:tavLst>
                                        <p:tav tm="0">
                                          <p:val>
                                            <p:fltVal val="0"/>
                                          </p:val>
                                        </p:tav>
                                        <p:tav tm="100000">
                                          <p:val>
                                            <p:strVal val="#ppt_w"/>
                                          </p:val>
                                        </p:tav>
                                      </p:tavLst>
                                    </p:anim>
                                    <p:anim calcmode="lin" valueType="num">
                                      <p:cBhvr>
                                        <p:cTn id="95" dur="500" fill="hold"/>
                                        <p:tgtEl>
                                          <p:spTgt spid="46"/>
                                        </p:tgtEl>
                                        <p:attrNameLst>
                                          <p:attrName>ppt_h</p:attrName>
                                        </p:attrNameLst>
                                      </p:cBhvr>
                                      <p:tavLst>
                                        <p:tav tm="0">
                                          <p:val>
                                            <p:fltVal val="0"/>
                                          </p:val>
                                        </p:tav>
                                        <p:tav tm="100000">
                                          <p:val>
                                            <p:strVal val="#ppt_h"/>
                                          </p:val>
                                        </p:tav>
                                      </p:tavLst>
                                    </p:anim>
                                    <p:anim calcmode="lin" valueType="num">
                                      <p:cBhvr>
                                        <p:cTn id="96" dur="500" fill="hold"/>
                                        <p:tgtEl>
                                          <p:spTgt spid="46"/>
                                        </p:tgtEl>
                                        <p:attrNameLst>
                                          <p:attrName>style.rotation</p:attrName>
                                        </p:attrNameLst>
                                      </p:cBhvr>
                                      <p:tavLst>
                                        <p:tav tm="0">
                                          <p:val>
                                            <p:fltVal val="90"/>
                                          </p:val>
                                        </p:tav>
                                        <p:tav tm="100000">
                                          <p:val>
                                            <p:fltVal val="0"/>
                                          </p:val>
                                        </p:tav>
                                      </p:tavLst>
                                    </p:anim>
                                    <p:animEffect transition="in" filter="fade">
                                      <p:cBhvr>
                                        <p:cTn id="9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16" grpId="0" animBg="1"/>
      <p:bldP spid="17" grpId="0" animBg="1"/>
      <p:bldP spid="18" grpId="0" animBg="1"/>
      <p:bldP spid="19" grpId="0" animBg="1"/>
      <p:bldP spid="20" grpId="0" animBg="1"/>
      <p:bldP spid="21" grpId="0" animBg="1"/>
      <p:bldP spid="22" grpId="0" animBg="1"/>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1781518"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执行方式</a:t>
            </a:r>
          </a:p>
        </p:txBody>
      </p:sp>
      <p:sp>
        <p:nvSpPr>
          <p:cNvPr id="27" name="TextBox 26"/>
          <p:cNvSpPr txBox="1"/>
          <p:nvPr/>
        </p:nvSpPr>
        <p:spPr>
          <a:xfrm>
            <a:off x="2277022" y="267538"/>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Execution mode</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15" name="组合 14"/>
          <p:cNvGrpSpPr/>
          <p:nvPr/>
        </p:nvGrpSpPr>
        <p:grpSpPr>
          <a:xfrm>
            <a:off x="5178087" y="1709369"/>
            <a:ext cx="2478712" cy="2870575"/>
            <a:chOff x="6903509" y="2279686"/>
            <a:chExt cx="3305714" cy="3828319"/>
          </a:xfrm>
        </p:grpSpPr>
        <p:sp>
          <p:nvSpPr>
            <p:cNvPr id="16" name="矩形 15"/>
            <p:cNvSpPr/>
            <p:nvPr/>
          </p:nvSpPr>
          <p:spPr>
            <a:xfrm flipH="1">
              <a:off x="6903509" y="2920827"/>
              <a:ext cx="3024160" cy="1283990"/>
            </a:xfrm>
            <a:prstGeom prst="rect">
              <a:avLst/>
            </a:prstGeom>
            <a:solidFill>
              <a:schemeClr val="accent3"/>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pic>
          <p:nvPicPr>
            <p:cNvPr id="17" name="图片 16"/>
            <p:cNvPicPr>
              <a:picLocks noChangeAspect="1"/>
            </p:cNvPicPr>
            <p:nvPr/>
          </p:nvPicPr>
          <p:blipFill rotWithShape="1">
            <a:blip r:embed="rId3" cstate="screen">
              <a:extLst>
                <a:ext uri="{28A0092B-C50C-407E-A947-70E740481C1C}">
                  <a14:useLocalDpi xmlns:a14="http://schemas.microsoft.com/office/drawing/2010/main"/>
                </a:ext>
              </a:extLst>
            </a:blip>
            <a:srcRect l="16010" t="71194" r="15480" b="14470"/>
            <a:stretch/>
          </p:blipFill>
          <p:spPr>
            <a:xfrm rot="16200000" flipV="1">
              <a:off x="7859483" y="3758265"/>
              <a:ext cx="3828319" cy="871161"/>
            </a:xfrm>
            <a:prstGeom prst="rect">
              <a:avLst/>
            </a:prstGeom>
          </p:spPr>
        </p:pic>
      </p:grpSp>
      <p:sp>
        <p:nvSpPr>
          <p:cNvPr id="18" name="矩形 17"/>
          <p:cNvSpPr/>
          <p:nvPr/>
        </p:nvSpPr>
        <p:spPr>
          <a:xfrm flipH="1">
            <a:off x="5178087" y="3152883"/>
            <a:ext cx="2267595" cy="962770"/>
          </a:xfrm>
          <a:prstGeom prst="rect">
            <a:avLst/>
          </a:prstGeom>
          <a:solidFill>
            <a:schemeClr val="accent6"/>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19" name="组合 18"/>
          <p:cNvGrpSpPr/>
          <p:nvPr/>
        </p:nvGrpSpPr>
        <p:grpSpPr>
          <a:xfrm>
            <a:off x="4354631" y="3152885"/>
            <a:ext cx="1089685" cy="962769"/>
            <a:chOff x="5805314" y="4204819"/>
            <a:chExt cx="1453250" cy="1283989"/>
          </a:xfrm>
        </p:grpSpPr>
        <p:sp>
          <p:nvSpPr>
            <p:cNvPr id="20" name="Freeform 23"/>
            <p:cNvSpPr>
              <a:spLocks/>
            </p:cNvSpPr>
            <p:nvPr/>
          </p:nvSpPr>
          <p:spPr bwMode="auto">
            <a:xfrm flipH="1">
              <a:off x="5951495" y="4343306"/>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sp>
          <p:nvSpPr>
            <p:cNvPr id="21" name="Freeform 6"/>
            <p:cNvSpPr>
              <a:spLocks noEditPoints="1"/>
            </p:cNvSpPr>
            <p:nvPr/>
          </p:nvSpPr>
          <p:spPr bwMode="auto">
            <a:xfrm flipH="1">
              <a:off x="5805314" y="4204819"/>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2" name="文本框 49"/>
          <p:cNvSpPr txBox="1"/>
          <p:nvPr/>
        </p:nvSpPr>
        <p:spPr>
          <a:xfrm>
            <a:off x="4593451" y="3369513"/>
            <a:ext cx="659155" cy="553870"/>
          </a:xfrm>
          <a:prstGeom prst="rect">
            <a:avLst/>
          </a:prstGeom>
          <a:noFill/>
        </p:spPr>
        <p:txBody>
          <a:bodyPr wrap="none" rtlCol="0">
            <a:spAutoFit/>
          </a:bodyPr>
          <a:lstStyle/>
          <a:p>
            <a:r>
              <a:rPr lang="en-US" altLang="zh-CN" sz="2999" b="1" dirty="0">
                <a:solidFill>
                  <a:schemeClr val="accent6"/>
                </a:solidFill>
                <a:latin typeface="微软雅黑" pitchFamily="34" charset="-122"/>
                <a:ea typeface="微软雅黑" pitchFamily="34" charset="-122"/>
              </a:rPr>
              <a:t>04</a:t>
            </a:r>
            <a:endParaRPr lang="zh-CN" altLang="en-US" sz="2999" b="1" dirty="0">
              <a:solidFill>
                <a:schemeClr val="accent6"/>
              </a:solidFill>
              <a:latin typeface="微软雅黑" pitchFamily="34" charset="-122"/>
              <a:ea typeface="微软雅黑" pitchFamily="34" charset="-122"/>
            </a:endParaRPr>
          </a:p>
        </p:txBody>
      </p:sp>
      <p:sp>
        <p:nvSpPr>
          <p:cNvPr id="23" name="矩形 22"/>
          <p:cNvSpPr/>
          <p:nvPr/>
        </p:nvSpPr>
        <p:spPr>
          <a:xfrm>
            <a:off x="1499531" y="2672139"/>
            <a:ext cx="2267595" cy="962770"/>
          </a:xfrm>
          <a:prstGeom prst="rect">
            <a:avLst/>
          </a:prstGeom>
          <a:solidFill>
            <a:schemeClr val="accent5"/>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24" name="组合 23"/>
          <p:cNvGrpSpPr/>
          <p:nvPr/>
        </p:nvGrpSpPr>
        <p:grpSpPr>
          <a:xfrm>
            <a:off x="3487064" y="2672140"/>
            <a:ext cx="1089685" cy="962769"/>
            <a:chOff x="4648290" y="3563678"/>
            <a:chExt cx="1453250" cy="1283989"/>
          </a:xfrm>
        </p:grpSpPr>
        <p:sp>
          <p:nvSpPr>
            <p:cNvPr id="25" name="Freeform 23"/>
            <p:cNvSpPr>
              <a:spLocks/>
            </p:cNvSpPr>
            <p:nvPr/>
          </p:nvSpPr>
          <p:spPr bwMode="auto">
            <a:xfrm>
              <a:off x="4794469" y="3702165"/>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sp>
          <p:nvSpPr>
            <p:cNvPr id="39" name="Freeform 6"/>
            <p:cNvSpPr>
              <a:spLocks noEditPoints="1"/>
            </p:cNvSpPr>
            <p:nvPr/>
          </p:nvSpPr>
          <p:spPr bwMode="auto">
            <a:xfrm>
              <a:off x="4648290" y="3563678"/>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40" name="组合 39"/>
          <p:cNvGrpSpPr/>
          <p:nvPr/>
        </p:nvGrpSpPr>
        <p:grpSpPr>
          <a:xfrm>
            <a:off x="4354631" y="2190114"/>
            <a:ext cx="1089685" cy="962769"/>
            <a:chOff x="5805314" y="2920828"/>
            <a:chExt cx="1453250" cy="1283989"/>
          </a:xfrm>
        </p:grpSpPr>
        <p:sp>
          <p:nvSpPr>
            <p:cNvPr id="41" name="Freeform 23"/>
            <p:cNvSpPr>
              <a:spLocks/>
            </p:cNvSpPr>
            <p:nvPr/>
          </p:nvSpPr>
          <p:spPr bwMode="auto">
            <a:xfrm flipH="1">
              <a:off x="5951495" y="3059315"/>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sp>
          <p:nvSpPr>
            <p:cNvPr id="42" name="Freeform 6"/>
            <p:cNvSpPr>
              <a:spLocks noEditPoints="1"/>
            </p:cNvSpPr>
            <p:nvPr/>
          </p:nvSpPr>
          <p:spPr bwMode="auto">
            <a:xfrm flipH="1">
              <a:off x="5805314" y="2920828"/>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43" name="组合 42"/>
          <p:cNvGrpSpPr/>
          <p:nvPr/>
        </p:nvGrpSpPr>
        <p:grpSpPr>
          <a:xfrm>
            <a:off x="1288414" y="1340693"/>
            <a:ext cx="2478712" cy="2870575"/>
            <a:chOff x="1716078" y="1788005"/>
            <a:chExt cx="3305714" cy="3828319"/>
          </a:xfrm>
        </p:grpSpPr>
        <p:sp>
          <p:nvSpPr>
            <p:cNvPr id="44" name="矩形 43"/>
            <p:cNvSpPr/>
            <p:nvPr/>
          </p:nvSpPr>
          <p:spPr>
            <a:xfrm>
              <a:off x="1997632" y="2279686"/>
              <a:ext cx="3024160" cy="1283990"/>
            </a:xfrm>
            <a:prstGeom prst="rect">
              <a:avLst/>
            </a:prstGeom>
            <a:solidFill>
              <a:schemeClr val="accent2"/>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pic>
          <p:nvPicPr>
            <p:cNvPr id="45" name="图片 44"/>
            <p:cNvPicPr>
              <a:picLocks noChangeAspect="1"/>
            </p:cNvPicPr>
            <p:nvPr/>
          </p:nvPicPr>
          <p:blipFill rotWithShape="1">
            <a:blip r:embed="rId3" cstate="screen">
              <a:extLst>
                <a:ext uri="{28A0092B-C50C-407E-A947-70E740481C1C}">
                  <a14:useLocalDpi xmlns:a14="http://schemas.microsoft.com/office/drawing/2010/main"/>
                </a:ext>
              </a:extLst>
            </a:blip>
            <a:srcRect l="16010" t="71194" r="15480" b="14470"/>
            <a:stretch/>
          </p:blipFill>
          <p:spPr>
            <a:xfrm rot="5400000" flipH="1" flipV="1">
              <a:off x="237499" y="3266584"/>
              <a:ext cx="3828319" cy="871161"/>
            </a:xfrm>
            <a:prstGeom prst="rect">
              <a:avLst/>
            </a:prstGeom>
          </p:spPr>
        </p:pic>
      </p:grpSp>
      <p:sp>
        <p:nvSpPr>
          <p:cNvPr id="46" name="文本框 50"/>
          <p:cNvSpPr txBox="1"/>
          <p:nvPr/>
        </p:nvSpPr>
        <p:spPr>
          <a:xfrm>
            <a:off x="4593451" y="2444493"/>
            <a:ext cx="659155" cy="553870"/>
          </a:xfrm>
          <a:prstGeom prst="rect">
            <a:avLst/>
          </a:prstGeom>
          <a:noFill/>
        </p:spPr>
        <p:txBody>
          <a:bodyPr wrap="none" rtlCol="0">
            <a:spAutoFit/>
          </a:bodyPr>
          <a:lstStyle/>
          <a:p>
            <a:r>
              <a:rPr lang="en-US" altLang="zh-CN" sz="2999" b="1" dirty="0">
                <a:solidFill>
                  <a:schemeClr val="accent3"/>
                </a:solidFill>
                <a:latin typeface="微软雅黑" pitchFamily="34" charset="-122"/>
                <a:ea typeface="微软雅黑" pitchFamily="34" charset="-122"/>
              </a:rPr>
              <a:t>03</a:t>
            </a:r>
            <a:endParaRPr lang="zh-CN" altLang="en-US" sz="2999" b="1" dirty="0">
              <a:solidFill>
                <a:schemeClr val="accent3"/>
              </a:solidFill>
              <a:latin typeface="微软雅黑" pitchFamily="34" charset="-122"/>
              <a:ea typeface="微软雅黑" pitchFamily="34" charset="-122"/>
            </a:endParaRPr>
          </a:p>
        </p:txBody>
      </p:sp>
      <p:grpSp>
        <p:nvGrpSpPr>
          <p:cNvPr id="47" name="组合 46"/>
          <p:cNvGrpSpPr/>
          <p:nvPr/>
        </p:nvGrpSpPr>
        <p:grpSpPr>
          <a:xfrm>
            <a:off x="3487064" y="1709370"/>
            <a:ext cx="1089685" cy="962769"/>
            <a:chOff x="4648290" y="2279687"/>
            <a:chExt cx="1453250" cy="1283989"/>
          </a:xfrm>
        </p:grpSpPr>
        <p:sp>
          <p:nvSpPr>
            <p:cNvPr id="48" name="Freeform 23"/>
            <p:cNvSpPr>
              <a:spLocks/>
            </p:cNvSpPr>
            <p:nvPr/>
          </p:nvSpPr>
          <p:spPr bwMode="auto">
            <a:xfrm>
              <a:off x="4794469" y="2418174"/>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sp>
          <p:nvSpPr>
            <p:cNvPr id="49" name="Freeform 6"/>
            <p:cNvSpPr>
              <a:spLocks noEditPoints="1"/>
            </p:cNvSpPr>
            <p:nvPr/>
          </p:nvSpPr>
          <p:spPr bwMode="auto">
            <a:xfrm>
              <a:off x="4648290" y="2279687"/>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50" name="TextBox 49"/>
          <p:cNvSpPr txBox="1"/>
          <p:nvPr/>
        </p:nvSpPr>
        <p:spPr>
          <a:xfrm>
            <a:off x="1681009" y="2102874"/>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900" dirty="0">
                <a:solidFill>
                  <a:schemeClr val="bg1"/>
                </a:solidFill>
              </a:rPr>
              <a:t>点击此处添加内容</a:t>
            </a:r>
          </a:p>
          <a:p>
            <a:pPr>
              <a:lnSpc>
                <a:spcPts val="1500"/>
              </a:lnSpc>
            </a:pPr>
            <a:r>
              <a:rPr lang="zh-CN" altLang="en-US" sz="900" dirty="0">
                <a:solidFill>
                  <a:schemeClr val="bg1"/>
                </a:solidFill>
              </a:rPr>
              <a:t>点击此处添加内容</a:t>
            </a:r>
          </a:p>
        </p:txBody>
      </p:sp>
      <p:sp>
        <p:nvSpPr>
          <p:cNvPr id="51" name="TextBox 50"/>
          <p:cNvSpPr txBox="1"/>
          <p:nvPr/>
        </p:nvSpPr>
        <p:spPr>
          <a:xfrm>
            <a:off x="1680342" y="1821508"/>
            <a:ext cx="1857549" cy="323165"/>
          </a:xfrm>
          <a:prstGeom prst="rect">
            <a:avLst/>
          </a:prstGeom>
          <a:noFill/>
        </p:spPr>
        <p:txBody>
          <a:bodyPr wrap="square" rtlCol="0">
            <a:spAutoFit/>
          </a:bodyPr>
          <a:lstStyle/>
          <a:p>
            <a:r>
              <a:rPr lang="zh-CN" altLang="zh-CN" sz="1500" b="1" dirty="0">
                <a:solidFill>
                  <a:schemeClr val="bg1"/>
                </a:solidFill>
                <a:latin typeface="微软雅黑" pitchFamily="34" charset="-122"/>
                <a:ea typeface="微软雅黑" pitchFamily="34" charset="-122"/>
              </a:rPr>
              <a:t>日程安排</a:t>
            </a:r>
            <a:endParaRPr lang="zh-CN" altLang="zh-CN" sz="1500" dirty="0">
              <a:solidFill>
                <a:schemeClr val="bg1"/>
              </a:solidFill>
              <a:latin typeface="微软雅黑" pitchFamily="34" charset="-122"/>
              <a:ea typeface="微软雅黑" pitchFamily="34" charset="-122"/>
            </a:endParaRPr>
          </a:p>
        </p:txBody>
      </p:sp>
      <p:sp>
        <p:nvSpPr>
          <p:cNvPr id="52" name="TextBox 51"/>
          <p:cNvSpPr txBox="1"/>
          <p:nvPr/>
        </p:nvSpPr>
        <p:spPr>
          <a:xfrm>
            <a:off x="1681009" y="3082522"/>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900" dirty="0">
                <a:solidFill>
                  <a:schemeClr val="bg1"/>
                </a:solidFill>
              </a:rPr>
              <a:t>点击此处添加内容</a:t>
            </a:r>
          </a:p>
          <a:p>
            <a:pPr>
              <a:lnSpc>
                <a:spcPts val="1500"/>
              </a:lnSpc>
            </a:pPr>
            <a:r>
              <a:rPr lang="zh-CN" altLang="en-US" sz="900" dirty="0">
                <a:solidFill>
                  <a:schemeClr val="bg1"/>
                </a:solidFill>
              </a:rPr>
              <a:t>点击此处添加内容</a:t>
            </a:r>
          </a:p>
        </p:txBody>
      </p:sp>
      <p:sp>
        <p:nvSpPr>
          <p:cNvPr id="53" name="TextBox 52"/>
          <p:cNvSpPr txBox="1"/>
          <p:nvPr/>
        </p:nvSpPr>
        <p:spPr>
          <a:xfrm>
            <a:off x="1680342" y="2801156"/>
            <a:ext cx="1857549" cy="323165"/>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sz="1500" dirty="0"/>
              <a:t>行动策略</a:t>
            </a:r>
          </a:p>
        </p:txBody>
      </p:sp>
      <p:sp>
        <p:nvSpPr>
          <p:cNvPr id="54" name="TextBox 53"/>
          <p:cNvSpPr txBox="1"/>
          <p:nvPr/>
        </p:nvSpPr>
        <p:spPr>
          <a:xfrm>
            <a:off x="5588800" y="2611173"/>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900" dirty="0">
                <a:solidFill>
                  <a:schemeClr val="bg1"/>
                </a:solidFill>
              </a:rPr>
              <a:t>点击此处添加内容</a:t>
            </a:r>
          </a:p>
          <a:p>
            <a:pPr>
              <a:lnSpc>
                <a:spcPts val="1500"/>
              </a:lnSpc>
            </a:pPr>
            <a:r>
              <a:rPr lang="zh-CN" altLang="en-US" sz="900" dirty="0">
                <a:solidFill>
                  <a:schemeClr val="bg1"/>
                </a:solidFill>
              </a:rPr>
              <a:t>点击此处添加内容</a:t>
            </a:r>
          </a:p>
        </p:txBody>
      </p:sp>
      <p:sp>
        <p:nvSpPr>
          <p:cNvPr id="55" name="TextBox 54"/>
          <p:cNvSpPr txBox="1"/>
          <p:nvPr/>
        </p:nvSpPr>
        <p:spPr>
          <a:xfrm>
            <a:off x="5588134" y="2329807"/>
            <a:ext cx="1857549" cy="323165"/>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sz="1500" dirty="0"/>
              <a:t>客户服务</a:t>
            </a:r>
          </a:p>
        </p:txBody>
      </p:sp>
      <p:sp>
        <p:nvSpPr>
          <p:cNvPr id="56" name="TextBox 55"/>
          <p:cNvSpPr txBox="1"/>
          <p:nvPr/>
        </p:nvSpPr>
        <p:spPr>
          <a:xfrm>
            <a:off x="5588800" y="3594512"/>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900" dirty="0">
                <a:solidFill>
                  <a:schemeClr val="bg1"/>
                </a:solidFill>
              </a:rPr>
              <a:t>点击此处添加内容</a:t>
            </a:r>
          </a:p>
          <a:p>
            <a:pPr>
              <a:lnSpc>
                <a:spcPts val="1500"/>
              </a:lnSpc>
            </a:pPr>
            <a:r>
              <a:rPr lang="zh-CN" altLang="en-US" sz="900" dirty="0">
                <a:solidFill>
                  <a:schemeClr val="bg1"/>
                </a:solidFill>
              </a:rPr>
              <a:t>点击此处添加内容</a:t>
            </a:r>
          </a:p>
        </p:txBody>
      </p:sp>
      <p:sp>
        <p:nvSpPr>
          <p:cNvPr id="57" name="TextBox 56"/>
          <p:cNvSpPr txBox="1"/>
          <p:nvPr/>
        </p:nvSpPr>
        <p:spPr>
          <a:xfrm>
            <a:off x="5588134" y="3313146"/>
            <a:ext cx="1857549" cy="323165"/>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sz="1500" dirty="0"/>
              <a:t>后勤保障</a:t>
            </a:r>
          </a:p>
        </p:txBody>
      </p:sp>
      <p:sp>
        <p:nvSpPr>
          <p:cNvPr id="58" name="文本框 47"/>
          <p:cNvSpPr txBox="1"/>
          <p:nvPr/>
        </p:nvSpPr>
        <p:spPr>
          <a:xfrm>
            <a:off x="3742587" y="1925358"/>
            <a:ext cx="659155" cy="553870"/>
          </a:xfrm>
          <a:prstGeom prst="rect">
            <a:avLst/>
          </a:prstGeom>
          <a:noFill/>
        </p:spPr>
        <p:txBody>
          <a:bodyPr wrap="none" rtlCol="0">
            <a:spAutoFit/>
          </a:bodyPr>
          <a:lstStyle/>
          <a:p>
            <a:r>
              <a:rPr lang="en-US" altLang="zh-CN" sz="2999" b="1" dirty="0">
                <a:solidFill>
                  <a:schemeClr val="accent2"/>
                </a:solidFill>
                <a:latin typeface="微软雅黑" pitchFamily="34" charset="-122"/>
                <a:ea typeface="微软雅黑" pitchFamily="34" charset="-122"/>
              </a:rPr>
              <a:t>01</a:t>
            </a:r>
            <a:endParaRPr lang="zh-CN" altLang="en-US" sz="2999" b="1" dirty="0">
              <a:solidFill>
                <a:schemeClr val="accent2"/>
              </a:solidFill>
              <a:latin typeface="微软雅黑" pitchFamily="34" charset="-122"/>
              <a:ea typeface="微软雅黑" pitchFamily="34" charset="-122"/>
            </a:endParaRPr>
          </a:p>
        </p:txBody>
      </p:sp>
      <p:sp>
        <p:nvSpPr>
          <p:cNvPr id="59" name="文本框 48"/>
          <p:cNvSpPr txBox="1"/>
          <p:nvPr/>
        </p:nvSpPr>
        <p:spPr>
          <a:xfrm>
            <a:off x="3742586" y="2902561"/>
            <a:ext cx="659155" cy="553870"/>
          </a:xfrm>
          <a:prstGeom prst="rect">
            <a:avLst/>
          </a:prstGeom>
          <a:noFill/>
        </p:spPr>
        <p:txBody>
          <a:bodyPr wrap="none" rtlCol="0">
            <a:spAutoFit/>
          </a:bodyPr>
          <a:lstStyle/>
          <a:p>
            <a:r>
              <a:rPr lang="en-US" altLang="zh-CN" sz="2999" b="1" dirty="0">
                <a:solidFill>
                  <a:schemeClr val="accent5"/>
                </a:solidFill>
                <a:latin typeface="微软雅黑" pitchFamily="34" charset="-122"/>
                <a:ea typeface="微软雅黑" pitchFamily="34" charset="-122"/>
              </a:rPr>
              <a:t>02</a:t>
            </a:r>
            <a:endParaRPr lang="zh-CN" altLang="en-US" sz="2999" b="1" dirty="0">
              <a:solidFill>
                <a:schemeClr val="accent5"/>
              </a:solidFill>
              <a:latin typeface="微软雅黑" pitchFamily="34" charset="-122"/>
              <a:ea typeface="微软雅黑" pitchFamily="34" charset="-122"/>
            </a:endParaRPr>
          </a:p>
        </p:txBody>
      </p:sp>
    </p:spTree>
    <p:extLst>
      <p:ext uri="{BB962C8B-B14F-4D97-AF65-F5344CB8AC3E}">
        <p14:creationId xmlns:p14="http://schemas.microsoft.com/office/powerpoint/2010/main" val="210421550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2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par>
                          <p:cTn id="32" fill="hold">
                            <p:stCondLst>
                              <p:cond delay="2700"/>
                            </p:stCondLst>
                            <p:childTnLst>
                              <p:par>
                                <p:cTn id="33" presetID="53" presetClass="entr" presetSubtype="16"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250" fill="hold"/>
                                        <p:tgtEl>
                                          <p:spTgt spid="58"/>
                                        </p:tgtEl>
                                        <p:attrNameLst>
                                          <p:attrName>ppt_w</p:attrName>
                                        </p:attrNameLst>
                                      </p:cBhvr>
                                      <p:tavLst>
                                        <p:tav tm="0">
                                          <p:val>
                                            <p:fltVal val="0"/>
                                          </p:val>
                                        </p:tav>
                                        <p:tav tm="100000">
                                          <p:val>
                                            <p:strVal val="#ppt_w"/>
                                          </p:val>
                                        </p:tav>
                                      </p:tavLst>
                                    </p:anim>
                                    <p:anim calcmode="lin" valueType="num">
                                      <p:cBhvr>
                                        <p:cTn id="36" dur="250" fill="hold"/>
                                        <p:tgtEl>
                                          <p:spTgt spid="58"/>
                                        </p:tgtEl>
                                        <p:attrNameLst>
                                          <p:attrName>ppt_h</p:attrName>
                                        </p:attrNameLst>
                                      </p:cBhvr>
                                      <p:tavLst>
                                        <p:tav tm="0">
                                          <p:val>
                                            <p:fltVal val="0"/>
                                          </p:val>
                                        </p:tav>
                                        <p:tav tm="100000">
                                          <p:val>
                                            <p:strVal val="#ppt_h"/>
                                          </p:val>
                                        </p:tav>
                                      </p:tavLst>
                                    </p:anim>
                                    <p:animEffect transition="in" filter="fade">
                                      <p:cBhvr>
                                        <p:cTn id="37" dur="250"/>
                                        <p:tgtEl>
                                          <p:spTgt spid="58"/>
                                        </p:tgtEl>
                                      </p:cBhvr>
                                    </p:animEffect>
                                  </p:childTnLst>
                                </p:cTn>
                              </p:par>
                            </p:childTnLst>
                          </p:cTn>
                        </p:par>
                        <p:par>
                          <p:cTn id="38" fill="hold">
                            <p:stCondLst>
                              <p:cond delay="29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51"/>
                                        </p:tgtEl>
                                        <p:attrNameLst>
                                          <p:attrName>ppt_y</p:attrName>
                                        </p:attrNameLst>
                                      </p:cBhvr>
                                      <p:tavLst>
                                        <p:tav tm="0">
                                          <p:val>
                                            <p:strVal val="#ppt_y"/>
                                          </p:val>
                                        </p:tav>
                                        <p:tav tm="100000">
                                          <p:val>
                                            <p:strVal val="#ppt_y"/>
                                          </p:val>
                                        </p:tav>
                                      </p:tavLst>
                                    </p:anim>
                                    <p:anim calcmode="lin" valueType="num">
                                      <p:cBhvr>
                                        <p:cTn id="4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51"/>
                                        </p:tgtEl>
                                      </p:cBhvr>
                                    </p:animEffect>
                                  </p:childTnLst>
                                </p:cTn>
                              </p:par>
                            </p:childTnLst>
                          </p:cTn>
                        </p:par>
                        <p:par>
                          <p:cTn id="46" fill="hold">
                            <p:stCondLst>
                              <p:cond delay="3600"/>
                            </p:stCondLst>
                            <p:childTnLst>
                              <p:par>
                                <p:cTn id="47" presetID="41" presetClass="entr" presetSubtype="0" fill="hold" grpId="0" nodeType="afterEffect">
                                  <p:stCondLst>
                                    <p:cond delay="0"/>
                                  </p:stCondLst>
                                  <p:iterate type="lt">
                                    <p:tmPct val="4167"/>
                                  </p:iterate>
                                  <p:childTnLst>
                                    <p:set>
                                      <p:cBhvr>
                                        <p:cTn id="48" dur="1" fill="hold">
                                          <p:stCondLst>
                                            <p:cond delay="0"/>
                                          </p:stCondLst>
                                        </p:cTn>
                                        <p:tgtEl>
                                          <p:spTgt spid="50"/>
                                        </p:tgtEl>
                                        <p:attrNameLst>
                                          <p:attrName>style.visibility</p:attrName>
                                        </p:attrNameLst>
                                      </p:cBhvr>
                                      <p:to>
                                        <p:strVal val="visible"/>
                                      </p:to>
                                    </p:set>
                                    <p:anim calcmode="lin" valueType="num">
                                      <p:cBhvr>
                                        <p:cTn id="49" dur="4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50" dur="400" fill="hold"/>
                                        <p:tgtEl>
                                          <p:spTgt spid="50"/>
                                        </p:tgtEl>
                                        <p:attrNameLst>
                                          <p:attrName>ppt_y</p:attrName>
                                        </p:attrNameLst>
                                      </p:cBhvr>
                                      <p:tavLst>
                                        <p:tav tm="0">
                                          <p:val>
                                            <p:strVal val="#ppt_y"/>
                                          </p:val>
                                        </p:tav>
                                        <p:tav tm="100000">
                                          <p:val>
                                            <p:strVal val="#ppt_y"/>
                                          </p:val>
                                        </p:tav>
                                      </p:tavLst>
                                    </p:anim>
                                    <p:anim calcmode="lin" valueType="num">
                                      <p:cBhvr>
                                        <p:cTn id="51" dur="4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52" dur="4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400" tmFilter="0,0; .5, 1; 1, 1"/>
                                        <p:tgtEl>
                                          <p:spTgt spid="50"/>
                                        </p:tgtEl>
                                      </p:cBhvr>
                                    </p:animEffect>
                                  </p:childTnLst>
                                </p:cTn>
                              </p:par>
                            </p:childTnLst>
                          </p:cTn>
                        </p:par>
                        <p:par>
                          <p:cTn id="54" fill="hold">
                            <p:stCondLst>
                              <p:cond delay="4250"/>
                            </p:stCondLst>
                            <p:childTnLst>
                              <p:par>
                                <p:cTn id="55" presetID="22" presetClass="entr" presetSubtype="2"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right)">
                                      <p:cBhvr>
                                        <p:cTn id="57" dur="500"/>
                                        <p:tgtEl>
                                          <p:spTgt spid="24"/>
                                        </p:tgtEl>
                                      </p:cBhvr>
                                    </p:animEffect>
                                  </p:childTnLst>
                                </p:cTn>
                              </p:par>
                            </p:childTnLst>
                          </p:cTn>
                        </p:par>
                        <p:par>
                          <p:cTn id="58" fill="hold">
                            <p:stCondLst>
                              <p:cond delay="4750"/>
                            </p:stCondLst>
                            <p:childTnLst>
                              <p:par>
                                <p:cTn id="59" presetID="53" presetClass="entr" presetSubtype="16"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250" fill="hold"/>
                                        <p:tgtEl>
                                          <p:spTgt spid="59"/>
                                        </p:tgtEl>
                                        <p:attrNameLst>
                                          <p:attrName>ppt_w</p:attrName>
                                        </p:attrNameLst>
                                      </p:cBhvr>
                                      <p:tavLst>
                                        <p:tav tm="0">
                                          <p:val>
                                            <p:fltVal val="0"/>
                                          </p:val>
                                        </p:tav>
                                        <p:tav tm="100000">
                                          <p:val>
                                            <p:strVal val="#ppt_w"/>
                                          </p:val>
                                        </p:tav>
                                      </p:tavLst>
                                    </p:anim>
                                    <p:anim calcmode="lin" valueType="num">
                                      <p:cBhvr>
                                        <p:cTn id="62" dur="250" fill="hold"/>
                                        <p:tgtEl>
                                          <p:spTgt spid="59"/>
                                        </p:tgtEl>
                                        <p:attrNameLst>
                                          <p:attrName>ppt_h</p:attrName>
                                        </p:attrNameLst>
                                      </p:cBhvr>
                                      <p:tavLst>
                                        <p:tav tm="0">
                                          <p:val>
                                            <p:fltVal val="0"/>
                                          </p:val>
                                        </p:tav>
                                        <p:tav tm="100000">
                                          <p:val>
                                            <p:strVal val="#ppt_h"/>
                                          </p:val>
                                        </p:tav>
                                      </p:tavLst>
                                    </p:anim>
                                    <p:animEffect transition="in" filter="fade">
                                      <p:cBhvr>
                                        <p:cTn id="63" dur="250"/>
                                        <p:tgtEl>
                                          <p:spTgt spid="59"/>
                                        </p:tgtEl>
                                      </p:cBhvr>
                                    </p:animEffect>
                                  </p:childTnLst>
                                </p:cTn>
                              </p:par>
                            </p:childTnLst>
                          </p:cTn>
                        </p:par>
                        <p:par>
                          <p:cTn id="64" fill="hold">
                            <p:stCondLst>
                              <p:cond delay="5000"/>
                            </p:stCondLst>
                            <p:childTnLst>
                              <p:par>
                                <p:cTn id="65" presetID="22" presetClass="entr" presetSubtype="2"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right)">
                                      <p:cBhvr>
                                        <p:cTn id="67" dur="500"/>
                                        <p:tgtEl>
                                          <p:spTgt spid="23"/>
                                        </p:tgtEl>
                                      </p:cBhvr>
                                    </p:animEffect>
                                  </p:childTnLst>
                                </p:cTn>
                              </p:par>
                            </p:childTnLst>
                          </p:cTn>
                        </p:par>
                        <p:par>
                          <p:cTn id="68" fill="hold">
                            <p:stCondLst>
                              <p:cond delay="55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53"/>
                                        </p:tgtEl>
                                        <p:attrNameLst>
                                          <p:attrName>ppt_y</p:attrName>
                                        </p:attrNameLst>
                                      </p:cBhvr>
                                      <p:tavLst>
                                        <p:tav tm="0">
                                          <p:val>
                                            <p:strVal val="#ppt_y"/>
                                          </p:val>
                                        </p:tav>
                                        <p:tav tm="100000">
                                          <p:val>
                                            <p:strVal val="#ppt_y"/>
                                          </p:val>
                                        </p:tav>
                                      </p:tavLst>
                                    </p:anim>
                                    <p:anim calcmode="lin" valueType="num">
                                      <p:cBhvr>
                                        <p:cTn id="7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53"/>
                                        </p:tgtEl>
                                      </p:cBhvr>
                                    </p:animEffect>
                                  </p:childTnLst>
                                </p:cTn>
                              </p:par>
                            </p:childTnLst>
                          </p:cTn>
                        </p:par>
                        <p:par>
                          <p:cTn id="76" fill="hold">
                            <p:stCondLst>
                              <p:cond delay="6150"/>
                            </p:stCondLst>
                            <p:childTnLst>
                              <p:par>
                                <p:cTn id="77" presetID="41" presetClass="entr" presetSubtype="0" fill="hold" grpId="0" nodeType="afterEffect">
                                  <p:stCondLst>
                                    <p:cond delay="0"/>
                                  </p:stCondLst>
                                  <p:iterate type="lt">
                                    <p:tmPct val="1667"/>
                                  </p:iterate>
                                  <p:childTnLst>
                                    <p:set>
                                      <p:cBhvr>
                                        <p:cTn id="78" dur="1" fill="hold">
                                          <p:stCondLst>
                                            <p:cond delay="0"/>
                                          </p:stCondLst>
                                        </p:cTn>
                                        <p:tgtEl>
                                          <p:spTgt spid="52"/>
                                        </p:tgtEl>
                                        <p:attrNameLst>
                                          <p:attrName>style.visibility</p:attrName>
                                        </p:attrNameLst>
                                      </p:cBhvr>
                                      <p:to>
                                        <p:strVal val="visible"/>
                                      </p:to>
                                    </p:set>
                                    <p:anim calcmode="lin" valueType="num">
                                      <p:cBhvr>
                                        <p:cTn id="79"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0" dur="400" fill="hold"/>
                                        <p:tgtEl>
                                          <p:spTgt spid="52"/>
                                        </p:tgtEl>
                                        <p:attrNameLst>
                                          <p:attrName>ppt_y</p:attrName>
                                        </p:attrNameLst>
                                      </p:cBhvr>
                                      <p:tavLst>
                                        <p:tav tm="0">
                                          <p:val>
                                            <p:strVal val="#ppt_y"/>
                                          </p:val>
                                        </p:tav>
                                        <p:tav tm="100000">
                                          <p:val>
                                            <p:strVal val="#ppt_y"/>
                                          </p:val>
                                        </p:tav>
                                      </p:tavLst>
                                    </p:anim>
                                    <p:anim calcmode="lin" valueType="num">
                                      <p:cBhvr>
                                        <p:cTn id="81"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82"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400" tmFilter="0,0; .5, 1; 1, 1"/>
                                        <p:tgtEl>
                                          <p:spTgt spid="52"/>
                                        </p:tgtEl>
                                      </p:cBhvr>
                                    </p:animEffect>
                                  </p:childTnLst>
                                </p:cTn>
                              </p:par>
                            </p:childTnLst>
                          </p:cTn>
                        </p:par>
                        <p:par>
                          <p:cTn id="84" fill="hold">
                            <p:stCondLst>
                              <p:cond delay="6650"/>
                            </p:stCondLst>
                            <p:childTnLst>
                              <p:par>
                                <p:cTn id="85" presetID="22" presetClass="entr" presetSubtype="8"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7150"/>
                            </p:stCondLst>
                            <p:childTnLst>
                              <p:par>
                                <p:cTn id="89" presetID="53" presetClass="entr" presetSubtype="16"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250" fill="hold"/>
                                        <p:tgtEl>
                                          <p:spTgt spid="46"/>
                                        </p:tgtEl>
                                        <p:attrNameLst>
                                          <p:attrName>ppt_w</p:attrName>
                                        </p:attrNameLst>
                                      </p:cBhvr>
                                      <p:tavLst>
                                        <p:tav tm="0">
                                          <p:val>
                                            <p:fltVal val="0"/>
                                          </p:val>
                                        </p:tav>
                                        <p:tav tm="100000">
                                          <p:val>
                                            <p:strVal val="#ppt_w"/>
                                          </p:val>
                                        </p:tav>
                                      </p:tavLst>
                                    </p:anim>
                                    <p:anim calcmode="lin" valueType="num">
                                      <p:cBhvr>
                                        <p:cTn id="92" dur="250" fill="hold"/>
                                        <p:tgtEl>
                                          <p:spTgt spid="46"/>
                                        </p:tgtEl>
                                        <p:attrNameLst>
                                          <p:attrName>ppt_h</p:attrName>
                                        </p:attrNameLst>
                                      </p:cBhvr>
                                      <p:tavLst>
                                        <p:tav tm="0">
                                          <p:val>
                                            <p:fltVal val="0"/>
                                          </p:val>
                                        </p:tav>
                                        <p:tav tm="100000">
                                          <p:val>
                                            <p:strVal val="#ppt_h"/>
                                          </p:val>
                                        </p:tav>
                                      </p:tavLst>
                                    </p:anim>
                                    <p:animEffect transition="in" filter="fade">
                                      <p:cBhvr>
                                        <p:cTn id="93" dur="250"/>
                                        <p:tgtEl>
                                          <p:spTgt spid="46"/>
                                        </p:tgtEl>
                                      </p:cBhvr>
                                    </p:animEffect>
                                  </p:childTnLst>
                                </p:cTn>
                              </p:par>
                            </p:childTnLst>
                          </p:cTn>
                        </p:par>
                        <p:par>
                          <p:cTn id="94" fill="hold">
                            <p:stCondLst>
                              <p:cond delay="7400"/>
                            </p:stCondLst>
                            <p:childTnLst>
                              <p:par>
                                <p:cTn id="95" presetID="22" presetClass="entr" presetSubtype="8"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left)">
                                      <p:cBhvr>
                                        <p:cTn id="97" dur="500"/>
                                        <p:tgtEl>
                                          <p:spTgt spid="15"/>
                                        </p:tgtEl>
                                      </p:cBhvr>
                                    </p:animEffect>
                                  </p:childTnLst>
                                </p:cTn>
                              </p:par>
                            </p:childTnLst>
                          </p:cTn>
                        </p:par>
                        <p:par>
                          <p:cTn id="98" fill="hold">
                            <p:stCondLst>
                              <p:cond delay="790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55"/>
                                        </p:tgtEl>
                                        <p:attrNameLst>
                                          <p:attrName>ppt_y</p:attrName>
                                        </p:attrNameLst>
                                      </p:cBhvr>
                                      <p:tavLst>
                                        <p:tav tm="0">
                                          <p:val>
                                            <p:strVal val="#ppt_y"/>
                                          </p:val>
                                        </p:tav>
                                        <p:tav tm="100000">
                                          <p:val>
                                            <p:strVal val="#ppt_y"/>
                                          </p:val>
                                        </p:tav>
                                      </p:tavLst>
                                    </p:anim>
                                    <p:anim calcmode="lin" valueType="num">
                                      <p:cBhvr>
                                        <p:cTn id="10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55"/>
                                        </p:tgtEl>
                                      </p:cBhvr>
                                    </p:animEffect>
                                  </p:childTnLst>
                                </p:cTn>
                              </p:par>
                            </p:childTnLst>
                          </p:cTn>
                        </p:par>
                        <p:par>
                          <p:cTn id="106" fill="hold">
                            <p:stCondLst>
                              <p:cond delay="8550"/>
                            </p:stCondLst>
                            <p:childTnLst>
                              <p:par>
                                <p:cTn id="107" presetID="41" presetClass="entr" presetSubtype="0" fill="hold" grpId="0" nodeType="afterEffect">
                                  <p:stCondLst>
                                    <p:cond delay="0"/>
                                  </p:stCondLst>
                                  <p:iterate type="lt">
                                    <p:tmPct val="2500"/>
                                  </p:iterate>
                                  <p:childTnLst>
                                    <p:set>
                                      <p:cBhvr>
                                        <p:cTn id="108" dur="1" fill="hold">
                                          <p:stCondLst>
                                            <p:cond delay="0"/>
                                          </p:stCondLst>
                                        </p:cTn>
                                        <p:tgtEl>
                                          <p:spTgt spid="54"/>
                                        </p:tgtEl>
                                        <p:attrNameLst>
                                          <p:attrName>style.visibility</p:attrName>
                                        </p:attrNameLst>
                                      </p:cBhvr>
                                      <p:to>
                                        <p:strVal val="visible"/>
                                      </p:to>
                                    </p:set>
                                    <p:anim calcmode="lin" valueType="num">
                                      <p:cBhvr>
                                        <p:cTn id="109" dur="4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10" dur="400" fill="hold"/>
                                        <p:tgtEl>
                                          <p:spTgt spid="54"/>
                                        </p:tgtEl>
                                        <p:attrNameLst>
                                          <p:attrName>ppt_y</p:attrName>
                                        </p:attrNameLst>
                                      </p:cBhvr>
                                      <p:tavLst>
                                        <p:tav tm="0">
                                          <p:val>
                                            <p:strVal val="#ppt_y"/>
                                          </p:val>
                                        </p:tav>
                                        <p:tav tm="100000">
                                          <p:val>
                                            <p:strVal val="#ppt_y"/>
                                          </p:val>
                                        </p:tav>
                                      </p:tavLst>
                                    </p:anim>
                                    <p:anim calcmode="lin" valueType="num">
                                      <p:cBhvr>
                                        <p:cTn id="111" dur="4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12" dur="4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400" tmFilter="0,0; .5, 1; 1, 1"/>
                                        <p:tgtEl>
                                          <p:spTgt spid="54"/>
                                        </p:tgtEl>
                                      </p:cBhvr>
                                    </p:animEffect>
                                  </p:childTnLst>
                                </p:cTn>
                              </p:par>
                            </p:childTnLst>
                          </p:cTn>
                        </p:par>
                        <p:par>
                          <p:cTn id="114" fill="hold">
                            <p:stCondLst>
                              <p:cond delay="9100"/>
                            </p:stCondLst>
                            <p:childTnLst>
                              <p:par>
                                <p:cTn id="115" presetID="22" presetClass="entr" presetSubtype="8" fill="hold"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500"/>
                                        <p:tgtEl>
                                          <p:spTgt spid="19"/>
                                        </p:tgtEl>
                                      </p:cBhvr>
                                    </p:animEffect>
                                  </p:childTnLst>
                                </p:cTn>
                              </p:par>
                            </p:childTnLst>
                          </p:cTn>
                        </p:par>
                        <p:par>
                          <p:cTn id="118" fill="hold">
                            <p:stCondLst>
                              <p:cond delay="9600"/>
                            </p:stCondLst>
                            <p:childTnLst>
                              <p:par>
                                <p:cTn id="119" presetID="53" presetClass="entr" presetSubtype="16" fill="hold" grpId="0" nodeType="after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250" fill="hold"/>
                                        <p:tgtEl>
                                          <p:spTgt spid="22"/>
                                        </p:tgtEl>
                                        <p:attrNameLst>
                                          <p:attrName>ppt_w</p:attrName>
                                        </p:attrNameLst>
                                      </p:cBhvr>
                                      <p:tavLst>
                                        <p:tav tm="0">
                                          <p:val>
                                            <p:fltVal val="0"/>
                                          </p:val>
                                        </p:tav>
                                        <p:tav tm="100000">
                                          <p:val>
                                            <p:strVal val="#ppt_w"/>
                                          </p:val>
                                        </p:tav>
                                      </p:tavLst>
                                    </p:anim>
                                    <p:anim calcmode="lin" valueType="num">
                                      <p:cBhvr>
                                        <p:cTn id="122" dur="250" fill="hold"/>
                                        <p:tgtEl>
                                          <p:spTgt spid="22"/>
                                        </p:tgtEl>
                                        <p:attrNameLst>
                                          <p:attrName>ppt_h</p:attrName>
                                        </p:attrNameLst>
                                      </p:cBhvr>
                                      <p:tavLst>
                                        <p:tav tm="0">
                                          <p:val>
                                            <p:fltVal val="0"/>
                                          </p:val>
                                        </p:tav>
                                        <p:tav tm="100000">
                                          <p:val>
                                            <p:strVal val="#ppt_h"/>
                                          </p:val>
                                        </p:tav>
                                      </p:tavLst>
                                    </p:anim>
                                    <p:animEffect transition="in" filter="fade">
                                      <p:cBhvr>
                                        <p:cTn id="123" dur="250"/>
                                        <p:tgtEl>
                                          <p:spTgt spid="22"/>
                                        </p:tgtEl>
                                      </p:cBhvr>
                                    </p:animEffect>
                                  </p:childTnLst>
                                </p:cTn>
                              </p:par>
                            </p:childTnLst>
                          </p:cTn>
                        </p:par>
                        <p:par>
                          <p:cTn id="124" fill="hold">
                            <p:stCondLst>
                              <p:cond delay="9850"/>
                            </p:stCondLst>
                            <p:childTnLst>
                              <p:par>
                                <p:cTn id="125" presetID="22" presetClass="entr" presetSubtype="8" fill="hold" grpId="0" nodeType="after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wipe(left)">
                                      <p:cBhvr>
                                        <p:cTn id="127" dur="500"/>
                                        <p:tgtEl>
                                          <p:spTgt spid="18"/>
                                        </p:tgtEl>
                                      </p:cBhvr>
                                    </p:animEffect>
                                  </p:childTnLst>
                                </p:cTn>
                              </p:par>
                            </p:childTnLst>
                          </p:cTn>
                        </p:par>
                        <p:par>
                          <p:cTn id="128" fill="hold">
                            <p:stCondLst>
                              <p:cond delay="1035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57"/>
                                        </p:tgtEl>
                                        <p:attrNameLst>
                                          <p:attrName>ppt_y</p:attrName>
                                        </p:attrNameLst>
                                      </p:cBhvr>
                                      <p:tavLst>
                                        <p:tav tm="0">
                                          <p:val>
                                            <p:strVal val="#ppt_y"/>
                                          </p:val>
                                        </p:tav>
                                        <p:tav tm="100000">
                                          <p:val>
                                            <p:strVal val="#ppt_y"/>
                                          </p:val>
                                        </p:tav>
                                      </p:tavLst>
                                    </p:anim>
                                    <p:anim calcmode="lin" valueType="num">
                                      <p:cBhvr>
                                        <p:cTn id="133"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57"/>
                                        </p:tgtEl>
                                      </p:cBhvr>
                                    </p:animEffect>
                                  </p:childTnLst>
                                </p:cTn>
                              </p:par>
                            </p:childTnLst>
                          </p:cTn>
                        </p:par>
                        <p:par>
                          <p:cTn id="136" fill="hold">
                            <p:stCondLst>
                              <p:cond delay="11000"/>
                            </p:stCondLst>
                            <p:childTnLst>
                              <p:par>
                                <p:cTn id="137" presetID="41" presetClass="entr" presetSubtype="0" fill="hold" grpId="0" nodeType="afterEffect">
                                  <p:stCondLst>
                                    <p:cond delay="0"/>
                                  </p:stCondLst>
                                  <p:iterate type="lt">
                                    <p:tmPct val="4167"/>
                                  </p:iterate>
                                  <p:childTnLst>
                                    <p:set>
                                      <p:cBhvr>
                                        <p:cTn id="138" dur="1" fill="hold">
                                          <p:stCondLst>
                                            <p:cond delay="0"/>
                                          </p:stCondLst>
                                        </p:cTn>
                                        <p:tgtEl>
                                          <p:spTgt spid="56"/>
                                        </p:tgtEl>
                                        <p:attrNameLst>
                                          <p:attrName>style.visibility</p:attrName>
                                        </p:attrNameLst>
                                      </p:cBhvr>
                                      <p:to>
                                        <p:strVal val="visible"/>
                                      </p:to>
                                    </p:set>
                                    <p:anim calcmode="lin" valueType="num">
                                      <p:cBhvr>
                                        <p:cTn id="139" dur="4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40" dur="400" fill="hold"/>
                                        <p:tgtEl>
                                          <p:spTgt spid="56"/>
                                        </p:tgtEl>
                                        <p:attrNameLst>
                                          <p:attrName>ppt_y</p:attrName>
                                        </p:attrNameLst>
                                      </p:cBhvr>
                                      <p:tavLst>
                                        <p:tav tm="0">
                                          <p:val>
                                            <p:strVal val="#ppt_y"/>
                                          </p:val>
                                        </p:tav>
                                        <p:tav tm="100000">
                                          <p:val>
                                            <p:strVal val="#ppt_y"/>
                                          </p:val>
                                        </p:tav>
                                      </p:tavLst>
                                    </p:anim>
                                    <p:anim calcmode="lin" valueType="num">
                                      <p:cBhvr>
                                        <p:cTn id="141" dur="4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42" dur="4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4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8" grpId="0" animBg="1"/>
      <p:bldP spid="22" grpId="0"/>
      <p:bldP spid="23" grpId="0" animBg="1"/>
      <p:bldP spid="46" grpId="0"/>
      <p:bldP spid="50" grpId="0"/>
      <p:bldP spid="51" grpId="0"/>
      <p:bldP spid="52" grpId="0"/>
      <p:bldP spid="53" grpId="0"/>
      <p:bldP spid="54" grpId="0"/>
      <p:bldP spid="55" grpId="0"/>
      <p:bldP spid="56" grpId="0"/>
      <p:bldP spid="57"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利润</a:t>
            </a:r>
            <a:r>
              <a:rPr lang="zh-CN" altLang="zh-CN" sz="2699" dirty="0"/>
              <a:t>来源分析</a:t>
            </a:r>
          </a:p>
        </p:txBody>
      </p:sp>
      <p:sp>
        <p:nvSpPr>
          <p:cNvPr id="27" name="TextBox 26"/>
          <p:cNvSpPr txBox="1"/>
          <p:nvPr/>
        </p:nvSpPr>
        <p:spPr>
          <a:xfrm>
            <a:off x="2976947" y="267538"/>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Source analysis</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15" name="组合 14"/>
          <p:cNvGrpSpPr/>
          <p:nvPr/>
        </p:nvGrpSpPr>
        <p:grpSpPr>
          <a:xfrm>
            <a:off x="6842671" y="1676552"/>
            <a:ext cx="2046893" cy="2776898"/>
            <a:chOff x="9123469" y="2103101"/>
            <a:chExt cx="2729822" cy="3703388"/>
          </a:xfrm>
        </p:grpSpPr>
        <p:grpSp>
          <p:nvGrpSpPr>
            <p:cNvPr id="16" name="组合 15"/>
            <p:cNvGrpSpPr/>
            <p:nvPr/>
          </p:nvGrpSpPr>
          <p:grpSpPr>
            <a:xfrm>
              <a:off x="9123469" y="2216110"/>
              <a:ext cx="2729822" cy="3590379"/>
              <a:chOff x="1026359" y="1205784"/>
              <a:chExt cx="3446277" cy="4532692"/>
            </a:xfrm>
          </p:grpSpPr>
          <p:sp>
            <p:nvSpPr>
              <p:cNvPr id="40" name="任意多边形 3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1" name="圆角矩形 40"/>
              <p:cNvSpPr/>
              <p:nvPr/>
            </p:nvSpPr>
            <p:spPr>
              <a:xfrm rot="18900000">
                <a:off x="1026359" y="2031999"/>
                <a:ext cx="3280229" cy="1582057"/>
              </a:xfrm>
              <a:prstGeom prst="roundRect">
                <a:avLst>
                  <a:gd name="adj" fmla="val 10245"/>
                </a:avLst>
              </a:prstGeom>
              <a:solidFill>
                <a:srgbClr val="DC6C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2" name="椭圆 41"/>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43" name="矩形 42"/>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4" name="任意多边形 43"/>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17" name="文本框 39"/>
            <p:cNvSpPr txBox="1"/>
            <p:nvPr/>
          </p:nvSpPr>
          <p:spPr>
            <a:xfrm rot="18900000">
              <a:off x="10629100" y="2103101"/>
              <a:ext cx="522059" cy="800233"/>
            </a:xfrm>
            <a:prstGeom prst="rect">
              <a:avLst/>
            </a:prstGeom>
            <a:noFill/>
          </p:spPr>
          <p:txBody>
            <a:bodyPr wrap="none" rtlCol="0">
              <a:spAutoFit/>
            </a:bodyPr>
            <a:lstStyle/>
            <a:p>
              <a:r>
                <a:rPr lang="en-US" altLang="zh-CN" sz="3299" b="1" dirty="0">
                  <a:solidFill>
                    <a:schemeClr val="tx1">
                      <a:lumMod val="75000"/>
                      <a:lumOff val="25000"/>
                    </a:schemeClr>
                  </a:solidFill>
                </a:rPr>
                <a:t>E</a:t>
              </a:r>
              <a:endParaRPr lang="zh-CN" altLang="en-US" sz="3299" b="1" dirty="0">
                <a:solidFill>
                  <a:schemeClr val="tx1">
                    <a:lumMod val="75000"/>
                    <a:lumOff val="25000"/>
                  </a:schemeClr>
                </a:solidFill>
              </a:endParaRPr>
            </a:p>
          </p:txBody>
        </p:sp>
        <p:grpSp>
          <p:nvGrpSpPr>
            <p:cNvPr id="18" name="组合 17"/>
            <p:cNvGrpSpPr/>
            <p:nvPr/>
          </p:nvGrpSpPr>
          <p:grpSpPr>
            <a:xfrm rot="18900000">
              <a:off x="10079073" y="3783924"/>
              <a:ext cx="102715" cy="102716"/>
              <a:chOff x="917575" y="533400"/>
              <a:chExt cx="193675" cy="193676"/>
            </a:xfrm>
            <a:solidFill>
              <a:schemeClr val="bg1"/>
            </a:solidFill>
          </p:grpSpPr>
          <p:sp>
            <p:nvSpPr>
              <p:cNvPr id="22"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23"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24"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25"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39"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grpSp>
      <p:grpSp>
        <p:nvGrpSpPr>
          <p:cNvPr id="45" name="组合 44"/>
          <p:cNvGrpSpPr/>
          <p:nvPr/>
        </p:nvGrpSpPr>
        <p:grpSpPr>
          <a:xfrm>
            <a:off x="5884701" y="1627294"/>
            <a:ext cx="2046893" cy="2771123"/>
            <a:chOff x="7845879" y="2062863"/>
            <a:chExt cx="2729822" cy="3695686"/>
          </a:xfrm>
        </p:grpSpPr>
        <p:grpSp>
          <p:nvGrpSpPr>
            <p:cNvPr id="46" name="组合 45"/>
            <p:cNvGrpSpPr/>
            <p:nvPr/>
          </p:nvGrpSpPr>
          <p:grpSpPr>
            <a:xfrm>
              <a:off x="7845879" y="2168170"/>
              <a:ext cx="2729822" cy="3590379"/>
              <a:chOff x="1026359" y="1205784"/>
              <a:chExt cx="3446277" cy="4532692"/>
            </a:xfrm>
          </p:grpSpPr>
          <p:sp>
            <p:nvSpPr>
              <p:cNvPr id="52" name="任意多边形 51"/>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3" name="圆角矩形 52"/>
              <p:cNvSpPr/>
              <p:nvPr/>
            </p:nvSpPr>
            <p:spPr>
              <a:xfrm rot="18900000">
                <a:off x="1026359" y="2031999"/>
                <a:ext cx="3280229" cy="1582057"/>
              </a:xfrm>
              <a:prstGeom prst="roundRect">
                <a:avLst>
                  <a:gd name="adj" fmla="val 10245"/>
                </a:avLst>
              </a:prstGeom>
              <a:solidFill>
                <a:srgbClr val="F1AF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4" name="椭圆 53"/>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55" name="矩形 54"/>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6" name="任意多边形 5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47" name="文本框 38"/>
            <p:cNvSpPr txBox="1"/>
            <p:nvPr/>
          </p:nvSpPr>
          <p:spPr>
            <a:xfrm rot="18900000">
              <a:off x="9291773" y="2062863"/>
              <a:ext cx="601158" cy="800233"/>
            </a:xfrm>
            <a:prstGeom prst="rect">
              <a:avLst/>
            </a:prstGeom>
            <a:noFill/>
          </p:spPr>
          <p:txBody>
            <a:bodyPr wrap="none" rtlCol="0">
              <a:spAutoFit/>
            </a:bodyPr>
            <a:lstStyle/>
            <a:p>
              <a:r>
                <a:rPr lang="en-US" altLang="zh-CN" sz="3299" b="1" dirty="0">
                  <a:solidFill>
                    <a:schemeClr val="tx1">
                      <a:lumMod val="75000"/>
                      <a:lumOff val="25000"/>
                    </a:schemeClr>
                  </a:solidFill>
                </a:rPr>
                <a:t>D</a:t>
              </a:r>
              <a:endParaRPr lang="zh-CN" altLang="en-US" sz="3299" b="1" dirty="0">
                <a:solidFill>
                  <a:schemeClr val="tx1">
                    <a:lumMod val="75000"/>
                    <a:lumOff val="25000"/>
                  </a:schemeClr>
                </a:solidFill>
              </a:endParaRPr>
            </a:p>
          </p:txBody>
        </p:sp>
      </p:grpSp>
      <p:grpSp>
        <p:nvGrpSpPr>
          <p:cNvPr id="57" name="组合 56"/>
          <p:cNvGrpSpPr/>
          <p:nvPr/>
        </p:nvGrpSpPr>
        <p:grpSpPr>
          <a:xfrm>
            <a:off x="4924801" y="1566551"/>
            <a:ext cx="2046893" cy="2771122"/>
            <a:chOff x="6565716" y="2062864"/>
            <a:chExt cx="2729822" cy="3695685"/>
          </a:xfrm>
        </p:grpSpPr>
        <p:grpSp>
          <p:nvGrpSpPr>
            <p:cNvPr id="58" name="组合 57"/>
            <p:cNvGrpSpPr/>
            <p:nvPr/>
          </p:nvGrpSpPr>
          <p:grpSpPr>
            <a:xfrm>
              <a:off x="6565716" y="2168170"/>
              <a:ext cx="2729822" cy="3590379"/>
              <a:chOff x="1026359" y="1205784"/>
              <a:chExt cx="3446277" cy="4532692"/>
            </a:xfrm>
          </p:grpSpPr>
          <p:sp>
            <p:nvSpPr>
              <p:cNvPr id="65" name="任意多边形 6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6" name="圆角矩形 65"/>
              <p:cNvSpPr/>
              <p:nvPr/>
            </p:nvSpPr>
            <p:spPr>
              <a:xfrm rot="18900000">
                <a:off x="1026359" y="2031999"/>
                <a:ext cx="3280229" cy="1582057"/>
              </a:xfrm>
              <a:prstGeom prst="roundRect">
                <a:avLst>
                  <a:gd name="adj" fmla="val 10245"/>
                </a:avLst>
              </a:prstGeom>
              <a:solidFill>
                <a:srgbClr val="56A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7" name="椭圆 66"/>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68" name="矩形 67"/>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9" name="任意多边形 6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59" name="文本框 37"/>
            <p:cNvSpPr txBox="1"/>
            <p:nvPr/>
          </p:nvSpPr>
          <p:spPr>
            <a:xfrm rot="18900000">
              <a:off x="8041907" y="2062864"/>
              <a:ext cx="545574" cy="800233"/>
            </a:xfrm>
            <a:prstGeom prst="rect">
              <a:avLst/>
            </a:prstGeom>
            <a:noFill/>
          </p:spPr>
          <p:txBody>
            <a:bodyPr wrap="none" rtlCol="0">
              <a:spAutoFit/>
            </a:bodyPr>
            <a:lstStyle/>
            <a:p>
              <a:r>
                <a:rPr lang="en-US" altLang="zh-CN" sz="3299" b="1" dirty="0">
                  <a:solidFill>
                    <a:schemeClr val="tx1">
                      <a:lumMod val="75000"/>
                      <a:lumOff val="25000"/>
                    </a:schemeClr>
                  </a:solidFill>
                </a:rPr>
                <a:t>C</a:t>
              </a:r>
              <a:endParaRPr lang="zh-CN" altLang="en-US" sz="3299" b="1" dirty="0">
                <a:solidFill>
                  <a:schemeClr val="tx1">
                    <a:lumMod val="75000"/>
                    <a:lumOff val="25000"/>
                  </a:schemeClr>
                </a:solidFill>
              </a:endParaRPr>
            </a:p>
          </p:txBody>
        </p:sp>
        <p:sp>
          <p:nvSpPr>
            <p:cNvPr id="63" name="Rectangle 62"/>
            <p:cNvSpPr>
              <a:spLocks noChangeArrowheads="1"/>
            </p:cNvSpPr>
            <p:nvPr/>
          </p:nvSpPr>
          <p:spPr bwMode="auto">
            <a:xfrm rot="18900000">
              <a:off x="7411151" y="3880568"/>
              <a:ext cx="23842" cy="23020"/>
            </a:xfrm>
            <a:prstGeom prst="rect">
              <a:avLst/>
            </a:pr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70" name="组合 69"/>
          <p:cNvGrpSpPr/>
          <p:nvPr/>
        </p:nvGrpSpPr>
        <p:grpSpPr>
          <a:xfrm>
            <a:off x="3964901" y="1528605"/>
            <a:ext cx="2046893" cy="2771121"/>
            <a:chOff x="5285553" y="2062865"/>
            <a:chExt cx="2729822" cy="3695684"/>
          </a:xfrm>
        </p:grpSpPr>
        <p:grpSp>
          <p:nvGrpSpPr>
            <p:cNvPr id="71" name="组合 70"/>
            <p:cNvGrpSpPr/>
            <p:nvPr/>
          </p:nvGrpSpPr>
          <p:grpSpPr>
            <a:xfrm>
              <a:off x="5285553" y="2168170"/>
              <a:ext cx="2729822" cy="3590379"/>
              <a:chOff x="1026359" y="1205784"/>
              <a:chExt cx="3446277" cy="4532692"/>
            </a:xfrm>
          </p:grpSpPr>
          <p:sp>
            <p:nvSpPr>
              <p:cNvPr id="78" name="任意多边形 7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79" name="圆角矩形 78"/>
              <p:cNvSpPr/>
              <p:nvPr/>
            </p:nvSpPr>
            <p:spPr>
              <a:xfrm rot="18900000">
                <a:off x="1026359" y="2031999"/>
                <a:ext cx="3280229" cy="1582057"/>
              </a:xfrm>
              <a:prstGeom prst="roundRect">
                <a:avLst>
                  <a:gd name="adj" fmla="val 10245"/>
                </a:avLst>
              </a:prstGeom>
              <a:solidFill>
                <a:srgbClr val="3A3A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80" name="椭圆 79"/>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81" name="矩形 80"/>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82" name="任意多边形 8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72" name="文本框 36"/>
            <p:cNvSpPr txBox="1"/>
            <p:nvPr/>
          </p:nvSpPr>
          <p:spPr>
            <a:xfrm rot="18900000">
              <a:off x="6755697" y="2062865"/>
              <a:ext cx="562677" cy="800233"/>
            </a:xfrm>
            <a:prstGeom prst="rect">
              <a:avLst/>
            </a:prstGeom>
            <a:noFill/>
          </p:spPr>
          <p:txBody>
            <a:bodyPr wrap="none" rtlCol="0">
              <a:spAutoFit/>
            </a:bodyPr>
            <a:lstStyle/>
            <a:p>
              <a:r>
                <a:rPr lang="en-US" altLang="zh-CN" sz="3299" b="1" dirty="0">
                  <a:solidFill>
                    <a:schemeClr val="tx1">
                      <a:lumMod val="75000"/>
                      <a:lumOff val="25000"/>
                    </a:schemeClr>
                  </a:solidFill>
                </a:rPr>
                <a:t>B</a:t>
              </a:r>
              <a:endParaRPr lang="zh-CN" altLang="en-US" sz="3299" b="1" dirty="0">
                <a:solidFill>
                  <a:schemeClr val="tx1">
                    <a:lumMod val="75000"/>
                    <a:lumOff val="25000"/>
                  </a:schemeClr>
                </a:solidFill>
              </a:endParaRPr>
            </a:p>
          </p:txBody>
        </p:sp>
        <p:sp>
          <p:nvSpPr>
            <p:cNvPr id="76" name="Oval 43"/>
            <p:cNvSpPr>
              <a:spLocks noChangeArrowheads="1"/>
            </p:cNvSpPr>
            <p:nvPr/>
          </p:nvSpPr>
          <p:spPr bwMode="auto">
            <a:xfrm rot="18900000">
              <a:off x="6146918" y="3850396"/>
              <a:ext cx="56094" cy="56094"/>
            </a:xfrm>
            <a:prstGeom prst="ellipse">
              <a:avLst/>
            </a:pr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83" name="组合 82"/>
          <p:cNvGrpSpPr/>
          <p:nvPr/>
        </p:nvGrpSpPr>
        <p:grpSpPr>
          <a:xfrm>
            <a:off x="3005001" y="1546791"/>
            <a:ext cx="2046893" cy="2771121"/>
            <a:chOff x="4005390" y="2062865"/>
            <a:chExt cx="2729822" cy="3695684"/>
          </a:xfrm>
        </p:grpSpPr>
        <p:grpSp>
          <p:nvGrpSpPr>
            <p:cNvPr id="84" name="组合 83"/>
            <p:cNvGrpSpPr/>
            <p:nvPr/>
          </p:nvGrpSpPr>
          <p:grpSpPr>
            <a:xfrm>
              <a:off x="4005390" y="2168170"/>
              <a:ext cx="2729822" cy="3590379"/>
              <a:chOff x="1026359" y="1205784"/>
              <a:chExt cx="3446277" cy="4532692"/>
            </a:xfrm>
          </p:grpSpPr>
          <p:sp>
            <p:nvSpPr>
              <p:cNvPr id="92" name="任意多边形 91"/>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93" name="圆角矩形 92"/>
              <p:cNvSpPr/>
              <p:nvPr/>
            </p:nvSpPr>
            <p:spPr>
              <a:xfrm rot="18900000">
                <a:off x="1026359" y="2031999"/>
                <a:ext cx="3280229" cy="1582057"/>
              </a:xfrm>
              <a:prstGeom prst="roundRect">
                <a:avLst>
                  <a:gd name="adj" fmla="val 10245"/>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94" name="椭圆 93"/>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95" name="矩形 94"/>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96" name="任意多边形 9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86" name="文本框 35"/>
            <p:cNvSpPr txBox="1"/>
            <p:nvPr/>
          </p:nvSpPr>
          <p:spPr>
            <a:xfrm rot="18900000">
              <a:off x="5465213" y="2062865"/>
              <a:ext cx="588331" cy="800233"/>
            </a:xfrm>
            <a:prstGeom prst="rect">
              <a:avLst/>
            </a:prstGeom>
            <a:noFill/>
          </p:spPr>
          <p:txBody>
            <a:bodyPr wrap="none" rtlCol="0">
              <a:spAutoFit/>
            </a:bodyPr>
            <a:lstStyle/>
            <a:p>
              <a:r>
                <a:rPr lang="en-US" altLang="zh-CN" sz="3299" b="1" dirty="0">
                  <a:solidFill>
                    <a:schemeClr val="tx1">
                      <a:lumMod val="75000"/>
                      <a:lumOff val="25000"/>
                    </a:schemeClr>
                  </a:solidFill>
                </a:rPr>
                <a:t>A</a:t>
              </a:r>
              <a:endParaRPr lang="zh-CN" altLang="en-US" sz="3299" b="1" dirty="0">
                <a:solidFill>
                  <a:schemeClr val="tx1">
                    <a:lumMod val="75000"/>
                    <a:lumOff val="25000"/>
                  </a:schemeClr>
                </a:solidFill>
              </a:endParaRPr>
            </a:p>
          </p:txBody>
        </p:sp>
      </p:grpSp>
      <p:sp>
        <p:nvSpPr>
          <p:cNvPr id="97" name="Freeform 512"/>
          <p:cNvSpPr>
            <a:spLocks/>
          </p:cNvSpPr>
          <p:nvPr/>
        </p:nvSpPr>
        <p:spPr bwMode="auto">
          <a:xfrm>
            <a:off x="343357" y="1513353"/>
            <a:ext cx="126177" cy="24997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lumMod val="6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98" name="TextBox 97"/>
          <p:cNvSpPr txBox="1"/>
          <p:nvPr/>
        </p:nvSpPr>
        <p:spPr>
          <a:xfrm>
            <a:off x="505338" y="1456702"/>
            <a:ext cx="1553241" cy="646331"/>
          </a:xfrm>
          <a:prstGeom prst="rect">
            <a:avLst/>
          </a:prstGeom>
          <a:noFill/>
        </p:spPr>
        <p:txBody>
          <a:bodyPr wrap="square" rtlCol="0">
            <a:spAutoFit/>
          </a:bodyPr>
          <a:lstStyle/>
          <a:p>
            <a:r>
              <a:rPr lang="zh-CN" altLang="en-US" sz="1800" dirty="0">
                <a:solidFill>
                  <a:schemeClr val="tx1">
                    <a:lumMod val="50000"/>
                    <a:lumOff val="50000"/>
                  </a:schemeClr>
                </a:solidFill>
                <a:latin typeface="微软雅黑" pitchFamily="34" charset="-122"/>
                <a:ea typeface="微软雅黑" pitchFamily="34" charset="-122"/>
              </a:rPr>
              <a:t>点击添加标题</a:t>
            </a:r>
            <a:endParaRPr lang="zh-CN" altLang="zh-CN" sz="1800" dirty="0">
              <a:solidFill>
                <a:schemeClr val="tx1">
                  <a:lumMod val="50000"/>
                  <a:lumOff val="50000"/>
                </a:schemeClr>
              </a:solidFill>
              <a:latin typeface="微软雅黑" pitchFamily="34" charset="-122"/>
              <a:ea typeface="微软雅黑" pitchFamily="34" charset="-122"/>
            </a:endParaRPr>
          </a:p>
        </p:txBody>
      </p:sp>
      <p:sp>
        <p:nvSpPr>
          <p:cNvPr id="99" name="TextBox 98"/>
          <p:cNvSpPr txBox="1"/>
          <p:nvPr/>
        </p:nvSpPr>
        <p:spPr>
          <a:xfrm>
            <a:off x="492352" y="1812088"/>
            <a:ext cx="2480032" cy="1234953"/>
          </a:xfrm>
          <a:prstGeom prst="rect">
            <a:avLst/>
          </a:prstGeom>
          <a:noFill/>
        </p:spPr>
        <p:txBody>
          <a:bodyPr wrap="square" rtlCol="0">
            <a:spAutoFit/>
          </a:bodyPr>
          <a:lstStyle/>
          <a:p>
            <a:pPr>
              <a:lnSpc>
                <a:spcPct val="150000"/>
              </a:lnSpc>
            </a:pPr>
            <a:r>
              <a:rPr lang="zh-CN" altLang="en-US" sz="1350" dirty="0">
                <a:solidFill>
                  <a:schemeClr val="tx1">
                    <a:lumMod val="50000"/>
                    <a:lumOff val="50000"/>
                  </a:schemeClr>
                </a:solidFill>
                <a:latin typeface="微软雅黑" pitchFamily="34" charset="-122"/>
                <a:ea typeface="微软雅黑" pitchFamily="34" charset="-122"/>
              </a:rPr>
              <a:t>公司</a:t>
            </a:r>
            <a:r>
              <a:rPr lang="zh-CN" altLang="zh-CN" sz="1350"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1350" dirty="0">
              <a:solidFill>
                <a:schemeClr val="tx1">
                  <a:lumMod val="50000"/>
                  <a:lumOff val="50000"/>
                </a:schemeClr>
              </a:solidFill>
              <a:latin typeface="微软雅黑" pitchFamily="34" charset="-122"/>
              <a:ea typeface="微软雅黑" pitchFamily="34" charset="-122"/>
            </a:endParaRPr>
          </a:p>
          <a:p>
            <a:endParaRPr lang="zh-CN" altLang="en-US" sz="1350" dirty="0">
              <a:solidFill>
                <a:schemeClr val="tx1">
                  <a:lumMod val="50000"/>
                  <a:lumOff val="50000"/>
                </a:schemeClr>
              </a:solidFill>
              <a:latin typeface="微软雅黑" pitchFamily="34" charset="-122"/>
              <a:ea typeface="微软雅黑" pitchFamily="34" charset="-122"/>
            </a:endParaRPr>
          </a:p>
        </p:txBody>
      </p:sp>
      <p:pic>
        <p:nvPicPr>
          <p:cNvPr id="6147" name="Picture 3" descr="D:\TDDownload\精品100多套\小图标+PNG\金融钱币图标\金融-大 (7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0865" y="3089653"/>
            <a:ext cx="2279624" cy="1074886"/>
          </a:xfrm>
          <a:prstGeom prst="rect">
            <a:avLst/>
          </a:prstGeom>
          <a:noFill/>
          <a:extLst>
            <a:ext uri="{909E8E84-426E-40DD-AFC4-6F175D3DCCD1}">
              <a14:hiddenFill xmlns:a14="http://schemas.microsoft.com/office/drawing/2010/main">
                <a:solidFill>
                  <a:srgbClr val="FFFFFF"/>
                </a:solidFill>
              </a14:hiddenFill>
            </a:ext>
          </a:extLst>
        </p:spPr>
      </p:pic>
      <p:sp>
        <p:nvSpPr>
          <p:cNvPr id="101" name="TextBox 100"/>
          <p:cNvSpPr txBox="1"/>
          <p:nvPr/>
        </p:nvSpPr>
        <p:spPr>
          <a:xfrm rot="19021192">
            <a:off x="3361690" y="2364373"/>
            <a:ext cx="1112622"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a:t>
            </a:r>
            <a:endParaRPr lang="en-US" altLang="zh-CN" sz="1050" dirty="0">
              <a:solidFill>
                <a:schemeClr val="bg1"/>
              </a:solidFill>
            </a:endParaRPr>
          </a:p>
          <a:p>
            <a:pPr>
              <a:lnSpc>
                <a:spcPts val="1500"/>
              </a:lnSpc>
            </a:pPr>
            <a:r>
              <a:rPr lang="zh-CN" altLang="en-US" sz="1050" dirty="0">
                <a:solidFill>
                  <a:schemeClr val="bg1"/>
                </a:solidFill>
              </a:rPr>
              <a:t>收入来源</a:t>
            </a:r>
            <a:endParaRPr lang="en-US" altLang="zh-CN" sz="1050" dirty="0">
              <a:solidFill>
                <a:schemeClr val="bg1"/>
              </a:solidFill>
            </a:endParaRPr>
          </a:p>
        </p:txBody>
      </p:sp>
      <p:sp>
        <p:nvSpPr>
          <p:cNvPr id="102" name="TextBox 101"/>
          <p:cNvSpPr txBox="1"/>
          <p:nvPr/>
        </p:nvSpPr>
        <p:spPr>
          <a:xfrm rot="19021192">
            <a:off x="4387358" y="2429810"/>
            <a:ext cx="1112622"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a:t>
            </a:r>
            <a:endParaRPr lang="en-US" altLang="zh-CN" sz="1050" dirty="0">
              <a:solidFill>
                <a:schemeClr val="bg1"/>
              </a:solidFill>
            </a:endParaRPr>
          </a:p>
          <a:p>
            <a:pPr>
              <a:lnSpc>
                <a:spcPts val="1500"/>
              </a:lnSpc>
            </a:pPr>
            <a:r>
              <a:rPr lang="zh-CN" altLang="en-US" sz="1050" dirty="0">
                <a:solidFill>
                  <a:schemeClr val="bg1"/>
                </a:solidFill>
              </a:rPr>
              <a:t>收入来源</a:t>
            </a:r>
            <a:endParaRPr lang="en-US" altLang="zh-CN" sz="1050" dirty="0">
              <a:solidFill>
                <a:schemeClr val="bg1"/>
              </a:solidFill>
            </a:endParaRPr>
          </a:p>
        </p:txBody>
      </p:sp>
      <p:sp>
        <p:nvSpPr>
          <p:cNvPr id="103" name="TextBox 102"/>
          <p:cNvSpPr txBox="1"/>
          <p:nvPr/>
        </p:nvSpPr>
        <p:spPr>
          <a:xfrm rot="19021192">
            <a:off x="5345329" y="2451049"/>
            <a:ext cx="1112622"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a:t>
            </a:r>
            <a:endParaRPr lang="en-US" altLang="zh-CN" sz="1050" dirty="0">
              <a:solidFill>
                <a:schemeClr val="bg1"/>
              </a:solidFill>
            </a:endParaRPr>
          </a:p>
          <a:p>
            <a:pPr>
              <a:lnSpc>
                <a:spcPts val="1500"/>
              </a:lnSpc>
            </a:pPr>
            <a:r>
              <a:rPr lang="zh-CN" altLang="en-US" sz="1050" dirty="0">
                <a:solidFill>
                  <a:schemeClr val="bg1"/>
                </a:solidFill>
              </a:rPr>
              <a:t>收入来源</a:t>
            </a:r>
            <a:endParaRPr lang="en-US" altLang="zh-CN" sz="1050" dirty="0">
              <a:solidFill>
                <a:schemeClr val="bg1"/>
              </a:solidFill>
            </a:endParaRPr>
          </a:p>
        </p:txBody>
      </p:sp>
      <p:sp>
        <p:nvSpPr>
          <p:cNvPr id="104" name="TextBox 103"/>
          <p:cNvSpPr txBox="1"/>
          <p:nvPr/>
        </p:nvSpPr>
        <p:spPr>
          <a:xfrm rot="19021192">
            <a:off x="6282768" y="2541578"/>
            <a:ext cx="1112622"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a:t>
            </a:r>
            <a:endParaRPr lang="en-US" altLang="zh-CN" sz="1050" dirty="0">
              <a:solidFill>
                <a:schemeClr val="bg1"/>
              </a:solidFill>
            </a:endParaRPr>
          </a:p>
          <a:p>
            <a:pPr>
              <a:lnSpc>
                <a:spcPts val="1500"/>
              </a:lnSpc>
            </a:pPr>
            <a:r>
              <a:rPr lang="zh-CN" altLang="en-US" sz="1050" dirty="0">
                <a:solidFill>
                  <a:schemeClr val="bg1"/>
                </a:solidFill>
              </a:rPr>
              <a:t>收入来源</a:t>
            </a:r>
            <a:endParaRPr lang="en-US" altLang="zh-CN" sz="1050" dirty="0">
              <a:solidFill>
                <a:schemeClr val="bg1"/>
              </a:solidFill>
            </a:endParaRPr>
          </a:p>
        </p:txBody>
      </p:sp>
      <p:sp>
        <p:nvSpPr>
          <p:cNvPr id="105" name="TextBox 104"/>
          <p:cNvSpPr txBox="1"/>
          <p:nvPr/>
        </p:nvSpPr>
        <p:spPr>
          <a:xfrm rot="19021192">
            <a:off x="7301303" y="2541577"/>
            <a:ext cx="1112622"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a:t>
            </a:r>
            <a:endParaRPr lang="en-US" altLang="zh-CN" sz="1050" dirty="0">
              <a:solidFill>
                <a:schemeClr val="bg1"/>
              </a:solidFill>
            </a:endParaRPr>
          </a:p>
          <a:p>
            <a:pPr>
              <a:lnSpc>
                <a:spcPts val="1500"/>
              </a:lnSpc>
            </a:pPr>
            <a:r>
              <a:rPr lang="zh-CN" altLang="en-US" sz="1050" dirty="0">
                <a:solidFill>
                  <a:schemeClr val="bg1"/>
                </a:solidFill>
              </a:rPr>
              <a:t>收入来源</a:t>
            </a:r>
            <a:endParaRPr lang="en-US" altLang="zh-CN" sz="1050" dirty="0">
              <a:solidFill>
                <a:schemeClr val="bg1"/>
              </a:solidFill>
            </a:endParaRPr>
          </a:p>
        </p:txBody>
      </p:sp>
    </p:spTree>
    <p:extLst>
      <p:ext uri="{BB962C8B-B14F-4D97-AF65-F5344CB8AC3E}">
        <p14:creationId xmlns:p14="http://schemas.microsoft.com/office/powerpoint/2010/main" val="3837378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03"/>
                            </p:stCondLst>
                            <p:childTnLst>
                              <p:par>
                                <p:cTn id="25" presetID="22" presetClass="entr" presetSubtype="8"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wipe(left)">
                                      <p:cBhvr>
                                        <p:cTn id="27" dur="500"/>
                                        <p:tgtEl>
                                          <p:spTgt spid="97"/>
                                        </p:tgtEl>
                                      </p:cBhvr>
                                    </p:animEffect>
                                  </p:childTnLst>
                                </p:cTn>
                              </p:par>
                            </p:childTnLst>
                          </p:cTn>
                        </p:par>
                        <p:par>
                          <p:cTn id="28" fill="hold">
                            <p:stCondLst>
                              <p:cond delay="2303"/>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98"/>
                                        </p:tgtEl>
                                        <p:attrNameLst>
                                          <p:attrName>style.visibility</p:attrName>
                                        </p:attrNameLst>
                                      </p:cBhvr>
                                      <p:to>
                                        <p:strVal val="visible"/>
                                      </p:to>
                                    </p:set>
                                    <p:anim calcmode="lin" valueType="num">
                                      <p:cBhvr>
                                        <p:cTn id="31"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8"/>
                                        </p:tgtEl>
                                        <p:attrNameLst>
                                          <p:attrName>ppt_y</p:attrName>
                                        </p:attrNameLst>
                                      </p:cBhvr>
                                      <p:tavLst>
                                        <p:tav tm="0">
                                          <p:val>
                                            <p:strVal val="#ppt_y"/>
                                          </p:val>
                                        </p:tav>
                                        <p:tav tm="100000">
                                          <p:val>
                                            <p:strVal val="#ppt_y"/>
                                          </p:val>
                                        </p:tav>
                                      </p:tavLst>
                                    </p:anim>
                                    <p:anim calcmode="lin" valueType="num">
                                      <p:cBhvr>
                                        <p:cTn id="33"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8"/>
                                        </p:tgtEl>
                                      </p:cBhvr>
                                    </p:animEffect>
                                  </p:childTnLst>
                                </p:cTn>
                              </p:par>
                            </p:childTnLst>
                          </p:cTn>
                        </p:par>
                        <p:par>
                          <p:cTn id="36" fill="hold">
                            <p:stCondLst>
                              <p:cond delay="3053"/>
                            </p:stCondLst>
                            <p:childTnLst>
                              <p:par>
                                <p:cTn id="37" presetID="41" presetClass="entr" presetSubtype="0" fill="hold" grpId="0" nodeType="afterEffect">
                                  <p:stCondLst>
                                    <p:cond delay="0"/>
                                  </p:stCondLst>
                                  <p:iterate type="lt">
                                    <p:tmPct val="2811"/>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4073"/>
                            </p:stCondLst>
                            <p:childTnLst>
                              <p:par>
                                <p:cTn id="45" presetID="42" presetClass="entr" presetSubtype="0" fill="hold" nodeType="afterEffect">
                                  <p:stCondLst>
                                    <p:cond delay="0"/>
                                  </p:stCondLst>
                                  <p:childTnLst>
                                    <p:set>
                                      <p:cBhvr>
                                        <p:cTn id="46" dur="1" fill="hold">
                                          <p:stCondLst>
                                            <p:cond delay="0"/>
                                          </p:stCondLst>
                                        </p:cTn>
                                        <p:tgtEl>
                                          <p:spTgt spid="6147"/>
                                        </p:tgtEl>
                                        <p:attrNameLst>
                                          <p:attrName>style.visibility</p:attrName>
                                        </p:attrNameLst>
                                      </p:cBhvr>
                                      <p:to>
                                        <p:strVal val="visible"/>
                                      </p:to>
                                    </p:set>
                                    <p:animEffect transition="in" filter="fade">
                                      <p:cBhvr>
                                        <p:cTn id="47" dur="500"/>
                                        <p:tgtEl>
                                          <p:spTgt spid="6147"/>
                                        </p:tgtEl>
                                      </p:cBhvr>
                                    </p:animEffect>
                                    <p:anim calcmode="lin" valueType="num">
                                      <p:cBhvr>
                                        <p:cTn id="48" dur="500" fill="hold"/>
                                        <p:tgtEl>
                                          <p:spTgt spid="6147"/>
                                        </p:tgtEl>
                                        <p:attrNameLst>
                                          <p:attrName>ppt_x</p:attrName>
                                        </p:attrNameLst>
                                      </p:cBhvr>
                                      <p:tavLst>
                                        <p:tav tm="0">
                                          <p:val>
                                            <p:strVal val="#ppt_x"/>
                                          </p:val>
                                        </p:tav>
                                        <p:tav tm="100000">
                                          <p:val>
                                            <p:strVal val="#ppt_x"/>
                                          </p:val>
                                        </p:tav>
                                      </p:tavLst>
                                    </p:anim>
                                    <p:anim calcmode="lin" valueType="num">
                                      <p:cBhvr>
                                        <p:cTn id="49" dur="500" fill="hold"/>
                                        <p:tgtEl>
                                          <p:spTgt spid="6147"/>
                                        </p:tgtEl>
                                        <p:attrNameLst>
                                          <p:attrName>ppt_y</p:attrName>
                                        </p:attrNameLst>
                                      </p:cBhvr>
                                      <p:tavLst>
                                        <p:tav tm="0">
                                          <p:val>
                                            <p:strVal val="#ppt_y+.1"/>
                                          </p:val>
                                        </p:tav>
                                        <p:tav tm="100000">
                                          <p:val>
                                            <p:strVal val="#ppt_y"/>
                                          </p:val>
                                        </p:tav>
                                      </p:tavLst>
                                    </p:anim>
                                  </p:childTnLst>
                                </p:cTn>
                              </p:par>
                            </p:childTnLst>
                          </p:cTn>
                        </p:par>
                        <p:par>
                          <p:cTn id="50" fill="hold">
                            <p:stCondLst>
                              <p:cond delay="4573"/>
                            </p:stCondLst>
                            <p:childTnLst>
                              <p:par>
                                <p:cTn id="51" presetID="42" presetClass="entr" presetSubtype="0" fill="hold"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anim calcmode="lin" valueType="num">
                                      <p:cBhvr>
                                        <p:cTn id="54" dur="500" fill="hold"/>
                                        <p:tgtEl>
                                          <p:spTgt spid="83"/>
                                        </p:tgtEl>
                                        <p:attrNameLst>
                                          <p:attrName>ppt_x</p:attrName>
                                        </p:attrNameLst>
                                      </p:cBhvr>
                                      <p:tavLst>
                                        <p:tav tm="0">
                                          <p:val>
                                            <p:strVal val="#ppt_x"/>
                                          </p:val>
                                        </p:tav>
                                        <p:tav tm="100000">
                                          <p:val>
                                            <p:strVal val="#ppt_x"/>
                                          </p:val>
                                        </p:tav>
                                      </p:tavLst>
                                    </p:anim>
                                    <p:anim calcmode="lin" valueType="num">
                                      <p:cBhvr>
                                        <p:cTn id="55" dur="500" fill="hold"/>
                                        <p:tgtEl>
                                          <p:spTgt spid="83"/>
                                        </p:tgtEl>
                                        <p:attrNameLst>
                                          <p:attrName>ppt_y</p:attrName>
                                        </p:attrNameLst>
                                      </p:cBhvr>
                                      <p:tavLst>
                                        <p:tav tm="0">
                                          <p:val>
                                            <p:strVal val="#ppt_y+.1"/>
                                          </p:val>
                                        </p:tav>
                                        <p:tav tm="100000">
                                          <p:val>
                                            <p:strVal val="#ppt_y"/>
                                          </p:val>
                                        </p:tav>
                                      </p:tavLst>
                                    </p:anim>
                                  </p:childTnLst>
                                </p:cTn>
                              </p:par>
                            </p:childTnLst>
                          </p:cTn>
                        </p:par>
                        <p:par>
                          <p:cTn id="56" fill="hold">
                            <p:stCondLst>
                              <p:cond delay="5073"/>
                            </p:stCondLst>
                            <p:childTnLst>
                              <p:par>
                                <p:cTn id="57" presetID="41" presetClass="entr" presetSubtype="0" fill="hold" grpId="0" nodeType="afterEffect">
                                  <p:stCondLst>
                                    <p:cond delay="0"/>
                                  </p:stCondLst>
                                  <p:iterate type="lt">
                                    <p:tmPct val="2353"/>
                                  </p:iterate>
                                  <p:childTnLst>
                                    <p:set>
                                      <p:cBhvr>
                                        <p:cTn id="58" dur="1" fill="hold">
                                          <p:stCondLst>
                                            <p:cond delay="0"/>
                                          </p:stCondLst>
                                        </p:cTn>
                                        <p:tgtEl>
                                          <p:spTgt spid="101"/>
                                        </p:tgtEl>
                                        <p:attrNameLst>
                                          <p:attrName>style.visibility</p:attrName>
                                        </p:attrNameLst>
                                      </p:cBhvr>
                                      <p:to>
                                        <p:strVal val="visible"/>
                                      </p:to>
                                    </p:set>
                                    <p:anim calcmode="lin" valueType="num">
                                      <p:cBhvr>
                                        <p:cTn id="59"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01"/>
                                        </p:tgtEl>
                                        <p:attrNameLst>
                                          <p:attrName>ppt_y</p:attrName>
                                        </p:attrNameLst>
                                      </p:cBhvr>
                                      <p:tavLst>
                                        <p:tav tm="0">
                                          <p:val>
                                            <p:strVal val="#ppt_y"/>
                                          </p:val>
                                        </p:tav>
                                        <p:tav tm="100000">
                                          <p:val>
                                            <p:strVal val="#ppt_y"/>
                                          </p:val>
                                        </p:tav>
                                      </p:tavLst>
                                    </p:anim>
                                    <p:anim calcmode="lin" valueType="num">
                                      <p:cBhvr>
                                        <p:cTn id="61"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01"/>
                                        </p:tgtEl>
                                      </p:cBhvr>
                                    </p:animEffect>
                                  </p:childTnLst>
                                </p:cTn>
                              </p:par>
                            </p:childTnLst>
                          </p:cTn>
                        </p:par>
                        <p:par>
                          <p:cTn id="64" fill="hold">
                            <p:stCondLst>
                              <p:cond delay="5679"/>
                            </p:stCondLst>
                            <p:childTnLst>
                              <p:par>
                                <p:cTn id="65" presetID="42" presetClass="entr" presetSubtype="0" fill="hold" nodeType="after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500"/>
                                        <p:tgtEl>
                                          <p:spTgt spid="70"/>
                                        </p:tgtEl>
                                      </p:cBhvr>
                                    </p:animEffect>
                                    <p:anim calcmode="lin" valueType="num">
                                      <p:cBhvr>
                                        <p:cTn id="68" dur="500" fill="hold"/>
                                        <p:tgtEl>
                                          <p:spTgt spid="70"/>
                                        </p:tgtEl>
                                        <p:attrNameLst>
                                          <p:attrName>ppt_x</p:attrName>
                                        </p:attrNameLst>
                                      </p:cBhvr>
                                      <p:tavLst>
                                        <p:tav tm="0">
                                          <p:val>
                                            <p:strVal val="#ppt_x"/>
                                          </p:val>
                                        </p:tav>
                                        <p:tav tm="100000">
                                          <p:val>
                                            <p:strVal val="#ppt_x"/>
                                          </p:val>
                                        </p:tav>
                                      </p:tavLst>
                                    </p:anim>
                                    <p:anim calcmode="lin" valueType="num">
                                      <p:cBhvr>
                                        <p:cTn id="69" dur="500" fill="hold"/>
                                        <p:tgtEl>
                                          <p:spTgt spid="70"/>
                                        </p:tgtEl>
                                        <p:attrNameLst>
                                          <p:attrName>ppt_y</p:attrName>
                                        </p:attrNameLst>
                                      </p:cBhvr>
                                      <p:tavLst>
                                        <p:tav tm="0">
                                          <p:val>
                                            <p:strVal val="#ppt_y+.1"/>
                                          </p:val>
                                        </p:tav>
                                        <p:tav tm="100000">
                                          <p:val>
                                            <p:strVal val="#ppt_y"/>
                                          </p:val>
                                        </p:tav>
                                      </p:tavLst>
                                    </p:anim>
                                  </p:childTnLst>
                                </p:cTn>
                              </p:par>
                            </p:childTnLst>
                          </p:cTn>
                        </p:par>
                        <p:par>
                          <p:cTn id="70" fill="hold">
                            <p:stCondLst>
                              <p:cond delay="6179"/>
                            </p:stCondLst>
                            <p:childTnLst>
                              <p:par>
                                <p:cTn id="71" presetID="41" presetClass="entr" presetSubtype="0" fill="hold" grpId="0" nodeType="afterEffect">
                                  <p:stCondLst>
                                    <p:cond delay="0"/>
                                  </p:stCondLst>
                                  <p:iterate type="lt">
                                    <p:tmPct val="2353"/>
                                  </p:iterate>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2"/>
                                        </p:tgtEl>
                                        <p:attrNameLst>
                                          <p:attrName>ppt_y</p:attrName>
                                        </p:attrNameLst>
                                      </p:cBhvr>
                                      <p:tavLst>
                                        <p:tav tm="0">
                                          <p:val>
                                            <p:strVal val="#ppt_y"/>
                                          </p:val>
                                        </p:tav>
                                        <p:tav tm="100000">
                                          <p:val>
                                            <p:strVal val="#ppt_y"/>
                                          </p:val>
                                        </p:tav>
                                      </p:tavLst>
                                    </p:anim>
                                    <p:anim calcmode="lin" valueType="num">
                                      <p:cBhvr>
                                        <p:cTn id="75"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2"/>
                                        </p:tgtEl>
                                      </p:cBhvr>
                                    </p:animEffect>
                                  </p:childTnLst>
                                </p:cTn>
                              </p:par>
                            </p:childTnLst>
                          </p:cTn>
                        </p:par>
                        <p:par>
                          <p:cTn id="78" fill="hold">
                            <p:stCondLst>
                              <p:cond delay="6785"/>
                            </p:stCondLst>
                            <p:childTnLst>
                              <p:par>
                                <p:cTn id="79" presetID="42" presetClass="entr" presetSubtype="0"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anim calcmode="lin" valueType="num">
                                      <p:cBhvr>
                                        <p:cTn id="82" dur="500" fill="hold"/>
                                        <p:tgtEl>
                                          <p:spTgt spid="57"/>
                                        </p:tgtEl>
                                        <p:attrNameLst>
                                          <p:attrName>ppt_x</p:attrName>
                                        </p:attrNameLst>
                                      </p:cBhvr>
                                      <p:tavLst>
                                        <p:tav tm="0">
                                          <p:val>
                                            <p:strVal val="#ppt_x"/>
                                          </p:val>
                                        </p:tav>
                                        <p:tav tm="100000">
                                          <p:val>
                                            <p:strVal val="#ppt_x"/>
                                          </p:val>
                                        </p:tav>
                                      </p:tavLst>
                                    </p:anim>
                                    <p:anim calcmode="lin" valueType="num">
                                      <p:cBhvr>
                                        <p:cTn id="83" dur="500" fill="hold"/>
                                        <p:tgtEl>
                                          <p:spTgt spid="57"/>
                                        </p:tgtEl>
                                        <p:attrNameLst>
                                          <p:attrName>ppt_y</p:attrName>
                                        </p:attrNameLst>
                                      </p:cBhvr>
                                      <p:tavLst>
                                        <p:tav tm="0">
                                          <p:val>
                                            <p:strVal val="#ppt_y+.1"/>
                                          </p:val>
                                        </p:tav>
                                        <p:tav tm="100000">
                                          <p:val>
                                            <p:strVal val="#ppt_y"/>
                                          </p:val>
                                        </p:tav>
                                      </p:tavLst>
                                    </p:anim>
                                  </p:childTnLst>
                                </p:cTn>
                              </p:par>
                            </p:childTnLst>
                          </p:cTn>
                        </p:par>
                        <p:par>
                          <p:cTn id="84" fill="hold">
                            <p:stCondLst>
                              <p:cond delay="7285"/>
                            </p:stCondLst>
                            <p:childTnLst>
                              <p:par>
                                <p:cTn id="85" presetID="41" presetClass="entr" presetSubtype="0" fill="hold" grpId="0" nodeType="afterEffect">
                                  <p:stCondLst>
                                    <p:cond delay="0"/>
                                  </p:stCondLst>
                                  <p:iterate type="lt">
                                    <p:tmPct val="2353"/>
                                  </p:iterate>
                                  <p:childTnLst>
                                    <p:set>
                                      <p:cBhvr>
                                        <p:cTn id="86" dur="1" fill="hold">
                                          <p:stCondLst>
                                            <p:cond delay="0"/>
                                          </p:stCondLst>
                                        </p:cTn>
                                        <p:tgtEl>
                                          <p:spTgt spid="103"/>
                                        </p:tgtEl>
                                        <p:attrNameLst>
                                          <p:attrName>style.visibility</p:attrName>
                                        </p:attrNameLst>
                                      </p:cBhvr>
                                      <p:to>
                                        <p:strVal val="visible"/>
                                      </p:to>
                                    </p:set>
                                    <p:anim calcmode="lin" valueType="num">
                                      <p:cBhvr>
                                        <p:cTn id="87"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03"/>
                                        </p:tgtEl>
                                        <p:attrNameLst>
                                          <p:attrName>ppt_y</p:attrName>
                                        </p:attrNameLst>
                                      </p:cBhvr>
                                      <p:tavLst>
                                        <p:tav tm="0">
                                          <p:val>
                                            <p:strVal val="#ppt_y"/>
                                          </p:val>
                                        </p:tav>
                                        <p:tav tm="100000">
                                          <p:val>
                                            <p:strVal val="#ppt_y"/>
                                          </p:val>
                                        </p:tav>
                                      </p:tavLst>
                                    </p:anim>
                                    <p:anim calcmode="lin" valueType="num">
                                      <p:cBhvr>
                                        <p:cTn id="89"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03"/>
                                        </p:tgtEl>
                                      </p:cBhvr>
                                    </p:animEffect>
                                  </p:childTnLst>
                                </p:cTn>
                              </p:par>
                            </p:childTnLst>
                          </p:cTn>
                        </p:par>
                        <p:par>
                          <p:cTn id="92" fill="hold">
                            <p:stCondLst>
                              <p:cond delay="7891"/>
                            </p:stCondLst>
                            <p:childTnLst>
                              <p:par>
                                <p:cTn id="93" presetID="42" presetClass="entr" presetSubtype="0" fill="hold"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500"/>
                                        <p:tgtEl>
                                          <p:spTgt spid="45"/>
                                        </p:tgtEl>
                                      </p:cBhvr>
                                    </p:animEffect>
                                    <p:anim calcmode="lin" valueType="num">
                                      <p:cBhvr>
                                        <p:cTn id="96" dur="500" fill="hold"/>
                                        <p:tgtEl>
                                          <p:spTgt spid="45"/>
                                        </p:tgtEl>
                                        <p:attrNameLst>
                                          <p:attrName>ppt_x</p:attrName>
                                        </p:attrNameLst>
                                      </p:cBhvr>
                                      <p:tavLst>
                                        <p:tav tm="0">
                                          <p:val>
                                            <p:strVal val="#ppt_x"/>
                                          </p:val>
                                        </p:tav>
                                        <p:tav tm="100000">
                                          <p:val>
                                            <p:strVal val="#ppt_x"/>
                                          </p:val>
                                        </p:tav>
                                      </p:tavLst>
                                    </p:anim>
                                    <p:anim calcmode="lin" valueType="num">
                                      <p:cBhvr>
                                        <p:cTn id="97" dur="500" fill="hold"/>
                                        <p:tgtEl>
                                          <p:spTgt spid="45"/>
                                        </p:tgtEl>
                                        <p:attrNameLst>
                                          <p:attrName>ppt_y</p:attrName>
                                        </p:attrNameLst>
                                      </p:cBhvr>
                                      <p:tavLst>
                                        <p:tav tm="0">
                                          <p:val>
                                            <p:strVal val="#ppt_y+.1"/>
                                          </p:val>
                                        </p:tav>
                                        <p:tav tm="100000">
                                          <p:val>
                                            <p:strVal val="#ppt_y"/>
                                          </p:val>
                                        </p:tav>
                                      </p:tavLst>
                                    </p:anim>
                                  </p:childTnLst>
                                </p:cTn>
                              </p:par>
                            </p:childTnLst>
                          </p:cTn>
                        </p:par>
                        <p:par>
                          <p:cTn id="98" fill="hold">
                            <p:stCondLst>
                              <p:cond delay="8391"/>
                            </p:stCondLst>
                            <p:childTnLst>
                              <p:par>
                                <p:cTn id="99" presetID="41" presetClass="entr" presetSubtype="0" fill="hold" grpId="0" nodeType="afterEffect">
                                  <p:stCondLst>
                                    <p:cond delay="0"/>
                                  </p:stCondLst>
                                  <p:iterate type="lt">
                                    <p:tmPct val="2353"/>
                                  </p:iterate>
                                  <p:childTnLst>
                                    <p:set>
                                      <p:cBhvr>
                                        <p:cTn id="100" dur="1" fill="hold">
                                          <p:stCondLst>
                                            <p:cond delay="0"/>
                                          </p:stCondLst>
                                        </p:cTn>
                                        <p:tgtEl>
                                          <p:spTgt spid="104"/>
                                        </p:tgtEl>
                                        <p:attrNameLst>
                                          <p:attrName>style.visibility</p:attrName>
                                        </p:attrNameLst>
                                      </p:cBhvr>
                                      <p:to>
                                        <p:strVal val="visible"/>
                                      </p:to>
                                    </p:set>
                                    <p:anim calcmode="lin" valueType="num">
                                      <p:cBhvr>
                                        <p:cTn id="101"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104"/>
                                        </p:tgtEl>
                                        <p:attrNameLst>
                                          <p:attrName>ppt_y</p:attrName>
                                        </p:attrNameLst>
                                      </p:cBhvr>
                                      <p:tavLst>
                                        <p:tav tm="0">
                                          <p:val>
                                            <p:strVal val="#ppt_y"/>
                                          </p:val>
                                        </p:tav>
                                        <p:tav tm="100000">
                                          <p:val>
                                            <p:strVal val="#ppt_y"/>
                                          </p:val>
                                        </p:tav>
                                      </p:tavLst>
                                    </p:anim>
                                    <p:anim calcmode="lin" valueType="num">
                                      <p:cBhvr>
                                        <p:cTn id="103"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104"/>
                                        </p:tgtEl>
                                      </p:cBhvr>
                                    </p:animEffect>
                                  </p:childTnLst>
                                </p:cTn>
                              </p:par>
                            </p:childTnLst>
                          </p:cTn>
                        </p:par>
                        <p:par>
                          <p:cTn id="106" fill="hold">
                            <p:stCondLst>
                              <p:cond delay="8997"/>
                            </p:stCondLst>
                            <p:childTnLst>
                              <p:par>
                                <p:cTn id="107" presetID="42" presetClass="entr" presetSubtype="0" fill="hold"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fade">
                                      <p:cBhvr>
                                        <p:cTn id="109" dur="500"/>
                                        <p:tgtEl>
                                          <p:spTgt spid="15"/>
                                        </p:tgtEl>
                                      </p:cBhvr>
                                    </p:animEffect>
                                    <p:anim calcmode="lin" valueType="num">
                                      <p:cBhvr>
                                        <p:cTn id="110" dur="500" fill="hold"/>
                                        <p:tgtEl>
                                          <p:spTgt spid="15"/>
                                        </p:tgtEl>
                                        <p:attrNameLst>
                                          <p:attrName>ppt_x</p:attrName>
                                        </p:attrNameLst>
                                      </p:cBhvr>
                                      <p:tavLst>
                                        <p:tav tm="0">
                                          <p:val>
                                            <p:strVal val="#ppt_x"/>
                                          </p:val>
                                        </p:tav>
                                        <p:tav tm="100000">
                                          <p:val>
                                            <p:strVal val="#ppt_x"/>
                                          </p:val>
                                        </p:tav>
                                      </p:tavLst>
                                    </p:anim>
                                    <p:anim calcmode="lin" valueType="num">
                                      <p:cBhvr>
                                        <p:cTn id="111" dur="500" fill="hold"/>
                                        <p:tgtEl>
                                          <p:spTgt spid="15"/>
                                        </p:tgtEl>
                                        <p:attrNameLst>
                                          <p:attrName>ppt_y</p:attrName>
                                        </p:attrNameLst>
                                      </p:cBhvr>
                                      <p:tavLst>
                                        <p:tav tm="0">
                                          <p:val>
                                            <p:strVal val="#ppt_y+.1"/>
                                          </p:val>
                                        </p:tav>
                                        <p:tav tm="100000">
                                          <p:val>
                                            <p:strVal val="#ppt_y"/>
                                          </p:val>
                                        </p:tav>
                                      </p:tavLst>
                                    </p:anim>
                                  </p:childTnLst>
                                </p:cTn>
                              </p:par>
                            </p:childTnLst>
                          </p:cTn>
                        </p:par>
                        <p:par>
                          <p:cTn id="112" fill="hold">
                            <p:stCondLst>
                              <p:cond delay="9497"/>
                            </p:stCondLst>
                            <p:childTnLst>
                              <p:par>
                                <p:cTn id="113" presetID="41" presetClass="entr" presetSubtype="0" fill="hold" grpId="0" nodeType="afterEffect">
                                  <p:stCondLst>
                                    <p:cond delay="0"/>
                                  </p:stCondLst>
                                  <p:iterate type="lt">
                                    <p:tmPct val="2353"/>
                                  </p:iterate>
                                  <p:childTnLst>
                                    <p:set>
                                      <p:cBhvr>
                                        <p:cTn id="114" dur="1" fill="hold">
                                          <p:stCondLst>
                                            <p:cond delay="0"/>
                                          </p:stCondLst>
                                        </p:cTn>
                                        <p:tgtEl>
                                          <p:spTgt spid="105"/>
                                        </p:tgtEl>
                                        <p:attrNameLst>
                                          <p:attrName>style.visibility</p:attrName>
                                        </p:attrNameLst>
                                      </p:cBhvr>
                                      <p:to>
                                        <p:strVal val="visible"/>
                                      </p:to>
                                    </p:set>
                                    <p:anim calcmode="lin" valueType="num">
                                      <p:cBhvr>
                                        <p:cTn id="11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105"/>
                                        </p:tgtEl>
                                        <p:attrNameLst>
                                          <p:attrName>ppt_y</p:attrName>
                                        </p:attrNameLst>
                                      </p:cBhvr>
                                      <p:tavLst>
                                        <p:tav tm="0">
                                          <p:val>
                                            <p:strVal val="#ppt_y"/>
                                          </p:val>
                                        </p:tav>
                                        <p:tav tm="100000">
                                          <p:val>
                                            <p:strVal val="#ppt_y"/>
                                          </p:val>
                                        </p:tav>
                                      </p:tavLst>
                                    </p:anim>
                                    <p:anim calcmode="lin" valueType="num">
                                      <p:cBhvr>
                                        <p:cTn id="11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97" grpId="0" animBg="1"/>
      <p:bldP spid="98" grpId="0"/>
      <p:bldP spid="99" grpId="0"/>
      <p:bldP spid="101" grpId="0"/>
      <p:bldP spid="102" grpId="0"/>
      <p:bldP spid="103" grpId="0"/>
      <p:bldP spid="104"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4352619" y="1563894"/>
            <a:ext cx="2408269" cy="600036"/>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en-US" sz="3299" dirty="0"/>
              <a:t>发展前景</a:t>
            </a:r>
            <a:endParaRPr lang="zh-CN" altLang="zh-CN" sz="3299" dirty="0"/>
          </a:p>
        </p:txBody>
      </p:sp>
      <p:sp>
        <p:nvSpPr>
          <p:cNvPr id="100" name="TextBox 99"/>
          <p:cNvSpPr txBox="1"/>
          <p:nvPr/>
        </p:nvSpPr>
        <p:spPr>
          <a:xfrm>
            <a:off x="4670871" y="2175124"/>
            <a:ext cx="1531266"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产品开发计划</a:t>
            </a:r>
            <a:endParaRPr lang="zh-CN" altLang="en-US" sz="1500" dirty="0"/>
          </a:p>
        </p:txBody>
      </p:sp>
      <p:sp>
        <p:nvSpPr>
          <p:cNvPr id="101" name="圆角矩形 100"/>
          <p:cNvSpPr/>
          <p:nvPr/>
        </p:nvSpPr>
        <p:spPr bwMode="auto">
          <a:xfrm>
            <a:off x="3443790" y="3641561"/>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2" name="圆角矩形 101"/>
          <p:cNvSpPr/>
          <p:nvPr/>
        </p:nvSpPr>
        <p:spPr bwMode="auto">
          <a:xfrm>
            <a:off x="3283092" y="1231087"/>
            <a:ext cx="642793" cy="64279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3" name="圆角矩形 102"/>
          <p:cNvSpPr/>
          <p:nvPr/>
        </p:nvSpPr>
        <p:spPr bwMode="auto">
          <a:xfrm>
            <a:off x="1408278" y="1659615"/>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圆角矩形 103"/>
          <p:cNvSpPr/>
          <p:nvPr/>
        </p:nvSpPr>
        <p:spPr bwMode="auto">
          <a:xfrm>
            <a:off x="1943939" y="1070388"/>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5" name="对角圆角矩形 104"/>
          <p:cNvSpPr/>
          <p:nvPr/>
        </p:nvSpPr>
        <p:spPr bwMode="auto">
          <a:xfrm>
            <a:off x="2211770" y="1766747"/>
            <a:ext cx="1339153" cy="13391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106" name="圆角矩形 105"/>
          <p:cNvSpPr/>
          <p:nvPr/>
        </p:nvSpPr>
        <p:spPr bwMode="auto">
          <a:xfrm>
            <a:off x="1729675" y="1445351"/>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7" name="圆角矩形 106"/>
          <p:cNvSpPr/>
          <p:nvPr/>
        </p:nvSpPr>
        <p:spPr bwMode="auto">
          <a:xfrm>
            <a:off x="3604488" y="2838069"/>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8" name="圆角矩形 107"/>
          <p:cNvSpPr/>
          <p:nvPr/>
        </p:nvSpPr>
        <p:spPr bwMode="auto">
          <a:xfrm>
            <a:off x="3068827" y="3266598"/>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9" name="圆角矩形 108"/>
          <p:cNvSpPr/>
          <p:nvPr/>
        </p:nvSpPr>
        <p:spPr bwMode="auto">
          <a:xfrm>
            <a:off x="1622543" y="2945202"/>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10" name="圆角矩形 109"/>
          <p:cNvSpPr/>
          <p:nvPr/>
        </p:nvSpPr>
        <p:spPr bwMode="auto">
          <a:xfrm>
            <a:off x="3283092" y="3480863"/>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4" name="文本框 27"/>
          <p:cNvSpPr txBox="1"/>
          <p:nvPr/>
        </p:nvSpPr>
        <p:spPr>
          <a:xfrm>
            <a:off x="2388756" y="1940149"/>
            <a:ext cx="1133644" cy="1015343"/>
          </a:xfrm>
          <a:prstGeom prst="rect">
            <a:avLst/>
          </a:prstGeom>
          <a:noFill/>
        </p:spPr>
        <p:txBody>
          <a:bodyPr wrap="none" rtlCol="0">
            <a:spAutoFit/>
          </a:bodyPr>
          <a:lstStyle/>
          <a:p>
            <a:r>
              <a:rPr lang="en-US" altLang="zh-CN" sz="5998" b="1" dirty="0">
                <a:solidFill>
                  <a:schemeClr val="accent1">
                    <a:lumMod val="50000"/>
                  </a:schemeClr>
                </a:solidFill>
                <a:latin typeface="微软雅黑" pitchFamily="34" charset="-122"/>
                <a:ea typeface="微软雅黑" pitchFamily="34" charset="-122"/>
              </a:rPr>
              <a:t>04</a:t>
            </a:r>
            <a:endParaRPr lang="zh-CN" altLang="en-US" sz="5998" b="1" dirty="0">
              <a:solidFill>
                <a:schemeClr val="accent1">
                  <a:lumMod val="50000"/>
                </a:schemeClr>
              </a:solidFill>
              <a:latin typeface="微软雅黑" pitchFamily="34" charset="-122"/>
              <a:ea typeface="微软雅黑" pitchFamily="34" charset="-122"/>
            </a:endParaRPr>
          </a:p>
        </p:txBody>
      </p:sp>
      <p:sp>
        <p:nvSpPr>
          <p:cNvPr id="16" name="TextBox 15"/>
          <p:cNvSpPr txBox="1"/>
          <p:nvPr/>
        </p:nvSpPr>
        <p:spPr>
          <a:xfrm>
            <a:off x="4670871" y="2540918"/>
            <a:ext cx="1531266"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市场开拓计划</a:t>
            </a:r>
            <a:endParaRPr lang="zh-CN" altLang="en-US" sz="1500" dirty="0"/>
          </a:p>
        </p:txBody>
      </p:sp>
      <p:sp>
        <p:nvSpPr>
          <p:cNvPr id="17" name="TextBox 16"/>
          <p:cNvSpPr txBox="1"/>
          <p:nvPr/>
        </p:nvSpPr>
        <p:spPr>
          <a:xfrm>
            <a:off x="4670872" y="2847980"/>
            <a:ext cx="1570118"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五年发展规划</a:t>
            </a:r>
            <a:endParaRPr lang="zh-CN" altLang="en-US" sz="1500" dirty="0"/>
          </a:p>
        </p:txBody>
      </p:sp>
      <p:sp>
        <p:nvSpPr>
          <p:cNvPr id="19" name="TextBox 18"/>
          <p:cNvSpPr txBox="1"/>
          <p:nvPr/>
        </p:nvSpPr>
        <p:spPr>
          <a:xfrm>
            <a:off x="6202137" y="2212529"/>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销售网络布局</a:t>
            </a:r>
            <a:endParaRPr lang="zh-CN" altLang="en-US" sz="1500" dirty="0"/>
          </a:p>
        </p:txBody>
      </p:sp>
      <p:sp>
        <p:nvSpPr>
          <p:cNvPr id="21" name="TextBox 20"/>
          <p:cNvSpPr txBox="1"/>
          <p:nvPr/>
        </p:nvSpPr>
        <p:spPr>
          <a:xfrm>
            <a:off x="6202137" y="2548012"/>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短期盈利计划</a:t>
            </a:r>
            <a:endParaRPr lang="zh-CN" altLang="en-US" sz="1500" dirty="0"/>
          </a:p>
        </p:txBody>
      </p:sp>
    </p:spTree>
    <p:extLst>
      <p:ext uri="{BB962C8B-B14F-4D97-AF65-F5344CB8AC3E}">
        <p14:creationId xmlns:p14="http://schemas.microsoft.com/office/powerpoint/2010/main" val="3533410134"/>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ppt_w</p:attrName>
                                        </p:attrNameLst>
                                      </p:cBhvr>
                                      <p:tavLst>
                                        <p:tav tm="0">
                                          <p:val>
                                            <p:fltVal val="0"/>
                                          </p:val>
                                        </p:tav>
                                        <p:tav tm="100000">
                                          <p:val>
                                            <p:strVal val="#ppt_w"/>
                                          </p:val>
                                        </p:tav>
                                      </p:tavLst>
                                    </p:anim>
                                    <p:anim calcmode="lin" valueType="num">
                                      <p:cBhvr>
                                        <p:cTn id="14" dur="400" fill="hold"/>
                                        <p:tgtEl>
                                          <p:spTgt spid="105"/>
                                        </p:tgtEl>
                                        <p:attrNameLst>
                                          <p:attrName>ppt_h</p:attrName>
                                        </p:attrNameLst>
                                      </p:cBhvr>
                                      <p:tavLst>
                                        <p:tav tm="0">
                                          <p:val>
                                            <p:fltVal val="0"/>
                                          </p:val>
                                        </p:tav>
                                        <p:tav tm="100000">
                                          <p:val>
                                            <p:strVal val="#ppt_h"/>
                                          </p:val>
                                        </p:tav>
                                      </p:tavLst>
                                    </p:anim>
                                    <p:animEffect transition="in" filter="fade">
                                      <p:cBhvr>
                                        <p:cTn id="15" dur="400"/>
                                        <p:tgtEl>
                                          <p:spTgt spid="105"/>
                                        </p:tgtEl>
                                      </p:cBhvr>
                                    </p:animEffect>
                                  </p:childTnLst>
                                </p:cTn>
                              </p:par>
                            </p:childTnLst>
                          </p:cTn>
                        </p:par>
                        <p:par>
                          <p:cTn id="16" fill="hold">
                            <p:stCondLst>
                              <p:cond delay="8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2"/>
                                        </p:tgtEl>
                                        <p:attrNameLst>
                                          <p:attrName>style.visibility</p:attrName>
                                        </p:attrNameLst>
                                      </p:cBhvr>
                                      <p:to>
                                        <p:strVal val="visible"/>
                                      </p:to>
                                    </p:set>
                                    <p:anim calcmode="lin" valueType="num">
                                      <p:cBhvr>
                                        <p:cTn id="24" dur="400" fill="hold"/>
                                        <p:tgtEl>
                                          <p:spTgt spid="102"/>
                                        </p:tgtEl>
                                        <p:attrNameLst>
                                          <p:attrName>ppt_w</p:attrName>
                                        </p:attrNameLst>
                                      </p:cBhvr>
                                      <p:tavLst>
                                        <p:tav tm="0">
                                          <p:val>
                                            <p:fltVal val="0"/>
                                          </p:val>
                                        </p:tav>
                                        <p:tav tm="100000">
                                          <p:val>
                                            <p:strVal val="#ppt_w"/>
                                          </p:val>
                                        </p:tav>
                                      </p:tavLst>
                                    </p:anim>
                                    <p:anim calcmode="lin" valueType="num">
                                      <p:cBhvr>
                                        <p:cTn id="25" dur="400" fill="hold"/>
                                        <p:tgtEl>
                                          <p:spTgt spid="102"/>
                                        </p:tgtEl>
                                        <p:attrNameLst>
                                          <p:attrName>ppt_h</p:attrName>
                                        </p:attrNameLst>
                                      </p:cBhvr>
                                      <p:tavLst>
                                        <p:tav tm="0">
                                          <p:val>
                                            <p:fltVal val="0"/>
                                          </p:val>
                                        </p:tav>
                                        <p:tav tm="100000">
                                          <p:val>
                                            <p:strVal val="#ppt_h"/>
                                          </p:val>
                                        </p:tav>
                                      </p:tavLst>
                                    </p:anim>
                                    <p:animEffect transition="in" filter="fade">
                                      <p:cBhvr>
                                        <p:cTn id="26" dur="400"/>
                                        <p:tgtEl>
                                          <p:spTgt spid="102"/>
                                        </p:tgtEl>
                                      </p:cBhvr>
                                    </p:animEffect>
                                  </p:childTnLst>
                                </p:cTn>
                              </p:par>
                            </p:childTnLst>
                          </p:cTn>
                        </p:par>
                        <p:par>
                          <p:cTn id="27" fill="hold">
                            <p:stCondLst>
                              <p:cond delay="13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84"/>
                                        </p:tgtEl>
                                      </p:cBhvr>
                                    </p:animEffect>
                                    <p:animScale>
                                      <p:cBhvr>
                                        <p:cTn id="30" dur="250" autoRev="1" fill="hold"/>
                                        <p:tgtEl>
                                          <p:spTgt spid="84"/>
                                        </p:tgtEl>
                                      </p:cBhvr>
                                      <p:by x="105000" y="105000"/>
                                    </p:animScale>
                                  </p:childTnLst>
                                </p:cTn>
                              </p:par>
                              <p:par>
                                <p:cTn id="31" presetID="53" presetClass="entr" presetSubtype="16"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250" fill="hold"/>
                                        <p:tgtEl>
                                          <p:spTgt spid="107"/>
                                        </p:tgtEl>
                                        <p:attrNameLst>
                                          <p:attrName>ppt_w</p:attrName>
                                        </p:attrNameLst>
                                      </p:cBhvr>
                                      <p:tavLst>
                                        <p:tav tm="0">
                                          <p:val>
                                            <p:fltVal val="0"/>
                                          </p:val>
                                        </p:tav>
                                        <p:tav tm="100000">
                                          <p:val>
                                            <p:strVal val="#ppt_w"/>
                                          </p:val>
                                        </p:tav>
                                      </p:tavLst>
                                    </p:anim>
                                    <p:anim calcmode="lin" valueType="num">
                                      <p:cBhvr>
                                        <p:cTn id="34" dur="250" fill="hold"/>
                                        <p:tgtEl>
                                          <p:spTgt spid="107"/>
                                        </p:tgtEl>
                                        <p:attrNameLst>
                                          <p:attrName>ppt_h</p:attrName>
                                        </p:attrNameLst>
                                      </p:cBhvr>
                                      <p:tavLst>
                                        <p:tav tm="0">
                                          <p:val>
                                            <p:fltVal val="0"/>
                                          </p:val>
                                        </p:tav>
                                        <p:tav tm="100000">
                                          <p:val>
                                            <p:strVal val="#ppt_h"/>
                                          </p:val>
                                        </p:tav>
                                      </p:tavLst>
                                    </p:anim>
                                    <p:animEffect transition="in" filter="fade">
                                      <p:cBhvr>
                                        <p:cTn id="35" dur="250"/>
                                        <p:tgtEl>
                                          <p:spTgt spid="107"/>
                                        </p:tgtEl>
                                      </p:cBhvr>
                                    </p:animEffect>
                                  </p:childTnLst>
                                </p:cTn>
                              </p:par>
                            </p:childTnLst>
                          </p:cTn>
                        </p:par>
                        <p:par>
                          <p:cTn id="36" fill="hold">
                            <p:stCondLst>
                              <p:cond delay="1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24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0"/>
                                        </p:tgtEl>
                                        <p:attrNameLst>
                                          <p:attrName>style.visibility</p:attrName>
                                        </p:attrNameLst>
                                      </p:cBhvr>
                                      <p:to>
                                        <p:strVal val="visible"/>
                                      </p:to>
                                    </p:set>
                                    <p:anim calcmode="lin" valueType="num">
                                      <p:cBhvr>
                                        <p:cTn id="47"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00"/>
                                        </p:tgtEl>
                                        <p:attrNameLst>
                                          <p:attrName>ppt_y</p:attrName>
                                        </p:attrNameLst>
                                      </p:cBhvr>
                                      <p:tavLst>
                                        <p:tav tm="0">
                                          <p:val>
                                            <p:strVal val="#ppt_y"/>
                                          </p:val>
                                        </p:tav>
                                        <p:tav tm="100000">
                                          <p:val>
                                            <p:strVal val="#ppt_y"/>
                                          </p:val>
                                        </p:tav>
                                      </p:tavLst>
                                    </p:anim>
                                    <p:anim calcmode="lin" valueType="num">
                                      <p:cBhvr>
                                        <p:cTn id="49"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00"/>
                                        </p:tgtEl>
                                      </p:cBhvr>
                                    </p:animEffect>
                                  </p:childTnLst>
                                </p:cTn>
                              </p:par>
                            </p:childTnLst>
                          </p:cTn>
                        </p:par>
                        <p:par>
                          <p:cTn id="52" fill="hold">
                            <p:stCondLst>
                              <p:cond delay="28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6"/>
                                        </p:tgtEl>
                                        <p:attrNameLst>
                                          <p:attrName>ppt_y</p:attrName>
                                        </p:attrNameLst>
                                      </p:cBhvr>
                                      <p:tavLst>
                                        <p:tav tm="0">
                                          <p:val>
                                            <p:strVal val="#ppt_y"/>
                                          </p:val>
                                        </p:tav>
                                        <p:tav tm="100000">
                                          <p:val>
                                            <p:strVal val="#ppt_y"/>
                                          </p:val>
                                        </p:tav>
                                      </p:tavLst>
                                    </p:anim>
                                    <p:anim calcmode="lin" valueType="num">
                                      <p:cBhvr>
                                        <p:cTn id="5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6"/>
                                        </p:tgtEl>
                                      </p:cBhvr>
                                    </p:animEffect>
                                  </p:childTnLst>
                                </p:cTn>
                              </p:par>
                            </p:childTnLst>
                          </p:cTn>
                        </p:par>
                        <p:par>
                          <p:cTn id="60" fill="hold">
                            <p:stCondLst>
                              <p:cond delay="32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anim calcmode="lin" valueType="num">
                                      <p:cBhvr>
                                        <p:cTn id="65"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7"/>
                                        </p:tgtEl>
                                      </p:cBhvr>
                                    </p:animEffect>
                                  </p:childTnLst>
                                </p:cTn>
                              </p:par>
                            </p:childTnLst>
                          </p:cTn>
                        </p:par>
                        <p:par>
                          <p:cTn id="68" fill="hold">
                            <p:stCondLst>
                              <p:cond delay="36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9"/>
                                        </p:tgtEl>
                                        <p:attrNameLst>
                                          <p:attrName>style.visibility</p:attrName>
                                        </p:attrNameLst>
                                      </p:cBhvr>
                                      <p:to>
                                        <p:strVal val="visible"/>
                                      </p:to>
                                    </p:set>
                                    <p:anim calcmode="lin" valueType="num">
                                      <p:cBhvr>
                                        <p:cTn id="71"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19"/>
                                        </p:tgtEl>
                                        <p:attrNameLst>
                                          <p:attrName>ppt_y</p:attrName>
                                        </p:attrNameLst>
                                      </p:cBhvr>
                                      <p:tavLst>
                                        <p:tav tm="0">
                                          <p:val>
                                            <p:strVal val="#ppt_y"/>
                                          </p:val>
                                        </p:tav>
                                        <p:tav tm="100000">
                                          <p:val>
                                            <p:strVal val="#ppt_y"/>
                                          </p:val>
                                        </p:tav>
                                      </p:tavLst>
                                    </p:anim>
                                    <p:anim calcmode="lin" valueType="num">
                                      <p:cBhvr>
                                        <p:cTn id="73"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19"/>
                                        </p:tgtEl>
                                      </p:cBhvr>
                                    </p:animEffect>
                                  </p:childTnLst>
                                </p:cTn>
                              </p:par>
                            </p:childTnLst>
                          </p:cTn>
                        </p:par>
                        <p:par>
                          <p:cTn id="76" fill="hold">
                            <p:stCondLst>
                              <p:cond delay="40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1"/>
                                        </p:tgtEl>
                                        <p:attrNameLst>
                                          <p:attrName>style.visibility</p:attrName>
                                        </p:attrNameLst>
                                      </p:cBhvr>
                                      <p:to>
                                        <p:strVal val="visible"/>
                                      </p:to>
                                    </p:set>
                                    <p:anim calcmode="lin" valueType="num">
                                      <p:cBhvr>
                                        <p:cTn id="79"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0" dur="250" fill="hold"/>
                                        <p:tgtEl>
                                          <p:spTgt spid="21"/>
                                        </p:tgtEl>
                                        <p:attrNameLst>
                                          <p:attrName>ppt_y</p:attrName>
                                        </p:attrNameLst>
                                      </p:cBhvr>
                                      <p:tavLst>
                                        <p:tav tm="0">
                                          <p:val>
                                            <p:strVal val="#ppt_y"/>
                                          </p:val>
                                        </p:tav>
                                        <p:tav tm="100000">
                                          <p:val>
                                            <p:strVal val="#ppt_y"/>
                                          </p:val>
                                        </p:tav>
                                      </p:tavLst>
                                    </p:anim>
                                    <p:anim calcmode="lin" valueType="num">
                                      <p:cBhvr>
                                        <p:cTn id="81"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2"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50" tmFilter="0,0; .5, 1; 1, 1"/>
                                        <p:tgtEl>
                                          <p:spTgt spid="2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01"/>
                                        </p:tgtEl>
                                        <p:attrNameLst>
                                          <p:attrName>style.visibility</p:attrName>
                                        </p:attrNameLst>
                                      </p:cBhvr>
                                      <p:to>
                                        <p:strVal val="visible"/>
                                      </p:to>
                                    </p:set>
                                    <p:anim calcmode="lin" valueType="num">
                                      <p:cBhvr>
                                        <p:cTn id="86" dur="400" fill="hold"/>
                                        <p:tgtEl>
                                          <p:spTgt spid="101"/>
                                        </p:tgtEl>
                                        <p:attrNameLst>
                                          <p:attrName>ppt_w</p:attrName>
                                        </p:attrNameLst>
                                      </p:cBhvr>
                                      <p:tavLst>
                                        <p:tav tm="0">
                                          <p:val>
                                            <p:fltVal val="0"/>
                                          </p:val>
                                        </p:tav>
                                        <p:tav tm="100000">
                                          <p:val>
                                            <p:strVal val="#ppt_w"/>
                                          </p:val>
                                        </p:tav>
                                      </p:tavLst>
                                    </p:anim>
                                    <p:anim calcmode="lin" valueType="num">
                                      <p:cBhvr>
                                        <p:cTn id="87" dur="400" fill="hold"/>
                                        <p:tgtEl>
                                          <p:spTgt spid="101"/>
                                        </p:tgtEl>
                                        <p:attrNameLst>
                                          <p:attrName>ppt_h</p:attrName>
                                        </p:attrNameLst>
                                      </p:cBhvr>
                                      <p:tavLst>
                                        <p:tav tm="0">
                                          <p:val>
                                            <p:fltVal val="0"/>
                                          </p:val>
                                        </p:tav>
                                        <p:tav tm="100000">
                                          <p:val>
                                            <p:strVal val="#ppt_h"/>
                                          </p:val>
                                        </p:tav>
                                      </p:tavLst>
                                    </p:anim>
                                    <p:animEffect transition="in" filter="fade">
                                      <p:cBhvr>
                                        <p:cTn id="88" dur="400"/>
                                        <p:tgtEl>
                                          <p:spTgt spid="101"/>
                                        </p:tgtEl>
                                      </p:cBhvr>
                                    </p:animEffect>
                                  </p:childTnLst>
                                </p:cTn>
                              </p:par>
                            </p:childTnLst>
                          </p:cTn>
                        </p:par>
                        <p:par>
                          <p:cTn id="89" fill="hold">
                            <p:stCondLst>
                              <p:cond delay="4450"/>
                            </p:stCondLst>
                            <p:childTnLst>
                              <p:par>
                                <p:cTn id="90" presetID="53" presetClass="entr" presetSubtype="16"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 calcmode="lin" valueType="num">
                                      <p:cBhvr>
                                        <p:cTn id="92" dur="250" fill="hold"/>
                                        <p:tgtEl>
                                          <p:spTgt spid="110"/>
                                        </p:tgtEl>
                                        <p:attrNameLst>
                                          <p:attrName>ppt_w</p:attrName>
                                        </p:attrNameLst>
                                      </p:cBhvr>
                                      <p:tavLst>
                                        <p:tav tm="0">
                                          <p:val>
                                            <p:fltVal val="0"/>
                                          </p:val>
                                        </p:tav>
                                        <p:tav tm="100000">
                                          <p:val>
                                            <p:strVal val="#ppt_w"/>
                                          </p:val>
                                        </p:tav>
                                      </p:tavLst>
                                    </p:anim>
                                    <p:anim calcmode="lin" valueType="num">
                                      <p:cBhvr>
                                        <p:cTn id="93" dur="250" fill="hold"/>
                                        <p:tgtEl>
                                          <p:spTgt spid="110"/>
                                        </p:tgtEl>
                                        <p:attrNameLst>
                                          <p:attrName>ppt_h</p:attrName>
                                        </p:attrNameLst>
                                      </p:cBhvr>
                                      <p:tavLst>
                                        <p:tav tm="0">
                                          <p:val>
                                            <p:fltVal val="0"/>
                                          </p:val>
                                        </p:tav>
                                        <p:tav tm="100000">
                                          <p:val>
                                            <p:strVal val="#ppt_h"/>
                                          </p:val>
                                        </p:tav>
                                      </p:tavLst>
                                    </p:anim>
                                    <p:animEffect transition="in" filter="fade">
                                      <p:cBhvr>
                                        <p:cTn id="94" dur="250"/>
                                        <p:tgtEl>
                                          <p:spTgt spid="110"/>
                                        </p:tgtEl>
                                      </p:cBhvr>
                                    </p:animEffect>
                                  </p:childTnLst>
                                </p:cTn>
                              </p:par>
                            </p:childTnLst>
                          </p:cTn>
                        </p:par>
                        <p:par>
                          <p:cTn id="95" fill="hold">
                            <p:stCondLst>
                              <p:cond delay="4700"/>
                            </p:stCondLst>
                            <p:childTnLst>
                              <p:par>
                                <p:cTn id="96" presetID="53" presetClass="entr" presetSubtype="16"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p:cTn id="98" dur="400" fill="hold"/>
                                        <p:tgtEl>
                                          <p:spTgt spid="104"/>
                                        </p:tgtEl>
                                        <p:attrNameLst>
                                          <p:attrName>ppt_w</p:attrName>
                                        </p:attrNameLst>
                                      </p:cBhvr>
                                      <p:tavLst>
                                        <p:tav tm="0">
                                          <p:val>
                                            <p:fltVal val="0"/>
                                          </p:val>
                                        </p:tav>
                                        <p:tav tm="100000">
                                          <p:val>
                                            <p:strVal val="#ppt_w"/>
                                          </p:val>
                                        </p:tav>
                                      </p:tavLst>
                                    </p:anim>
                                    <p:anim calcmode="lin" valueType="num">
                                      <p:cBhvr>
                                        <p:cTn id="99" dur="400" fill="hold"/>
                                        <p:tgtEl>
                                          <p:spTgt spid="104"/>
                                        </p:tgtEl>
                                        <p:attrNameLst>
                                          <p:attrName>ppt_h</p:attrName>
                                        </p:attrNameLst>
                                      </p:cBhvr>
                                      <p:tavLst>
                                        <p:tav tm="0">
                                          <p:val>
                                            <p:fltVal val="0"/>
                                          </p:val>
                                        </p:tav>
                                        <p:tav tm="100000">
                                          <p:val>
                                            <p:strVal val="#ppt_h"/>
                                          </p:val>
                                        </p:tav>
                                      </p:tavLst>
                                    </p:anim>
                                    <p:animEffect transition="in" filter="fade">
                                      <p:cBhvr>
                                        <p:cTn id="100" dur="400"/>
                                        <p:tgtEl>
                                          <p:spTgt spid="104"/>
                                        </p:tgtEl>
                                      </p:cBhvr>
                                    </p:animEffect>
                                  </p:childTnLst>
                                </p:cTn>
                              </p:par>
                            </p:childTnLst>
                          </p:cTn>
                        </p:par>
                        <p:par>
                          <p:cTn id="101" fill="hold">
                            <p:stCondLst>
                              <p:cond delay="5100"/>
                            </p:stCondLst>
                            <p:childTnLst>
                              <p:par>
                                <p:cTn id="102" presetID="53" presetClass="entr" presetSubtype="16" fill="hold" grpId="0" nodeType="afterEffect">
                                  <p:stCondLst>
                                    <p:cond delay="0"/>
                                  </p:stCondLst>
                                  <p:childTnLst>
                                    <p:set>
                                      <p:cBhvr>
                                        <p:cTn id="103" dur="1" fill="hold">
                                          <p:stCondLst>
                                            <p:cond delay="0"/>
                                          </p:stCondLst>
                                        </p:cTn>
                                        <p:tgtEl>
                                          <p:spTgt spid="108"/>
                                        </p:tgtEl>
                                        <p:attrNameLst>
                                          <p:attrName>style.visibility</p:attrName>
                                        </p:attrNameLst>
                                      </p:cBhvr>
                                      <p:to>
                                        <p:strVal val="visible"/>
                                      </p:to>
                                    </p:set>
                                    <p:anim calcmode="lin" valueType="num">
                                      <p:cBhvr>
                                        <p:cTn id="104" dur="250" fill="hold"/>
                                        <p:tgtEl>
                                          <p:spTgt spid="108"/>
                                        </p:tgtEl>
                                        <p:attrNameLst>
                                          <p:attrName>ppt_w</p:attrName>
                                        </p:attrNameLst>
                                      </p:cBhvr>
                                      <p:tavLst>
                                        <p:tav tm="0">
                                          <p:val>
                                            <p:fltVal val="0"/>
                                          </p:val>
                                        </p:tav>
                                        <p:tav tm="100000">
                                          <p:val>
                                            <p:strVal val="#ppt_w"/>
                                          </p:val>
                                        </p:tav>
                                      </p:tavLst>
                                    </p:anim>
                                    <p:anim calcmode="lin" valueType="num">
                                      <p:cBhvr>
                                        <p:cTn id="105" dur="250" fill="hold"/>
                                        <p:tgtEl>
                                          <p:spTgt spid="108"/>
                                        </p:tgtEl>
                                        <p:attrNameLst>
                                          <p:attrName>ppt_h</p:attrName>
                                        </p:attrNameLst>
                                      </p:cBhvr>
                                      <p:tavLst>
                                        <p:tav tm="0">
                                          <p:val>
                                            <p:fltVal val="0"/>
                                          </p:val>
                                        </p:tav>
                                        <p:tav tm="100000">
                                          <p:val>
                                            <p:strVal val="#ppt_h"/>
                                          </p:val>
                                        </p:tav>
                                      </p:tavLst>
                                    </p:anim>
                                    <p:animEffect transition="in" filter="fade">
                                      <p:cBhvr>
                                        <p:cTn id="106" dur="250"/>
                                        <p:tgtEl>
                                          <p:spTgt spid="108"/>
                                        </p:tgtEl>
                                      </p:cBhvr>
                                    </p:animEffect>
                                  </p:childTnLst>
                                </p:cTn>
                              </p:par>
                            </p:childTnLst>
                          </p:cTn>
                        </p:par>
                        <p:par>
                          <p:cTn id="107" fill="hold">
                            <p:stCondLst>
                              <p:cond delay="5350"/>
                            </p:stCondLst>
                            <p:childTnLst>
                              <p:par>
                                <p:cTn id="108" presetID="53" presetClass="entr" presetSubtype="16" fill="hold" grpId="0" nodeType="afterEffect">
                                  <p:stCondLst>
                                    <p:cond delay="0"/>
                                  </p:stCondLst>
                                  <p:childTnLst>
                                    <p:set>
                                      <p:cBhvr>
                                        <p:cTn id="109" dur="1" fill="hold">
                                          <p:stCondLst>
                                            <p:cond delay="0"/>
                                          </p:stCondLst>
                                        </p:cTn>
                                        <p:tgtEl>
                                          <p:spTgt spid="103"/>
                                        </p:tgtEl>
                                        <p:attrNameLst>
                                          <p:attrName>style.visibility</p:attrName>
                                        </p:attrNameLst>
                                      </p:cBhvr>
                                      <p:to>
                                        <p:strVal val="visible"/>
                                      </p:to>
                                    </p:set>
                                    <p:anim calcmode="lin" valueType="num">
                                      <p:cBhvr>
                                        <p:cTn id="110" dur="400" fill="hold"/>
                                        <p:tgtEl>
                                          <p:spTgt spid="103"/>
                                        </p:tgtEl>
                                        <p:attrNameLst>
                                          <p:attrName>ppt_w</p:attrName>
                                        </p:attrNameLst>
                                      </p:cBhvr>
                                      <p:tavLst>
                                        <p:tav tm="0">
                                          <p:val>
                                            <p:fltVal val="0"/>
                                          </p:val>
                                        </p:tav>
                                        <p:tav tm="100000">
                                          <p:val>
                                            <p:strVal val="#ppt_w"/>
                                          </p:val>
                                        </p:tav>
                                      </p:tavLst>
                                    </p:anim>
                                    <p:anim calcmode="lin" valueType="num">
                                      <p:cBhvr>
                                        <p:cTn id="111" dur="400" fill="hold"/>
                                        <p:tgtEl>
                                          <p:spTgt spid="103"/>
                                        </p:tgtEl>
                                        <p:attrNameLst>
                                          <p:attrName>ppt_h</p:attrName>
                                        </p:attrNameLst>
                                      </p:cBhvr>
                                      <p:tavLst>
                                        <p:tav tm="0">
                                          <p:val>
                                            <p:fltVal val="0"/>
                                          </p:val>
                                        </p:tav>
                                        <p:tav tm="100000">
                                          <p:val>
                                            <p:strVal val="#ppt_h"/>
                                          </p:val>
                                        </p:tav>
                                      </p:tavLst>
                                    </p:anim>
                                    <p:animEffect transition="in" filter="fade">
                                      <p:cBhvr>
                                        <p:cTn id="112" dur="400"/>
                                        <p:tgtEl>
                                          <p:spTgt spid="103"/>
                                        </p:tgtEl>
                                      </p:cBhvr>
                                    </p:animEffect>
                                  </p:childTnLst>
                                </p:cTn>
                              </p:par>
                            </p:childTnLst>
                          </p:cTn>
                        </p:par>
                        <p:par>
                          <p:cTn id="113" fill="hold">
                            <p:stCondLst>
                              <p:cond delay="5750"/>
                            </p:stCondLst>
                            <p:childTnLst>
                              <p:par>
                                <p:cTn id="114" presetID="53" presetClass="entr" presetSubtype="16" fill="hold" grpId="0" nodeType="afterEffect">
                                  <p:stCondLst>
                                    <p:cond delay="0"/>
                                  </p:stCondLst>
                                  <p:childTnLst>
                                    <p:set>
                                      <p:cBhvr>
                                        <p:cTn id="115" dur="1" fill="hold">
                                          <p:stCondLst>
                                            <p:cond delay="0"/>
                                          </p:stCondLst>
                                        </p:cTn>
                                        <p:tgtEl>
                                          <p:spTgt spid="106"/>
                                        </p:tgtEl>
                                        <p:attrNameLst>
                                          <p:attrName>style.visibility</p:attrName>
                                        </p:attrNameLst>
                                      </p:cBhvr>
                                      <p:to>
                                        <p:strVal val="visible"/>
                                      </p:to>
                                    </p:set>
                                    <p:anim calcmode="lin" valueType="num">
                                      <p:cBhvr>
                                        <p:cTn id="116" dur="250" fill="hold"/>
                                        <p:tgtEl>
                                          <p:spTgt spid="106"/>
                                        </p:tgtEl>
                                        <p:attrNameLst>
                                          <p:attrName>ppt_w</p:attrName>
                                        </p:attrNameLst>
                                      </p:cBhvr>
                                      <p:tavLst>
                                        <p:tav tm="0">
                                          <p:val>
                                            <p:fltVal val="0"/>
                                          </p:val>
                                        </p:tav>
                                        <p:tav tm="100000">
                                          <p:val>
                                            <p:strVal val="#ppt_w"/>
                                          </p:val>
                                        </p:tav>
                                      </p:tavLst>
                                    </p:anim>
                                    <p:anim calcmode="lin" valueType="num">
                                      <p:cBhvr>
                                        <p:cTn id="117" dur="250" fill="hold"/>
                                        <p:tgtEl>
                                          <p:spTgt spid="106"/>
                                        </p:tgtEl>
                                        <p:attrNameLst>
                                          <p:attrName>ppt_h</p:attrName>
                                        </p:attrNameLst>
                                      </p:cBhvr>
                                      <p:tavLst>
                                        <p:tav tm="0">
                                          <p:val>
                                            <p:fltVal val="0"/>
                                          </p:val>
                                        </p:tav>
                                        <p:tav tm="100000">
                                          <p:val>
                                            <p:strVal val="#ppt_h"/>
                                          </p:val>
                                        </p:tav>
                                      </p:tavLst>
                                    </p:anim>
                                    <p:animEffect transition="in" filter="fade">
                                      <p:cBhvr>
                                        <p:cTn id="118"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84" grpId="0"/>
      <p:bldP spid="84" grpId="1"/>
      <p:bldP spid="16" grpId="0"/>
      <p:bldP spid="17" grpId="0"/>
      <p:bldP spid="19"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直接连接符 71"/>
          <p:cNvCxnSpPr/>
          <p:nvPr/>
        </p:nvCxnSpPr>
        <p:spPr>
          <a:xfrm flipV="1">
            <a:off x="3080148" y="2163835"/>
            <a:ext cx="0" cy="32253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31136" y="2486640"/>
            <a:ext cx="9674642" cy="1951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07" name="文本框 33"/>
          <p:cNvSpPr txBox="1"/>
          <p:nvPr/>
        </p:nvSpPr>
        <p:spPr>
          <a:xfrm>
            <a:off x="2361159" y="1166821"/>
            <a:ext cx="1653301" cy="415370"/>
          </a:xfrm>
          <a:prstGeom prst="rect">
            <a:avLst/>
          </a:prstGeom>
          <a:noFill/>
        </p:spPr>
        <p:txBody>
          <a:bodyPr wrap="square" rtlCol="0">
            <a:spAutoFit/>
          </a:bodyPr>
          <a:lstStyle/>
          <a:p>
            <a:r>
              <a:rPr lang="zh-CN" altLang="zh-CN" sz="2099" b="1" dirty="0">
                <a:latin typeface="微软雅黑" pitchFamily="34" charset="-122"/>
                <a:ea typeface="微软雅黑" pitchFamily="34" charset="-122"/>
              </a:rPr>
              <a:t>公司与团队</a:t>
            </a:r>
            <a:endParaRPr lang="zh-CN" altLang="en-US" sz="2099" dirty="0">
              <a:latin typeface="微软雅黑" pitchFamily="34" charset="-122"/>
              <a:ea typeface="微软雅黑" pitchFamily="34" charset="-122"/>
            </a:endParaRPr>
          </a:p>
        </p:txBody>
      </p:sp>
      <p:sp>
        <p:nvSpPr>
          <p:cNvPr id="108" name="TextBox 107"/>
          <p:cNvSpPr txBox="1"/>
          <p:nvPr/>
        </p:nvSpPr>
        <p:spPr>
          <a:xfrm>
            <a:off x="2729850" y="1502009"/>
            <a:ext cx="809903" cy="276999"/>
          </a:xfrm>
          <a:prstGeom prst="rect">
            <a:avLst/>
          </a:prstGeom>
          <a:noFill/>
        </p:spPr>
        <p:txBody>
          <a:bodyPr wrap="square" rtlCol="0">
            <a:spAutoFit/>
          </a:bodyPr>
          <a:lstStyle/>
          <a:p>
            <a:r>
              <a:rPr lang="zh-CN" altLang="zh-CN" sz="1200" b="1" dirty="0">
                <a:solidFill>
                  <a:schemeClr val="tx1">
                    <a:lumMod val="65000"/>
                    <a:lumOff val="35000"/>
                  </a:schemeClr>
                </a:solidFill>
                <a:latin typeface="微软雅黑" pitchFamily="34" charset="-122"/>
                <a:ea typeface="微软雅黑" pitchFamily="34" charset="-122"/>
              </a:rPr>
              <a:t>我们是谁</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21" name="圆角矩形 120"/>
          <p:cNvSpPr/>
          <p:nvPr/>
        </p:nvSpPr>
        <p:spPr bwMode="auto">
          <a:xfrm>
            <a:off x="2918903" y="1836798"/>
            <a:ext cx="424457" cy="41333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78" name="圆角矩形 77"/>
          <p:cNvSpPr/>
          <p:nvPr/>
        </p:nvSpPr>
        <p:spPr bwMode="auto">
          <a:xfrm>
            <a:off x="779294" y="2163835"/>
            <a:ext cx="1109790" cy="5767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文本框 5"/>
          <p:cNvSpPr txBox="1"/>
          <p:nvPr/>
        </p:nvSpPr>
        <p:spPr>
          <a:xfrm>
            <a:off x="800071" y="2186360"/>
            <a:ext cx="1109790" cy="553870"/>
          </a:xfrm>
          <a:prstGeom prst="rect">
            <a:avLst/>
          </a:prstGeom>
          <a:noFill/>
        </p:spPr>
        <p:txBody>
          <a:bodyPr wrap="square" rtlCol="0">
            <a:spAutoFit/>
          </a:bodyPr>
          <a:lstStyle/>
          <a:p>
            <a:pPr algn="ctr"/>
            <a:r>
              <a:rPr lang="zh-CN" altLang="en-US" sz="2999" dirty="0">
                <a:solidFill>
                  <a:schemeClr val="tx1">
                    <a:lumMod val="50000"/>
                    <a:lumOff val="50000"/>
                  </a:schemeClr>
                </a:solidFill>
                <a:effectLst>
                  <a:innerShdw blurRad="63500" dist="38100" dir="13500000">
                    <a:prstClr val="black">
                      <a:alpha val="50000"/>
                    </a:prstClr>
                  </a:innerShdw>
                </a:effectLst>
                <a:latin typeface="微软雅黑" pitchFamily="34" charset="-122"/>
                <a:ea typeface="微软雅黑" pitchFamily="34" charset="-122"/>
              </a:rPr>
              <a:t>目录</a:t>
            </a:r>
          </a:p>
        </p:txBody>
      </p:sp>
      <p:cxnSp>
        <p:nvCxnSpPr>
          <p:cNvPr id="132" name="直接连接符 131"/>
          <p:cNvCxnSpPr/>
          <p:nvPr/>
        </p:nvCxnSpPr>
        <p:spPr>
          <a:xfrm flipV="1">
            <a:off x="4094451" y="2506160"/>
            <a:ext cx="0" cy="32253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22" name="圆角矩形 121"/>
          <p:cNvSpPr/>
          <p:nvPr/>
        </p:nvSpPr>
        <p:spPr bwMode="auto">
          <a:xfrm>
            <a:off x="3874920" y="2735884"/>
            <a:ext cx="452844" cy="452844"/>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cxnSp>
        <p:nvCxnSpPr>
          <p:cNvPr id="133" name="直接连接符 132"/>
          <p:cNvCxnSpPr/>
          <p:nvPr/>
        </p:nvCxnSpPr>
        <p:spPr>
          <a:xfrm flipV="1">
            <a:off x="5193096" y="2163834"/>
            <a:ext cx="0" cy="32253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23" name="圆角矩形 122"/>
          <p:cNvSpPr/>
          <p:nvPr/>
        </p:nvSpPr>
        <p:spPr bwMode="auto">
          <a:xfrm>
            <a:off x="4977523" y="1768545"/>
            <a:ext cx="438591" cy="43859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cxnSp>
        <p:nvCxnSpPr>
          <p:cNvPr id="134" name="直接连接符 133"/>
          <p:cNvCxnSpPr/>
          <p:nvPr/>
        </p:nvCxnSpPr>
        <p:spPr>
          <a:xfrm flipV="1">
            <a:off x="6235842" y="2481702"/>
            <a:ext cx="0" cy="32253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V="1">
            <a:off x="7446780" y="2173862"/>
            <a:ext cx="0" cy="322539"/>
          </a:xfrm>
          <a:prstGeom prst="line">
            <a:avLst/>
          </a:prstGeom>
          <a:ln w="25400">
            <a:solidFill>
              <a:schemeClr val="tx1">
                <a:lumMod val="50000"/>
                <a:lumOff val="50000"/>
              </a:schemeClr>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28" name="圆角矩形 127"/>
          <p:cNvSpPr/>
          <p:nvPr/>
        </p:nvSpPr>
        <p:spPr bwMode="auto">
          <a:xfrm>
            <a:off x="7250876" y="1848769"/>
            <a:ext cx="391807" cy="39180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36" name="圆角矩形 135"/>
          <p:cNvSpPr/>
          <p:nvPr/>
        </p:nvSpPr>
        <p:spPr bwMode="auto">
          <a:xfrm>
            <a:off x="6009420" y="2740598"/>
            <a:ext cx="452844" cy="452844"/>
          </a:xfrm>
          <a:prstGeom prst="roundRect">
            <a:avLst>
              <a:gd name="adj" fmla="val 6712"/>
            </a:avLst>
          </a:prstGeom>
          <a:gradFill flip="none" rotWithShape="1">
            <a:gsLst>
              <a:gs pos="0">
                <a:schemeClr val="tx1">
                  <a:lumMod val="50000"/>
                  <a:lumOff val="50000"/>
                </a:schemeClr>
              </a:gs>
              <a:gs pos="100000">
                <a:schemeClr val="bg1">
                  <a:lumMod val="65000"/>
                </a:schemeClr>
              </a:gs>
            </a:gsLst>
            <a:lin ang="8100000" scaled="1"/>
            <a:tileRect/>
          </a:gradFill>
          <a:ln w="9525" cap="flat" cmpd="sng" algn="ctr">
            <a:gradFill flip="none" rotWithShape="1">
              <a:gsLst>
                <a:gs pos="0">
                  <a:schemeClr val="tx1">
                    <a:lumMod val="65000"/>
                    <a:lumOff val="35000"/>
                  </a:schemeClr>
                </a:gs>
                <a:gs pos="50000">
                  <a:schemeClr val="bg1">
                    <a:lumMod val="75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37" name="文本框 33"/>
          <p:cNvSpPr txBox="1"/>
          <p:nvPr/>
        </p:nvSpPr>
        <p:spPr>
          <a:xfrm>
            <a:off x="3473795" y="3349446"/>
            <a:ext cx="1278791" cy="41537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zh-CN" sz="2099" dirty="0"/>
              <a:t>项目介绍</a:t>
            </a:r>
            <a:endParaRPr lang="zh-CN" altLang="en-US" sz="2099" dirty="0"/>
          </a:p>
        </p:txBody>
      </p:sp>
      <p:sp>
        <p:nvSpPr>
          <p:cNvPr id="138" name="TextBox 137"/>
          <p:cNvSpPr txBox="1"/>
          <p:nvPr/>
        </p:nvSpPr>
        <p:spPr>
          <a:xfrm>
            <a:off x="3525430" y="3684634"/>
            <a:ext cx="1127157" cy="276999"/>
          </a:xfrm>
          <a:prstGeom prst="rect">
            <a:avLst/>
          </a:prstGeom>
          <a:noFill/>
        </p:spPr>
        <p:txBody>
          <a:bodyPr wrap="square" rtlCol="0">
            <a:spAutoFit/>
          </a:bodyPr>
          <a:lstStyle>
            <a:defPPr>
              <a:defRPr lang="zh-CN"/>
            </a:defPPr>
            <a:lvl1pPr>
              <a:defRPr sz="1600" b="1">
                <a:solidFill>
                  <a:schemeClr val="tx1">
                    <a:lumMod val="65000"/>
                    <a:lumOff val="35000"/>
                  </a:schemeClr>
                </a:solidFill>
                <a:latin typeface="微软雅黑" pitchFamily="34" charset="-122"/>
                <a:ea typeface="微软雅黑" pitchFamily="34" charset="-122"/>
              </a:defRPr>
            </a:lvl1pPr>
          </a:lstStyle>
          <a:p>
            <a:r>
              <a:rPr lang="zh-CN" altLang="zh-CN" sz="1200" dirty="0"/>
              <a:t>我们要做什么</a:t>
            </a:r>
            <a:endParaRPr lang="zh-CN" altLang="en-US" sz="1200" dirty="0"/>
          </a:p>
        </p:txBody>
      </p:sp>
      <p:sp>
        <p:nvSpPr>
          <p:cNvPr id="141" name="文本框 33"/>
          <p:cNvSpPr txBox="1"/>
          <p:nvPr/>
        </p:nvSpPr>
        <p:spPr>
          <a:xfrm>
            <a:off x="4452460" y="1166821"/>
            <a:ext cx="1653301" cy="41537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zh-CN" sz="2099" dirty="0"/>
              <a:t>产品与运营</a:t>
            </a:r>
            <a:endParaRPr lang="zh-CN" altLang="en-US" sz="2099" dirty="0"/>
          </a:p>
        </p:txBody>
      </p:sp>
      <p:sp>
        <p:nvSpPr>
          <p:cNvPr id="142" name="TextBox 141"/>
          <p:cNvSpPr txBox="1"/>
          <p:nvPr/>
        </p:nvSpPr>
        <p:spPr>
          <a:xfrm>
            <a:off x="4752587" y="1502009"/>
            <a:ext cx="928462" cy="461665"/>
          </a:xfrm>
          <a:prstGeom prst="rect">
            <a:avLst/>
          </a:prstGeom>
          <a:noFill/>
        </p:spPr>
        <p:txBody>
          <a:bodyPr wrap="square" rtlCol="0">
            <a:spAutoFit/>
          </a:bodyPr>
          <a:lstStyle>
            <a:defPPr>
              <a:defRPr lang="zh-CN"/>
            </a:defPPr>
            <a:lvl1pPr>
              <a:defRPr sz="1600" b="1">
                <a:solidFill>
                  <a:schemeClr val="tx1">
                    <a:lumMod val="65000"/>
                    <a:lumOff val="35000"/>
                  </a:schemeClr>
                </a:solidFill>
                <a:latin typeface="微软雅黑" pitchFamily="34" charset="-122"/>
                <a:ea typeface="微软雅黑" pitchFamily="34" charset="-122"/>
              </a:defRPr>
            </a:lvl1pPr>
          </a:lstStyle>
          <a:p>
            <a:r>
              <a:rPr lang="zh-CN" altLang="zh-CN" sz="1200" dirty="0"/>
              <a:t>我们怎么做</a:t>
            </a:r>
            <a:endParaRPr lang="zh-CN" altLang="en-US" sz="1200" dirty="0"/>
          </a:p>
        </p:txBody>
      </p:sp>
      <p:sp>
        <p:nvSpPr>
          <p:cNvPr id="143" name="文本框 33"/>
          <p:cNvSpPr txBox="1"/>
          <p:nvPr/>
        </p:nvSpPr>
        <p:spPr>
          <a:xfrm>
            <a:off x="6688693" y="1166821"/>
            <a:ext cx="1653301" cy="41537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zh-CN" sz="2099" dirty="0"/>
              <a:t>财务与融资</a:t>
            </a:r>
            <a:endParaRPr lang="zh-CN" altLang="en-US" sz="2099" dirty="0"/>
          </a:p>
        </p:txBody>
      </p:sp>
      <p:sp>
        <p:nvSpPr>
          <p:cNvPr id="144" name="TextBox 143"/>
          <p:cNvSpPr txBox="1"/>
          <p:nvPr/>
        </p:nvSpPr>
        <p:spPr>
          <a:xfrm>
            <a:off x="6920256" y="1502009"/>
            <a:ext cx="1171964" cy="276999"/>
          </a:xfrm>
          <a:prstGeom prst="rect">
            <a:avLst/>
          </a:prstGeom>
          <a:noFill/>
        </p:spPr>
        <p:txBody>
          <a:bodyPr wrap="square" rtlCol="0">
            <a:spAutoFit/>
          </a:bodyPr>
          <a:lstStyle>
            <a:defPPr>
              <a:defRPr lang="zh-CN"/>
            </a:defPPr>
            <a:lvl1pPr>
              <a:defRPr sz="1600" b="1">
                <a:solidFill>
                  <a:schemeClr val="tx1">
                    <a:lumMod val="65000"/>
                    <a:lumOff val="35000"/>
                  </a:schemeClr>
                </a:solidFill>
                <a:latin typeface="微软雅黑" pitchFamily="34" charset="-122"/>
                <a:ea typeface="微软雅黑" pitchFamily="34" charset="-122"/>
              </a:defRPr>
            </a:lvl1pPr>
          </a:lstStyle>
          <a:p>
            <a:r>
              <a:rPr lang="zh-CN" altLang="zh-CN" sz="1200" dirty="0"/>
              <a:t>商务合作方式</a:t>
            </a:r>
          </a:p>
        </p:txBody>
      </p:sp>
      <p:sp>
        <p:nvSpPr>
          <p:cNvPr id="145" name="文本框 33"/>
          <p:cNvSpPr txBox="1"/>
          <p:nvPr/>
        </p:nvSpPr>
        <p:spPr>
          <a:xfrm>
            <a:off x="5627372" y="3349446"/>
            <a:ext cx="1310686" cy="41537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zh-CN" sz="2099" dirty="0"/>
              <a:t>发展前景</a:t>
            </a:r>
            <a:endParaRPr lang="zh-CN" altLang="en-US" sz="2099" dirty="0"/>
          </a:p>
        </p:txBody>
      </p:sp>
      <p:sp>
        <p:nvSpPr>
          <p:cNvPr id="146" name="TextBox 145"/>
          <p:cNvSpPr txBox="1"/>
          <p:nvPr/>
        </p:nvSpPr>
        <p:spPr>
          <a:xfrm>
            <a:off x="5641815" y="3684634"/>
            <a:ext cx="1284610" cy="276999"/>
          </a:xfrm>
          <a:prstGeom prst="rect">
            <a:avLst/>
          </a:prstGeom>
          <a:noFill/>
        </p:spPr>
        <p:txBody>
          <a:bodyPr wrap="square" rtlCol="0">
            <a:spAutoFit/>
          </a:bodyPr>
          <a:lstStyle>
            <a:defPPr>
              <a:defRPr lang="zh-CN"/>
            </a:defPPr>
            <a:lvl1pPr>
              <a:defRPr sz="1600" b="1">
                <a:solidFill>
                  <a:schemeClr val="tx1">
                    <a:lumMod val="65000"/>
                    <a:lumOff val="35000"/>
                  </a:schemeClr>
                </a:solidFill>
                <a:latin typeface="微软雅黑" pitchFamily="34" charset="-122"/>
                <a:ea typeface="微软雅黑" pitchFamily="34" charset="-122"/>
              </a:defRPr>
            </a:lvl1pPr>
          </a:lstStyle>
          <a:p>
            <a:r>
              <a:rPr lang="zh-CN" altLang="zh-CN" sz="1200" dirty="0"/>
              <a:t>长期的战略目标</a:t>
            </a:r>
            <a:endParaRPr lang="zh-CN" altLang="en-US" sz="1200" dirty="0"/>
          </a:p>
        </p:txBody>
      </p:sp>
      <p:sp>
        <p:nvSpPr>
          <p:cNvPr id="147" name="文本框 27"/>
          <p:cNvSpPr txBox="1"/>
          <p:nvPr/>
        </p:nvSpPr>
        <p:spPr>
          <a:xfrm>
            <a:off x="2967225" y="1880550"/>
            <a:ext cx="351378" cy="415370"/>
          </a:xfrm>
          <a:prstGeom prst="rect">
            <a:avLst/>
          </a:prstGeom>
          <a:noFill/>
        </p:spPr>
        <p:txBody>
          <a:bodyPr wrap="none" rtlCol="0">
            <a:spAutoFit/>
          </a:bodyPr>
          <a:lstStyle/>
          <a:p>
            <a:r>
              <a:rPr lang="en-US" altLang="zh-CN" sz="2099" b="1" dirty="0">
                <a:solidFill>
                  <a:schemeClr val="bg1"/>
                </a:solidFill>
                <a:latin typeface="微软雅黑" pitchFamily="34" charset="-122"/>
                <a:ea typeface="微软雅黑" pitchFamily="34" charset="-122"/>
              </a:rPr>
              <a:t>1</a:t>
            </a:r>
            <a:endParaRPr lang="zh-CN" altLang="en-US" sz="2099" b="1" dirty="0">
              <a:solidFill>
                <a:schemeClr val="bg1"/>
              </a:solidFill>
              <a:latin typeface="微软雅黑" pitchFamily="34" charset="-122"/>
              <a:ea typeface="微软雅黑" pitchFamily="34" charset="-122"/>
            </a:endParaRPr>
          </a:p>
        </p:txBody>
      </p:sp>
      <p:sp>
        <p:nvSpPr>
          <p:cNvPr id="148" name="文本框 27"/>
          <p:cNvSpPr txBox="1"/>
          <p:nvPr/>
        </p:nvSpPr>
        <p:spPr>
          <a:xfrm>
            <a:off x="3932972" y="2795749"/>
            <a:ext cx="351378" cy="415370"/>
          </a:xfrm>
          <a:prstGeom prst="rect">
            <a:avLst/>
          </a:prstGeom>
          <a:noFill/>
        </p:spPr>
        <p:txBody>
          <a:bodyPr wrap="none" rtlCol="0">
            <a:spAutoFit/>
          </a:bodyPr>
          <a:lstStyle/>
          <a:p>
            <a:r>
              <a:rPr lang="en-US" altLang="zh-CN" sz="2099" b="1" dirty="0">
                <a:solidFill>
                  <a:schemeClr val="bg1"/>
                </a:solidFill>
                <a:latin typeface="微软雅黑" pitchFamily="34" charset="-122"/>
                <a:ea typeface="微软雅黑" pitchFamily="34" charset="-122"/>
              </a:rPr>
              <a:t>2</a:t>
            </a:r>
            <a:endParaRPr lang="zh-CN" altLang="en-US" sz="2099" b="1" dirty="0">
              <a:solidFill>
                <a:schemeClr val="bg1"/>
              </a:solidFill>
              <a:latin typeface="微软雅黑" pitchFamily="34" charset="-122"/>
              <a:ea typeface="微软雅黑" pitchFamily="34" charset="-122"/>
            </a:endParaRPr>
          </a:p>
        </p:txBody>
      </p:sp>
      <p:sp>
        <p:nvSpPr>
          <p:cNvPr id="149" name="文本框 27"/>
          <p:cNvSpPr txBox="1"/>
          <p:nvPr/>
        </p:nvSpPr>
        <p:spPr>
          <a:xfrm>
            <a:off x="5024840" y="1799935"/>
            <a:ext cx="351378" cy="415370"/>
          </a:xfrm>
          <a:prstGeom prst="rect">
            <a:avLst/>
          </a:prstGeom>
          <a:noFill/>
        </p:spPr>
        <p:txBody>
          <a:bodyPr wrap="none" rtlCol="0">
            <a:spAutoFit/>
          </a:bodyPr>
          <a:lstStyle/>
          <a:p>
            <a:r>
              <a:rPr lang="en-US" altLang="zh-CN" sz="2099" b="1" dirty="0">
                <a:solidFill>
                  <a:schemeClr val="bg1"/>
                </a:solidFill>
                <a:latin typeface="微软雅黑" pitchFamily="34" charset="-122"/>
                <a:ea typeface="微软雅黑" pitchFamily="34" charset="-122"/>
              </a:rPr>
              <a:t>3</a:t>
            </a:r>
            <a:endParaRPr lang="zh-CN" altLang="en-US" sz="2099" b="1" dirty="0">
              <a:solidFill>
                <a:schemeClr val="bg1"/>
              </a:solidFill>
              <a:latin typeface="微软雅黑" pitchFamily="34" charset="-122"/>
              <a:ea typeface="微软雅黑" pitchFamily="34" charset="-122"/>
            </a:endParaRPr>
          </a:p>
        </p:txBody>
      </p:sp>
      <p:sp>
        <p:nvSpPr>
          <p:cNvPr id="150" name="文本框 27"/>
          <p:cNvSpPr txBox="1"/>
          <p:nvPr/>
        </p:nvSpPr>
        <p:spPr>
          <a:xfrm>
            <a:off x="6065385" y="2804241"/>
            <a:ext cx="351378" cy="415370"/>
          </a:xfrm>
          <a:prstGeom prst="rect">
            <a:avLst/>
          </a:prstGeom>
          <a:noFill/>
        </p:spPr>
        <p:txBody>
          <a:bodyPr wrap="none" rtlCol="0">
            <a:spAutoFit/>
          </a:bodyPr>
          <a:lstStyle/>
          <a:p>
            <a:r>
              <a:rPr lang="en-US" altLang="zh-CN" sz="2099" b="1" dirty="0">
                <a:solidFill>
                  <a:schemeClr val="bg1"/>
                </a:solidFill>
                <a:latin typeface="微软雅黑" pitchFamily="34" charset="-122"/>
                <a:ea typeface="微软雅黑" pitchFamily="34" charset="-122"/>
              </a:rPr>
              <a:t>4</a:t>
            </a:r>
            <a:endParaRPr lang="zh-CN" altLang="en-US" sz="2099" b="1" dirty="0">
              <a:solidFill>
                <a:schemeClr val="bg1"/>
              </a:solidFill>
              <a:latin typeface="微软雅黑" pitchFamily="34" charset="-122"/>
              <a:ea typeface="微软雅黑" pitchFamily="34" charset="-122"/>
            </a:endParaRPr>
          </a:p>
        </p:txBody>
      </p:sp>
      <p:sp>
        <p:nvSpPr>
          <p:cNvPr id="151" name="文本框 27"/>
          <p:cNvSpPr txBox="1"/>
          <p:nvPr/>
        </p:nvSpPr>
        <p:spPr>
          <a:xfrm>
            <a:off x="7289685" y="1857575"/>
            <a:ext cx="351378" cy="415370"/>
          </a:xfrm>
          <a:prstGeom prst="rect">
            <a:avLst/>
          </a:prstGeom>
          <a:noFill/>
        </p:spPr>
        <p:txBody>
          <a:bodyPr wrap="none" rtlCol="0">
            <a:spAutoFit/>
          </a:bodyPr>
          <a:lstStyle/>
          <a:p>
            <a:r>
              <a:rPr lang="en-US" altLang="zh-CN" sz="2099" b="1" dirty="0">
                <a:solidFill>
                  <a:schemeClr val="bg1"/>
                </a:solidFill>
                <a:latin typeface="微软雅黑" pitchFamily="34" charset="-122"/>
                <a:ea typeface="微软雅黑" pitchFamily="34" charset="-122"/>
              </a:rPr>
              <a:t>5</a:t>
            </a:r>
            <a:endParaRPr lang="zh-CN" altLang="en-US" sz="2099"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1343684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anim calcmode="lin" valueType="num">
                                      <p:cBhvr>
                                        <p:cTn id="12" dur="500" fill="hold"/>
                                        <p:tgtEl>
                                          <p:spTgt spid="78"/>
                                        </p:tgtEl>
                                        <p:attrNameLst>
                                          <p:attrName>ppt_x</p:attrName>
                                        </p:attrNameLst>
                                      </p:cBhvr>
                                      <p:tavLst>
                                        <p:tav tm="0">
                                          <p:val>
                                            <p:strVal val="#ppt_x"/>
                                          </p:val>
                                        </p:tav>
                                        <p:tav tm="100000">
                                          <p:val>
                                            <p:strVal val="#ppt_x"/>
                                          </p:val>
                                        </p:tav>
                                      </p:tavLst>
                                    </p:anim>
                                    <p:anim calcmode="lin" valueType="num">
                                      <p:cBhvr>
                                        <p:cTn id="13" dur="500" fill="hold"/>
                                        <p:tgtEl>
                                          <p:spTgt spid="7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wipe(left)">
                                      <p:cBhvr>
                                        <p:cTn id="17" dur="500"/>
                                        <p:tgtEl>
                                          <p:spTgt spid="104"/>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250"/>
                                        <p:tgtEl>
                                          <p:spTgt spid="72"/>
                                        </p:tgtEl>
                                      </p:cBhvr>
                                    </p:animEffect>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121"/>
                                        </p:tgtEl>
                                        <p:attrNameLst>
                                          <p:attrName>style.visibility</p:attrName>
                                        </p:attrNameLst>
                                      </p:cBhvr>
                                      <p:to>
                                        <p:strVal val="visible"/>
                                      </p:to>
                                    </p:set>
                                    <p:anim calcmode="lin" valueType="num">
                                      <p:cBhvr>
                                        <p:cTn id="25" dur="250" fill="hold"/>
                                        <p:tgtEl>
                                          <p:spTgt spid="121"/>
                                        </p:tgtEl>
                                        <p:attrNameLst>
                                          <p:attrName>ppt_w</p:attrName>
                                        </p:attrNameLst>
                                      </p:cBhvr>
                                      <p:tavLst>
                                        <p:tav tm="0">
                                          <p:val>
                                            <p:fltVal val="0"/>
                                          </p:val>
                                        </p:tav>
                                        <p:tav tm="100000">
                                          <p:val>
                                            <p:strVal val="#ppt_w"/>
                                          </p:val>
                                        </p:tav>
                                      </p:tavLst>
                                    </p:anim>
                                    <p:anim calcmode="lin" valueType="num">
                                      <p:cBhvr>
                                        <p:cTn id="26" dur="250" fill="hold"/>
                                        <p:tgtEl>
                                          <p:spTgt spid="121"/>
                                        </p:tgtEl>
                                        <p:attrNameLst>
                                          <p:attrName>ppt_h</p:attrName>
                                        </p:attrNameLst>
                                      </p:cBhvr>
                                      <p:tavLst>
                                        <p:tav tm="0">
                                          <p:val>
                                            <p:fltVal val="0"/>
                                          </p:val>
                                        </p:tav>
                                        <p:tav tm="100000">
                                          <p:val>
                                            <p:strVal val="#ppt_h"/>
                                          </p:val>
                                        </p:tav>
                                      </p:tavLst>
                                    </p:anim>
                                    <p:animEffect transition="in" filter="fade">
                                      <p:cBhvr>
                                        <p:cTn id="27" dur="250"/>
                                        <p:tgtEl>
                                          <p:spTgt spid="121"/>
                                        </p:tgtEl>
                                      </p:cBhvr>
                                    </p:animEffect>
                                  </p:childTnLst>
                                </p:cTn>
                              </p:par>
                            </p:childTnLst>
                          </p:cTn>
                        </p:par>
                        <p:par>
                          <p:cTn id="28" fill="hold">
                            <p:stCondLst>
                              <p:cond delay="2000"/>
                            </p:stCondLst>
                            <p:childTnLst>
                              <p:par>
                                <p:cTn id="29" presetID="53" presetClass="entr" presetSubtype="16" fill="hold" grpId="0" nodeType="afterEffect">
                                  <p:stCondLst>
                                    <p:cond delay="0"/>
                                  </p:stCondLst>
                                  <p:iterate type="lt">
                                    <p:tmPct val="0"/>
                                  </p:iterate>
                                  <p:childTnLst>
                                    <p:set>
                                      <p:cBhvr>
                                        <p:cTn id="30" dur="1" fill="hold">
                                          <p:stCondLst>
                                            <p:cond delay="0"/>
                                          </p:stCondLst>
                                        </p:cTn>
                                        <p:tgtEl>
                                          <p:spTgt spid="147"/>
                                        </p:tgtEl>
                                        <p:attrNameLst>
                                          <p:attrName>style.visibility</p:attrName>
                                        </p:attrNameLst>
                                      </p:cBhvr>
                                      <p:to>
                                        <p:strVal val="visible"/>
                                      </p:to>
                                    </p:set>
                                    <p:anim calcmode="lin" valueType="num">
                                      <p:cBhvr>
                                        <p:cTn id="31" dur="250" fill="hold"/>
                                        <p:tgtEl>
                                          <p:spTgt spid="147"/>
                                        </p:tgtEl>
                                        <p:attrNameLst>
                                          <p:attrName>ppt_w</p:attrName>
                                        </p:attrNameLst>
                                      </p:cBhvr>
                                      <p:tavLst>
                                        <p:tav tm="0">
                                          <p:val>
                                            <p:fltVal val="0"/>
                                          </p:val>
                                        </p:tav>
                                        <p:tav tm="100000">
                                          <p:val>
                                            <p:strVal val="#ppt_w"/>
                                          </p:val>
                                        </p:tav>
                                      </p:tavLst>
                                    </p:anim>
                                    <p:anim calcmode="lin" valueType="num">
                                      <p:cBhvr>
                                        <p:cTn id="32" dur="250" fill="hold"/>
                                        <p:tgtEl>
                                          <p:spTgt spid="147"/>
                                        </p:tgtEl>
                                        <p:attrNameLst>
                                          <p:attrName>ppt_h</p:attrName>
                                        </p:attrNameLst>
                                      </p:cBhvr>
                                      <p:tavLst>
                                        <p:tav tm="0">
                                          <p:val>
                                            <p:fltVal val="0"/>
                                          </p:val>
                                        </p:tav>
                                        <p:tav tm="100000">
                                          <p:val>
                                            <p:strVal val="#ppt_h"/>
                                          </p:val>
                                        </p:tav>
                                      </p:tavLst>
                                    </p:anim>
                                    <p:animEffect transition="in" filter="fade">
                                      <p:cBhvr>
                                        <p:cTn id="33" dur="250"/>
                                        <p:tgtEl>
                                          <p:spTgt spid="147"/>
                                        </p:tgtEl>
                                      </p:cBhvr>
                                    </p:animEffect>
                                  </p:childTnLst>
                                </p:cTn>
                              </p:par>
                            </p:childTnLst>
                          </p:cTn>
                        </p:par>
                        <p:par>
                          <p:cTn id="34" fill="hold">
                            <p:stCondLst>
                              <p:cond delay="225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07"/>
                                        </p:tgtEl>
                                        <p:attrNameLst>
                                          <p:attrName>style.visibility</p:attrName>
                                        </p:attrNameLst>
                                      </p:cBhvr>
                                      <p:to>
                                        <p:strVal val="visible"/>
                                      </p:to>
                                    </p:set>
                                    <p:anim by="(-#ppt_w*2)" calcmode="lin" valueType="num">
                                      <p:cBhvr rctx="PPT">
                                        <p:cTn id="37" dur="250" autoRev="1" fill="hold">
                                          <p:stCondLst>
                                            <p:cond delay="0"/>
                                          </p:stCondLst>
                                        </p:cTn>
                                        <p:tgtEl>
                                          <p:spTgt spid="107"/>
                                        </p:tgtEl>
                                        <p:attrNameLst>
                                          <p:attrName>ppt_w</p:attrName>
                                        </p:attrNameLst>
                                      </p:cBhvr>
                                    </p:anim>
                                    <p:anim by="(#ppt_w*0.50)" calcmode="lin" valueType="num">
                                      <p:cBhvr>
                                        <p:cTn id="38" dur="250" decel="50000" autoRev="1" fill="hold">
                                          <p:stCondLst>
                                            <p:cond delay="0"/>
                                          </p:stCondLst>
                                        </p:cTn>
                                        <p:tgtEl>
                                          <p:spTgt spid="107"/>
                                        </p:tgtEl>
                                        <p:attrNameLst>
                                          <p:attrName>ppt_x</p:attrName>
                                        </p:attrNameLst>
                                      </p:cBhvr>
                                    </p:anim>
                                    <p:anim from="(-#ppt_h/2)" to="(#ppt_y)" calcmode="lin" valueType="num">
                                      <p:cBhvr>
                                        <p:cTn id="39" dur="500" fill="hold">
                                          <p:stCondLst>
                                            <p:cond delay="0"/>
                                          </p:stCondLst>
                                        </p:cTn>
                                        <p:tgtEl>
                                          <p:spTgt spid="107"/>
                                        </p:tgtEl>
                                        <p:attrNameLst>
                                          <p:attrName>ppt_y</p:attrName>
                                        </p:attrNameLst>
                                      </p:cBhvr>
                                    </p:anim>
                                    <p:animRot by="21600000">
                                      <p:cBhvr>
                                        <p:cTn id="40" dur="500" fill="hold">
                                          <p:stCondLst>
                                            <p:cond delay="0"/>
                                          </p:stCondLst>
                                        </p:cTn>
                                        <p:tgtEl>
                                          <p:spTgt spid="107"/>
                                        </p:tgtEl>
                                        <p:attrNameLst>
                                          <p:attrName>r</p:attrName>
                                        </p:attrNameLst>
                                      </p:cBhvr>
                                    </p:animRot>
                                  </p:childTnLst>
                                </p:cTn>
                              </p:par>
                            </p:childTnLst>
                          </p:cTn>
                        </p:par>
                        <p:par>
                          <p:cTn id="41" fill="hold">
                            <p:stCondLst>
                              <p:cond delay="29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108"/>
                                        </p:tgtEl>
                                        <p:attrNameLst>
                                          <p:attrName>style.visibility</p:attrName>
                                        </p:attrNameLst>
                                      </p:cBhvr>
                                      <p:to>
                                        <p:strVal val="visible"/>
                                      </p:to>
                                    </p:set>
                                    <p:anim by="(-#ppt_w*2)" calcmode="lin" valueType="num">
                                      <p:cBhvr rctx="PPT">
                                        <p:cTn id="44" dur="250" autoRev="1" fill="hold">
                                          <p:stCondLst>
                                            <p:cond delay="0"/>
                                          </p:stCondLst>
                                        </p:cTn>
                                        <p:tgtEl>
                                          <p:spTgt spid="108"/>
                                        </p:tgtEl>
                                        <p:attrNameLst>
                                          <p:attrName>ppt_w</p:attrName>
                                        </p:attrNameLst>
                                      </p:cBhvr>
                                    </p:anim>
                                    <p:anim by="(#ppt_w*0.50)" calcmode="lin" valueType="num">
                                      <p:cBhvr>
                                        <p:cTn id="45" dur="250" decel="50000" autoRev="1" fill="hold">
                                          <p:stCondLst>
                                            <p:cond delay="0"/>
                                          </p:stCondLst>
                                        </p:cTn>
                                        <p:tgtEl>
                                          <p:spTgt spid="108"/>
                                        </p:tgtEl>
                                        <p:attrNameLst>
                                          <p:attrName>ppt_x</p:attrName>
                                        </p:attrNameLst>
                                      </p:cBhvr>
                                    </p:anim>
                                    <p:anim from="(-#ppt_h/2)" to="(#ppt_y)" calcmode="lin" valueType="num">
                                      <p:cBhvr>
                                        <p:cTn id="46" dur="500" fill="hold">
                                          <p:stCondLst>
                                            <p:cond delay="0"/>
                                          </p:stCondLst>
                                        </p:cTn>
                                        <p:tgtEl>
                                          <p:spTgt spid="108"/>
                                        </p:tgtEl>
                                        <p:attrNameLst>
                                          <p:attrName>ppt_y</p:attrName>
                                        </p:attrNameLst>
                                      </p:cBhvr>
                                    </p:anim>
                                    <p:animRot by="21600000">
                                      <p:cBhvr>
                                        <p:cTn id="47" dur="500" fill="hold">
                                          <p:stCondLst>
                                            <p:cond delay="0"/>
                                          </p:stCondLst>
                                        </p:cTn>
                                        <p:tgtEl>
                                          <p:spTgt spid="108"/>
                                        </p:tgtEl>
                                        <p:attrNameLst>
                                          <p:attrName>r</p:attrName>
                                        </p:attrNameLst>
                                      </p:cBhvr>
                                    </p:animRot>
                                  </p:childTnLst>
                                </p:cTn>
                              </p:par>
                            </p:childTnLst>
                          </p:cTn>
                        </p:par>
                        <p:par>
                          <p:cTn id="48" fill="hold">
                            <p:stCondLst>
                              <p:cond delay="3600"/>
                            </p:stCondLst>
                            <p:childTnLst>
                              <p:par>
                                <p:cTn id="49" presetID="22" presetClass="entr" presetSubtype="4" fill="hold" nodeType="afterEffect">
                                  <p:stCondLst>
                                    <p:cond delay="0"/>
                                  </p:stCondLst>
                                  <p:childTnLst>
                                    <p:set>
                                      <p:cBhvr>
                                        <p:cTn id="50" dur="1" fill="hold">
                                          <p:stCondLst>
                                            <p:cond delay="0"/>
                                          </p:stCondLst>
                                        </p:cTn>
                                        <p:tgtEl>
                                          <p:spTgt spid="132"/>
                                        </p:tgtEl>
                                        <p:attrNameLst>
                                          <p:attrName>style.visibility</p:attrName>
                                        </p:attrNameLst>
                                      </p:cBhvr>
                                      <p:to>
                                        <p:strVal val="visible"/>
                                      </p:to>
                                    </p:set>
                                    <p:animEffect transition="in" filter="wipe(down)">
                                      <p:cBhvr>
                                        <p:cTn id="51" dur="250"/>
                                        <p:tgtEl>
                                          <p:spTgt spid="132"/>
                                        </p:tgtEl>
                                      </p:cBhvr>
                                    </p:animEffect>
                                  </p:childTnLst>
                                </p:cTn>
                              </p:par>
                            </p:childTnLst>
                          </p:cTn>
                        </p:par>
                        <p:par>
                          <p:cTn id="52" fill="hold">
                            <p:stCondLst>
                              <p:cond delay="3850"/>
                            </p:stCondLst>
                            <p:childTnLst>
                              <p:par>
                                <p:cTn id="53" presetID="53" presetClass="entr" presetSubtype="16"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 calcmode="lin" valueType="num">
                                      <p:cBhvr>
                                        <p:cTn id="55" dur="250" fill="hold"/>
                                        <p:tgtEl>
                                          <p:spTgt spid="122"/>
                                        </p:tgtEl>
                                        <p:attrNameLst>
                                          <p:attrName>ppt_w</p:attrName>
                                        </p:attrNameLst>
                                      </p:cBhvr>
                                      <p:tavLst>
                                        <p:tav tm="0">
                                          <p:val>
                                            <p:fltVal val="0"/>
                                          </p:val>
                                        </p:tav>
                                        <p:tav tm="100000">
                                          <p:val>
                                            <p:strVal val="#ppt_w"/>
                                          </p:val>
                                        </p:tav>
                                      </p:tavLst>
                                    </p:anim>
                                    <p:anim calcmode="lin" valueType="num">
                                      <p:cBhvr>
                                        <p:cTn id="56" dur="250" fill="hold"/>
                                        <p:tgtEl>
                                          <p:spTgt spid="122"/>
                                        </p:tgtEl>
                                        <p:attrNameLst>
                                          <p:attrName>ppt_h</p:attrName>
                                        </p:attrNameLst>
                                      </p:cBhvr>
                                      <p:tavLst>
                                        <p:tav tm="0">
                                          <p:val>
                                            <p:fltVal val="0"/>
                                          </p:val>
                                        </p:tav>
                                        <p:tav tm="100000">
                                          <p:val>
                                            <p:strVal val="#ppt_h"/>
                                          </p:val>
                                        </p:tav>
                                      </p:tavLst>
                                    </p:anim>
                                    <p:animEffect transition="in" filter="fade">
                                      <p:cBhvr>
                                        <p:cTn id="57" dur="250"/>
                                        <p:tgtEl>
                                          <p:spTgt spid="122"/>
                                        </p:tgtEl>
                                      </p:cBhvr>
                                    </p:animEffect>
                                  </p:childTnLst>
                                </p:cTn>
                              </p:par>
                            </p:childTnLst>
                          </p:cTn>
                        </p:par>
                        <p:par>
                          <p:cTn id="58" fill="hold">
                            <p:stCondLst>
                              <p:cond delay="4100"/>
                            </p:stCondLst>
                            <p:childTnLst>
                              <p:par>
                                <p:cTn id="59" presetID="53" presetClass="entr" presetSubtype="16" fill="hold" grpId="0" nodeType="afterEffect">
                                  <p:stCondLst>
                                    <p:cond delay="0"/>
                                  </p:stCondLst>
                                  <p:iterate type="lt">
                                    <p:tmPct val="0"/>
                                  </p:iterate>
                                  <p:childTnLst>
                                    <p:set>
                                      <p:cBhvr>
                                        <p:cTn id="60" dur="1" fill="hold">
                                          <p:stCondLst>
                                            <p:cond delay="0"/>
                                          </p:stCondLst>
                                        </p:cTn>
                                        <p:tgtEl>
                                          <p:spTgt spid="148"/>
                                        </p:tgtEl>
                                        <p:attrNameLst>
                                          <p:attrName>style.visibility</p:attrName>
                                        </p:attrNameLst>
                                      </p:cBhvr>
                                      <p:to>
                                        <p:strVal val="visible"/>
                                      </p:to>
                                    </p:set>
                                    <p:anim calcmode="lin" valueType="num">
                                      <p:cBhvr>
                                        <p:cTn id="61" dur="250" fill="hold"/>
                                        <p:tgtEl>
                                          <p:spTgt spid="148"/>
                                        </p:tgtEl>
                                        <p:attrNameLst>
                                          <p:attrName>ppt_w</p:attrName>
                                        </p:attrNameLst>
                                      </p:cBhvr>
                                      <p:tavLst>
                                        <p:tav tm="0">
                                          <p:val>
                                            <p:fltVal val="0"/>
                                          </p:val>
                                        </p:tav>
                                        <p:tav tm="100000">
                                          <p:val>
                                            <p:strVal val="#ppt_w"/>
                                          </p:val>
                                        </p:tav>
                                      </p:tavLst>
                                    </p:anim>
                                    <p:anim calcmode="lin" valueType="num">
                                      <p:cBhvr>
                                        <p:cTn id="62" dur="250" fill="hold"/>
                                        <p:tgtEl>
                                          <p:spTgt spid="148"/>
                                        </p:tgtEl>
                                        <p:attrNameLst>
                                          <p:attrName>ppt_h</p:attrName>
                                        </p:attrNameLst>
                                      </p:cBhvr>
                                      <p:tavLst>
                                        <p:tav tm="0">
                                          <p:val>
                                            <p:fltVal val="0"/>
                                          </p:val>
                                        </p:tav>
                                        <p:tav tm="100000">
                                          <p:val>
                                            <p:strVal val="#ppt_h"/>
                                          </p:val>
                                        </p:tav>
                                      </p:tavLst>
                                    </p:anim>
                                    <p:animEffect transition="in" filter="fade">
                                      <p:cBhvr>
                                        <p:cTn id="63" dur="250"/>
                                        <p:tgtEl>
                                          <p:spTgt spid="148"/>
                                        </p:tgtEl>
                                      </p:cBhvr>
                                    </p:animEffect>
                                  </p:childTnLst>
                                </p:cTn>
                              </p:par>
                            </p:childTnLst>
                          </p:cTn>
                        </p:par>
                        <p:par>
                          <p:cTn id="64" fill="hold">
                            <p:stCondLst>
                              <p:cond delay="4350"/>
                            </p:stCondLst>
                            <p:childTnLst>
                              <p:par>
                                <p:cTn id="65" presetID="56" presetClass="entr" presetSubtype="0" fill="hold" grpId="0" nodeType="afterEffect">
                                  <p:stCondLst>
                                    <p:cond delay="0"/>
                                  </p:stCondLst>
                                  <p:iterate type="lt">
                                    <p:tmPct val="10000"/>
                                  </p:iterate>
                                  <p:childTnLst>
                                    <p:set>
                                      <p:cBhvr>
                                        <p:cTn id="66" dur="1" fill="hold">
                                          <p:stCondLst>
                                            <p:cond delay="0"/>
                                          </p:stCondLst>
                                        </p:cTn>
                                        <p:tgtEl>
                                          <p:spTgt spid="137"/>
                                        </p:tgtEl>
                                        <p:attrNameLst>
                                          <p:attrName>style.visibility</p:attrName>
                                        </p:attrNameLst>
                                      </p:cBhvr>
                                      <p:to>
                                        <p:strVal val="visible"/>
                                      </p:to>
                                    </p:set>
                                    <p:anim by="(-#ppt_w*2)" calcmode="lin" valueType="num">
                                      <p:cBhvr rctx="PPT">
                                        <p:cTn id="67" dur="250" autoRev="1" fill="hold">
                                          <p:stCondLst>
                                            <p:cond delay="0"/>
                                          </p:stCondLst>
                                        </p:cTn>
                                        <p:tgtEl>
                                          <p:spTgt spid="137"/>
                                        </p:tgtEl>
                                        <p:attrNameLst>
                                          <p:attrName>ppt_w</p:attrName>
                                        </p:attrNameLst>
                                      </p:cBhvr>
                                    </p:anim>
                                    <p:anim by="(#ppt_w*0.50)" calcmode="lin" valueType="num">
                                      <p:cBhvr>
                                        <p:cTn id="68" dur="250" decel="50000" autoRev="1" fill="hold">
                                          <p:stCondLst>
                                            <p:cond delay="0"/>
                                          </p:stCondLst>
                                        </p:cTn>
                                        <p:tgtEl>
                                          <p:spTgt spid="137"/>
                                        </p:tgtEl>
                                        <p:attrNameLst>
                                          <p:attrName>ppt_x</p:attrName>
                                        </p:attrNameLst>
                                      </p:cBhvr>
                                    </p:anim>
                                    <p:anim from="(-#ppt_h/2)" to="(#ppt_y)" calcmode="lin" valueType="num">
                                      <p:cBhvr>
                                        <p:cTn id="69" dur="500" fill="hold">
                                          <p:stCondLst>
                                            <p:cond delay="0"/>
                                          </p:stCondLst>
                                        </p:cTn>
                                        <p:tgtEl>
                                          <p:spTgt spid="137"/>
                                        </p:tgtEl>
                                        <p:attrNameLst>
                                          <p:attrName>ppt_y</p:attrName>
                                        </p:attrNameLst>
                                      </p:cBhvr>
                                    </p:anim>
                                    <p:animRot by="21600000">
                                      <p:cBhvr>
                                        <p:cTn id="70" dur="500" fill="hold">
                                          <p:stCondLst>
                                            <p:cond delay="0"/>
                                          </p:stCondLst>
                                        </p:cTn>
                                        <p:tgtEl>
                                          <p:spTgt spid="137"/>
                                        </p:tgtEl>
                                        <p:attrNameLst>
                                          <p:attrName>r</p:attrName>
                                        </p:attrNameLst>
                                      </p:cBhvr>
                                    </p:animRot>
                                  </p:childTnLst>
                                </p:cTn>
                              </p:par>
                            </p:childTnLst>
                          </p:cTn>
                        </p:par>
                        <p:par>
                          <p:cTn id="71" fill="hold">
                            <p:stCondLst>
                              <p:cond delay="50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138"/>
                                        </p:tgtEl>
                                        <p:attrNameLst>
                                          <p:attrName>style.visibility</p:attrName>
                                        </p:attrNameLst>
                                      </p:cBhvr>
                                      <p:to>
                                        <p:strVal val="visible"/>
                                      </p:to>
                                    </p:set>
                                    <p:anim by="(-#ppt_w*2)" calcmode="lin" valueType="num">
                                      <p:cBhvr rctx="PPT">
                                        <p:cTn id="74" dur="250" autoRev="1" fill="hold">
                                          <p:stCondLst>
                                            <p:cond delay="0"/>
                                          </p:stCondLst>
                                        </p:cTn>
                                        <p:tgtEl>
                                          <p:spTgt spid="138"/>
                                        </p:tgtEl>
                                        <p:attrNameLst>
                                          <p:attrName>ppt_w</p:attrName>
                                        </p:attrNameLst>
                                      </p:cBhvr>
                                    </p:anim>
                                    <p:anim by="(#ppt_w*0.50)" calcmode="lin" valueType="num">
                                      <p:cBhvr>
                                        <p:cTn id="75" dur="250" decel="50000" autoRev="1" fill="hold">
                                          <p:stCondLst>
                                            <p:cond delay="0"/>
                                          </p:stCondLst>
                                        </p:cTn>
                                        <p:tgtEl>
                                          <p:spTgt spid="138"/>
                                        </p:tgtEl>
                                        <p:attrNameLst>
                                          <p:attrName>ppt_x</p:attrName>
                                        </p:attrNameLst>
                                      </p:cBhvr>
                                    </p:anim>
                                    <p:anim from="(-#ppt_h/2)" to="(#ppt_y)" calcmode="lin" valueType="num">
                                      <p:cBhvr>
                                        <p:cTn id="76" dur="500" fill="hold">
                                          <p:stCondLst>
                                            <p:cond delay="0"/>
                                          </p:stCondLst>
                                        </p:cTn>
                                        <p:tgtEl>
                                          <p:spTgt spid="138"/>
                                        </p:tgtEl>
                                        <p:attrNameLst>
                                          <p:attrName>ppt_y</p:attrName>
                                        </p:attrNameLst>
                                      </p:cBhvr>
                                    </p:anim>
                                    <p:animRot by="21600000">
                                      <p:cBhvr>
                                        <p:cTn id="77" dur="500" fill="hold">
                                          <p:stCondLst>
                                            <p:cond delay="0"/>
                                          </p:stCondLst>
                                        </p:cTn>
                                        <p:tgtEl>
                                          <p:spTgt spid="138"/>
                                        </p:tgtEl>
                                        <p:attrNameLst>
                                          <p:attrName>r</p:attrName>
                                        </p:attrNameLst>
                                      </p:cBhvr>
                                    </p:animRot>
                                  </p:childTnLst>
                                </p:cTn>
                              </p:par>
                            </p:childTnLst>
                          </p:cTn>
                        </p:par>
                        <p:par>
                          <p:cTn id="78" fill="hold">
                            <p:stCondLst>
                              <p:cond delay="5750"/>
                            </p:stCondLst>
                            <p:childTnLst>
                              <p:par>
                                <p:cTn id="79" presetID="22" presetClass="entr" presetSubtype="4" fill="hold" nodeType="after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wipe(down)">
                                      <p:cBhvr>
                                        <p:cTn id="81" dur="250"/>
                                        <p:tgtEl>
                                          <p:spTgt spid="133"/>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23"/>
                                        </p:tgtEl>
                                        <p:attrNameLst>
                                          <p:attrName>style.visibility</p:attrName>
                                        </p:attrNameLst>
                                      </p:cBhvr>
                                      <p:to>
                                        <p:strVal val="visible"/>
                                      </p:to>
                                    </p:set>
                                    <p:anim calcmode="lin" valueType="num">
                                      <p:cBhvr>
                                        <p:cTn id="85" dur="250" fill="hold"/>
                                        <p:tgtEl>
                                          <p:spTgt spid="123"/>
                                        </p:tgtEl>
                                        <p:attrNameLst>
                                          <p:attrName>ppt_w</p:attrName>
                                        </p:attrNameLst>
                                      </p:cBhvr>
                                      <p:tavLst>
                                        <p:tav tm="0">
                                          <p:val>
                                            <p:fltVal val="0"/>
                                          </p:val>
                                        </p:tav>
                                        <p:tav tm="100000">
                                          <p:val>
                                            <p:strVal val="#ppt_w"/>
                                          </p:val>
                                        </p:tav>
                                      </p:tavLst>
                                    </p:anim>
                                    <p:anim calcmode="lin" valueType="num">
                                      <p:cBhvr>
                                        <p:cTn id="86" dur="250" fill="hold"/>
                                        <p:tgtEl>
                                          <p:spTgt spid="123"/>
                                        </p:tgtEl>
                                        <p:attrNameLst>
                                          <p:attrName>ppt_h</p:attrName>
                                        </p:attrNameLst>
                                      </p:cBhvr>
                                      <p:tavLst>
                                        <p:tav tm="0">
                                          <p:val>
                                            <p:fltVal val="0"/>
                                          </p:val>
                                        </p:tav>
                                        <p:tav tm="100000">
                                          <p:val>
                                            <p:strVal val="#ppt_h"/>
                                          </p:val>
                                        </p:tav>
                                      </p:tavLst>
                                    </p:anim>
                                    <p:animEffect transition="in" filter="fade">
                                      <p:cBhvr>
                                        <p:cTn id="87" dur="250"/>
                                        <p:tgtEl>
                                          <p:spTgt spid="123"/>
                                        </p:tgtEl>
                                      </p:cBhvr>
                                    </p:animEffect>
                                  </p:childTnLst>
                                </p:cTn>
                              </p:par>
                            </p:childTnLst>
                          </p:cTn>
                        </p:par>
                        <p:par>
                          <p:cTn id="88" fill="hold">
                            <p:stCondLst>
                              <p:cond delay="6250"/>
                            </p:stCondLst>
                            <p:childTnLst>
                              <p:par>
                                <p:cTn id="89" presetID="53" presetClass="entr" presetSubtype="16" fill="hold" grpId="0" nodeType="afterEffect">
                                  <p:stCondLst>
                                    <p:cond delay="0"/>
                                  </p:stCondLst>
                                  <p:iterate type="lt">
                                    <p:tmPct val="0"/>
                                  </p:iterate>
                                  <p:childTnLst>
                                    <p:set>
                                      <p:cBhvr>
                                        <p:cTn id="90" dur="1" fill="hold">
                                          <p:stCondLst>
                                            <p:cond delay="0"/>
                                          </p:stCondLst>
                                        </p:cTn>
                                        <p:tgtEl>
                                          <p:spTgt spid="149"/>
                                        </p:tgtEl>
                                        <p:attrNameLst>
                                          <p:attrName>style.visibility</p:attrName>
                                        </p:attrNameLst>
                                      </p:cBhvr>
                                      <p:to>
                                        <p:strVal val="visible"/>
                                      </p:to>
                                    </p:set>
                                    <p:anim calcmode="lin" valueType="num">
                                      <p:cBhvr>
                                        <p:cTn id="91" dur="250" fill="hold"/>
                                        <p:tgtEl>
                                          <p:spTgt spid="149"/>
                                        </p:tgtEl>
                                        <p:attrNameLst>
                                          <p:attrName>ppt_w</p:attrName>
                                        </p:attrNameLst>
                                      </p:cBhvr>
                                      <p:tavLst>
                                        <p:tav tm="0">
                                          <p:val>
                                            <p:fltVal val="0"/>
                                          </p:val>
                                        </p:tav>
                                        <p:tav tm="100000">
                                          <p:val>
                                            <p:strVal val="#ppt_w"/>
                                          </p:val>
                                        </p:tav>
                                      </p:tavLst>
                                    </p:anim>
                                    <p:anim calcmode="lin" valueType="num">
                                      <p:cBhvr>
                                        <p:cTn id="92" dur="250" fill="hold"/>
                                        <p:tgtEl>
                                          <p:spTgt spid="149"/>
                                        </p:tgtEl>
                                        <p:attrNameLst>
                                          <p:attrName>ppt_h</p:attrName>
                                        </p:attrNameLst>
                                      </p:cBhvr>
                                      <p:tavLst>
                                        <p:tav tm="0">
                                          <p:val>
                                            <p:fltVal val="0"/>
                                          </p:val>
                                        </p:tav>
                                        <p:tav tm="100000">
                                          <p:val>
                                            <p:strVal val="#ppt_h"/>
                                          </p:val>
                                        </p:tav>
                                      </p:tavLst>
                                    </p:anim>
                                    <p:animEffect transition="in" filter="fade">
                                      <p:cBhvr>
                                        <p:cTn id="93" dur="250"/>
                                        <p:tgtEl>
                                          <p:spTgt spid="149"/>
                                        </p:tgtEl>
                                      </p:cBhvr>
                                    </p:animEffect>
                                  </p:childTnLst>
                                </p:cTn>
                              </p:par>
                            </p:childTnLst>
                          </p:cTn>
                        </p:par>
                        <p:par>
                          <p:cTn id="94" fill="hold">
                            <p:stCondLst>
                              <p:cond delay="650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141"/>
                                        </p:tgtEl>
                                        <p:attrNameLst>
                                          <p:attrName>style.visibility</p:attrName>
                                        </p:attrNameLst>
                                      </p:cBhvr>
                                      <p:to>
                                        <p:strVal val="visible"/>
                                      </p:to>
                                    </p:set>
                                    <p:anim by="(-#ppt_w*2)" calcmode="lin" valueType="num">
                                      <p:cBhvr rctx="PPT">
                                        <p:cTn id="97" dur="250" autoRev="1" fill="hold">
                                          <p:stCondLst>
                                            <p:cond delay="0"/>
                                          </p:stCondLst>
                                        </p:cTn>
                                        <p:tgtEl>
                                          <p:spTgt spid="141"/>
                                        </p:tgtEl>
                                        <p:attrNameLst>
                                          <p:attrName>ppt_w</p:attrName>
                                        </p:attrNameLst>
                                      </p:cBhvr>
                                    </p:anim>
                                    <p:anim by="(#ppt_w*0.50)" calcmode="lin" valueType="num">
                                      <p:cBhvr>
                                        <p:cTn id="98" dur="250" decel="50000" autoRev="1" fill="hold">
                                          <p:stCondLst>
                                            <p:cond delay="0"/>
                                          </p:stCondLst>
                                        </p:cTn>
                                        <p:tgtEl>
                                          <p:spTgt spid="141"/>
                                        </p:tgtEl>
                                        <p:attrNameLst>
                                          <p:attrName>ppt_x</p:attrName>
                                        </p:attrNameLst>
                                      </p:cBhvr>
                                    </p:anim>
                                    <p:anim from="(-#ppt_h/2)" to="(#ppt_y)" calcmode="lin" valueType="num">
                                      <p:cBhvr>
                                        <p:cTn id="99" dur="500" fill="hold">
                                          <p:stCondLst>
                                            <p:cond delay="0"/>
                                          </p:stCondLst>
                                        </p:cTn>
                                        <p:tgtEl>
                                          <p:spTgt spid="141"/>
                                        </p:tgtEl>
                                        <p:attrNameLst>
                                          <p:attrName>ppt_y</p:attrName>
                                        </p:attrNameLst>
                                      </p:cBhvr>
                                    </p:anim>
                                    <p:animRot by="21600000">
                                      <p:cBhvr>
                                        <p:cTn id="100" dur="500" fill="hold">
                                          <p:stCondLst>
                                            <p:cond delay="0"/>
                                          </p:stCondLst>
                                        </p:cTn>
                                        <p:tgtEl>
                                          <p:spTgt spid="141"/>
                                        </p:tgtEl>
                                        <p:attrNameLst>
                                          <p:attrName>r</p:attrName>
                                        </p:attrNameLst>
                                      </p:cBhvr>
                                    </p:animRot>
                                  </p:childTnLst>
                                </p:cTn>
                              </p:par>
                            </p:childTnLst>
                          </p:cTn>
                        </p:par>
                        <p:par>
                          <p:cTn id="101" fill="hold">
                            <p:stCondLst>
                              <p:cond delay="7200"/>
                            </p:stCondLst>
                            <p:childTnLst>
                              <p:par>
                                <p:cTn id="102" presetID="56" presetClass="entr" presetSubtype="0" fill="hold" grpId="0" nodeType="afterEffect">
                                  <p:stCondLst>
                                    <p:cond delay="0"/>
                                  </p:stCondLst>
                                  <p:iterate type="lt">
                                    <p:tmPct val="10000"/>
                                  </p:iterate>
                                  <p:childTnLst>
                                    <p:set>
                                      <p:cBhvr>
                                        <p:cTn id="103" dur="1" fill="hold">
                                          <p:stCondLst>
                                            <p:cond delay="0"/>
                                          </p:stCondLst>
                                        </p:cTn>
                                        <p:tgtEl>
                                          <p:spTgt spid="142"/>
                                        </p:tgtEl>
                                        <p:attrNameLst>
                                          <p:attrName>style.visibility</p:attrName>
                                        </p:attrNameLst>
                                      </p:cBhvr>
                                      <p:to>
                                        <p:strVal val="visible"/>
                                      </p:to>
                                    </p:set>
                                    <p:anim by="(-#ppt_w*2)" calcmode="lin" valueType="num">
                                      <p:cBhvr rctx="PPT">
                                        <p:cTn id="104" dur="250" autoRev="1" fill="hold">
                                          <p:stCondLst>
                                            <p:cond delay="0"/>
                                          </p:stCondLst>
                                        </p:cTn>
                                        <p:tgtEl>
                                          <p:spTgt spid="142"/>
                                        </p:tgtEl>
                                        <p:attrNameLst>
                                          <p:attrName>ppt_w</p:attrName>
                                        </p:attrNameLst>
                                      </p:cBhvr>
                                    </p:anim>
                                    <p:anim by="(#ppt_w*0.50)" calcmode="lin" valueType="num">
                                      <p:cBhvr>
                                        <p:cTn id="105" dur="250" decel="50000" autoRev="1" fill="hold">
                                          <p:stCondLst>
                                            <p:cond delay="0"/>
                                          </p:stCondLst>
                                        </p:cTn>
                                        <p:tgtEl>
                                          <p:spTgt spid="142"/>
                                        </p:tgtEl>
                                        <p:attrNameLst>
                                          <p:attrName>ppt_x</p:attrName>
                                        </p:attrNameLst>
                                      </p:cBhvr>
                                    </p:anim>
                                    <p:anim from="(-#ppt_h/2)" to="(#ppt_y)" calcmode="lin" valueType="num">
                                      <p:cBhvr>
                                        <p:cTn id="106" dur="500" fill="hold">
                                          <p:stCondLst>
                                            <p:cond delay="0"/>
                                          </p:stCondLst>
                                        </p:cTn>
                                        <p:tgtEl>
                                          <p:spTgt spid="142"/>
                                        </p:tgtEl>
                                        <p:attrNameLst>
                                          <p:attrName>ppt_y</p:attrName>
                                        </p:attrNameLst>
                                      </p:cBhvr>
                                    </p:anim>
                                    <p:animRot by="21600000">
                                      <p:cBhvr>
                                        <p:cTn id="107" dur="500" fill="hold">
                                          <p:stCondLst>
                                            <p:cond delay="0"/>
                                          </p:stCondLst>
                                        </p:cTn>
                                        <p:tgtEl>
                                          <p:spTgt spid="142"/>
                                        </p:tgtEl>
                                        <p:attrNameLst>
                                          <p:attrName>r</p:attrName>
                                        </p:attrNameLst>
                                      </p:cBhvr>
                                    </p:animRot>
                                  </p:childTnLst>
                                </p:cTn>
                              </p:par>
                            </p:childTnLst>
                          </p:cTn>
                        </p:par>
                        <p:par>
                          <p:cTn id="108" fill="hold">
                            <p:stCondLst>
                              <p:cond delay="7900"/>
                            </p:stCondLst>
                            <p:childTnLst>
                              <p:par>
                                <p:cTn id="109" presetID="22" presetClass="entr" presetSubtype="4" fill="hold"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down)">
                                      <p:cBhvr>
                                        <p:cTn id="111" dur="250"/>
                                        <p:tgtEl>
                                          <p:spTgt spid="134"/>
                                        </p:tgtEl>
                                      </p:cBhvr>
                                    </p:animEffect>
                                  </p:childTnLst>
                                </p:cTn>
                              </p:par>
                            </p:childTnLst>
                          </p:cTn>
                        </p:par>
                        <p:par>
                          <p:cTn id="112" fill="hold">
                            <p:stCondLst>
                              <p:cond delay="8150"/>
                            </p:stCondLst>
                            <p:childTnLst>
                              <p:par>
                                <p:cTn id="113" presetID="53" presetClass="entr" presetSubtype="16" fill="hold" grpId="0" nodeType="afterEffect">
                                  <p:stCondLst>
                                    <p:cond delay="0"/>
                                  </p:stCondLst>
                                  <p:childTnLst>
                                    <p:set>
                                      <p:cBhvr>
                                        <p:cTn id="114" dur="1" fill="hold">
                                          <p:stCondLst>
                                            <p:cond delay="0"/>
                                          </p:stCondLst>
                                        </p:cTn>
                                        <p:tgtEl>
                                          <p:spTgt spid="136"/>
                                        </p:tgtEl>
                                        <p:attrNameLst>
                                          <p:attrName>style.visibility</p:attrName>
                                        </p:attrNameLst>
                                      </p:cBhvr>
                                      <p:to>
                                        <p:strVal val="visible"/>
                                      </p:to>
                                    </p:set>
                                    <p:anim calcmode="lin" valueType="num">
                                      <p:cBhvr>
                                        <p:cTn id="115" dur="250" fill="hold"/>
                                        <p:tgtEl>
                                          <p:spTgt spid="136"/>
                                        </p:tgtEl>
                                        <p:attrNameLst>
                                          <p:attrName>ppt_w</p:attrName>
                                        </p:attrNameLst>
                                      </p:cBhvr>
                                      <p:tavLst>
                                        <p:tav tm="0">
                                          <p:val>
                                            <p:fltVal val="0"/>
                                          </p:val>
                                        </p:tav>
                                        <p:tav tm="100000">
                                          <p:val>
                                            <p:strVal val="#ppt_w"/>
                                          </p:val>
                                        </p:tav>
                                      </p:tavLst>
                                    </p:anim>
                                    <p:anim calcmode="lin" valueType="num">
                                      <p:cBhvr>
                                        <p:cTn id="116" dur="250" fill="hold"/>
                                        <p:tgtEl>
                                          <p:spTgt spid="136"/>
                                        </p:tgtEl>
                                        <p:attrNameLst>
                                          <p:attrName>ppt_h</p:attrName>
                                        </p:attrNameLst>
                                      </p:cBhvr>
                                      <p:tavLst>
                                        <p:tav tm="0">
                                          <p:val>
                                            <p:fltVal val="0"/>
                                          </p:val>
                                        </p:tav>
                                        <p:tav tm="100000">
                                          <p:val>
                                            <p:strVal val="#ppt_h"/>
                                          </p:val>
                                        </p:tav>
                                      </p:tavLst>
                                    </p:anim>
                                    <p:animEffect transition="in" filter="fade">
                                      <p:cBhvr>
                                        <p:cTn id="117" dur="250"/>
                                        <p:tgtEl>
                                          <p:spTgt spid="136"/>
                                        </p:tgtEl>
                                      </p:cBhvr>
                                    </p:animEffect>
                                  </p:childTnLst>
                                </p:cTn>
                              </p:par>
                            </p:childTnLst>
                          </p:cTn>
                        </p:par>
                        <p:par>
                          <p:cTn id="118" fill="hold">
                            <p:stCondLst>
                              <p:cond delay="8400"/>
                            </p:stCondLst>
                            <p:childTnLst>
                              <p:par>
                                <p:cTn id="119" presetID="53" presetClass="entr" presetSubtype="16" fill="hold" grpId="0" nodeType="afterEffect">
                                  <p:stCondLst>
                                    <p:cond delay="0"/>
                                  </p:stCondLst>
                                  <p:iterate type="lt">
                                    <p:tmPct val="0"/>
                                  </p:iterate>
                                  <p:childTnLst>
                                    <p:set>
                                      <p:cBhvr>
                                        <p:cTn id="120" dur="1" fill="hold">
                                          <p:stCondLst>
                                            <p:cond delay="0"/>
                                          </p:stCondLst>
                                        </p:cTn>
                                        <p:tgtEl>
                                          <p:spTgt spid="150"/>
                                        </p:tgtEl>
                                        <p:attrNameLst>
                                          <p:attrName>style.visibility</p:attrName>
                                        </p:attrNameLst>
                                      </p:cBhvr>
                                      <p:to>
                                        <p:strVal val="visible"/>
                                      </p:to>
                                    </p:set>
                                    <p:anim calcmode="lin" valueType="num">
                                      <p:cBhvr>
                                        <p:cTn id="121" dur="250" fill="hold"/>
                                        <p:tgtEl>
                                          <p:spTgt spid="150"/>
                                        </p:tgtEl>
                                        <p:attrNameLst>
                                          <p:attrName>ppt_w</p:attrName>
                                        </p:attrNameLst>
                                      </p:cBhvr>
                                      <p:tavLst>
                                        <p:tav tm="0">
                                          <p:val>
                                            <p:fltVal val="0"/>
                                          </p:val>
                                        </p:tav>
                                        <p:tav tm="100000">
                                          <p:val>
                                            <p:strVal val="#ppt_w"/>
                                          </p:val>
                                        </p:tav>
                                      </p:tavLst>
                                    </p:anim>
                                    <p:anim calcmode="lin" valueType="num">
                                      <p:cBhvr>
                                        <p:cTn id="122" dur="250" fill="hold"/>
                                        <p:tgtEl>
                                          <p:spTgt spid="150"/>
                                        </p:tgtEl>
                                        <p:attrNameLst>
                                          <p:attrName>ppt_h</p:attrName>
                                        </p:attrNameLst>
                                      </p:cBhvr>
                                      <p:tavLst>
                                        <p:tav tm="0">
                                          <p:val>
                                            <p:fltVal val="0"/>
                                          </p:val>
                                        </p:tav>
                                        <p:tav tm="100000">
                                          <p:val>
                                            <p:strVal val="#ppt_h"/>
                                          </p:val>
                                        </p:tav>
                                      </p:tavLst>
                                    </p:anim>
                                    <p:animEffect transition="in" filter="fade">
                                      <p:cBhvr>
                                        <p:cTn id="123" dur="250"/>
                                        <p:tgtEl>
                                          <p:spTgt spid="150"/>
                                        </p:tgtEl>
                                      </p:cBhvr>
                                    </p:animEffect>
                                  </p:childTnLst>
                                </p:cTn>
                              </p:par>
                            </p:childTnLst>
                          </p:cTn>
                        </p:par>
                        <p:par>
                          <p:cTn id="124" fill="hold">
                            <p:stCondLst>
                              <p:cond delay="8650"/>
                            </p:stCondLst>
                            <p:childTnLst>
                              <p:par>
                                <p:cTn id="125" presetID="56" presetClass="entr" presetSubtype="0" fill="hold" grpId="0" nodeType="afterEffect">
                                  <p:stCondLst>
                                    <p:cond delay="0"/>
                                  </p:stCondLst>
                                  <p:iterate type="lt">
                                    <p:tmPct val="10000"/>
                                  </p:iterate>
                                  <p:childTnLst>
                                    <p:set>
                                      <p:cBhvr>
                                        <p:cTn id="126" dur="1" fill="hold">
                                          <p:stCondLst>
                                            <p:cond delay="0"/>
                                          </p:stCondLst>
                                        </p:cTn>
                                        <p:tgtEl>
                                          <p:spTgt spid="145"/>
                                        </p:tgtEl>
                                        <p:attrNameLst>
                                          <p:attrName>style.visibility</p:attrName>
                                        </p:attrNameLst>
                                      </p:cBhvr>
                                      <p:to>
                                        <p:strVal val="visible"/>
                                      </p:to>
                                    </p:set>
                                    <p:anim by="(-#ppt_w*2)" calcmode="lin" valueType="num">
                                      <p:cBhvr rctx="PPT">
                                        <p:cTn id="127" dur="250" autoRev="1" fill="hold">
                                          <p:stCondLst>
                                            <p:cond delay="0"/>
                                          </p:stCondLst>
                                        </p:cTn>
                                        <p:tgtEl>
                                          <p:spTgt spid="145"/>
                                        </p:tgtEl>
                                        <p:attrNameLst>
                                          <p:attrName>ppt_w</p:attrName>
                                        </p:attrNameLst>
                                      </p:cBhvr>
                                    </p:anim>
                                    <p:anim by="(#ppt_w*0.50)" calcmode="lin" valueType="num">
                                      <p:cBhvr>
                                        <p:cTn id="128" dur="250" decel="50000" autoRev="1" fill="hold">
                                          <p:stCondLst>
                                            <p:cond delay="0"/>
                                          </p:stCondLst>
                                        </p:cTn>
                                        <p:tgtEl>
                                          <p:spTgt spid="145"/>
                                        </p:tgtEl>
                                        <p:attrNameLst>
                                          <p:attrName>ppt_x</p:attrName>
                                        </p:attrNameLst>
                                      </p:cBhvr>
                                    </p:anim>
                                    <p:anim from="(-#ppt_h/2)" to="(#ppt_y)" calcmode="lin" valueType="num">
                                      <p:cBhvr>
                                        <p:cTn id="129" dur="500" fill="hold">
                                          <p:stCondLst>
                                            <p:cond delay="0"/>
                                          </p:stCondLst>
                                        </p:cTn>
                                        <p:tgtEl>
                                          <p:spTgt spid="145"/>
                                        </p:tgtEl>
                                        <p:attrNameLst>
                                          <p:attrName>ppt_y</p:attrName>
                                        </p:attrNameLst>
                                      </p:cBhvr>
                                    </p:anim>
                                    <p:animRot by="21600000">
                                      <p:cBhvr>
                                        <p:cTn id="130" dur="500" fill="hold">
                                          <p:stCondLst>
                                            <p:cond delay="0"/>
                                          </p:stCondLst>
                                        </p:cTn>
                                        <p:tgtEl>
                                          <p:spTgt spid="145"/>
                                        </p:tgtEl>
                                        <p:attrNameLst>
                                          <p:attrName>r</p:attrName>
                                        </p:attrNameLst>
                                      </p:cBhvr>
                                    </p:animRot>
                                  </p:childTnLst>
                                </p:cTn>
                              </p:par>
                            </p:childTnLst>
                          </p:cTn>
                        </p:par>
                        <p:par>
                          <p:cTn id="131" fill="hold">
                            <p:stCondLst>
                              <p:cond delay="9300"/>
                            </p:stCondLst>
                            <p:childTnLst>
                              <p:par>
                                <p:cTn id="132" presetID="56" presetClass="entr" presetSubtype="0" fill="hold" grpId="0" nodeType="afterEffect">
                                  <p:stCondLst>
                                    <p:cond delay="0"/>
                                  </p:stCondLst>
                                  <p:iterate type="lt">
                                    <p:tmPct val="10000"/>
                                  </p:iterate>
                                  <p:childTnLst>
                                    <p:set>
                                      <p:cBhvr>
                                        <p:cTn id="133" dur="1" fill="hold">
                                          <p:stCondLst>
                                            <p:cond delay="0"/>
                                          </p:stCondLst>
                                        </p:cTn>
                                        <p:tgtEl>
                                          <p:spTgt spid="146"/>
                                        </p:tgtEl>
                                        <p:attrNameLst>
                                          <p:attrName>style.visibility</p:attrName>
                                        </p:attrNameLst>
                                      </p:cBhvr>
                                      <p:to>
                                        <p:strVal val="visible"/>
                                      </p:to>
                                    </p:set>
                                    <p:anim by="(-#ppt_w*2)" calcmode="lin" valueType="num">
                                      <p:cBhvr rctx="PPT">
                                        <p:cTn id="134" dur="250" autoRev="1" fill="hold">
                                          <p:stCondLst>
                                            <p:cond delay="0"/>
                                          </p:stCondLst>
                                        </p:cTn>
                                        <p:tgtEl>
                                          <p:spTgt spid="146"/>
                                        </p:tgtEl>
                                        <p:attrNameLst>
                                          <p:attrName>ppt_w</p:attrName>
                                        </p:attrNameLst>
                                      </p:cBhvr>
                                    </p:anim>
                                    <p:anim by="(#ppt_w*0.50)" calcmode="lin" valueType="num">
                                      <p:cBhvr>
                                        <p:cTn id="135" dur="250" decel="50000" autoRev="1" fill="hold">
                                          <p:stCondLst>
                                            <p:cond delay="0"/>
                                          </p:stCondLst>
                                        </p:cTn>
                                        <p:tgtEl>
                                          <p:spTgt spid="146"/>
                                        </p:tgtEl>
                                        <p:attrNameLst>
                                          <p:attrName>ppt_x</p:attrName>
                                        </p:attrNameLst>
                                      </p:cBhvr>
                                    </p:anim>
                                    <p:anim from="(-#ppt_h/2)" to="(#ppt_y)" calcmode="lin" valueType="num">
                                      <p:cBhvr>
                                        <p:cTn id="136" dur="500" fill="hold">
                                          <p:stCondLst>
                                            <p:cond delay="0"/>
                                          </p:stCondLst>
                                        </p:cTn>
                                        <p:tgtEl>
                                          <p:spTgt spid="146"/>
                                        </p:tgtEl>
                                        <p:attrNameLst>
                                          <p:attrName>ppt_y</p:attrName>
                                        </p:attrNameLst>
                                      </p:cBhvr>
                                    </p:anim>
                                    <p:animRot by="21600000">
                                      <p:cBhvr>
                                        <p:cTn id="137" dur="500" fill="hold">
                                          <p:stCondLst>
                                            <p:cond delay="0"/>
                                          </p:stCondLst>
                                        </p:cTn>
                                        <p:tgtEl>
                                          <p:spTgt spid="146"/>
                                        </p:tgtEl>
                                        <p:attrNameLst>
                                          <p:attrName>r</p:attrName>
                                        </p:attrNameLst>
                                      </p:cBhvr>
                                    </p:animRot>
                                  </p:childTnLst>
                                </p:cTn>
                              </p:par>
                            </p:childTnLst>
                          </p:cTn>
                        </p:par>
                        <p:par>
                          <p:cTn id="138" fill="hold">
                            <p:stCondLst>
                              <p:cond delay="10100"/>
                            </p:stCondLst>
                            <p:childTnLst>
                              <p:par>
                                <p:cTn id="139" presetID="22" presetClass="entr" presetSubtype="4" fill="hold" nodeType="afterEffect">
                                  <p:stCondLst>
                                    <p:cond delay="0"/>
                                  </p:stCondLst>
                                  <p:childTnLst>
                                    <p:set>
                                      <p:cBhvr>
                                        <p:cTn id="140" dur="1" fill="hold">
                                          <p:stCondLst>
                                            <p:cond delay="0"/>
                                          </p:stCondLst>
                                        </p:cTn>
                                        <p:tgtEl>
                                          <p:spTgt spid="135"/>
                                        </p:tgtEl>
                                        <p:attrNameLst>
                                          <p:attrName>style.visibility</p:attrName>
                                        </p:attrNameLst>
                                      </p:cBhvr>
                                      <p:to>
                                        <p:strVal val="visible"/>
                                      </p:to>
                                    </p:set>
                                    <p:animEffect transition="in" filter="wipe(down)">
                                      <p:cBhvr>
                                        <p:cTn id="141" dur="250"/>
                                        <p:tgtEl>
                                          <p:spTgt spid="135"/>
                                        </p:tgtEl>
                                      </p:cBhvr>
                                    </p:animEffect>
                                  </p:childTnLst>
                                </p:cTn>
                              </p:par>
                            </p:childTnLst>
                          </p:cTn>
                        </p:par>
                        <p:par>
                          <p:cTn id="142" fill="hold">
                            <p:stCondLst>
                              <p:cond delay="10350"/>
                            </p:stCondLst>
                            <p:childTnLst>
                              <p:par>
                                <p:cTn id="143" presetID="53" presetClass="entr" presetSubtype="16" fill="hold" grpId="0" nodeType="afterEffect">
                                  <p:stCondLst>
                                    <p:cond delay="0"/>
                                  </p:stCondLst>
                                  <p:childTnLst>
                                    <p:set>
                                      <p:cBhvr>
                                        <p:cTn id="144" dur="1" fill="hold">
                                          <p:stCondLst>
                                            <p:cond delay="0"/>
                                          </p:stCondLst>
                                        </p:cTn>
                                        <p:tgtEl>
                                          <p:spTgt spid="128"/>
                                        </p:tgtEl>
                                        <p:attrNameLst>
                                          <p:attrName>style.visibility</p:attrName>
                                        </p:attrNameLst>
                                      </p:cBhvr>
                                      <p:to>
                                        <p:strVal val="visible"/>
                                      </p:to>
                                    </p:set>
                                    <p:anim calcmode="lin" valueType="num">
                                      <p:cBhvr>
                                        <p:cTn id="145" dur="250" fill="hold"/>
                                        <p:tgtEl>
                                          <p:spTgt spid="128"/>
                                        </p:tgtEl>
                                        <p:attrNameLst>
                                          <p:attrName>ppt_w</p:attrName>
                                        </p:attrNameLst>
                                      </p:cBhvr>
                                      <p:tavLst>
                                        <p:tav tm="0">
                                          <p:val>
                                            <p:fltVal val="0"/>
                                          </p:val>
                                        </p:tav>
                                        <p:tav tm="100000">
                                          <p:val>
                                            <p:strVal val="#ppt_w"/>
                                          </p:val>
                                        </p:tav>
                                      </p:tavLst>
                                    </p:anim>
                                    <p:anim calcmode="lin" valueType="num">
                                      <p:cBhvr>
                                        <p:cTn id="146" dur="250" fill="hold"/>
                                        <p:tgtEl>
                                          <p:spTgt spid="128"/>
                                        </p:tgtEl>
                                        <p:attrNameLst>
                                          <p:attrName>ppt_h</p:attrName>
                                        </p:attrNameLst>
                                      </p:cBhvr>
                                      <p:tavLst>
                                        <p:tav tm="0">
                                          <p:val>
                                            <p:fltVal val="0"/>
                                          </p:val>
                                        </p:tav>
                                        <p:tav tm="100000">
                                          <p:val>
                                            <p:strVal val="#ppt_h"/>
                                          </p:val>
                                        </p:tav>
                                      </p:tavLst>
                                    </p:anim>
                                    <p:animEffect transition="in" filter="fade">
                                      <p:cBhvr>
                                        <p:cTn id="147" dur="250"/>
                                        <p:tgtEl>
                                          <p:spTgt spid="128"/>
                                        </p:tgtEl>
                                      </p:cBhvr>
                                    </p:animEffect>
                                  </p:childTnLst>
                                </p:cTn>
                              </p:par>
                            </p:childTnLst>
                          </p:cTn>
                        </p:par>
                        <p:par>
                          <p:cTn id="148" fill="hold">
                            <p:stCondLst>
                              <p:cond delay="10600"/>
                            </p:stCondLst>
                            <p:childTnLst>
                              <p:par>
                                <p:cTn id="149" presetID="53" presetClass="entr" presetSubtype="16" fill="hold" grpId="0" nodeType="afterEffect">
                                  <p:stCondLst>
                                    <p:cond delay="0"/>
                                  </p:stCondLst>
                                  <p:iterate type="lt">
                                    <p:tmPct val="0"/>
                                  </p:iterate>
                                  <p:childTnLst>
                                    <p:set>
                                      <p:cBhvr>
                                        <p:cTn id="150" dur="1" fill="hold">
                                          <p:stCondLst>
                                            <p:cond delay="0"/>
                                          </p:stCondLst>
                                        </p:cTn>
                                        <p:tgtEl>
                                          <p:spTgt spid="151"/>
                                        </p:tgtEl>
                                        <p:attrNameLst>
                                          <p:attrName>style.visibility</p:attrName>
                                        </p:attrNameLst>
                                      </p:cBhvr>
                                      <p:to>
                                        <p:strVal val="visible"/>
                                      </p:to>
                                    </p:set>
                                    <p:anim calcmode="lin" valueType="num">
                                      <p:cBhvr>
                                        <p:cTn id="151" dur="250" fill="hold"/>
                                        <p:tgtEl>
                                          <p:spTgt spid="151"/>
                                        </p:tgtEl>
                                        <p:attrNameLst>
                                          <p:attrName>ppt_w</p:attrName>
                                        </p:attrNameLst>
                                      </p:cBhvr>
                                      <p:tavLst>
                                        <p:tav tm="0">
                                          <p:val>
                                            <p:fltVal val="0"/>
                                          </p:val>
                                        </p:tav>
                                        <p:tav tm="100000">
                                          <p:val>
                                            <p:strVal val="#ppt_w"/>
                                          </p:val>
                                        </p:tav>
                                      </p:tavLst>
                                    </p:anim>
                                    <p:anim calcmode="lin" valueType="num">
                                      <p:cBhvr>
                                        <p:cTn id="152" dur="250" fill="hold"/>
                                        <p:tgtEl>
                                          <p:spTgt spid="151"/>
                                        </p:tgtEl>
                                        <p:attrNameLst>
                                          <p:attrName>ppt_h</p:attrName>
                                        </p:attrNameLst>
                                      </p:cBhvr>
                                      <p:tavLst>
                                        <p:tav tm="0">
                                          <p:val>
                                            <p:fltVal val="0"/>
                                          </p:val>
                                        </p:tav>
                                        <p:tav tm="100000">
                                          <p:val>
                                            <p:strVal val="#ppt_h"/>
                                          </p:val>
                                        </p:tav>
                                      </p:tavLst>
                                    </p:anim>
                                    <p:animEffect transition="in" filter="fade">
                                      <p:cBhvr>
                                        <p:cTn id="153" dur="250"/>
                                        <p:tgtEl>
                                          <p:spTgt spid="151"/>
                                        </p:tgtEl>
                                      </p:cBhvr>
                                    </p:animEffect>
                                  </p:childTnLst>
                                </p:cTn>
                              </p:par>
                            </p:childTnLst>
                          </p:cTn>
                        </p:par>
                        <p:par>
                          <p:cTn id="154" fill="hold">
                            <p:stCondLst>
                              <p:cond delay="10850"/>
                            </p:stCondLst>
                            <p:childTnLst>
                              <p:par>
                                <p:cTn id="155" presetID="56" presetClass="entr" presetSubtype="0" fill="hold" grpId="0" nodeType="afterEffect">
                                  <p:stCondLst>
                                    <p:cond delay="0"/>
                                  </p:stCondLst>
                                  <p:iterate type="lt">
                                    <p:tmPct val="10000"/>
                                  </p:iterate>
                                  <p:childTnLst>
                                    <p:set>
                                      <p:cBhvr>
                                        <p:cTn id="156" dur="1" fill="hold">
                                          <p:stCondLst>
                                            <p:cond delay="0"/>
                                          </p:stCondLst>
                                        </p:cTn>
                                        <p:tgtEl>
                                          <p:spTgt spid="143"/>
                                        </p:tgtEl>
                                        <p:attrNameLst>
                                          <p:attrName>style.visibility</p:attrName>
                                        </p:attrNameLst>
                                      </p:cBhvr>
                                      <p:to>
                                        <p:strVal val="visible"/>
                                      </p:to>
                                    </p:set>
                                    <p:anim by="(-#ppt_w*2)" calcmode="lin" valueType="num">
                                      <p:cBhvr rctx="PPT">
                                        <p:cTn id="157" dur="250" autoRev="1" fill="hold">
                                          <p:stCondLst>
                                            <p:cond delay="0"/>
                                          </p:stCondLst>
                                        </p:cTn>
                                        <p:tgtEl>
                                          <p:spTgt spid="143"/>
                                        </p:tgtEl>
                                        <p:attrNameLst>
                                          <p:attrName>ppt_w</p:attrName>
                                        </p:attrNameLst>
                                      </p:cBhvr>
                                    </p:anim>
                                    <p:anim by="(#ppt_w*0.50)" calcmode="lin" valueType="num">
                                      <p:cBhvr>
                                        <p:cTn id="158" dur="250" decel="50000" autoRev="1" fill="hold">
                                          <p:stCondLst>
                                            <p:cond delay="0"/>
                                          </p:stCondLst>
                                        </p:cTn>
                                        <p:tgtEl>
                                          <p:spTgt spid="143"/>
                                        </p:tgtEl>
                                        <p:attrNameLst>
                                          <p:attrName>ppt_x</p:attrName>
                                        </p:attrNameLst>
                                      </p:cBhvr>
                                    </p:anim>
                                    <p:anim from="(-#ppt_h/2)" to="(#ppt_y)" calcmode="lin" valueType="num">
                                      <p:cBhvr>
                                        <p:cTn id="159" dur="500" fill="hold">
                                          <p:stCondLst>
                                            <p:cond delay="0"/>
                                          </p:stCondLst>
                                        </p:cTn>
                                        <p:tgtEl>
                                          <p:spTgt spid="143"/>
                                        </p:tgtEl>
                                        <p:attrNameLst>
                                          <p:attrName>ppt_y</p:attrName>
                                        </p:attrNameLst>
                                      </p:cBhvr>
                                    </p:anim>
                                    <p:animRot by="21600000">
                                      <p:cBhvr>
                                        <p:cTn id="160" dur="500" fill="hold">
                                          <p:stCondLst>
                                            <p:cond delay="0"/>
                                          </p:stCondLst>
                                        </p:cTn>
                                        <p:tgtEl>
                                          <p:spTgt spid="143"/>
                                        </p:tgtEl>
                                        <p:attrNameLst>
                                          <p:attrName>r</p:attrName>
                                        </p:attrNameLst>
                                      </p:cBhvr>
                                    </p:animRot>
                                  </p:childTnLst>
                                </p:cTn>
                              </p:par>
                            </p:childTnLst>
                          </p:cTn>
                        </p:par>
                        <p:par>
                          <p:cTn id="161" fill="hold">
                            <p:stCondLst>
                              <p:cond delay="11550"/>
                            </p:stCondLst>
                            <p:childTnLst>
                              <p:par>
                                <p:cTn id="162" presetID="56" presetClass="entr" presetSubtype="0" fill="hold" grpId="0" nodeType="afterEffect">
                                  <p:stCondLst>
                                    <p:cond delay="0"/>
                                  </p:stCondLst>
                                  <p:iterate type="lt">
                                    <p:tmPct val="10000"/>
                                  </p:iterate>
                                  <p:childTnLst>
                                    <p:set>
                                      <p:cBhvr>
                                        <p:cTn id="163" dur="1" fill="hold">
                                          <p:stCondLst>
                                            <p:cond delay="0"/>
                                          </p:stCondLst>
                                        </p:cTn>
                                        <p:tgtEl>
                                          <p:spTgt spid="144"/>
                                        </p:tgtEl>
                                        <p:attrNameLst>
                                          <p:attrName>style.visibility</p:attrName>
                                        </p:attrNameLst>
                                      </p:cBhvr>
                                      <p:to>
                                        <p:strVal val="visible"/>
                                      </p:to>
                                    </p:set>
                                    <p:anim by="(-#ppt_w*2)" calcmode="lin" valueType="num">
                                      <p:cBhvr rctx="PPT">
                                        <p:cTn id="164" dur="250" autoRev="1" fill="hold">
                                          <p:stCondLst>
                                            <p:cond delay="0"/>
                                          </p:stCondLst>
                                        </p:cTn>
                                        <p:tgtEl>
                                          <p:spTgt spid="144"/>
                                        </p:tgtEl>
                                        <p:attrNameLst>
                                          <p:attrName>ppt_w</p:attrName>
                                        </p:attrNameLst>
                                      </p:cBhvr>
                                    </p:anim>
                                    <p:anim by="(#ppt_w*0.50)" calcmode="lin" valueType="num">
                                      <p:cBhvr>
                                        <p:cTn id="165" dur="250" decel="50000" autoRev="1" fill="hold">
                                          <p:stCondLst>
                                            <p:cond delay="0"/>
                                          </p:stCondLst>
                                        </p:cTn>
                                        <p:tgtEl>
                                          <p:spTgt spid="144"/>
                                        </p:tgtEl>
                                        <p:attrNameLst>
                                          <p:attrName>ppt_x</p:attrName>
                                        </p:attrNameLst>
                                      </p:cBhvr>
                                    </p:anim>
                                    <p:anim from="(-#ppt_h/2)" to="(#ppt_y)" calcmode="lin" valueType="num">
                                      <p:cBhvr>
                                        <p:cTn id="166" dur="500" fill="hold">
                                          <p:stCondLst>
                                            <p:cond delay="0"/>
                                          </p:stCondLst>
                                        </p:cTn>
                                        <p:tgtEl>
                                          <p:spTgt spid="144"/>
                                        </p:tgtEl>
                                        <p:attrNameLst>
                                          <p:attrName>ppt_y</p:attrName>
                                        </p:attrNameLst>
                                      </p:cBhvr>
                                    </p:anim>
                                    <p:animRot by="21600000">
                                      <p:cBhvr>
                                        <p:cTn id="167" dur="500" fill="hold">
                                          <p:stCondLst>
                                            <p:cond delay="0"/>
                                          </p:stCondLst>
                                        </p:cTn>
                                        <p:tgtEl>
                                          <p:spTgt spid="1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21" grpId="0" animBg="1"/>
      <p:bldP spid="78" grpId="0" animBg="1"/>
      <p:bldP spid="104" grpId="0"/>
      <p:bldP spid="122" grpId="0" animBg="1"/>
      <p:bldP spid="123" grpId="0" animBg="1"/>
      <p:bldP spid="128" grpId="0" animBg="1"/>
      <p:bldP spid="136" grpId="0" animBg="1"/>
      <p:bldP spid="137" grpId="0"/>
      <p:bldP spid="138" grpId="0"/>
      <p:bldP spid="141" grpId="0"/>
      <p:bldP spid="142" grpId="0"/>
      <p:bldP spid="143" grpId="0"/>
      <p:bldP spid="144" grpId="0"/>
      <p:bldP spid="145" grpId="0"/>
      <p:bldP spid="146" grpId="0"/>
      <p:bldP spid="147" grpId="0"/>
      <p:bldP spid="148" grpId="0"/>
      <p:bldP spid="149" grpId="0"/>
      <p:bldP spid="150" grpId="0"/>
      <p:bldP spid="1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市场开拓计划</a:t>
            </a:r>
          </a:p>
        </p:txBody>
      </p:sp>
      <p:sp>
        <p:nvSpPr>
          <p:cNvPr id="27" name="TextBox 26"/>
          <p:cNvSpPr txBox="1"/>
          <p:nvPr/>
        </p:nvSpPr>
        <p:spPr>
          <a:xfrm>
            <a:off x="2976947" y="267538"/>
            <a:ext cx="1952753"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Market development plan</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19" name="圆角矩形 18"/>
          <p:cNvSpPr/>
          <p:nvPr/>
        </p:nvSpPr>
        <p:spPr bwMode="auto">
          <a:xfrm>
            <a:off x="1660167" y="2829199"/>
            <a:ext cx="1173580" cy="1142828"/>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23" name="圆角矩形 22"/>
          <p:cNvSpPr/>
          <p:nvPr/>
        </p:nvSpPr>
        <p:spPr bwMode="auto">
          <a:xfrm>
            <a:off x="3148883" y="1580147"/>
            <a:ext cx="1161545" cy="1161545"/>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25" name="圆角矩形 24"/>
          <p:cNvSpPr/>
          <p:nvPr/>
        </p:nvSpPr>
        <p:spPr bwMode="auto">
          <a:xfrm>
            <a:off x="4697435" y="2483053"/>
            <a:ext cx="1198475" cy="1198475"/>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41" name="圆角矩形 40"/>
          <p:cNvSpPr/>
          <p:nvPr/>
        </p:nvSpPr>
        <p:spPr bwMode="auto">
          <a:xfrm>
            <a:off x="6209025" y="1873727"/>
            <a:ext cx="1151634" cy="1151634"/>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42" name="圆角矩形 41"/>
          <p:cNvSpPr/>
          <p:nvPr/>
        </p:nvSpPr>
        <p:spPr bwMode="auto">
          <a:xfrm>
            <a:off x="7078341" y="2726367"/>
            <a:ext cx="452844" cy="452844"/>
          </a:xfrm>
          <a:prstGeom prst="roundRect">
            <a:avLst>
              <a:gd name="adj" fmla="val 6712"/>
            </a:avLst>
          </a:prstGeom>
          <a:gradFill flip="none" rotWithShape="1">
            <a:gsLst>
              <a:gs pos="0">
                <a:schemeClr val="tx1">
                  <a:lumMod val="50000"/>
                  <a:lumOff val="50000"/>
                </a:schemeClr>
              </a:gs>
              <a:gs pos="100000">
                <a:schemeClr val="bg1">
                  <a:lumMod val="65000"/>
                </a:schemeClr>
              </a:gs>
            </a:gsLst>
            <a:lin ang="8100000" scaled="1"/>
            <a:tileRect/>
          </a:gradFill>
          <a:ln w="9525" cap="flat" cmpd="sng" algn="ctr">
            <a:gradFill flip="none" rotWithShape="1">
              <a:gsLst>
                <a:gs pos="0">
                  <a:schemeClr val="tx1">
                    <a:lumMod val="65000"/>
                    <a:lumOff val="35000"/>
                  </a:schemeClr>
                </a:gs>
                <a:gs pos="50000">
                  <a:schemeClr val="bg1">
                    <a:lumMod val="75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1" name="文本框 27"/>
          <p:cNvSpPr txBox="1"/>
          <p:nvPr/>
        </p:nvSpPr>
        <p:spPr>
          <a:xfrm>
            <a:off x="1881094" y="3025361"/>
            <a:ext cx="723275" cy="738407"/>
          </a:xfrm>
          <a:prstGeom prst="rect">
            <a:avLst/>
          </a:prstGeom>
          <a:noFill/>
        </p:spPr>
        <p:txBody>
          <a:bodyPr wrap="none" rtlCol="0">
            <a:spAutoFit/>
          </a:bodyPr>
          <a:lstStyle/>
          <a:p>
            <a:r>
              <a:rPr lang="zh-CN" altLang="en-US" sz="2099" b="1" dirty="0">
                <a:solidFill>
                  <a:schemeClr val="bg1"/>
                </a:solidFill>
                <a:latin typeface="微软雅黑" pitchFamily="34" charset="-122"/>
                <a:ea typeface="微软雅黑" pitchFamily="34" charset="-122"/>
              </a:rPr>
              <a:t>本地</a:t>
            </a:r>
            <a:endParaRPr lang="en-US" altLang="zh-CN" sz="2099" b="1" dirty="0">
              <a:solidFill>
                <a:schemeClr val="bg1"/>
              </a:solidFill>
              <a:latin typeface="微软雅黑" pitchFamily="34" charset="-122"/>
              <a:ea typeface="微软雅黑" pitchFamily="34" charset="-122"/>
            </a:endParaRPr>
          </a:p>
          <a:p>
            <a:r>
              <a:rPr lang="zh-CN" altLang="en-US" sz="2099" b="1" dirty="0">
                <a:solidFill>
                  <a:schemeClr val="bg1"/>
                </a:solidFill>
                <a:latin typeface="微软雅黑" pitchFamily="34" charset="-122"/>
                <a:ea typeface="微软雅黑" pitchFamily="34" charset="-122"/>
              </a:rPr>
              <a:t>市场</a:t>
            </a:r>
          </a:p>
        </p:txBody>
      </p:sp>
      <p:sp>
        <p:nvSpPr>
          <p:cNvPr id="56" name="圆角矩形 55"/>
          <p:cNvSpPr/>
          <p:nvPr/>
        </p:nvSpPr>
        <p:spPr bwMode="auto">
          <a:xfrm>
            <a:off x="2921653" y="2484563"/>
            <a:ext cx="345113" cy="411573"/>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8" name="圆角矩形 57"/>
          <p:cNvSpPr/>
          <p:nvPr/>
        </p:nvSpPr>
        <p:spPr bwMode="auto">
          <a:xfrm>
            <a:off x="1083437" y="3668713"/>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1" name="圆角矩形 60"/>
          <p:cNvSpPr/>
          <p:nvPr/>
        </p:nvSpPr>
        <p:spPr bwMode="auto">
          <a:xfrm>
            <a:off x="1404833" y="3454449"/>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2" name="圆角矩形 61"/>
          <p:cNvSpPr/>
          <p:nvPr/>
        </p:nvSpPr>
        <p:spPr bwMode="auto">
          <a:xfrm>
            <a:off x="5692998" y="3484904"/>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3" name="圆角矩形 62"/>
          <p:cNvSpPr/>
          <p:nvPr/>
        </p:nvSpPr>
        <p:spPr bwMode="auto">
          <a:xfrm>
            <a:off x="4235002" y="2136383"/>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4" name="圆角矩形 63"/>
          <p:cNvSpPr/>
          <p:nvPr/>
        </p:nvSpPr>
        <p:spPr bwMode="auto">
          <a:xfrm>
            <a:off x="7438379" y="2484563"/>
            <a:ext cx="576707" cy="468225"/>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5" name="圆角矩形 64"/>
          <p:cNvSpPr/>
          <p:nvPr/>
        </p:nvSpPr>
        <p:spPr bwMode="auto">
          <a:xfrm>
            <a:off x="4449266" y="2350648"/>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9" name="TextBox 68"/>
          <p:cNvSpPr txBox="1"/>
          <p:nvPr/>
        </p:nvSpPr>
        <p:spPr>
          <a:xfrm>
            <a:off x="1407925" y="1536358"/>
            <a:ext cx="1513728" cy="758606"/>
          </a:xfrm>
          <a:prstGeom prst="rect">
            <a:avLst/>
          </a:prstGeom>
          <a:noFill/>
        </p:spPr>
        <p:txBody>
          <a:bodyPr wrap="square" rtlCol="0">
            <a:spAutoFit/>
          </a:bodyPr>
          <a:lstStyle/>
          <a:p>
            <a:pPr>
              <a:lnSpc>
                <a:spcPct val="150000"/>
              </a:lnSpc>
            </a:pPr>
            <a:r>
              <a:rPr lang="zh-CN" altLang="en-US" sz="787" dirty="0">
                <a:solidFill>
                  <a:schemeClr val="tx1">
                    <a:lumMod val="50000"/>
                    <a:lumOff val="50000"/>
                  </a:schemeClr>
                </a:solidFill>
                <a:latin typeface="微软雅黑" pitchFamily="34" charset="-122"/>
                <a:ea typeface="微软雅黑" pitchFamily="34" charset="-122"/>
              </a:rPr>
              <a:t>公司</a:t>
            </a:r>
            <a:r>
              <a:rPr lang="zh-CN" altLang="zh-CN" sz="787"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787" dirty="0">
              <a:solidFill>
                <a:schemeClr val="tx1">
                  <a:lumMod val="50000"/>
                  <a:lumOff val="50000"/>
                </a:schemeClr>
              </a:solidFill>
              <a:latin typeface="微软雅黑" pitchFamily="34" charset="-122"/>
              <a:ea typeface="微软雅黑" pitchFamily="34" charset="-122"/>
            </a:endParaRPr>
          </a:p>
          <a:p>
            <a:endParaRPr lang="zh-CN" altLang="en-US" sz="787"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3056955" y="2997989"/>
            <a:ext cx="1513728" cy="758606"/>
          </a:xfrm>
          <a:prstGeom prst="rect">
            <a:avLst/>
          </a:prstGeom>
          <a:noFill/>
        </p:spPr>
        <p:txBody>
          <a:bodyPr wrap="square" rtlCol="0">
            <a:spAutoFit/>
          </a:bodyPr>
          <a:lstStyle/>
          <a:p>
            <a:pPr>
              <a:lnSpc>
                <a:spcPct val="150000"/>
              </a:lnSpc>
            </a:pPr>
            <a:r>
              <a:rPr lang="zh-CN" altLang="en-US" sz="787" dirty="0">
                <a:solidFill>
                  <a:schemeClr val="tx1">
                    <a:lumMod val="50000"/>
                    <a:lumOff val="50000"/>
                  </a:schemeClr>
                </a:solidFill>
                <a:latin typeface="微软雅黑" pitchFamily="34" charset="-122"/>
                <a:ea typeface="微软雅黑" pitchFamily="34" charset="-122"/>
              </a:rPr>
              <a:t>公司</a:t>
            </a:r>
            <a:r>
              <a:rPr lang="zh-CN" altLang="zh-CN" sz="787"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787" dirty="0">
              <a:solidFill>
                <a:schemeClr val="tx1">
                  <a:lumMod val="50000"/>
                  <a:lumOff val="50000"/>
                </a:schemeClr>
              </a:solidFill>
              <a:latin typeface="微软雅黑" pitchFamily="34" charset="-122"/>
              <a:ea typeface="微软雅黑" pitchFamily="34" charset="-122"/>
            </a:endParaRPr>
          </a:p>
          <a:p>
            <a:endParaRPr lang="zh-CN" altLang="en-US" sz="787"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4632597" y="1229161"/>
            <a:ext cx="1513728" cy="758606"/>
          </a:xfrm>
          <a:prstGeom prst="rect">
            <a:avLst/>
          </a:prstGeom>
          <a:noFill/>
        </p:spPr>
        <p:txBody>
          <a:bodyPr wrap="square" rtlCol="0">
            <a:spAutoFit/>
          </a:bodyPr>
          <a:lstStyle/>
          <a:p>
            <a:pPr>
              <a:lnSpc>
                <a:spcPct val="150000"/>
              </a:lnSpc>
            </a:pPr>
            <a:r>
              <a:rPr lang="zh-CN" altLang="en-US" sz="787" dirty="0">
                <a:solidFill>
                  <a:schemeClr val="tx1">
                    <a:lumMod val="50000"/>
                    <a:lumOff val="50000"/>
                  </a:schemeClr>
                </a:solidFill>
                <a:latin typeface="微软雅黑" pitchFamily="34" charset="-122"/>
                <a:ea typeface="微软雅黑" pitchFamily="34" charset="-122"/>
              </a:rPr>
              <a:t>公司</a:t>
            </a:r>
            <a:r>
              <a:rPr lang="zh-CN" altLang="zh-CN" sz="787"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787" dirty="0">
              <a:solidFill>
                <a:schemeClr val="tx1">
                  <a:lumMod val="50000"/>
                  <a:lumOff val="50000"/>
                </a:schemeClr>
              </a:solidFill>
              <a:latin typeface="微软雅黑" pitchFamily="34" charset="-122"/>
              <a:ea typeface="微软雅黑" pitchFamily="34" charset="-122"/>
            </a:endParaRPr>
          </a:p>
          <a:p>
            <a:endParaRPr lang="zh-CN" altLang="en-US" sz="787"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6227289" y="3370188"/>
            <a:ext cx="1513728" cy="758606"/>
          </a:xfrm>
          <a:prstGeom prst="rect">
            <a:avLst/>
          </a:prstGeom>
          <a:noFill/>
        </p:spPr>
        <p:txBody>
          <a:bodyPr wrap="square" rtlCol="0">
            <a:spAutoFit/>
          </a:bodyPr>
          <a:lstStyle/>
          <a:p>
            <a:pPr>
              <a:lnSpc>
                <a:spcPct val="150000"/>
              </a:lnSpc>
            </a:pPr>
            <a:r>
              <a:rPr lang="zh-CN" altLang="en-US" sz="787" dirty="0">
                <a:solidFill>
                  <a:schemeClr val="tx1">
                    <a:lumMod val="50000"/>
                    <a:lumOff val="50000"/>
                  </a:schemeClr>
                </a:solidFill>
                <a:latin typeface="微软雅黑" pitchFamily="34" charset="-122"/>
                <a:ea typeface="微软雅黑" pitchFamily="34" charset="-122"/>
              </a:rPr>
              <a:t>公司</a:t>
            </a:r>
            <a:r>
              <a:rPr lang="zh-CN" altLang="zh-CN" sz="787"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787" dirty="0">
              <a:solidFill>
                <a:schemeClr val="tx1">
                  <a:lumMod val="50000"/>
                  <a:lumOff val="50000"/>
                </a:schemeClr>
              </a:solidFill>
              <a:latin typeface="微软雅黑" pitchFamily="34" charset="-122"/>
              <a:ea typeface="微软雅黑" pitchFamily="34" charset="-122"/>
            </a:endParaRPr>
          </a:p>
          <a:p>
            <a:endParaRPr lang="zh-CN" altLang="en-US" sz="787" dirty="0">
              <a:solidFill>
                <a:schemeClr val="tx1">
                  <a:lumMod val="50000"/>
                  <a:lumOff val="50000"/>
                </a:schemeClr>
              </a:solidFill>
              <a:latin typeface="微软雅黑" pitchFamily="34" charset="-122"/>
              <a:ea typeface="微软雅黑" pitchFamily="34" charset="-122"/>
            </a:endParaRPr>
          </a:p>
        </p:txBody>
      </p:sp>
      <p:sp>
        <p:nvSpPr>
          <p:cNvPr id="74" name="文本框 27"/>
          <p:cNvSpPr txBox="1"/>
          <p:nvPr/>
        </p:nvSpPr>
        <p:spPr>
          <a:xfrm>
            <a:off x="3391179" y="1829187"/>
            <a:ext cx="723275" cy="738407"/>
          </a:xfrm>
          <a:prstGeom prst="rect">
            <a:avLst/>
          </a:prstGeom>
          <a:noFill/>
        </p:spPr>
        <p:txBody>
          <a:bodyPr wrap="none" rtlCol="0">
            <a:spAutoFit/>
          </a:bodyPr>
          <a:lstStyle/>
          <a:p>
            <a:r>
              <a:rPr lang="zh-CN" altLang="en-US" sz="2099" b="1" dirty="0">
                <a:solidFill>
                  <a:schemeClr val="bg1"/>
                </a:solidFill>
                <a:latin typeface="微软雅黑" pitchFamily="34" charset="-122"/>
                <a:ea typeface="微软雅黑" pitchFamily="34" charset="-122"/>
              </a:rPr>
              <a:t>周边</a:t>
            </a:r>
            <a:endParaRPr lang="en-US" altLang="zh-CN" sz="2099" b="1" dirty="0">
              <a:solidFill>
                <a:schemeClr val="bg1"/>
              </a:solidFill>
              <a:latin typeface="微软雅黑" pitchFamily="34" charset="-122"/>
              <a:ea typeface="微软雅黑" pitchFamily="34" charset="-122"/>
            </a:endParaRPr>
          </a:p>
          <a:p>
            <a:r>
              <a:rPr lang="zh-CN" altLang="en-US" sz="2099" b="1" dirty="0">
                <a:solidFill>
                  <a:schemeClr val="bg1"/>
                </a:solidFill>
                <a:latin typeface="微软雅黑" pitchFamily="34" charset="-122"/>
                <a:ea typeface="微软雅黑" pitchFamily="34" charset="-122"/>
              </a:rPr>
              <a:t>市场</a:t>
            </a:r>
          </a:p>
        </p:txBody>
      </p:sp>
      <p:sp>
        <p:nvSpPr>
          <p:cNvPr id="75" name="文本框 27"/>
          <p:cNvSpPr txBox="1"/>
          <p:nvPr/>
        </p:nvSpPr>
        <p:spPr>
          <a:xfrm>
            <a:off x="4958196" y="2727177"/>
            <a:ext cx="723275" cy="738407"/>
          </a:xfrm>
          <a:prstGeom prst="rect">
            <a:avLst/>
          </a:prstGeom>
          <a:noFill/>
        </p:spPr>
        <p:txBody>
          <a:bodyPr wrap="none" rtlCol="0">
            <a:spAutoFit/>
          </a:bodyPr>
          <a:lstStyle/>
          <a:p>
            <a:r>
              <a:rPr lang="zh-CN" altLang="en-US" sz="2099" b="1" dirty="0">
                <a:solidFill>
                  <a:schemeClr val="bg1"/>
                </a:solidFill>
                <a:latin typeface="微软雅黑" pitchFamily="34" charset="-122"/>
                <a:ea typeface="微软雅黑" pitchFamily="34" charset="-122"/>
              </a:rPr>
              <a:t>细分</a:t>
            </a:r>
            <a:endParaRPr lang="en-US" altLang="zh-CN" sz="2099" b="1" dirty="0">
              <a:solidFill>
                <a:schemeClr val="bg1"/>
              </a:solidFill>
              <a:latin typeface="微软雅黑" pitchFamily="34" charset="-122"/>
              <a:ea typeface="微软雅黑" pitchFamily="34" charset="-122"/>
            </a:endParaRPr>
          </a:p>
          <a:p>
            <a:r>
              <a:rPr lang="zh-CN" altLang="en-US" sz="2099" b="1" dirty="0">
                <a:solidFill>
                  <a:schemeClr val="bg1"/>
                </a:solidFill>
                <a:latin typeface="微软雅黑" pitchFamily="34" charset="-122"/>
                <a:ea typeface="微软雅黑" pitchFamily="34" charset="-122"/>
              </a:rPr>
              <a:t>市场</a:t>
            </a:r>
          </a:p>
        </p:txBody>
      </p:sp>
      <p:sp>
        <p:nvSpPr>
          <p:cNvPr id="76" name="文本框 27"/>
          <p:cNvSpPr txBox="1"/>
          <p:nvPr/>
        </p:nvSpPr>
        <p:spPr>
          <a:xfrm>
            <a:off x="6446365" y="2100073"/>
            <a:ext cx="723275" cy="738407"/>
          </a:xfrm>
          <a:prstGeom prst="rect">
            <a:avLst/>
          </a:prstGeom>
          <a:noFill/>
        </p:spPr>
        <p:txBody>
          <a:bodyPr wrap="none" rtlCol="0">
            <a:spAutoFit/>
          </a:bodyPr>
          <a:lstStyle/>
          <a:p>
            <a:r>
              <a:rPr lang="zh-CN" altLang="en-US" sz="2099" b="1" dirty="0">
                <a:solidFill>
                  <a:schemeClr val="bg1"/>
                </a:solidFill>
                <a:latin typeface="微软雅黑" pitchFamily="34" charset="-122"/>
                <a:ea typeface="微软雅黑" pitchFamily="34" charset="-122"/>
              </a:rPr>
              <a:t>高端</a:t>
            </a:r>
            <a:endParaRPr lang="en-US" altLang="zh-CN" sz="2099" b="1" dirty="0">
              <a:solidFill>
                <a:schemeClr val="bg1"/>
              </a:solidFill>
              <a:latin typeface="微软雅黑" pitchFamily="34" charset="-122"/>
              <a:ea typeface="微软雅黑" pitchFamily="34" charset="-122"/>
            </a:endParaRPr>
          </a:p>
          <a:p>
            <a:r>
              <a:rPr lang="zh-CN" altLang="en-US" sz="2099" b="1" dirty="0">
                <a:solidFill>
                  <a:schemeClr val="bg1"/>
                </a:solidFill>
                <a:latin typeface="微软雅黑" pitchFamily="34" charset="-122"/>
                <a:ea typeface="微软雅黑" pitchFamily="34" charset="-122"/>
              </a:rPr>
              <a:t>市场</a:t>
            </a:r>
          </a:p>
        </p:txBody>
      </p:sp>
    </p:spTree>
    <p:extLst>
      <p:ext uri="{BB962C8B-B14F-4D97-AF65-F5344CB8AC3E}">
        <p14:creationId xmlns:p14="http://schemas.microsoft.com/office/powerpoint/2010/main" val="3709087124"/>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967"/>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400" fill="hold"/>
                                        <p:tgtEl>
                                          <p:spTgt spid="19"/>
                                        </p:tgtEl>
                                        <p:attrNameLst>
                                          <p:attrName>ppt_w</p:attrName>
                                        </p:attrNameLst>
                                      </p:cBhvr>
                                      <p:tavLst>
                                        <p:tav tm="0">
                                          <p:val>
                                            <p:fltVal val="0"/>
                                          </p:val>
                                        </p:tav>
                                        <p:tav tm="100000">
                                          <p:val>
                                            <p:strVal val="#ppt_w"/>
                                          </p:val>
                                        </p:tav>
                                      </p:tavLst>
                                    </p:anim>
                                    <p:anim calcmode="lin" valueType="num">
                                      <p:cBhvr>
                                        <p:cTn id="28" dur="400" fill="hold"/>
                                        <p:tgtEl>
                                          <p:spTgt spid="19"/>
                                        </p:tgtEl>
                                        <p:attrNameLst>
                                          <p:attrName>ppt_h</p:attrName>
                                        </p:attrNameLst>
                                      </p:cBhvr>
                                      <p:tavLst>
                                        <p:tav tm="0">
                                          <p:val>
                                            <p:fltVal val="0"/>
                                          </p:val>
                                        </p:tav>
                                        <p:tav tm="100000">
                                          <p:val>
                                            <p:strVal val="#ppt_h"/>
                                          </p:val>
                                        </p:tav>
                                      </p:tavLst>
                                    </p:anim>
                                    <p:animEffect transition="in" filter="fade">
                                      <p:cBhvr>
                                        <p:cTn id="29" dur="400"/>
                                        <p:tgtEl>
                                          <p:spTgt spid="19"/>
                                        </p:tgtEl>
                                      </p:cBhvr>
                                    </p:animEffect>
                                  </p:childTnLst>
                                </p:cTn>
                              </p:par>
                            </p:childTnLst>
                          </p:cTn>
                        </p:par>
                        <p:par>
                          <p:cTn id="30" fill="hold">
                            <p:stCondLst>
                              <p:cond delay="2367"/>
                            </p:stCondLst>
                            <p:childTnLst>
                              <p:par>
                                <p:cTn id="31" presetID="53" presetClass="entr" presetSubtype="16" fill="hold" grpId="0" nodeType="afterEffect">
                                  <p:stCondLst>
                                    <p:cond delay="0"/>
                                  </p:stCondLst>
                                  <p:iterate type="lt">
                                    <p:tmPct val="0"/>
                                  </p:iterate>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Effect transition="in" filter="fade">
                                      <p:cBhvr>
                                        <p:cTn id="35" dur="500"/>
                                        <p:tgtEl>
                                          <p:spTgt spid="51"/>
                                        </p:tgtEl>
                                      </p:cBhvr>
                                    </p:animEffect>
                                  </p:childTnLst>
                                </p:cTn>
                              </p:par>
                            </p:childTnLst>
                          </p:cTn>
                        </p:par>
                        <p:par>
                          <p:cTn id="36" fill="hold">
                            <p:stCondLst>
                              <p:cond delay="2867"/>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51"/>
                                        </p:tgtEl>
                                      </p:cBhvr>
                                    </p:animEffect>
                                    <p:animScale>
                                      <p:cBhvr>
                                        <p:cTn id="39" dur="250" autoRev="1" fill="hold"/>
                                        <p:tgtEl>
                                          <p:spTgt spid="51"/>
                                        </p:tgtEl>
                                      </p:cBhvr>
                                      <p:by x="105000" y="105000"/>
                                    </p:animScale>
                                  </p:childTnLst>
                                </p:cTn>
                              </p:par>
                            </p:childTnLst>
                          </p:cTn>
                        </p:par>
                        <p:par>
                          <p:cTn id="40" fill="hold">
                            <p:stCondLst>
                              <p:cond delay="3367"/>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400" fill="hold"/>
                                        <p:tgtEl>
                                          <p:spTgt spid="58"/>
                                        </p:tgtEl>
                                        <p:attrNameLst>
                                          <p:attrName>ppt_w</p:attrName>
                                        </p:attrNameLst>
                                      </p:cBhvr>
                                      <p:tavLst>
                                        <p:tav tm="0">
                                          <p:val>
                                            <p:fltVal val="0"/>
                                          </p:val>
                                        </p:tav>
                                        <p:tav tm="100000">
                                          <p:val>
                                            <p:strVal val="#ppt_w"/>
                                          </p:val>
                                        </p:tav>
                                      </p:tavLst>
                                    </p:anim>
                                    <p:anim calcmode="lin" valueType="num">
                                      <p:cBhvr>
                                        <p:cTn id="44" dur="400" fill="hold"/>
                                        <p:tgtEl>
                                          <p:spTgt spid="58"/>
                                        </p:tgtEl>
                                        <p:attrNameLst>
                                          <p:attrName>ppt_h</p:attrName>
                                        </p:attrNameLst>
                                      </p:cBhvr>
                                      <p:tavLst>
                                        <p:tav tm="0">
                                          <p:val>
                                            <p:fltVal val="0"/>
                                          </p:val>
                                        </p:tav>
                                        <p:tav tm="100000">
                                          <p:val>
                                            <p:strVal val="#ppt_h"/>
                                          </p:val>
                                        </p:tav>
                                      </p:tavLst>
                                    </p:anim>
                                    <p:animEffect transition="in" filter="fade">
                                      <p:cBhvr>
                                        <p:cTn id="45" dur="400"/>
                                        <p:tgtEl>
                                          <p:spTgt spid="5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250" fill="hold"/>
                                        <p:tgtEl>
                                          <p:spTgt spid="61"/>
                                        </p:tgtEl>
                                        <p:attrNameLst>
                                          <p:attrName>ppt_w</p:attrName>
                                        </p:attrNameLst>
                                      </p:cBhvr>
                                      <p:tavLst>
                                        <p:tav tm="0">
                                          <p:val>
                                            <p:fltVal val="0"/>
                                          </p:val>
                                        </p:tav>
                                        <p:tav tm="100000">
                                          <p:val>
                                            <p:strVal val="#ppt_w"/>
                                          </p:val>
                                        </p:tav>
                                      </p:tavLst>
                                    </p:anim>
                                    <p:anim calcmode="lin" valueType="num">
                                      <p:cBhvr>
                                        <p:cTn id="49" dur="250" fill="hold"/>
                                        <p:tgtEl>
                                          <p:spTgt spid="61"/>
                                        </p:tgtEl>
                                        <p:attrNameLst>
                                          <p:attrName>ppt_h</p:attrName>
                                        </p:attrNameLst>
                                      </p:cBhvr>
                                      <p:tavLst>
                                        <p:tav tm="0">
                                          <p:val>
                                            <p:fltVal val="0"/>
                                          </p:val>
                                        </p:tav>
                                        <p:tav tm="100000">
                                          <p:val>
                                            <p:strVal val="#ppt_h"/>
                                          </p:val>
                                        </p:tav>
                                      </p:tavLst>
                                    </p:anim>
                                    <p:animEffect transition="in" filter="fade">
                                      <p:cBhvr>
                                        <p:cTn id="50" dur="250"/>
                                        <p:tgtEl>
                                          <p:spTgt spid="61"/>
                                        </p:tgtEl>
                                      </p:cBhvr>
                                    </p:animEffect>
                                  </p:childTnLst>
                                </p:cTn>
                              </p:par>
                              <p:par>
                                <p:cTn id="51" presetID="41" presetClass="entr" presetSubtype="0" fill="hold" grpId="0" nodeType="withEffect">
                                  <p:stCondLst>
                                    <p:cond delay="0"/>
                                  </p:stCondLst>
                                  <p:iterate type="lt">
                                    <p:tmPct val="2811"/>
                                  </p:iterate>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9"/>
                                        </p:tgtEl>
                                        <p:attrNameLst>
                                          <p:attrName>ppt_y</p:attrName>
                                        </p:attrNameLst>
                                      </p:cBhvr>
                                      <p:tavLst>
                                        <p:tav tm="0">
                                          <p:val>
                                            <p:strVal val="#ppt_y"/>
                                          </p:val>
                                        </p:tav>
                                        <p:tav tm="100000">
                                          <p:val>
                                            <p:strVal val="#ppt_y"/>
                                          </p:val>
                                        </p:tav>
                                      </p:tavLst>
                                    </p:anim>
                                    <p:anim calcmode="lin" valueType="num">
                                      <p:cBhvr>
                                        <p:cTn id="55"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9"/>
                                        </p:tgtEl>
                                      </p:cBhvr>
                                    </p:animEffect>
                                  </p:childTnLst>
                                </p:cTn>
                              </p:par>
                            </p:childTnLst>
                          </p:cTn>
                        </p:par>
                        <p:par>
                          <p:cTn id="58" fill="hold">
                            <p:stCondLst>
                              <p:cond delay="4387"/>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400" fill="hold"/>
                                        <p:tgtEl>
                                          <p:spTgt spid="23"/>
                                        </p:tgtEl>
                                        <p:attrNameLst>
                                          <p:attrName>ppt_w</p:attrName>
                                        </p:attrNameLst>
                                      </p:cBhvr>
                                      <p:tavLst>
                                        <p:tav tm="0">
                                          <p:val>
                                            <p:fltVal val="0"/>
                                          </p:val>
                                        </p:tav>
                                        <p:tav tm="100000">
                                          <p:val>
                                            <p:strVal val="#ppt_w"/>
                                          </p:val>
                                        </p:tav>
                                      </p:tavLst>
                                    </p:anim>
                                    <p:anim calcmode="lin" valueType="num">
                                      <p:cBhvr>
                                        <p:cTn id="62" dur="400" fill="hold"/>
                                        <p:tgtEl>
                                          <p:spTgt spid="23"/>
                                        </p:tgtEl>
                                        <p:attrNameLst>
                                          <p:attrName>ppt_h</p:attrName>
                                        </p:attrNameLst>
                                      </p:cBhvr>
                                      <p:tavLst>
                                        <p:tav tm="0">
                                          <p:val>
                                            <p:fltVal val="0"/>
                                          </p:val>
                                        </p:tav>
                                        <p:tav tm="100000">
                                          <p:val>
                                            <p:strVal val="#ppt_h"/>
                                          </p:val>
                                        </p:tav>
                                      </p:tavLst>
                                    </p:anim>
                                    <p:animEffect transition="in" filter="fade">
                                      <p:cBhvr>
                                        <p:cTn id="63" dur="400"/>
                                        <p:tgtEl>
                                          <p:spTgt spid="23"/>
                                        </p:tgtEl>
                                      </p:cBhvr>
                                    </p:animEffect>
                                  </p:childTnLst>
                                </p:cTn>
                              </p:par>
                            </p:childTnLst>
                          </p:cTn>
                        </p:par>
                        <p:par>
                          <p:cTn id="64" fill="hold">
                            <p:stCondLst>
                              <p:cond delay="4787"/>
                            </p:stCondLst>
                            <p:childTnLst>
                              <p:par>
                                <p:cTn id="65" presetID="53" presetClass="entr" presetSubtype="16" fill="hold" grpId="0" nodeType="afterEffect">
                                  <p:stCondLst>
                                    <p:cond delay="0"/>
                                  </p:stCondLst>
                                  <p:iterate type="lt">
                                    <p:tmPct val="0"/>
                                  </p:iterate>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5287"/>
                            </p:stCondLst>
                            <p:childTnLst>
                              <p:par>
                                <p:cTn id="71" presetID="26" presetClass="emph" presetSubtype="0" fill="hold" grpId="1" nodeType="afterEffect">
                                  <p:stCondLst>
                                    <p:cond delay="0"/>
                                  </p:stCondLst>
                                  <p:iterate type="lt">
                                    <p:tmPct val="0"/>
                                  </p:iterate>
                                  <p:childTnLst>
                                    <p:animEffect transition="out" filter="fade">
                                      <p:cBhvr>
                                        <p:cTn id="72" dur="500" tmFilter="0, 0; .2, .5; .8, .5; 1, 0"/>
                                        <p:tgtEl>
                                          <p:spTgt spid="74"/>
                                        </p:tgtEl>
                                      </p:cBhvr>
                                    </p:animEffect>
                                    <p:animScale>
                                      <p:cBhvr>
                                        <p:cTn id="73" dur="250" autoRev="1" fill="hold"/>
                                        <p:tgtEl>
                                          <p:spTgt spid="74"/>
                                        </p:tgtEl>
                                      </p:cBhvr>
                                      <p:by x="105000" y="105000"/>
                                    </p:animScale>
                                  </p:childTnLst>
                                </p:cTn>
                              </p:par>
                            </p:childTnLst>
                          </p:cTn>
                        </p:par>
                        <p:par>
                          <p:cTn id="74" fill="hold">
                            <p:stCondLst>
                              <p:cond delay="5787"/>
                            </p:stCondLst>
                            <p:childTnLst>
                              <p:par>
                                <p:cTn id="75" presetID="53" presetClass="entr" presetSubtype="16"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p:cTn id="77" dur="400" fill="hold"/>
                                        <p:tgtEl>
                                          <p:spTgt spid="56"/>
                                        </p:tgtEl>
                                        <p:attrNameLst>
                                          <p:attrName>ppt_w</p:attrName>
                                        </p:attrNameLst>
                                      </p:cBhvr>
                                      <p:tavLst>
                                        <p:tav tm="0">
                                          <p:val>
                                            <p:fltVal val="0"/>
                                          </p:val>
                                        </p:tav>
                                        <p:tav tm="100000">
                                          <p:val>
                                            <p:strVal val="#ppt_w"/>
                                          </p:val>
                                        </p:tav>
                                      </p:tavLst>
                                    </p:anim>
                                    <p:anim calcmode="lin" valueType="num">
                                      <p:cBhvr>
                                        <p:cTn id="78" dur="400" fill="hold"/>
                                        <p:tgtEl>
                                          <p:spTgt spid="56"/>
                                        </p:tgtEl>
                                        <p:attrNameLst>
                                          <p:attrName>ppt_h</p:attrName>
                                        </p:attrNameLst>
                                      </p:cBhvr>
                                      <p:tavLst>
                                        <p:tav tm="0">
                                          <p:val>
                                            <p:fltVal val="0"/>
                                          </p:val>
                                        </p:tav>
                                        <p:tav tm="100000">
                                          <p:val>
                                            <p:strVal val="#ppt_h"/>
                                          </p:val>
                                        </p:tav>
                                      </p:tavLst>
                                    </p:anim>
                                    <p:animEffect transition="in" filter="fade">
                                      <p:cBhvr>
                                        <p:cTn id="79" dur="400"/>
                                        <p:tgtEl>
                                          <p:spTgt spid="56"/>
                                        </p:tgtEl>
                                      </p:cBhvr>
                                    </p:animEffect>
                                  </p:childTnLst>
                                </p:cTn>
                              </p:par>
                            </p:childTnLst>
                          </p:cTn>
                        </p:par>
                        <p:par>
                          <p:cTn id="80" fill="hold">
                            <p:stCondLst>
                              <p:cond delay="6187"/>
                            </p:stCondLst>
                            <p:childTnLst>
                              <p:par>
                                <p:cTn id="81" presetID="53" presetClass="entr" presetSubtype="16"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250" fill="hold"/>
                                        <p:tgtEl>
                                          <p:spTgt spid="63"/>
                                        </p:tgtEl>
                                        <p:attrNameLst>
                                          <p:attrName>ppt_w</p:attrName>
                                        </p:attrNameLst>
                                      </p:cBhvr>
                                      <p:tavLst>
                                        <p:tav tm="0">
                                          <p:val>
                                            <p:fltVal val="0"/>
                                          </p:val>
                                        </p:tav>
                                        <p:tav tm="100000">
                                          <p:val>
                                            <p:strVal val="#ppt_w"/>
                                          </p:val>
                                        </p:tav>
                                      </p:tavLst>
                                    </p:anim>
                                    <p:anim calcmode="lin" valueType="num">
                                      <p:cBhvr>
                                        <p:cTn id="84" dur="250" fill="hold"/>
                                        <p:tgtEl>
                                          <p:spTgt spid="63"/>
                                        </p:tgtEl>
                                        <p:attrNameLst>
                                          <p:attrName>ppt_h</p:attrName>
                                        </p:attrNameLst>
                                      </p:cBhvr>
                                      <p:tavLst>
                                        <p:tav tm="0">
                                          <p:val>
                                            <p:fltVal val="0"/>
                                          </p:val>
                                        </p:tav>
                                        <p:tav tm="100000">
                                          <p:val>
                                            <p:strVal val="#ppt_h"/>
                                          </p:val>
                                        </p:tav>
                                      </p:tavLst>
                                    </p:anim>
                                    <p:animEffect transition="in" filter="fade">
                                      <p:cBhvr>
                                        <p:cTn id="85" dur="250"/>
                                        <p:tgtEl>
                                          <p:spTgt spid="63"/>
                                        </p:tgtEl>
                                      </p:cBhvr>
                                    </p:animEffect>
                                  </p:childTnLst>
                                </p:cTn>
                              </p:par>
                            </p:childTnLst>
                          </p:cTn>
                        </p:par>
                        <p:par>
                          <p:cTn id="86" fill="hold">
                            <p:stCondLst>
                              <p:cond delay="6437"/>
                            </p:stCondLst>
                            <p:childTnLst>
                              <p:par>
                                <p:cTn id="87" presetID="53" presetClass="entr" presetSubtype="16"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400" fill="hold"/>
                                        <p:tgtEl>
                                          <p:spTgt spid="25"/>
                                        </p:tgtEl>
                                        <p:attrNameLst>
                                          <p:attrName>ppt_w</p:attrName>
                                        </p:attrNameLst>
                                      </p:cBhvr>
                                      <p:tavLst>
                                        <p:tav tm="0">
                                          <p:val>
                                            <p:fltVal val="0"/>
                                          </p:val>
                                        </p:tav>
                                        <p:tav tm="100000">
                                          <p:val>
                                            <p:strVal val="#ppt_w"/>
                                          </p:val>
                                        </p:tav>
                                      </p:tavLst>
                                    </p:anim>
                                    <p:anim calcmode="lin" valueType="num">
                                      <p:cBhvr>
                                        <p:cTn id="90" dur="400" fill="hold"/>
                                        <p:tgtEl>
                                          <p:spTgt spid="25"/>
                                        </p:tgtEl>
                                        <p:attrNameLst>
                                          <p:attrName>ppt_h</p:attrName>
                                        </p:attrNameLst>
                                      </p:cBhvr>
                                      <p:tavLst>
                                        <p:tav tm="0">
                                          <p:val>
                                            <p:fltVal val="0"/>
                                          </p:val>
                                        </p:tav>
                                        <p:tav tm="100000">
                                          <p:val>
                                            <p:strVal val="#ppt_h"/>
                                          </p:val>
                                        </p:tav>
                                      </p:tavLst>
                                    </p:anim>
                                    <p:animEffect transition="in" filter="fade">
                                      <p:cBhvr>
                                        <p:cTn id="91" dur="400"/>
                                        <p:tgtEl>
                                          <p:spTgt spid="25"/>
                                        </p:tgtEl>
                                      </p:cBhvr>
                                    </p:animEffect>
                                  </p:childTnLst>
                                </p:cTn>
                              </p:par>
                              <p:par>
                                <p:cTn id="92" presetID="41" presetClass="entr" presetSubtype="0" fill="hold" grpId="0" nodeType="withEffect">
                                  <p:stCondLst>
                                    <p:cond delay="0"/>
                                  </p:stCondLst>
                                  <p:iterate type="lt">
                                    <p:tmPct val="2811"/>
                                  </p:iterate>
                                  <p:childTnLst>
                                    <p:set>
                                      <p:cBhvr>
                                        <p:cTn id="93" dur="1" fill="hold">
                                          <p:stCondLst>
                                            <p:cond delay="0"/>
                                          </p:stCondLst>
                                        </p:cTn>
                                        <p:tgtEl>
                                          <p:spTgt spid="70"/>
                                        </p:tgtEl>
                                        <p:attrNameLst>
                                          <p:attrName>style.visibility</p:attrName>
                                        </p:attrNameLst>
                                      </p:cBhvr>
                                      <p:to>
                                        <p:strVal val="visible"/>
                                      </p:to>
                                    </p:set>
                                    <p:anim calcmode="lin" valueType="num">
                                      <p:cBhvr>
                                        <p:cTn id="94"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70"/>
                                        </p:tgtEl>
                                        <p:attrNameLst>
                                          <p:attrName>ppt_y</p:attrName>
                                        </p:attrNameLst>
                                      </p:cBhvr>
                                      <p:tavLst>
                                        <p:tav tm="0">
                                          <p:val>
                                            <p:strVal val="#ppt_y"/>
                                          </p:val>
                                        </p:tav>
                                        <p:tav tm="100000">
                                          <p:val>
                                            <p:strVal val="#ppt_y"/>
                                          </p:val>
                                        </p:tav>
                                      </p:tavLst>
                                    </p:anim>
                                    <p:anim calcmode="lin" valueType="num">
                                      <p:cBhvr>
                                        <p:cTn id="96"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70"/>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65"/>
                                        </p:tgtEl>
                                        <p:attrNameLst>
                                          <p:attrName>style.visibility</p:attrName>
                                        </p:attrNameLst>
                                      </p:cBhvr>
                                      <p:to>
                                        <p:strVal val="visible"/>
                                      </p:to>
                                    </p:set>
                                    <p:anim calcmode="lin" valueType="num">
                                      <p:cBhvr>
                                        <p:cTn id="101" dur="250" fill="hold"/>
                                        <p:tgtEl>
                                          <p:spTgt spid="65"/>
                                        </p:tgtEl>
                                        <p:attrNameLst>
                                          <p:attrName>ppt_w</p:attrName>
                                        </p:attrNameLst>
                                      </p:cBhvr>
                                      <p:tavLst>
                                        <p:tav tm="0">
                                          <p:val>
                                            <p:fltVal val="0"/>
                                          </p:val>
                                        </p:tav>
                                        <p:tav tm="100000">
                                          <p:val>
                                            <p:strVal val="#ppt_w"/>
                                          </p:val>
                                        </p:tav>
                                      </p:tavLst>
                                    </p:anim>
                                    <p:anim calcmode="lin" valueType="num">
                                      <p:cBhvr>
                                        <p:cTn id="102" dur="250" fill="hold"/>
                                        <p:tgtEl>
                                          <p:spTgt spid="65"/>
                                        </p:tgtEl>
                                        <p:attrNameLst>
                                          <p:attrName>ppt_h</p:attrName>
                                        </p:attrNameLst>
                                      </p:cBhvr>
                                      <p:tavLst>
                                        <p:tav tm="0">
                                          <p:val>
                                            <p:fltVal val="0"/>
                                          </p:val>
                                        </p:tav>
                                        <p:tav tm="100000">
                                          <p:val>
                                            <p:strVal val="#ppt_h"/>
                                          </p:val>
                                        </p:tav>
                                      </p:tavLst>
                                    </p:anim>
                                    <p:animEffect transition="in" filter="fade">
                                      <p:cBhvr>
                                        <p:cTn id="103" dur="250"/>
                                        <p:tgtEl>
                                          <p:spTgt spid="65"/>
                                        </p:tgtEl>
                                      </p:cBhvr>
                                    </p:animEffect>
                                  </p:childTnLst>
                                </p:cTn>
                              </p:par>
                            </p:childTnLst>
                          </p:cTn>
                        </p:par>
                        <p:par>
                          <p:cTn id="104" fill="hold">
                            <p:stCondLst>
                              <p:cond delay="7457"/>
                            </p:stCondLst>
                            <p:childTnLst>
                              <p:par>
                                <p:cTn id="105" presetID="53" presetClass="entr" presetSubtype="16" fill="hold" grpId="0" nodeType="afterEffect">
                                  <p:stCondLst>
                                    <p:cond delay="0"/>
                                  </p:stCondLst>
                                  <p:iterate type="lt">
                                    <p:tmPct val="0"/>
                                  </p:iterate>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childTnLst>
                          </p:cTn>
                        </p:par>
                        <p:par>
                          <p:cTn id="110" fill="hold">
                            <p:stCondLst>
                              <p:cond delay="7957"/>
                            </p:stCondLst>
                            <p:childTnLst>
                              <p:par>
                                <p:cTn id="111" presetID="26" presetClass="emph" presetSubtype="0" fill="hold" grpId="1" nodeType="afterEffect">
                                  <p:stCondLst>
                                    <p:cond delay="0"/>
                                  </p:stCondLst>
                                  <p:iterate type="lt">
                                    <p:tmPct val="0"/>
                                  </p:iterate>
                                  <p:childTnLst>
                                    <p:animEffect transition="out" filter="fade">
                                      <p:cBhvr>
                                        <p:cTn id="112" dur="500" tmFilter="0, 0; .2, .5; .8, .5; 1, 0"/>
                                        <p:tgtEl>
                                          <p:spTgt spid="75"/>
                                        </p:tgtEl>
                                      </p:cBhvr>
                                    </p:animEffect>
                                    <p:animScale>
                                      <p:cBhvr>
                                        <p:cTn id="113" dur="250" autoRev="1" fill="hold"/>
                                        <p:tgtEl>
                                          <p:spTgt spid="75"/>
                                        </p:tgtEl>
                                      </p:cBhvr>
                                      <p:by x="105000" y="105000"/>
                                    </p:animScale>
                                  </p:childTnLst>
                                </p:cTn>
                              </p:par>
                              <p:par>
                                <p:cTn id="114" presetID="53" presetClass="entr" presetSubtype="16"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 calcmode="lin" valueType="num">
                                      <p:cBhvr>
                                        <p:cTn id="116" dur="250" fill="hold"/>
                                        <p:tgtEl>
                                          <p:spTgt spid="62"/>
                                        </p:tgtEl>
                                        <p:attrNameLst>
                                          <p:attrName>ppt_w</p:attrName>
                                        </p:attrNameLst>
                                      </p:cBhvr>
                                      <p:tavLst>
                                        <p:tav tm="0">
                                          <p:val>
                                            <p:fltVal val="0"/>
                                          </p:val>
                                        </p:tav>
                                        <p:tav tm="100000">
                                          <p:val>
                                            <p:strVal val="#ppt_w"/>
                                          </p:val>
                                        </p:tav>
                                      </p:tavLst>
                                    </p:anim>
                                    <p:anim calcmode="lin" valueType="num">
                                      <p:cBhvr>
                                        <p:cTn id="117" dur="250" fill="hold"/>
                                        <p:tgtEl>
                                          <p:spTgt spid="62"/>
                                        </p:tgtEl>
                                        <p:attrNameLst>
                                          <p:attrName>ppt_h</p:attrName>
                                        </p:attrNameLst>
                                      </p:cBhvr>
                                      <p:tavLst>
                                        <p:tav tm="0">
                                          <p:val>
                                            <p:fltVal val="0"/>
                                          </p:val>
                                        </p:tav>
                                        <p:tav tm="100000">
                                          <p:val>
                                            <p:strVal val="#ppt_h"/>
                                          </p:val>
                                        </p:tav>
                                      </p:tavLst>
                                    </p:anim>
                                    <p:animEffect transition="in" filter="fade">
                                      <p:cBhvr>
                                        <p:cTn id="118" dur="250"/>
                                        <p:tgtEl>
                                          <p:spTgt spid="62"/>
                                        </p:tgtEl>
                                      </p:cBhvr>
                                    </p:animEffect>
                                  </p:childTnLst>
                                </p:cTn>
                              </p:par>
                              <p:par>
                                <p:cTn id="119" presetID="41" presetClass="entr" presetSubtype="0" fill="hold" grpId="0" nodeType="withEffect">
                                  <p:stCondLst>
                                    <p:cond delay="0"/>
                                  </p:stCondLst>
                                  <p:iterate type="lt">
                                    <p:tmPct val="2811"/>
                                  </p:iterate>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71"/>
                                        </p:tgtEl>
                                        <p:attrNameLst>
                                          <p:attrName>ppt_y</p:attrName>
                                        </p:attrNameLst>
                                      </p:cBhvr>
                                      <p:tavLst>
                                        <p:tav tm="0">
                                          <p:val>
                                            <p:strVal val="#ppt_y"/>
                                          </p:val>
                                        </p:tav>
                                        <p:tav tm="100000">
                                          <p:val>
                                            <p:strVal val="#ppt_y"/>
                                          </p:val>
                                        </p:tav>
                                      </p:tavLst>
                                    </p:anim>
                                    <p:anim calcmode="lin" valueType="num">
                                      <p:cBhvr>
                                        <p:cTn id="12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71"/>
                                        </p:tgtEl>
                                      </p:cBhvr>
                                    </p:animEffect>
                                  </p:childTnLst>
                                </p:cTn>
                              </p:par>
                            </p:childTnLst>
                          </p:cTn>
                        </p:par>
                        <p:par>
                          <p:cTn id="126" fill="hold">
                            <p:stCondLst>
                              <p:cond delay="8977"/>
                            </p:stCondLst>
                            <p:childTnLst>
                              <p:par>
                                <p:cTn id="127" presetID="53" presetClass="entr" presetSubtype="16"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400" fill="hold"/>
                                        <p:tgtEl>
                                          <p:spTgt spid="41"/>
                                        </p:tgtEl>
                                        <p:attrNameLst>
                                          <p:attrName>ppt_w</p:attrName>
                                        </p:attrNameLst>
                                      </p:cBhvr>
                                      <p:tavLst>
                                        <p:tav tm="0">
                                          <p:val>
                                            <p:fltVal val="0"/>
                                          </p:val>
                                        </p:tav>
                                        <p:tav tm="100000">
                                          <p:val>
                                            <p:strVal val="#ppt_w"/>
                                          </p:val>
                                        </p:tav>
                                      </p:tavLst>
                                    </p:anim>
                                    <p:anim calcmode="lin" valueType="num">
                                      <p:cBhvr>
                                        <p:cTn id="130" dur="400" fill="hold"/>
                                        <p:tgtEl>
                                          <p:spTgt spid="41"/>
                                        </p:tgtEl>
                                        <p:attrNameLst>
                                          <p:attrName>ppt_h</p:attrName>
                                        </p:attrNameLst>
                                      </p:cBhvr>
                                      <p:tavLst>
                                        <p:tav tm="0">
                                          <p:val>
                                            <p:fltVal val="0"/>
                                          </p:val>
                                        </p:tav>
                                        <p:tav tm="100000">
                                          <p:val>
                                            <p:strVal val="#ppt_h"/>
                                          </p:val>
                                        </p:tav>
                                      </p:tavLst>
                                    </p:anim>
                                    <p:animEffect transition="in" filter="fade">
                                      <p:cBhvr>
                                        <p:cTn id="131" dur="400"/>
                                        <p:tgtEl>
                                          <p:spTgt spid="41"/>
                                        </p:tgtEl>
                                      </p:cBhvr>
                                    </p:animEffect>
                                  </p:childTnLst>
                                </p:cTn>
                              </p:par>
                            </p:childTnLst>
                          </p:cTn>
                        </p:par>
                        <p:par>
                          <p:cTn id="132" fill="hold">
                            <p:stCondLst>
                              <p:cond delay="9377"/>
                            </p:stCondLst>
                            <p:childTnLst>
                              <p:par>
                                <p:cTn id="133" presetID="53" presetClass="entr" presetSubtype="16" fill="hold" grpId="0" nodeType="afterEffect">
                                  <p:stCondLst>
                                    <p:cond delay="0"/>
                                  </p:stCondLst>
                                  <p:iterate type="lt">
                                    <p:tmPct val="0"/>
                                  </p:iterate>
                                  <p:childTnLst>
                                    <p:set>
                                      <p:cBhvr>
                                        <p:cTn id="134" dur="1" fill="hold">
                                          <p:stCondLst>
                                            <p:cond delay="0"/>
                                          </p:stCondLst>
                                        </p:cTn>
                                        <p:tgtEl>
                                          <p:spTgt spid="76"/>
                                        </p:tgtEl>
                                        <p:attrNameLst>
                                          <p:attrName>style.visibility</p:attrName>
                                        </p:attrNameLst>
                                      </p:cBhvr>
                                      <p:to>
                                        <p:strVal val="visible"/>
                                      </p:to>
                                    </p:set>
                                    <p:anim calcmode="lin" valueType="num">
                                      <p:cBhvr>
                                        <p:cTn id="135" dur="500" fill="hold"/>
                                        <p:tgtEl>
                                          <p:spTgt spid="76"/>
                                        </p:tgtEl>
                                        <p:attrNameLst>
                                          <p:attrName>ppt_w</p:attrName>
                                        </p:attrNameLst>
                                      </p:cBhvr>
                                      <p:tavLst>
                                        <p:tav tm="0">
                                          <p:val>
                                            <p:fltVal val="0"/>
                                          </p:val>
                                        </p:tav>
                                        <p:tav tm="100000">
                                          <p:val>
                                            <p:strVal val="#ppt_w"/>
                                          </p:val>
                                        </p:tav>
                                      </p:tavLst>
                                    </p:anim>
                                    <p:anim calcmode="lin" valueType="num">
                                      <p:cBhvr>
                                        <p:cTn id="136" dur="500" fill="hold"/>
                                        <p:tgtEl>
                                          <p:spTgt spid="76"/>
                                        </p:tgtEl>
                                        <p:attrNameLst>
                                          <p:attrName>ppt_h</p:attrName>
                                        </p:attrNameLst>
                                      </p:cBhvr>
                                      <p:tavLst>
                                        <p:tav tm="0">
                                          <p:val>
                                            <p:fltVal val="0"/>
                                          </p:val>
                                        </p:tav>
                                        <p:tav tm="100000">
                                          <p:val>
                                            <p:strVal val="#ppt_h"/>
                                          </p:val>
                                        </p:tav>
                                      </p:tavLst>
                                    </p:anim>
                                    <p:animEffect transition="in" filter="fade">
                                      <p:cBhvr>
                                        <p:cTn id="137" dur="500"/>
                                        <p:tgtEl>
                                          <p:spTgt spid="76"/>
                                        </p:tgtEl>
                                      </p:cBhvr>
                                    </p:animEffect>
                                  </p:childTnLst>
                                </p:cTn>
                              </p:par>
                            </p:childTnLst>
                          </p:cTn>
                        </p:par>
                        <p:par>
                          <p:cTn id="138" fill="hold">
                            <p:stCondLst>
                              <p:cond delay="9877"/>
                            </p:stCondLst>
                            <p:childTnLst>
                              <p:par>
                                <p:cTn id="139" presetID="26" presetClass="emph" presetSubtype="0" fill="hold" grpId="1" nodeType="afterEffect">
                                  <p:stCondLst>
                                    <p:cond delay="0"/>
                                  </p:stCondLst>
                                  <p:iterate type="lt">
                                    <p:tmPct val="0"/>
                                  </p:iterate>
                                  <p:childTnLst>
                                    <p:animEffect transition="out" filter="fade">
                                      <p:cBhvr>
                                        <p:cTn id="140" dur="500" tmFilter="0, 0; .2, .5; .8, .5; 1, 0"/>
                                        <p:tgtEl>
                                          <p:spTgt spid="76"/>
                                        </p:tgtEl>
                                      </p:cBhvr>
                                    </p:animEffect>
                                    <p:animScale>
                                      <p:cBhvr>
                                        <p:cTn id="141" dur="250" autoRev="1" fill="hold"/>
                                        <p:tgtEl>
                                          <p:spTgt spid="76"/>
                                        </p:tgtEl>
                                      </p:cBhvr>
                                      <p:by x="105000" y="105000"/>
                                    </p:animScale>
                                  </p:childTnLst>
                                </p:cTn>
                              </p:par>
                            </p:childTnLst>
                          </p:cTn>
                        </p:par>
                        <p:par>
                          <p:cTn id="142" fill="hold">
                            <p:stCondLst>
                              <p:cond delay="10377"/>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400" fill="hold"/>
                                        <p:tgtEl>
                                          <p:spTgt spid="42"/>
                                        </p:tgtEl>
                                        <p:attrNameLst>
                                          <p:attrName>ppt_w</p:attrName>
                                        </p:attrNameLst>
                                      </p:cBhvr>
                                      <p:tavLst>
                                        <p:tav tm="0">
                                          <p:val>
                                            <p:fltVal val="0"/>
                                          </p:val>
                                        </p:tav>
                                        <p:tav tm="100000">
                                          <p:val>
                                            <p:strVal val="#ppt_w"/>
                                          </p:val>
                                        </p:tav>
                                      </p:tavLst>
                                    </p:anim>
                                    <p:anim calcmode="lin" valueType="num">
                                      <p:cBhvr>
                                        <p:cTn id="146" dur="400" fill="hold"/>
                                        <p:tgtEl>
                                          <p:spTgt spid="42"/>
                                        </p:tgtEl>
                                        <p:attrNameLst>
                                          <p:attrName>ppt_h</p:attrName>
                                        </p:attrNameLst>
                                      </p:cBhvr>
                                      <p:tavLst>
                                        <p:tav tm="0">
                                          <p:val>
                                            <p:fltVal val="0"/>
                                          </p:val>
                                        </p:tav>
                                        <p:tav tm="100000">
                                          <p:val>
                                            <p:strVal val="#ppt_h"/>
                                          </p:val>
                                        </p:tav>
                                      </p:tavLst>
                                    </p:anim>
                                    <p:animEffect transition="in" filter="fade">
                                      <p:cBhvr>
                                        <p:cTn id="147" dur="400"/>
                                        <p:tgtEl>
                                          <p:spTgt spid="42"/>
                                        </p:tgtEl>
                                      </p:cBhvr>
                                    </p:animEffect>
                                  </p:childTnLst>
                                </p:cTn>
                              </p:par>
                            </p:childTnLst>
                          </p:cTn>
                        </p:par>
                        <p:par>
                          <p:cTn id="148" fill="hold">
                            <p:stCondLst>
                              <p:cond delay="10777"/>
                            </p:stCondLst>
                            <p:childTnLst>
                              <p:par>
                                <p:cTn id="149" presetID="53" presetClass="entr" presetSubtype="16" fill="hold" grpId="0"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p:cTn id="151" dur="400" fill="hold"/>
                                        <p:tgtEl>
                                          <p:spTgt spid="64"/>
                                        </p:tgtEl>
                                        <p:attrNameLst>
                                          <p:attrName>ppt_w</p:attrName>
                                        </p:attrNameLst>
                                      </p:cBhvr>
                                      <p:tavLst>
                                        <p:tav tm="0">
                                          <p:val>
                                            <p:fltVal val="0"/>
                                          </p:val>
                                        </p:tav>
                                        <p:tav tm="100000">
                                          <p:val>
                                            <p:strVal val="#ppt_w"/>
                                          </p:val>
                                        </p:tav>
                                      </p:tavLst>
                                    </p:anim>
                                    <p:anim calcmode="lin" valueType="num">
                                      <p:cBhvr>
                                        <p:cTn id="152" dur="400" fill="hold"/>
                                        <p:tgtEl>
                                          <p:spTgt spid="64"/>
                                        </p:tgtEl>
                                        <p:attrNameLst>
                                          <p:attrName>ppt_h</p:attrName>
                                        </p:attrNameLst>
                                      </p:cBhvr>
                                      <p:tavLst>
                                        <p:tav tm="0">
                                          <p:val>
                                            <p:fltVal val="0"/>
                                          </p:val>
                                        </p:tav>
                                        <p:tav tm="100000">
                                          <p:val>
                                            <p:strVal val="#ppt_h"/>
                                          </p:val>
                                        </p:tav>
                                      </p:tavLst>
                                    </p:anim>
                                    <p:animEffect transition="in" filter="fade">
                                      <p:cBhvr>
                                        <p:cTn id="153" dur="400"/>
                                        <p:tgtEl>
                                          <p:spTgt spid="64"/>
                                        </p:tgtEl>
                                      </p:cBhvr>
                                    </p:animEffect>
                                  </p:childTnLst>
                                </p:cTn>
                              </p:par>
                              <p:par>
                                <p:cTn id="154" presetID="41" presetClass="entr" presetSubtype="0" fill="hold" grpId="0" nodeType="withEffect">
                                  <p:stCondLst>
                                    <p:cond delay="0"/>
                                  </p:stCondLst>
                                  <p:iterate type="lt">
                                    <p:tmPct val="2811"/>
                                  </p:iterate>
                                  <p:childTnLst>
                                    <p:set>
                                      <p:cBhvr>
                                        <p:cTn id="155" dur="1" fill="hold">
                                          <p:stCondLst>
                                            <p:cond delay="0"/>
                                          </p:stCondLst>
                                        </p:cTn>
                                        <p:tgtEl>
                                          <p:spTgt spid="72"/>
                                        </p:tgtEl>
                                        <p:attrNameLst>
                                          <p:attrName>style.visibility</p:attrName>
                                        </p:attrNameLst>
                                      </p:cBhvr>
                                      <p:to>
                                        <p:strVal val="visible"/>
                                      </p:to>
                                    </p:set>
                                    <p:anim calcmode="lin" valueType="num">
                                      <p:cBhvr>
                                        <p:cTn id="156"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
                                        </p:tgtEl>
                                        <p:attrNameLst>
                                          <p:attrName>ppt_y</p:attrName>
                                        </p:attrNameLst>
                                      </p:cBhvr>
                                      <p:tavLst>
                                        <p:tav tm="0">
                                          <p:val>
                                            <p:strVal val="#ppt_y"/>
                                          </p:val>
                                        </p:tav>
                                        <p:tav tm="100000">
                                          <p:val>
                                            <p:strVal val="#ppt_y"/>
                                          </p:val>
                                        </p:tav>
                                      </p:tavLst>
                                    </p:anim>
                                    <p:anim calcmode="lin" valueType="num">
                                      <p:cBhvr>
                                        <p:cTn id="158"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9" grpId="0" animBg="1"/>
      <p:bldP spid="23" grpId="0" animBg="1"/>
      <p:bldP spid="25" grpId="0" animBg="1"/>
      <p:bldP spid="41" grpId="0" animBg="1"/>
      <p:bldP spid="42" grpId="0" animBg="1"/>
      <p:bldP spid="51" grpId="0"/>
      <p:bldP spid="51" grpId="1"/>
      <p:bldP spid="56" grpId="0" animBg="1"/>
      <p:bldP spid="58" grpId="0" animBg="1"/>
      <p:bldP spid="61" grpId="0" animBg="1"/>
      <p:bldP spid="62" grpId="0" animBg="1"/>
      <p:bldP spid="63" grpId="0" animBg="1"/>
      <p:bldP spid="64" grpId="0" animBg="1"/>
      <p:bldP spid="65" grpId="0" animBg="1"/>
      <p:bldP spid="69" grpId="0"/>
      <p:bldP spid="70" grpId="0"/>
      <p:bldP spid="71" grpId="0"/>
      <p:bldP spid="72" grpId="0"/>
      <p:bldP spid="74" grpId="0"/>
      <p:bldP spid="74" grpId="1"/>
      <p:bldP spid="75" grpId="0"/>
      <p:bldP spid="75" grpId="1"/>
      <p:bldP spid="76" grpId="0"/>
      <p:bldP spid="7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销售网络布局</a:t>
            </a:r>
          </a:p>
        </p:txBody>
      </p:sp>
      <p:sp>
        <p:nvSpPr>
          <p:cNvPr id="27" name="TextBox 26"/>
          <p:cNvSpPr txBox="1"/>
          <p:nvPr/>
        </p:nvSpPr>
        <p:spPr>
          <a:xfrm>
            <a:off x="2976947" y="267538"/>
            <a:ext cx="1952753"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Sales network layout</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15" name="Freeform 58"/>
          <p:cNvSpPr>
            <a:spLocks noEditPoints="1"/>
          </p:cNvSpPr>
          <p:nvPr/>
        </p:nvSpPr>
        <p:spPr bwMode="auto">
          <a:xfrm>
            <a:off x="1481916" y="1895547"/>
            <a:ext cx="5149090" cy="2088192"/>
          </a:xfrm>
          <a:custGeom>
            <a:avLst/>
            <a:gdLst>
              <a:gd name="T0" fmla="*/ 669 w 1588"/>
              <a:gd name="T1" fmla="*/ 1 h 644"/>
              <a:gd name="T2" fmla="*/ 550 w 1588"/>
              <a:gd name="T3" fmla="*/ 76 h 644"/>
              <a:gd name="T4" fmla="*/ 636 w 1588"/>
              <a:gd name="T5" fmla="*/ 94 h 644"/>
              <a:gd name="T6" fmla="*/ 560 w 1588"/>
              <a:gd name="T7" fmla="*/ 395 h 644"/>
              <a:gd name="T8" fmla="*/ 454 w 1588"/>
              <a:gd name="T9" fmla="*/ 344 h 644"/>
              <a:gd name="T10" fmla="*/ 360 w 1588"/>
              <a:gd name="T11" fmla="*/ 265 h 644"/>
              <a:gd name="T12" fmla="*/ 481 w 1588"/>
              <a:gd name="T13" fmla="*/ 197 h 644"/>
              <a:gd name="T14" fmla="*/ 525 w 1588"/>
              <a:gd name="T15" fmla="*/ 165 h 644"/>
              <a:gd name="T16" fmla="*/ 464 w 1588"/>
              <a:gd name="T17" fmla="*/ 122 h 644"/>
              <a:gd name="T18" fmla="*/ 384 w 1588"/>
              <a:gd name="T19" fmla="*/ 110 h 644"/>
              <a:gd name="T20" fmla="*/ 439 w 1588"/>
              <a:gd name="T21" fmla="*/ 94 h 644"/>
              <a:gd name="T22" fmla="*/ 507 w 1588"/>
              <a:gd name="T23" fmla="*/ 103 h 644"/>
              <a:gd name="T24" fmla="*/ 372 w 1588"/>
              <a:gd name="T25" fmla="*/ 81 h 644"/>
              <a:gd name="T26" fmla="*/ 273 w 1588"/>
              <a:gd name="T27" fmla="*/ 68 h 644"/>
              <a:gd name="T28" fmla="*/ 175 w 1588"/>
              <a:gd name="T29" fmla="*/ 86 h 644"/>
              <a:gd name="T30" fmla="*/ 38 w 1588"/>
              <a:gd name="T31" fmla="*/ 108 h 644"/>
              <a:gd name="T32" fmla="*/ 95 w 1588"/>
              <a:gd name="T33" fmla="*/ 136 h 644"/>
              <a:gd name="T34" fmla="*/ 227 w 1588"/>
              <a:gd name="T35" fmla="*/ 210 h 644"/>
              <a:gd name="T36" fmla="*/ 347 w 1588"/>
              <a:gd name="T37" fmla="*/ 324 h 644"/>
              <a:gd name="T38" fmla="*/ 453 w 1588"/>
              <a:gd name="T39" fmla="*/ 466 h 644"/>
              <a:gd name="T40" fmla="*/ 467 w 1588"/>
              <a:gd name="T41" fmla="*/ 634 h 644"/>
              <a:gd name="T42" fmla="*/ 523 w 1588"/>
              <a:gd name="T43" fmla="*/ 539 h 644"/>
              <a:gd name="T44" fmla="*/ 417 w 1588"/>
              <a:gd name="T45" fmla="*/ 208 h 644"/>
              <a:gd name="T46" fmla="*/ 383 w 1588"/>
              <a:gd name="T47" fmla="*/ 182 h 644"/>
              <a:gd name="T48" fmla="*/ 473 w 1588"/>
              <a:gd name="T49" fmla="*/ 315 h 644"/>
              <a:gd name="T50" fmla="*/ 371 w 1588"/>
              <a:gd name="T51" fmla="*/ 67 h 644"/>
              <a:gd name="T52" fmla="*/ 747 w 1588"/>
              <a:gd name="T53" fmla="*/ 148 h 644"/>
              <a:gd name="T54" fmla="*/ 771 w 1588"/>
              <a:gd name="T55" fmla="*/ 169 h 644"/>
              <a:gd name="T56" fmla="*/ 34 w 1588"/>
              <a:gd name="T57" fmla="*/ 158 h 644"/>
              <a:gd name="T58" fmla="*/ 296 w 1588"/>
              <a:gd name="T59" fmla="*/ 52 h 644"/>
              <a:gd name="T60" fmla="*/ 339 w 1588"/>
              <a:gd name="T61" fmla="*/ 62 h 644"/>
              <a:gd name="T62" fmla="*/ 1446 w 1588"/>
              <a:gd name="T63" fmla="*/ 433 h 644"/>
              <a:gd name="T64" fmla="*/ 1384 w 1588"/>
              <a:gd name="T65" fmla="*/ 243 h 644"/>
              <a:gd name="T66" fmla="*/ 1518 w 1588"/>
              <a:gd name="T67" fmla="*/ 83 h 644"/>
              <a:gd name="T68" fmla="*/ 1358 w 1588"/>
              <a:gd name="T69" fmla="*/ 73 h 644"/>
              <a:gd name="T70" fmla="*/ 1155 w 1588"/>
              <a:gd name="T71" fmla="*/ 76 h 644"/>
              <a:gd name="T72" fmla="*/ 1088 w 1588"/>
              <a:gd name="T73" fmla="*/ 72 h 644"/>
              <a:gd name="T74" fmla="*/ 947 w 1588"/>
              <a:gd name="T75" fmla="*/ 107 h 644"/>
              <a:gd name="T76" fmla="*/ 861 w 1588"/>
              <a:gd name="T77" fmla="*/ 118 h 644"/>
              <a:gd name="T78" fmla="*/ 819 w 1588"/>
              <a:gd name="T79" fmla="*/ 152 h 644"/>
              <a:gd name="T80" fmla="*/ 796 w 1588"/>
              <a:gd name="T81" fmla="*/ 210 h 644"/>
              <a:gd name="T82" fmla="*/ 899 w 1588"/>
              <a:gd name="T83" fmla="*/ 227 h 644"/>
              <a:gd name="T84" fmla="*/ 780 w 1588"/>
              <a:gd name="T85" fmla="*/ 234 h 644"/>
              <a:gd name="T86" fmla="*/ 826 w 1588"/>
              <a:gd name="T87" fmla="*/ 383 h 644"/>
              <a:gd name="T88" fmla="*/ 957 w 1588"/>
              <a:gd name="T89" fmla="*/ 471 h 644"/>
              <a:gd name="T90" fmla="*/ 968 w 1588"/>
              <a:gd name="T91" fmla="*/ 313 h 644"/>
              <a:gd name="T92" fmla="*/ 1085 w 1588"/>
              <a:gd name="T93" fmla="*/ 289 h 644"/>
              <a:gd name="T94" fmla="*/ 1230 w 1588"/>
              <a:gd name="T95" fmla="*/ 338 h 644"/>
              <a:gd name="T96" fmla="*/ 1316 w 1588"/>
              <a:gd name="T97" fmla="*/ 229 h 644"/>
              <a:gd name="T98" fmla="*/ 1422 w 1588"/>
              <a:gd name="T99" fmla="*/ 191 h 644"/>
              <a:gd name="T100" fmla="*/ 1480 w 1588"/>
              <a:gd name="T101" fmla="*/ 138 h 644"/>
              <a:gd name="T102" fmla="*/ 909 w 1588"/>
              <a:gd name="T103" fmla="*/ 200 h 644"/>
              <a:gd name="T104" fmla="*/ 989 w 1588"/>
              <a:gd name="T105" fmla="*/ 197 h 644"/>
              <a:gd name="T106" fmla="*/ 1392 w 1588"/>
              <a:gd name="T107" fmla="*/ 450 h 644"/>
              <a:gd name="T108" fmla="*/ 1332 w 1588"/>
              <a:gd name="T109" fmla="*/ 548 h 644"/>
              <a:gd name="T110" fmla="*/ 852 w 1588"/>
              <a:gd name="T111" fmla="*/ 228 h 644"/>
              <a:gd name="T112" fmla="*/ 1576 w 1588"/>
              <a:gd name="T113" fmla="*/ 568 h 644"/>
              <a:gd name="T114" fmla="*/ 1271 w 1588"/>
              <a:gd name="T115" fmla="*/ 427 h 644"/>
              <a:gd name="T116" fmla="*/ 1328 w 1588"/>
              <a:gd name="T117" fmla="*/ 408 h 644"/>
              <a:gd name="T118" fmla="*/ 1337 w 1588"/>
              <a:gd name="T119" fmla="*/ 332 h 644"/>
              <a:gd name="T120" fmla="*/ 1306 w 1588"/>
              <a:gd name="T121" fmla="*/ 365 h 644"/>
              <a:gd name="T122" fmla="*/ 977 w 1588"/>
              <a:gd name="T123" fmla="*/ 489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8" h="644">
                <a:moveTo>
                  <a:pt x="436" y="288"/>
                </a:moveTo>
                <a:cubicBezTo>
                  <a:pt x="440" y="287"/>
                  <a:pt x="437" y="284"/>
                  <a:pt x="434" y="284"/>
                </a:cubicBezTo>
                <a:cubicBezTo>
                  <a:pt x="431" y="284"/>
                  <a:pt x="431" y="289"/>
                  <a:pt x="436" y="288"/>
                </a:cubicBezTo>
                <a:close/>
                <a:moveTo>
                  <a:pt x="436" y="315"/>
                </a:moveTo>
                <a:cubicBezTo>
                  <a:pt x="432" y="316"/>
                  <a:pt x="433" y="323"/>
                  <a:pt x="437" y="322"/>
                </a:cubicBezTo>
                <a:cubicBezTo>
                  <a:pt x="442" y="320"/>
                  <a:pt x="439" y="315"/>
                  <a:pt x="436" y="315"/>
                </a:cubicBezTo>
                <a:close/>
                <a:moveTo>
                  <a:pt x="667" y="76"/>
                </a:moveTo>
                <a:cubicBezTo>
                  <a:pt x="668" y="76"/>
                  <a:pt x="673" y="77"/>
                  <a:pt x="673" y="79"/>
                </a:cubicBezTo>
                <a:cubicBezTo>
                  <a:pt x="673" y="82"/>
                  <a:pt x="675" y="85"/>
                  <a:pt x="680" y="84"/>
                </a:cubicBezTo>
                <a:cubicBezTo>
                  <a:pt x="685" y="83"/>
                  <a:pt x="684" y="79"/>
                  <a:pt x="683" y="78"/>
                </a:cubicBezTo>
                <a:cubicBezTo>
                  <a:pt x="682" y="77"/>
                  <a:pt x="681" y="75"/>
                  <a:pt x="680" y="73"/>
                </a:cubicBezTo>
                <a:cubicBezTo>
                  <a:pt x="679" y="71"/>
                  <a:pt x="680" y="69"/>
                  <a:pt x="685" y="68"/>
                </a:cubicBezTo>
                <a:cubicBezTo>
                  <a:pt x="690" y="68"/>
                  <a:pt x="697" y="70"/>
                  <a:pt x="697" y="66"/>
                </a:cubicBezTo>
                <a:cubicBezTo>
                  <a:pt x="697" y="62"/>
                  <a:pt x="697" y="58"/>
                  <a:pt x="699" y="56"/>
                </a:cubicBezTo>
                <a:cubicBezTo>
                  <a:pt x="700" y="53"/>
                  <a:pt x="703" y="52"/>
                  <a:pt x="702" y="51"/>
                </a:cubicBezTo>
                <a:cubicBezTo>
                  <a:pt x="700" y="50"/>
                  <a:pt x="698" y="52"/>
                  <a:pt x="696" y="48"/>
                </a:cubicBezTo>
                <a:cubicBezTo>
                  <a:pt x="694" y="45"/>
                  <a:pt x="697" y="42"/>
                  <a:pt x="699" y="40"/>
                </a:cubicBezTo>
                <a:cubicBezTo>
                  <a:pt x="701" y="39"/>
                  <a:pt x="712" y="29"/>
                  <a:pt x="718" y="27"/>
                </a:cubicBezTo>
                <a:cubicBezTo>
                  <a:pt x="724" y="26"/>
                  <a:pt x="728" y="20"/>
                  <a:pt x="724" y="19"/>
                </a:cubicBezTo>
                <a:cubicBezTo>
                  <a:pt x="720" y="18"/>
                  <a:pt x="712" y="15"/>
                  <a:pt x="706" y="19"/>
                </a:cubicBezTo>
                <a:cubicBezTo>
                  <a:pt x="701" y="23"/>
                  <a:pt x="698" y="27"/>
                  <a:pt x="692" y="26"/>
                </a:cubicBezTo>
                <a:cubicBezTo>
                  <a:pt x="686" y="25"/>
                  <a:pt x="687" y="26"/>
                  <a:pt x="686" y="19"/>
                </a:cubicBezTo>
                <a:cubicBezTo>
                  <a:pt x="686" y="12"/>
                  <a:pt x="680" y="0"/>
                  <a:pt x="674" y="0"/>
                </a:cubicBezTo>
                <a:cubicBezTo>
                  <a:pt x="669" y="1"/>
                  <a:pt x="669" y="1"/>
                  <a:pt x="669" y="1"/>
                </a:cubicBezTo>
                <a:cubicBezTo>
                  <a:pt x="669" y="1"/>
                  <a:pt x="576" y="1"/>
                  <a:pt x="573" y="4"/>
                </a:cubicBezTo>
                <a:cubicBezTo>
                  <a:pt x="570" y="7"/>
                  <a:pt x="567" y="14"/>
                  <a:pt x="564" y="12"/>
                </a:cubicBezTo>
                <a:cubicBezTo>
                  <a:pt x="562" y="10"/>
                  <a:pt x="561" y="5"/>
                  <a:pt x="558" y="7"/>
                </a:cubicBezTo>
                <a:cubicBezTo>
                  <a:pt x="554" y="9"/>
                  <a:pt x="557" y="14"/>
                  <a:pt x="554" y="18"/>
                </a:cubicBezTo>
                <a:cubicBezTo>
                  <a:pt x="551" y="21"/>
                  <a:pt x="543" y="21"/>
                  <a:pt x="540" y="20"/>
                </a:cubicBezTo>
                <a:cubicBezTo>
                  <a:pt x="538" y="18"/>
                  <a:pt x="535" y="17"/>
                  <a:pt x="525" y="18"/>
                </a:cubicBezTo>
                <a:cubicBezTo>
                  <a:pt x="515" y="18"/>
                  <a:pt x="504" y="21"/>
                  <a:pt x="506" y="24"/>
                </a:cubicBezTo>
                <a:cubicBezTo>
                  <a:pt x="508" y="27"/>
                  <a:pt x="502" y="29"/>
                  <a:pt x="500" y="28"/>
                </a:cubicBezTo>
                <a:cubicBezTo>
                  <a:pt x="498" y="26"/>
                  <a:pt x="490" y="29"/>
                  <a:pt x="491" y="33"/>
                </a:cubicBezTo>
                <a:cubicBezTo>
                  <a:pt x="491" y="36"/>
                  <a:pt x="489" y="39"/>
                  <a:pt x="485" y="38"/>
                </a:cubicBezTo>
                <a:cubicBezTo>
                  <a:pt x="481" y="38"/>
                  <a:pt x="478" y="40"/>
                  <a:pt x="477" y="43"/>
                </a:cubicBezTo>
                <a:cubicBezTo>
                  <a:pt x="477" y="45"/>
                  <a:pt x="468" y="47"/>
                  <a:pt x="467" y="47"/>
                </a:cubicBezTo>
                <a:cubicBezTo>
                  <a:pt x="466" y="47"/>
                  <a:pt x="454" y="47"/>
                  <a:pt x="458" y="50"/>
                </a:cubicBezTo>
                <a:cubicBezTo>
                  <a:pt x="461" y="52"/>
                  <a:pt x="463" y="50"/>
                  <a:pt x="467" y="51"/>
                </a:cubicBezTo>
                <a:cubicBezTo>
                  <a:pt x="471" y="52"/>
                  <a:pt x="474" y="57"/>
                  <a:pt x="476" y="58"/>
                </a:cubicBezTo>
                <a:cubicBezTo>
                  <a:pt x="478" y="59"/>
                  <a:pt x="480" y="58"/>
                  <a:pt x="482" y="57"/>
                </a:cubicBezTo>
                <a:cubicBezTo>
                  <a:pt x="483" y="55"/>
                  <a:pt x="485" y="50"/>
                  <a:pt x="485" y="50"/>
                </a:cubicBezTo>
                <a:cubicBezTo>
                  <a:pt x="485" y="50"/>
                  <a:pt x="485" y="55"/>
                  <a:pt x="488" y="56"/>
                </a:cubicBezTo>
                <a:cubicBezTo>
                  <a:pt x="491" y="57"/>
                  <a:pt x="498" y="55"/>
                  <a:pt x="500" y="55"/>
                </a:cubicBezTo>
                <a:cubicBezTo>
                  <a:pt x="502" y="56"/>
                  <a:pt x="514" y="57"/>
                  <a:pt x="518" y="59"/>
                </a:cubicBezTo>
                <a:cubicBezTo>
                  <a:pt x="521" y="60"/>
                  <a:pt x="529" y="61"/>
                  <a:pt x="531" y="65"/>
                </a:cubicBezTo>
                <a:cubicBezTo>
                  <a:pt x="533" y="68"/>
                  <a:pt x="534" y="79"/>
                  <a:pt x="535" y="80"/>
                </a:cubicBezTo>
                <a:cubicBezTo>
                  <a:pt x="536" y="82"/>
                  <a:pt x="541" y="76"/>
                  <a:pt x="542" y="75"/>
                </a:cubicBezTo>
                <a:cubicBezTo>
                  <a:pt x="543" y="74"/>
                  <a:pt x="548" y="75"/>
                  <a:pt x="550" y="76"/>
                </a:cubicBezTo>
                <a:cubicBezTo>
                  <a:pt x="551" y="78"/>
                  <a:pt x="555" y="82"/>
                  <a:pt x="555" y="84"/>
                </a:cubicBezTo>
                <a:cubicBezTo>
                  <a:pt x="555" y="86"/>
                  <a:pt x="554" y="89"/>
                  <a:pt x="553" y="88"/>
                </a:cubicBezTo>
                <a:cubicBezTo>
                  <a:pt x="551" y="87"/>
                  <a:pt x="549" y="87"/>
                  <a:pt x="550" y="85"/>
                </a:cubicBezTo>
                <a:cubicBezTo>
                  <a:pt x="551" y="83"/>
                  <a:pt x="551" y="79"/>
                  <a:pt x="549" y="79"/>
                </a:cubicBezTo>
                <a:cubicBezTo>
                  <a:pt x="547" y="79"/>
                  <a:pt x="545" y="79"/>
                  <a:pt x="545" y="79"/>
                </a:cubicBezTo>
                <a:cubicBezTo>
                  <a:pt x="545" y="79"/>
                  <a:pt x="542" y="78"/>
                  <a:pt x="539" y="81"/>
                </a:cubicBezTo>
                <a:cubicBezTo>
                  <a:pt x="536" y="85"/>
                  <a:pt x="538" y="89"/>
                  <a:pt x="540" y="89"/>
                </a:cubicBezTo>
                <a:cubicBezTo>
                  <a:pt x="542" y="89"/>
                  <a:pt x="546" y="89"/>
                  <a:pt x="546" y="90"/>
                </a:cubicBezTo>
                <a:cubicBezTo>
                  <a:pt x="546" y="91"/>
                  <a:pt x="542" y="94"/>
                  <a:pt x="542" y="96"/>
                </a:cubicBezTo>
                <a:cubicBezTo>
                  <a:pt x="542" y="98"/>
                  <a:pt x="546" y="104"/>
                  <a:pt x="547" y="105"/>
                </a:cubicBezTo>
                <a:cubicBezTo>
                  <a:pt x="548" y="106"/>
                  <a:pt x="553" y="107"/>
                  <a:pt x="554" y="108"/>
                </a:cubicBezTo>
                <a:cubicBezTo>
                  <a:pt x="556" y="108"/>
                  <a:pt x="551" y="108"/>
                  <a:pt x="552" y="110"/>
                </a:cubicBezTo>
                <a:cubicBezTo>
                  <a:pt x="553" y="112"/>
                  <a:pt x="555" y="116"/>
                  <a:pt x="558" y="117"/>
                </a:cubicBezTo>
                <a:cubicBezTo>
                  <a:pt x="561" y="118"/>
                  <a:pt x="569" y="123"/>
                  <a:pt x="570" y="125"/>
                </a:cubicBezTo>
                <a:cubicBezTo>
                  <a:pt x="571" y="127"/>
                  <a:pt x="577" y="123"/>
                  <a:pt x="578" y="123"/>
                </a:cubicBezTo>
                <a:cubicBezTo>
                  <a:pt x="579" y="123"/>
                  <a:pt x="579" y="128"/>
                  <a:pt x="583" y="128"/>
                </a:cubicBezTo>
                <a:cubicBezTo>
                  <a:pt x="586" y="129"/>
                  <a:pt x="587" y="128"/>
                  <a:pt x="590" y="126"/>
                </a:cubicBezTo>
                <a:cubicBezTo>
                  <a:pt x="593" y="123"/>
                  <a:pt x="593" y="120"/>
                  <a:pt x="593" y="118"/>
                </a:cubicBezTo>
                <a:cubicBezTo>
                  <a:pt x="593" y="116"/>
                  <a:pt x="593" y="114"/>
                  <a:pt x="596" y="115"/>
                </a:cubicBezTo>
                <a:cubicBezTo>
                  <a:pt x="600" y="116"/>
                  <a:pt x="601" y="114"/>
                  <a:pt x="601" y="112"/>
                </a:cubicBezTo>
                <a:cubicBezTo>
                  <a:pt x="601" y="109"/>
                  <a:pt x="598" y="106"/>
                  <a:pt x="603" y="105"/>
                </a:cubicBezTo>
                <a:cubicBezTo>
                  <a:pt x="609" y="105"/>
                  <a:pt x="611" y="101"/>
                  <a:pt x="615" y="101"/>
                </a:cubicBezTo>
                <a:cubicBezTo>
                  <a:pt x="618" y="101"/>
                  <a:pt x="627" y="103"/>
                  <a:pt x="628" y="101"/>
                </a:cubicBezTo>
                <a:cubicBezTo>
                  <a:pt x="629" y="100"/>
                  <a:pt x="633" y="94"/>
                  <a:pt x="636" y="94"/>
                </a:cubicBezTo>
                <a:cubicBezTo>
                  <a:pt x="639" y="94"/>
                  <a:pt x="646" y="93"/>
                  <a:pt x="653" y="92"/>
                </a:cubicBezTo>
                <a:cubicBezTo>
                  <a:pt x="659" y="91"/>
                  <a:pt x="666" y="88"/>
                  <a:pt x="669" y="88"/>
                </a:cubicBezTo>
                <a:cubicBezTo>
                  <a:pt x="671" y="88"/>
                  <a:pt x="676" y="88"/>
                  <a:pt x="675" y="86"/>
                </a:cubicBezTo>
                <a:cubicBezTo>
                  <a:pt x="673" y="85"/>
                  <a:pt x="670" y="81"/>
                  <a:pt x="667" y="81"/>
                </a:cubicBezTo>
                <a:cubicBezTo>
                  <a:pt x="663" y="81"/>
                  <a:pt x="666" y="76"/>
                  <a:pt x="667" y="76"/>
                </a:cubicBezTo>
                <a:close/>
                <a:moveTo>
                  <a:pt x="447" y="305"/>
                </a:moveTo>
                <a:cubicBezTo>
                  <a:pt x="447" y="304"/>
                  <a:pt x="443" y="300"/>
                  <a:pt x="440" y="300"/>
                </a:cubicBezTo>
                <a:cubicBezTo>
                  <a:pt x="437" y="300"/>
                  <a:pt x="432" y="297"/>
                  <a:pt x="429" y="295"/>
                </a:cubicBezTo>
                <a:cubicBezTo>
                  <a:pt x="426" y="292"/>
                  <a:pt x="420" y="292"/>
                  <a:pt x="418" y="292"/>
                </a:cubicBezTo>
                <a:cubicBezTo>
                  <a:pt x="416" y="292"/>
                  <a:pt x="406" y="295"/>
                  <a:pt x="406" y="295"/>
                </a:cubicBezTo>
                <a:cubicBezTo>
                  <a:pt x="406" y="298"/>
                  <a:pt x="410" y="297"/>
                  <a:pt x="414" y="297"/>
                </a:cubicBezTo>
                <a:cubicBezTo>
                  <a:pt x="419" y="297"/>
                  <a:pt x="427" y="297"/>
                  <a:pt x="428" y="298"/>
                </a:cubicBezTo>
                <a:cubicBezTo>
                  <a:pt x="430" y="300"/>
                  <a:pt x="437" y="303"/>
                  <a:pt x="439" y="305"/>
                </a:cubicBezTo>
                <a:cubicBezTo>
                  <a:pt x="440" y="306"/>
                  <a:pt x="447" y="307"/>
                  <a:pt x="447" y="305"/>
                </a:cubicBezTo>
                <a:close/>
                <a:moveTo>
                  <a:pt x="621" y="417"/>
                </a:moveTo>
                <a:cubicBezTo>
                  <a:pt x="618" y="416"/>
                  <a:pt x="612" y="415"/>
                  <a:pt x="610" y="412"/>
                </a:cubicBezTo>
                <a:cubicBezTo>
                  <a:pt x="608" y="409"/>
                  <a:pt x="601" y="406"/>
                  <a:pt x="599" y="407"/>
                </a:cubicBezTo>
                <a:cubicBezTo>
                  <a:pt x="597" y="408"/>
                  <a:pt x="593" y="409"/>
                  <a:pt x="590" y="407"/>
                </a:cubicBezTo>
                <a:cubicBezTo>
                  <a:pt x="587" y="405"/>
                  <a:pt x="582" y="402"/>
                  <a:pt x="580" y="401"/>
                </a:cubicBezTo>
                <a:cubicBezTo>
                  <a:pt x="578" y="399"/>
                  <a:pt x="573" y="398"/>
                  <a:pt x="571" y="398"/>
                </a:cubicBezTo>
                <a:cubicBezTo>
                  <a:pt x="569" y="398"/>
                  <a:pt x="569" y="397"/>
                  <a:pt x="566" y="401"/>
                </a:cubicBezTo>
                <a:cubicBezTo>
                  <a:pt x="562" y="406"/>
                  <a:pt x="566" y="407"/>
                  <a:pt x="560" y="407"/>
                </a:cubicBezTo>
                <a:cubicBezTo>
                  <a:pt x="554" y="406"/>
                  <a:pt x="560" y="406"/>
                  <a:pt x="564" y="401"/>
                </a:cubicBezTo>
                <a:cubicBezTo>
                  <a:pt x="567" y="396"/>
                  <a:pt x="563" y="394"/>
                  <a:pt x="560" y="395"/>
                </a:cubicBezTo>
                <a:cubicBezTo>
                  <a:pt x="556" y="396"/>
                  <a:pt x="559" y="398"/>
                  <a:pt x="552" y="399"/>
                </a:cubicBezTo>
                <a:cubicBezTo>
                  <a:pt x="546" y="401"/>
                  <a:pt x="546" y="397"/>
                  <a:pt x="550" y="396"/>
                </a:cubicBezTo>
                <a:cubicBezTo>
                  <a:pt x="554" y="395"/>
                  <a:pt x="561" y="392"/>
                  <a:pt x="561" y="390"/>
                </a:cubicBezTo>
                <a:cubicBezTo>
                  <a:pt x="561" y="389"/>
                  <a:pt x="560" y="385"/>
                  <a:pt x="557" y="385"/>
                </a:cubicBezTo>
                <a:cubicBezTo>
                  <a:pt x="554" y="385"/>
                  <a:pt x="555" y="381"/>
                  <a:pt x="550" y="376"/>
                </a:cubicBezTo>
                <a:cubicBezTo>
                  <a:pt x="546" y="371"/>
                  <a:pt x="540" y="368"/>
                  <a:pt x="535" y="369"/>
                </a:cubicBezTo>
                <a:cubicBezTo>
                  <a:pt x="531" y="370"/>
                  <a:pt x="528" y="371"/>
                  <a:pt x="525" y="367"/>
                </a:cubicBezTo>
                <a:cubicBezTo>
                  <a:pt x="523" y="362"/>
                  <a:pt x="520" y="362"/>
                  <a:pt x="519" y="359"/>
                </a:cubicBezTo>
                <a:cubicBezTo>
                  <a:pt x="517" y="357"/>
                  <a:pt x="514" y="359"/>
                  <a:pt x="512" y="358"/>
                </a:cubicBezTo>
                <a:cubicBezTo>
                  <a:pt x="511" y="357"/>
                  <a:pt x="511" y="357"/>
                  <a:pt x="511" y="357"/>
                </a:cubicBezTo>
                <a:cubicBezTo>
                  <a:pt x="511" y="357"/>
                  <a:pt x="506" y="358"/>
                  <a:pt x="509" y="355"/>
                </a:cubicBezTo>
                <a:cubicBezTo>
                  <a:pt x="512" y="351"/>
                  <a:pt x="513" y="345"/>
                  <a:pt x="512" y="345"/>
                </a:cubicBezTo>
                <a:cubicBezTo>
                  <a:pt x="510" y="346"/>
                  <a:pt x="509" y="351"/>
                  <a:pt x="507" y="351"/>
                </a:cubicBezTo>
                <a:cubicBezTo>
                  <a:pt x="505" y="350"/>
                  <a:pt x="506" y="350"/>
                  <a:pt x="503" y="347"/>
                </a:cubicBezTo>
                <a:cubicBezTo>
                  <a:pt x="499" y="345"/>
                  <a:pt x="493" y="347"/>
                  <a:pt x="493" y="349"/>
                </a:cubicBezTo>
                <a:cubicBezTo>
                  <a:pt x="493" y="351"/>
                  <a:pt x="491" y="352"/>
                  <a:pt x="491" y="352"/>
                </a:cubicBezTo>
                <a:cubicBezTo>
                  <a:pt x="491" y="352"/>
                  <a:pt x="490" y="351"/>
                  <a:pt x="489" y="349"/>
                </a:cubicBezTo>
                <a:cubicBezTo>
                  <a:pt x="487" y="346"/>
                  <a:pt x="482" y="346"/>
                  <a:pt x="479" y="348"/>
                </a:cubicBezTo>
                <a:cubicBezTo>
                  <a:pt x="477" y="351"/>
                  <a:pt x="475" y="343"/>
                  <a:pt x="473" y="343"/>
                </a:cubicBezTo>
                <a:cubicBezTo>
                  <a:pt x="472" y="343"/>
                  <a:pt x="468" y="345"/>
                  <a:pt x="466" y="348"/>
                </a:cubicBezTo>
                <a:cubicBezTo>
                  <a:pt x="464" y="351"/>
                  <a:pt x="465" y="356"/>
                  <a:pt x="463" y="356"/>
                </a:cubicBezTo>
                <a:cubicBezTo>
                  <a:pt x="462" y="356"/>
                  <a:pt x="461" y="349"/>
                  <a:pt x="462" y="347"/>
                </a:cubicBezTo>
                <a:cubicBezTo>
                  <a:pt x="462" y="345"/>
                  <a:pt x="466" y="341"/>
                  <a:pt x="463" y="340"/>
                </a:cubicBezTo>
                <a:cubicBezTo>
                  <a:pt x="460" y="339"/>
                  <a:pt x="456" y="344"/>
                  <a:pt x="454" y="344"/>
                </a:cubicBezTo>
                <a:cubicBezTo>
                  <a:pt x="452" y="345"/>
                  <a:pt x="448" y="347"/>
                  <a:pt x="446" y="350"/>
                </a:cubicBezTo>
                <a:cubicBezTo>
                  <a:pt x="444" y="353"/>
                  <a:pt x="442" y="355"/>
                  <a:pt x="440" y="356"/>
                </a:cubicBezTo>
                <a:cubicBezTo>
                  <a:pt x="438" y="357"/>
                  <a:pt x="434" y="356"/>
                  <a:pt x="435" y="355"/>
                </a:cubicBezTo>
                <a:cubicBezTo>
                  <a:pt x="436" y="354"/>
                  <a:pt x="429" y="350"/>
                  <a:pt x="428" y="351"/>
                </a:cubicBezTo>
                <a:cubicBezTo>
                  <a:pt x="426" y="353"/>
                  <a:pt x="423" y="354"/>
                  <a:pt x="420" y="356"/>
                </a:cubicBezTo>
                <a:cubicBezTo>
                  <a:pt x="416" y="357"/>
                  <a:pt x="413" y="354"/>
                  <a:pt x="412" y="352"/>
                </a:cubicBezTo>
                <a:cubicBezTo>
                  <a:pt x="412" y="351"/>
                  <a:pt x="410" y="350"/>
                  <a:pt x="410" y="345"/>
                </a:cubicBezTo>
                <a:cubicBezTo>
                  <a:pt x="409" y="340"/>
                  <a:pt x="411" y="335"/>
                  <a:pt x="412" y="332"/>
                </a:cubicBezTo>
                <a:cubicBezTo>
                  <a:pt x="413" y="329"/>
                  <a:pt x="406" y="323"/>
                  <a:pt x="403" y="323"/>
                </a:cubicBezTo>
                <a:cubicBezTo>
                  <a:pt x="401" y="324"/>
                  <a:pt x="398" y="326"/>
                  <a:pt x="395" y="326"/>
                </a:cubicBezTo>
                <a:cubicBezTo>
                  <a:pt x="393" y="326"/>
                  <a:pt x="394" y="325"/>
                  <a:pt x="390" y="325"/>
                </a:cubicBezTo>
                <a:cubicBezTo>
                  <a:pt x="386" y="325"/>
                  <a:pt x="389" y="324"/>
                  <a:pt x="390" y="321"/>
                </a:cubicBezTo>
                <a:cubicBezTo>
                  <a:pt x="391" y="317"/>
                  <a:pt x="388" y="313"/>
                  <a:pt x="392" y="310"/>
                </a:cubicBezTo>
                <a:cubicBezTo>
                  <a:pt x="397" y="307"/>
                  <a:pt x="395" y="300"/>
                  <a:pt x="392" y="299"/>
                </a:cubicBezTo>
                <a:cubicBezTo>
                  <a:pt x="390" y="299"/>
                  <a:pt x="385" y="300"/>
                  <a:pt x="381" y="300"/>
                </a:cubicBezTo>
                <a:cubicBezTo>
                  <a:pt x="378" y="300"/>
                  <a:pt x="375" y="303"/>
                  <a:pt x="377" y="306"/>
                </a:cubicBezTo>
                <a:cubicBezTo>
                  <a:pt x="378" y="309"/>
                  <a:pt x="375" y="312"/>
                  <a:pt x="374" y="311"/>
                </a:cubicBezTo>
                <a:cubicBezTo>
                  <a:pt x="372" y="311"/>
                  <a:pt x="371" y="309"/>
                  <a:pt x="367" y="312"/>
                </a:cubicBezTo>
                <a:cubicBezTo>
                  <a:pt x="363" y="315"/>
                  <a:pt x="361" y="314"/>
                  <a:pt x="357" y="311"/>
                </a:cubicBezTo>
                <a:cubicBezTo>
                  <a:pt x="353" y="307"/>
                  <a:pt x="348" y="304"/>
                  <a:pt x="347" y="298"/>
                </a:cubicBezTo>
                <a:cubicBezTo>
                  <a:pt x="347" y="293"/>
                  <a:pt x="346" y="288"/>
                  <a:pt x="348" y="285"/>
                </a:cubicBezTo>
                <a:cubicBezTo>
                  <a:pt x="349" y="282"/>
                  <a:pt x="349" y="276"/>
                  <a:pt x="347" y="276"/>
                </a:cubicBezTo>
                <a:cubicBezTo>
                  <a:pt x="345" y="275"/>
                  <a:pt x="350" y="271"/>
                  <a:pt x="352" y="270"/>
                </a:cubicBezTo>
                <a:cubicBezTo>
                  <a:pt x="355" y="270"/>
                  <a:pt x="359" y="266"/>
                  <a:pt x="360" y="265"/>
                </a:cubicBezTo>
                <a:cubicBezTo>
                  <a:pt x="361" y="263"/>
                  <a:pt x="364" y="264"/>
                  <a:pt x="369" y="264"/>
                </a:cubicBezTo>
                <a:cubicBezTo>
                  <a:pt x="373" y="264"/>
                  <a:pt x="374" y="264"/>
                  <a:pt x="378" y="266"/>
                </a:cubicBezTo>
                <a:cubicBezTo>
                  <a:pt x="382" y="268"/>
                  <a:pt x="383" y="265"/>
                  <a:pt x="383" y="264"/>
                </a:cubicBezTo>
                <a:cubicBezTo>
                  <a:pt x="383" y="262"/>
                  <a:pt x="384" y="260"/>
                  <a:pt x="389" y="261"/>
                </a:cubicBezTo>
                <a:cubicBezTo>
                  <a:pt x="393" y="261"/>
                  <a:pt x="400" y="259"/>
                  <a:pt x="401" y="260"/>
                </a:cubicBezTo>
                <a:cubicBezTo>
                  <a:pt x="402" y="261"/>
                  <a:pt x="404" y="266"/>
                  <a:pt x="406" y="264"/>
                </a:cubicBezTo>
                <a:cubicBezTo>
                  <a:pt x="409" y="263"/>
                  <a:pt x="409" y="260"/>
                  <a:pt x="410" y="265"/>
                </a:cubicBezTo>
                <a:cubicBezTo>
                  <a:pt x="411" y="269"/>
                  <a:pt x="413" y="276"/>
                  <a:pt x="416" y="277"/>
                </a:cubicBezTo>
                <a:cubicBezTo>
                  <a:pt x="420" y="278"/>
                  <a:pt x="418" y="283"/>
                  <a:pt x="421" y="283"/>
                </a:cubicBezTo>
                <a:cubicBezTo>
                  <a:pt x="425" y="284"/>
                  <a:pt x="426" y="276"/>
                  <a:pt x="425" y="273"/>
                </a:cubicBezTo>
                <a:cubicBezTo>
                  <a:pt x="424" y="271"/>
                  <a:pt x="422" y="263"/>
                  <a:pt x="420" y="261"/>
                </a:cubicBezTo>
                <a:cubicBezTo>
                  <a:pt x="418" y="259"/>
                  <a:pt x="418" y="254"/>
                  <a:pt x="422" y="253"/>
                </a:cubicBezTo>
                <a:cubicBezTo>
                  <a:pt x="425" y="251"/>
                  <a:pt x="434" y="244"/>
                  <a:pt x="437" y="241"/>
                </a:cubicBezTo>
                <a:cubicBezTo>
                  <a:pt x="440" y="239"/>
                  <a:pt x="447" y="237"/>
                  <a:pt x="445" y="234"/>
                </a:cubicBezTo>
                <a:cubicBezTo>
                  <a:pt x="442" y="231"/>
                  <a:pt x="442" y="229"/>
                  <a:pt x="442" y="227"/>
                </a:cubicBezTo>
                <a:cubicBezTo>
                  <a:pt x="442" y="225"/>
                  <a:pt x="444" y="225"/>
                  <a:pt x="445" y="227"/>
                </a:cubicBezTo>
                <a:cubicBezTo>
                  <a:pt x="446" y="228"/>
                  <a:pt x="451" y="225"/>
                  <a:pt x="450" y="223"/>
                </a:cubicBezTo>
                <a:cubicBezTo>
                  <a:pt x="448" y="221"/>
                  <a:pt x="449" y="218"/>
                  <a:pt x="451" y="219"/>
                </a:cubicBezTo>
                <a:cubicBezTo>
                  <a:pt x="454" y="219"/>
                  <a:pt x="455" y="217"/>
                  <a:pt x="454" y="215"/>
                </a:cubicBezTo>
                <a:cubicBezTo>
                  <a:pt x="453" y="214"/>
                  <a:pt x="456" y="212"/>
                  <a:pt x="459" y="213"/>
                </a:cubicBezTo>
                <a:cubicBezTo>
                  <a:pt x="462" y="213"/>
                  <a:pt x="468" y="212"/>
                  <a:pt x="470" y="211"/>
                </a:cubicBezTo>
                <a:cubicBezTo>
                  <a:pt x="471" y="209"/>
                  <a:pt x="467" y="208"/>
                  <a:pt x="467" y="205"/>
                </a:cubicBezTo>
                <a:cubicBezTo>
                  <a:pt x="467" y="202"/>
                  <a:pt x="472" y="199"/>
                  <a:pt x="475" y="199"/>
                </a:cubicBezTo>
                <a:cubicBezTo>
                  <a:pt x="477" y="198"/>
                  <a:pt x="481" y="199"/>
                  <a:pt x="481" y="197"/>
                </a:cubicBezTo>
                <a:cubicBezTo>
                  <a:pt x="481" y="196"/>
                  <a:pt x="485" y="193"/>
                  <a:pt x="486" y="196"/>
                </a:cubicBezTo>
                <a:cubicBezTo>
                  <a:pt x="486" y="199"/>
                  <a:pt x="486" y="203"/>
                  <a:pt x="489" y="203"/>
                </a:cubicBezTo>
                <a:cubicBezTo>
                  <a:pt x="492" y="203"/>
                  <a:pt x="495" y="200"/>
                  <a:pt x="496" y="199"/>
                </a:cubicBezTo>
                <a:cubicBezTo>
                  <a:pt x="498" y="199"/>
                  <a:pt x="505" y="197"/>
                  <a:pt x="506" y="197"/>
                </a:cubicBezTo>
                <a:cubicBezTo>
                  <a:pt x="508" y="197"/>
                  <a:pt x="517" y="196"/>
                  <a:pt x="516" y="193"/>
                </a:cubicBezTo>
                <a:cubicBezTo>
                  <a:pt x="515" y="191"/>
                  <a:pt x="514" y="188"/>
                  <a:pt x="512" y="187"/>
                </a:cubicBezTo>
                <a:cubicBezTo>
                  <a:pt x="511" y="186"/>
                  <a:pt x="510" y="187"/>
                  <a:pt x="509" y="189"/>
                </a:cubicBezTo>
                <a:cubicBezTo>
                  <a:pt x="507" y="191"/>
                  <a:pt x="504" y="191"/>
                  <a:pt x="504" y="189"/>
                </a:cubicBezTo>
                <a:cubicBezTo>
                  <a:pt x="503" y="188"/>
                  <a:pt x="504" y="183"/>
                  <a:pt x="501" y="185"/>
                </a:cubicBezTo>
                <a:cubicBezTo>
                  <a:pt x="499" y="186"/>
                  <a:pt x="498" y="188"/>
                  <a:pt x="497" y="187"/>
                </a:cubicBezTo>
                <a:cubicBezTo>
                  <a:pt x="495" y="186"/>
                  <a:pt x="494" y="184"/>
                  <a:pt x="494" y="184"/>
                </a:cubicBezTo>
                <a:cubicBezTo>
                  <a:pt x="494" y="184"/>
                  <a:pt x="498" y="182"/>
                  <a:pt x="495" y="178"/>
                </a:cubicBezTo>
                <a:cubicBezTo>
                  <a:pt x="492" y="175"/>
                  <a:pt x="489" y="176"/>
                  <a:pt x="485" y="178"/>
                </a:cubicBezTo>
                <a:cubicBezTo>
                  <a:pt x="481" y="180"/>
                  <a:pt x="481" y="179"/>
                  <a:pt x="477" y="180"/>
                </a:cubicBezTo>
                <a:cubicBezTo>
                  <a:pt x="472" y="181"/>
                  <a:pt x="470" y="183"/>
                  <a:pt x="470" y="183"/>
                </a:cubicBezTo>
                <a:cubicBezTo>
                  <a:pt x="470" y="183"/>
                  <a:pt x="476" y="179"/>
                  <a:pt x="479" y="177"/>
                </a:cubicBezTo>
                <a:cubicBezTo>
                  <a:pt x="481" y="174"/>
                  <a:pt x="485" y="173"/>
                  <a:pt x="487" y="171"/>
                </a:cubicBezTo>
                <a:cubicBezTo>
                  <a:pt x="489" y="169"/>
                  <a:pt x="495" y="172"/>
                  <a:pt x="495" y="172"/>
                </a:cubicBezTo>
                <a:cubicBezTo>
                  <a:pt x="495" y="172"/>
                  <a:pt x="498" y="169"/>
                  <a:pt x="498" y="171"/>
                </a:cubicBezTo>
                <a:cubicBezTo>
                  <a:pt x="498" y="173"/>
                  <a:pt x="498" y="178"/>
                  <a:pt x="500" y="178"/>
                </a:cubicBezTo>
                <a:cubicBezTo>
                  <a:pt x="502" y="178"/>
                  <a:pt x="509" y="175"/>
                  <a:pt x="506" y="174"/>
                </a:cubicBezTo>
                <a:cubicBezTo>
                  <a:pt x="503" y="173"/>
                  <a:pt x="510" y="174"/>
                  <a:pt x="512" y="172"/>
                </a:cubicBezTo>
                <a:cubicBezTo>
                  <a:pt x="515" y="170"/>
                  <a:pt x="518" y="170"/>
                  <a:pt x="520" y="169"/>
                </a:cubicBezTo>
                <a:cubicBezTo>
                  <a:pt x="521" y="169"/>
                  <a:pt x="522" y="165"/>
                  <a:pt x="525" y="165"/>
                </a:cubicBezTo>
                <a:cubicBezTo>
                  <a:pt x="528" y="165"/>
                  <a:pt x="529" y="169"/>
                  <a:pt x="525" y="171"/>
                </a:cubicBezTo>
                <a:cubicBezTo>
                  <a:pt x="521" y="173"/>
                  <a:pt x="521" y="179"/>
                  <a:pt x="519" y="180"/>
                </a:cubicBezTo>
                <a:cubicBezTo>
                  <a:pt x="517" y="182"/>
                  <a:pt x="518" y="184"/>
                  <a:pt x="521" y="183"/>
                </a:cubicBezTo>
                <a:cubicBezTo>
                  <a:pt x="524" y="183"/>
                  <a:pt x="527" y="184"/>
                  <a:pt x="529" y="183"/>
                </a:cubicBezTo>
                <a:cubicBezTo>
                  <a:pt x="532" y="182"/>
                  <a:pt x="534" y="184"/>
                  <a:pt x="534" y="185"/>
                </a:cubicBezTo>
                <a:cubicBezTo>
                  <a:pt x="535" y="186"/>
                  <a:pt x="537" y="184"/>
                  <a:pt x="537" y="184"/>
                </a:cubicBezTo>
                <a:cubicBezTo>
                  <a:pt x="537" y="184"/>
                  <a:pt x="542" y="183"/>
                  <a:pt x="544" y="185"/>
                </a:cubicBezTo>
                <a:cubicBezTo>
                  <a:pt x="545" y="186"/>
                  <a:pt x="546" y="183"/>
                  <a:pt x="545" y="181"/>
                </a:cubicBezTo>
                <a:cubicBezTo>
                  <a:pt x="544" y="180"/>
                  <a:pt x="543" y="178"/>
                  <a:pt x="542" y="175"/>
                </a:cubicBezTo>
                <a:cubicBezTo>
                  <a:pt x="540" y="173"/>
                  <a:pt x="539" y="172"/>
                  <a:pt x="536" y="173"/>
                </a:cubicBezTo>
                <a:cubicBezTo>
                  <a:pt x="533" y="174"/>
                  <a:pt x="532" y="172"/>
                  <a:pt x="530" y="171"/>
                </a:cubicBezTo>
                <a:cubicBezTo>
                  <a:pt x="528" y="170"/>
                  <a:pt x="527" y="173"/>
                  <a:pt x="528" y="170"/>
                </a:cubicBezTo>
                <a:cubicBezTo>
                  <a:pt x="530" y="167"/>
                  <a:pt x="531" y="167"/>
                  <a:pt x="532" y="164"/>
                </a:cubicBezTo>
                <a:cubicBezTo>
                  <a:pt x="533" y="162"/>
                  <a:pt x="538" y="158"/>
                  <a:pt x="533" y="157"/>
                </a:cubicBezTo>
                <a:cubicBezTo>
                  <a:pt x="528" y="156"/>
                  <a:pt x="526" y="155"/>
                  <a:pt x="526" y="153"/>
                </a:cubicBezTo>
                <a:cubicBezTo>
                  <a:pt x="525" y="150"/>
                  <a:pt x="519" y="146"/>
                  <a:pt x="518" y="146"/>
                </a:cubicBezTo>
                <a:cubicBezTo>
                  <a:pt x="516" y="146"/>
                  <a:pt x="511" y="146"/>
                  <a:pt x="510" y="144"/>
                </a:cubicBezTo>
                <a:cubicBezTo>
                  <a:pt x="510" y="143"/>
                  <a:pt x="506" y="138"/>
                  <a:pt x="504" y="136"/>
                </a:cubicBezTo>
                <a:cubicBezTo>
                  <a:pt x="503" y="135"/>
                  <a:pt x="495" y="126"/>
                  <a:pt x="494" y="125"/>
                </a:cubicBezTo>
                <a:cubicBezTo>
                  <a:pt x="493" y="125"/>
                  <a:pt x="492" y="125"/>
                  <a:pt x="488" y="130"/>
                </a:cubicBezTo>
                <a:cubicBezTo>
                  <a:pt x="485" y="134"/>
                  <a:pt x="482" y="135"/>
                  <a:pt x="479" y="134"/>
                </a:cubicBezTo>
                <a:cubicBezTo>
                  <a:pt x="476" y="133"/>
                  <a:pt x="476" y="133"/>
                  <a:pt x="473" y="130"/>
                </a:cubicBezTo>
                <a:cubicBezTo>
                  <a:pt x="471" y="127"/>
                  <a:pt x="476" y="127"/>
                  <a:pt x="475" y="125"/>
                </a:cubicBezTo>
                <a:cubicBezTo>
                  <a:pt x="474" y="123"/>
                  <a:pt x="468" y="122"/>
                  <a:pt x="464" y="122"/>
                </a:cubicBezTo>
                <a:cubicBezTo>
                  <a:pt x="460" y="121"/>
                  <a:pt x="458" y="117"/>
                  <a:pt x="452" y="117"/>
                </a:cubicBezTo>
                <a:cubicBezTo>
                  <a:pt x="446" y="116"/>
                  <a:pt x="439" y="118"/>
                  <a:pt x="437" y="118"/>
                </a:cubicBezTo>
                <a:cubicBezTo>
                  <a:pt x="436" y="118"/>
                  <a:pt x="436" y="120"/>
                  <a:pt x="435" y="124"/>
                </a:cubicBezTo>
                <a:cubicBezTo>
                  <a:pt x="434" y="129"/>
                  <a:pt x="437" y="130"/>
                  <a:pt x="434" y="130"/>
                </a:cubicBezTo>
                <a:cubicBezTo>
                  <a:pt x="431" y="131"/>
                  <a:pt x="429" y="132"/>
                  <a:pt x="433" y="133"/>
                </a:cubicBezTo>
                <a:cubicBezTo>
                  <a:pt x="436" y="135"/>
                  <a:pt x="440" y="141"/>
                  <a:pt x="440" y="141"/>
                </a:cubicBezTo>
                <a:cubicBezTo>
                  <a:pt x="440" y="141"/>
                  <a:pt x="440" y="144"/>
                  <a:pt x="438" y="146"/>
                </a:cubicBezTo>
                <a:cubicBezTo>
                  <a:pt x="435" y="148"/>
                  <a:pt x="433" y="150"/>
                  <a:pt x="431" y="147"/>
                </a:cubicBezTo>
                <a:cubicBezTo>
                  <a:pt x="429" y="145"/>
                  <a:pt x="425" y="146"/>
                  <a:pt x="426" y="148"/>
                </a:cubicBezTo>
                <a:cubicBezTo>
                  <a:pt x="428" y="150"/>
                  <a:pt x="430" y="151"/>
                  <a:pt x="430" y="153"/>
                </a:cubicBezTo>
                <a:cubicBezTo>
                  <a:pt x="430" y="156"/>
                  <a:pt x="433" y="161"/>
                  <a:pt x="431" y="163"/>
                </a:cubicBezTo>
                <a:cubicBezTo>
                  <a:pt x="429" y="165"/>
                  <a:pt x="426" y="164"/>
                  <a:pt x="424" y="164"/>
                </a:cubicBezTo>
                <a:cubicBezTo>
                  <a:pt x="422" y="164"/>
                  <a:pt x="420" y="161"/>
                  <a:pt x="422" y="160"/>
                </a:cubicBezTo>
                <a:cubicBezTo>
                  <a:pt x="423" y="160"/>
                  <a:pt x="422" y="154"/>
                  <a:pt x="422" y="154"/>
                </a:cubicBezTo>
                <a:cubicBezTo>
                  <a:pt x="422" y="154"/>
                  <a:pt x="417" y="160"/>
                  <a:pt x="417" y="157"/>
                </a:cubicBezTo>
                <a:cubicBezTo>
                  <a:pt x="418" y="153"/>
                  <a:pt x="416" y="153"/>
                  <a:pt x="416" y="150"/>
                </a:cubicBezTo>
                <a:cubicBezTo>
                  <a:pt x="416" y="148"/>
                  <a:pt x="413" y="147"/>
                  <a:pt x="410" y="147"/>
                </a:cubicBezTo>
                <a:cubicBezTo>
                  <a:pt x="406" y="148"/>
                  <a:pt x="402" y="146"/>
                  <a:pt x="396" y="145"/>
                </a:cubicBezTo>
                <a:cubicBezTo>
                  <a:pt x="389" y="144"/>
                  <a:pt x="387" y="143"/>
                  <a:pt x="381" y="141"/>
                </a:cubicBezTo>
                <a:cubicBezTo>
                  <a:pt x="376" y="138"/>
                  <a:pt x="374" y="140"/>
                  <a:pt x="372" y="140"/>
                </a:cubicBezTo>
                <a:cubicBezTo>
                  <a:pt x="369" y="141"/>
                  <a:pt x="370" y="135"/>
                  <a:pt x="367" y="134"/>
                </a:cubicBezTo>
                <a:cubicBezTo>
                  <a:pt x="363" y="133"/>
                  <a:pt x="361" y="135"/>
                  <a:pt x="361" y="130"/>
                </a:cubicBezTo>
                <a:cubicBezTo>
                  <a:pt x="360" y="125"/>
                  <a:pt x="362" y="124"/>
                  <a:pt x="370" y="119"/>
                </a:cubicBezTo>
                <a:cubicBezTo>
                  <a:pt x="378" y="113"/>
                  <a:pt x="377" y="111"/>
                  <a:pt x="384" y="110"/>
                </a:cubicBezTo>
                <a:cubicBezTo>
                  <a:pt x="390" y="110"/>
                  <a:pt x="393" y="111"/>
                  <a:pt x="393" y="109"/>
                </a:cubicBezTo>
                <a:cubicBezTo>
                  <a:pt x="393" y="107"/>
                  <a:pt x="395" y="100"/>
                  <a:pt x="395" y="104"/>
                </a:cubicBezTo>
                <a:cubicBezTo>
                  <a:pt x="395" y="107"/>
                  <a:pt x="402" y="108"/>
                  <a:pt x="399" y="110"/>
                </a:cubicBezTo>
                <a:cubicBezTo>
                  <a:pt x="395" y="113"/>
                  <a:pt x="397" y="113"/>
                  <a:pt x="400" y="113"/>
                </a:cubicBezTo>
                <a:cubicBezTo>
                  <a:pt x="403" y="113"/>
                  <a:pt x="408" y="111"/>
                  <a:pt x="408" y="111"/>
                </a:cubicBezTo>
                <a:cubicBezTo>
                  <a:pt x="408" y="111"/>
                  <a:pt x="414" y="108"/>
                  <a:pt x="415" y="110"/>
                </a:cubicBezTo>
                <a:cubicBezTo>
                  <a:pt x="417" y="113"/>
                  <a:pt x="417" y="115"/>
                  <a:pt x="419" y="115"/>
                </a:cubicBezTo>
                <a:cubicBezTo>
                  <a:pt x="422" y="115"/>
                  <a:pt x="428" y="112"/>
                  <a:pt x="423" y="109"/>
                </a:cubicBezTo>
                <a:cubicBezTo>
                  <a:pt x="418" y="107"/>
                  <a:pt x="415" y="107"/>
                  <a:pt x="412" y="104"/>
                </a:cubicBezTo>
                <a:cubicBezTo>
                  <a:pt x="409" y="101"/>
                  <a:pt x="409" y="102"/>
                  <a:pt x="406" y="103"/>
                </a:cubicBezTo>
                <a:cubicBezTo>
                  <a:pt x="403" y="104"/>
                  <a:pt x="403" y="102"/>
                  <a:pt x="401" y="102"/>
                </a:cubicBezTo>
                <a:cubicBezTo>
                  <a:pt x="400" y="102"/>
                  <a:pt x="398" y="102"/>
                  <a:pt x="398" y="101"/>
                </a:cubicBezTo>
                <a:cubicBezTo>
                  <a:pt x="397" y="99"/>
                  <a:pt x="398" y="99"/>
                  <a:pt x="402" y="99"/>
                </a:cubicBezTo>
                <a:cubicBezTo>
                  <a:pt x="406" y="99"/>
                  <a:pt x="410" y="100"/>
                  <a:pt x="410" y="100"/>
                </a:cubicBezTo>
                <a:cubicBezTo>
                  <a:pt x="410" y="100"/>
                  <a:pt x="415" y="99"/>
                  <a:pt x="416" y="98"/>
                </a:cubicBezTo>
                <a:cubicBezTo>
                  <a:pt x="417" y="98"/>
                  <a:pt x="423" y="97"/>
                  <a:pt x="422" y="94"/>
                </a:cubicBezTo>
                <a:cubicBezTo>
                  <a:pt x="421" y="90"/>
                  <a:pt x="417" y="90"/>
                  <a:pt x="416" y="89"/>
                </a:cubicBezTo>
                <a:cubicBezTo>
                  <a:pt x="415" y="88"/>
                  <a:pt x="418" y="86"/>
                  <a:pt x="420" y="86"/>
                </a:cubicBezTo>
                <a:cubicBezTo>
                  <a:pt x="422" y="85"/>
                  <a:pt x="427" y="86"/>
                  <a:pt x="427" y="86"/>
                </a:cubicBezTo>
                <a:cubicBezTo>
                  <a:pt x="427" y="86"/>
                  <a:pt x="431" y="86"/>
                  <a:pt x="431" y="85"/>
                </a:cubicBezTo>
                <a:cubicBezTo>
                  <a:pt x="431" y="83"/>
                  <a:pt x="430" y="81"/>
                  <a:pt x="432" y="82"/>
                </a:cubicBezTo>
                <a:cubicBezTo>
                  <a:pt x="434" y="83"/>
                  <a:pt x="432" y="87"/>
                  <a:pt x="436" y="86"/>
                </a:cubicBezTo>
                <a:cubicBezTo>
                  <a:pt x="439" y="85"/>
                  <a:pt x="440" y="86"/>
                  <a:pt x="442" y="87"/>
                </a:cubicBezTo>
                <a:cubicBezTo>
                  <a:pt x="444" y="88"/>
                  <a:pt x="441" y="93"/>
                  <a:pt x="439" y="94"/>
                </a:cubicBezTo>
                <a:cubicBezTo>
                  <a:pt x="437" y="94"/>
                  <a:pt x="434" y="96"/>
                  <a:pt x="439" y="96"/>
                </a:cubicBezTo>
                <a:cubicBezTo>
                  <a:pt x="443" y="97"/>
                  <a:pt x="446" y="97"/>
                  <a:pt x="446" y="97"/>
                </a:cubicBezTo>
                <a:cubicBezTo>
                  <a:pt x="446" y="97"/>
                  <a:pt x="448" y="94"/>
                  <a:pt x="450" y="92"/>
                </a:cubicBezTo>
                <a:cubicBezTo>
                  <a:pt x="451" y="90"/>
                  <a:pt x="453" y="91"/>
                  <a:pt x="454" y="92"/>
                </a:cubicBezTo>
                <a:cubicBezTo>
                  <a:pt x="456" y="93"/>
                  <a:pt x="461" y="94"/>
                  <a:pt x="456" y="95"/>
                </a:cubicBezTo>
                <a:cubicBezTo>
                  <a:pt x="451" y="97"/>
                  <a:pt x="450" y="99"/>
                  <a:pt x="448" y="100"/>
                </a:cubicBezTo>
                <a:cubicBezTo>
                  <a:pt x="447" y="102"/>
                  <a:pt x="447" y="104"/>
                  <a:pt x="442" y="102"/>
                </a:cubicBezTo>
                <a:cubicBezTo>
                  <a:pt x="437" y="101"/>
                  <a:pt x="434" y="102"/>
                  <a:pt x="433" y="104"/>
                </a:cubicBezTo>
                <a:cubicBezTo>
                  <a:pt x="432" y="105"/>
                  <a:pt x="433" y="111"/>
                  <a:pt x="435" y="111"/>
                </a:cubicBezTo>
                <a:cubicBezTo>
                  <a:pt x="437" y="110"/>
                  <a:pt x="439" y="110"/>
                  <a:pt x="441" y="109"/>
                </a:cubicBezTo>
                <a:cubicBezTo>
                  <a:pt x="443" y="108"/>
                  <a:pt x="452" y="110"/>
                  <a:pt x="454" y="110"/>
                </a:cubicBezTo>
                <a:cubicBezTo>
                  <a:pt x="457" y="109"/>
                  <a:pt x="461" y="113"/>
                  <a:pt x="462" y="113"/>
                </a:cubicBezTo>
                <a:cubicBezTo>
                  <a:pt x="463" y="112"/>
                  <a:pt x="465" y="114"/>
                  <a:pt x="467" y="116"/>
                </a:cubicBezTo>
                <a:cubicBezTo>
                  <a:pt x="470" y="117"/>
                  <a:pt x="469" y="112"/>
                  <a:pt x="473" y="115"/>
                </a:cubicBezTo>
                <a:cubicBezTo>
                  <a:pt x="477" y="118"/>
                  <a:pt x="475" y="118"/>
                  <a:pt x="477" y="118"/>
                </a:cubicBezTo>
                <a:cubicBezTo>
                  <a:pt x="479" y="118"/>
                  <a:pt x="484" y="119"/>
                  <a:pt x="484" y="119"/>
                </a:cubicBezTo>
                <a:cubicBezTo>
                  <a:pt x="484" y="119"/>
                  <a:pt x="485" y="115"/>
                  <a:pt x="489" y="116"/>
                </a:cubicBezTo>
                <a:cubicBezTo>
                  <a:pt x="492" y="116"/>
                  <a:pt x="496" y="121"/>
                  <a:pt x="495" y="118"/>
                </a:cubicBezTo>
                <a:cubicBezTo>
                  <a:pt x="495" y="115"/>
                  <a:pt x="496" y="112"/>
                  <a:pt x="493" y="110"/>
                </a:cubicBezTo>
                <a:cubicBezTo>
                  <a:pt x="490" y="108"/>
                  <a:pt x="485" y="106"/>
                  <a:pt x="484" y="105"/>
                </a:cubicBezTo>
                <a:cubicBezTo>
                  <a:pt x="483" y="104"/>
                  <a:pt x="482" y="102"/>
                  <a:pt x="484" y="102"/>
                </a:cubicBezTo>
                <a:cubicBezTo>
                  <a:pt x="485" y="101"/>
                  <a:pt x="490" y="102"/>
                  <a:pt x="493" y="104"/>
                </a:cubicBezTo>
                <a:cubicBezTo>
                  <a:pt x="496" y="106"/>
                  <a:pt x="499" y="108"/>
                  <a:pt x="501" y="106"/>
                </a:cubicBezTo>
                <a:cubicBezTo>
                  <a:pt x="503" y="105"/>
                  <a:pt x="506" y="104"/>
                  <a:pt x="507" y="103"/>
                </a:cubicBezTo>
                <a:cubicBezTo>
                  <a:pt x="508" y="102"/>
                  <a:pt x="511" y="98"/>
                  <a:pt x="511" y="98"/>
                </a:cubicBezTo>
                <a:cubicBezTo>
                  <a:pt x="511" y="98"/>
                  <a:pt x="500" y="97"/>
                  <a:pt x="498" y="95"/>
                </a:cubicBezTo>
                <a:cubicBezTo>
                  <a:pt x="496" y="93"/>
                  <a:pt x="491" y="90"/>
                  <a:pt x="490" y="90"/>
                </a:cubicBezTo>
                <a:cubicBezTo>
                  <a:pt x="488" y="90"/>
                  <a:pt x="484" y="93"/>
                  <a:pt x="482" y="89"/>
                </a:cubicBezTo>
                <a:cubicBezTo>
                  <a:pt x="481" y="85"/>
                  <a:pt x="481" y="81"/>
                  <a:pt x="479" y="80"/>
                </a:cubicBezTo>
                <a:cubicBezTo>
                  <a:pt x="478" y="80"/>
                  <a:pt x="462" y="78"/>
                  <a:pt x="460" y="77"/>
                </a:cubicBezTo>
                <a:cubicBezTo>
                  <a:pt x="458" y="76"/>
                  <a:pt x="448" y="73"/>
                  <a:pt x="445" y="71"/>
                </a:cubicBezTo>
                <a:cubicBezTo>
                  <a:pt x="442" y="69"/>
                  <a:pt x="437" y="66"/>
                  <a:pt x="434" y="66"/>
                </a:cubicBezTo>
                <a:cubicBezTo>
                  <a:pt x="431" y="66"/>
                  <a:pt x="418" y="68"/>
                  <a:pt x="416" y="68"/>
                </a:cubicBezTo>
                <a:cubicBezTo>
                  <a:pt x="414" y="67"/>
                  <a:pt x="407" y="68"/>
                  <a:pt x="404" y="69"/>
                </a:cubicBezTo>
                <a:cubicBezTo>
                  <a:pt x="401" y="69"/>
                  <a:pt x="408" y="74"/>
                  <a:pt x="402" y="75"/>
                </a:cubicBezTo>
                <a:cubicBezTo>
                  <a:pt x="396" y="76"/>
                  <a:pt x="397" y="77"/>
                  <a:pt x="398" y="71"/>
                </a:cubicBezTo>
                <a:cubicBezTo>
                  <a:pt x="399" y="66"/>
                  <a:pt x="394" y="64"/>
                  <a:pt x="389" y="66"/>
                </a:cubicBezTo>
                <a:cubicBezTo>
                  <a:pt x="384" y="69"/>
                  <a:pt x="377" y="70"/>
                  <a:pt x="378" y="73"/>
                </a:cubicBezTo>
                <a:cubicBezTo>
                  <a:pt x="380" y="76"/>
                  <a:pt x="378" y="77"/>
                  <a:pt x="382" y="80"/>
                </a:cubicBezTo>
                <a:cubicBezTo>
                  <a:pt x="386" y="83"/>
                  <a:pt x="387" y="83"/>
                  <a:pt x="392" y="83"/>
                </a:cubicBezTo>
                <a:cubicBezTo>
                  <a:pt x="397" y="83"/>
                  <a:pt x="402" y="84"/>
                  <a:pt x="402" y="84"/>
                </a:cubicBezTo>
                <a:cubicBezTo>
                  <a:pt x="402" y="84"/>
                  <a:pt x="402" y="88"/>
                  <a:pt x="400" y="89"/>
                </a:cubicBezTo>
                <a:cubicBezTo>
                  <a:pt x="398" y="90"/>
                  <a:pt x="395" y="90"/>
                  <a:pt x="394" y="92"/>
                </a:cubicBezTo>
                <a:cubicBezTo>
                  <a:pt x="394" y="94"/>
                  <a:pt x="390" y="96"/>
                  <a:pt x="390" y="94"/>
                </a:cubicBezTo>
                <a:cubicBezTo>
                  <a:pt x="390" y="93"/>
                  <a:pt x="392" y="90"/>
                  <a:pt x="389" y="88"/>
                </a:cubicBezTo>
                <a:cubicBezTo>
                  <a:pt x="386" y="86"/>
                  <a:pt x="386" y="85"/>
                  <a:pt x="383" y="87"/>
                </a:cubicBezTo>
                <a:cubicBezTo>
                  <a:pt x="380" y="89"/>
                  <a:pt x="379" y="90"/>
                  <a:pt x="378" y="87"/>
                </a:cubicBezTo>
                <a:cubicBezTo>
                  <a:pt x="376" y="84"/>
                  <a:pt x="372" y="81"/>
                  <a:pt x="372" y="81"/>
                </a:cubicBezTo>
                <a:cubicBezTo>
                  <a:pt x="372" y="81"/>
                  <a:pt x="369" y="77"/>
                  <a:pt x="366" y="76"/>
                </a:cubicBezTo>
                <a:cubicBezTo>
                  <a:pt x="364" y="74"/>
                  <a:pt x="360" y="74"/>
                  <a:pt x="360" y="76"/>
                </a:cubicBezTo>
                <a:cubicBezTo>
                  <a:pt x="359" y="78"/>
                  <a:pt x="360" y="80"/>
                  <a:pt x="362" y="83"/>
                </a:cubicBezTo>
                <a:cubicBezTo>
                  <a:pt x="363" y="86"/>
                  <a:pt x="365" y="93"/>
                  <a:pt x="362" y="93"/>
                </a:cubicBezTo>
                <a:cubicBezTo>
                  <a:pt x="360" y="94"/>
                  <a:pt x="359" y="94"/>
                  <a:pt x="356" y="95"/>
                </a:cubicBezTo>
                <a:cubicBezTo>
                  <a:pt x="354" y="96"/>
                  <a:pt x="353" y="94"/>
                  <a:pt x="353" y="91"/>
                </a:cubicBezTo>
                <a:cubicBezTo>
                  <a:pt x="353" y="88"/>
                  <a:pt x="352" y="85"/>
                  <a:pt x="352" y="84"/>
                </a:cubicBezTo>
                <a:cubicBezTo>
                  <a:pt x="353" y="83"/>
                  <a:pt x="349" y="85"/>
                  <a:pt x="346" y="84"/>
                </a:cubicBezTo>
                <a:cubicBezTo>
                  <a:pt x="342" y="83"/>
                  <a:pt x="339" y="85"/>
                  <a:pt x="342" y="86"/>
                </a:cubicBezTo>
                <a:cubicBezTo>
                  <a:pt x="346" y="88"/>
                  <a:pt x="347" y="92"/>
                  <a:pt x="344" y="93"/>
                </a:cubicBezTo>
                <a:cubicBezTo>
                  <a:pt x="340" y="94"/>
                  <a:pt x="327" y="93"/>
                  <a:pt x="323" y="93"/>
                </a:cubicBezTo>
                <a:cubicBezTo>
                  <a:pt x="319" y="93"/>
                  <a:pt x="313" y="94"/>
                  <a:pt x="312" y="92"/>
                </a:cubicBezTo>
                <a:cubicBezTo>
                  <a:pt x="311" y="90"/>
                  <a:pt x="315" y="88"/>
                  <a:pt x="318" y="88"/>
                </a:cubicBezTo>
                <a:cubicBezTo>
                  <a:pt x="321" y="88"/>
                  <a:pt x="328" y="89"/>
                  <a:pt x="331" y="85"/>
                </a:cubicBezTo>
                <a:cubicBezTo>
                  <a:pt x="335" y="80"/>
                  <a:pt x="328" y="80"/>
                  <a:pt x="325" y="80"/>
                </a:cubicBezTo>
                <a:cubicBezTo>
                  <a:pt x="322" y="80"/>
                  <a:pt x="319" y="79"/>
                  <a:pt x="316" y="75"/>
                </a:cubicBezTo>
                <a:cubicBezTo>
                  <a:pt x="313" y="72"/>
                  <a:pt x="318" y="69"/>
                  <a:pt x="317" y="68"/>
                </a:cubicBezTo>
                <a:cubicBezTo>
                  <a:pt x="317" y="66"/>
                  <a:pt x="313" y="68"/>
                  <a:pt x="310" y="68"/>
                </a:cubicBezTo>
                <a:cubicBezTo>
                  <a:pt x="306" y="68"/>
                  <a:pt x="301" y="65"/>
                  <a:pt x="301" y="68"/>
                </a:cubicBezTo>
                <a:cubicBezTo>
                  <a:pt x="301" y="71"/>
                  <a:pt x="305" y="80"/>
                  <a:pt x="302" y="78"/>
                </a:cubicBezTo>
                <a:cubicBezTo>
                  <a:pt x="300" y="76"/>
                  <a:pt x="300" y="73"/>
                  <a:pt x="298" y="71"/>
                </a:cubicBezTo>
                <a:cubicBezTo>
                  <a:pt x="296" y="69"/>
                  <a:pt x="293" y="69"/>
                  <a:pt x="289" y="69"/>
                </a:cubicBezTo>
                <a:cubicBezTo>
                  <a:pt x="286" y="70"/>
                  <a:pt x="279" y="71"/>
                  <a:pt x="277" y="71"/>
                </a:cubicBezTo>
                <a:cubicBezTo>
                  <a:pt x="275" y="70"/>
                  <a:pt x="277" y="70"/>
                  <a:pt x="273" y="68"/>
                </a:cubicBezTo>
                <a:cubicBezTo>
                  <a:pt x="269" y="66"/>
                  <a:pt x="267" y="67"/>
                  <a:pt x="264" y="65"/>
                </a:cubicBezTo>
                <a:cubicBezTo>
                  <a:pt x="261" y="63"/>
                  <a:pt x="263" y="62"/>
                  <a:pt x="258" y="62"/>
                </a:cubicBezTo>
                <a:cubicBezTo>
                  <a:pt x="253" y="62"/>
                  <a:pt x="253" y="65"/>
                  <a:pt x="248" y="64"/>
                </a:cubicBezTo>
                <a:cubicBezTo>
                  <a:pt x="243" y="63"/>
                  <a:pt x="241" y="64"/>
                  <a:pt x="236" y="64"/>
                </a:cubicBezTo>
                <a:cubicBezTo>
                  <a:pt x="230" y="63"/>
                  <a:pt x="228" y="63"/>
                  <a:pt x="227" y="66"/>
                </a:cubicBezTo>
                <a:cubicBezTo>
                  <a:pt x="226" y="68"/>
                  <a:pt x="225" y="73"/>
                  <a:pt x="223" y="73"/>
                </a:cubicBezTo>
                <a:cubicBezTo>
                  <a:pt x="220" y="73"/>
                  <a:pt x="218" y="76"/>
                  <a:pt x="225" y="76"/>
                </a:cubicBezTo>
                <a:cubicBezTo>
                  <a:pt x="232" y="76"/>
                  <a:pt x="228" y="80"/>
                  <a:pt x="234" y="79"/>
                </a:cubicBezTo>
                <a:cubicBezTo>
                  <a:pt x="241" y="79"/>
                  <a:pt x="246" y="79"/>
                  <a:pt x="248" y="76"/>
                </a:cubicBezTo>
                <a:cubicBezTo>
                  <a:pt x="249" y="73"/>
                  <a:pt x="251" y="73"/>
                  <a:pt x="251" y="74"/>
                </a:cubicBezTo>
                <a:cubicBezTo>
                  <a:pt x="252" y="75"/>
                  <a:pt x="258" y="82"/>
                  <a:pt x="258" y="82"/>
                </a:cubicBezTo>
                <a:cubicBezTo>
                  <a:pt x="258" y="82"/>
                  <a:pt x="261" y="85"/>
                  <a:pt x="263" y="86"/>
                </a:cubicBezTo>
                <a:cubicBezTo>
                  <a:pt x="265" y="86"/>
                  <a:pt x="261" y="90"/>
                  <a:pt x="258" y="88"/>
                </a:cubicBezTo>
                <a:cubicBezTo>
                  <a:pt x="255" y="86"/>
                  <a:pt x="250" y="86"/>
                  <a:pt x="247" y="85"/>
                </a:cubicBezTo>
                <a:cubicBezTo>
                  <a:pt x="245" y="83"/>
                  <a:pt x="235" y="83"/>
                  <a:pt x="232" y="83"/>
                </a:cubicBezTo>
                <a:cubicBezTo>
                  <a:pt x="230" y="83"/>
                  <a:pt x="225" y="82"/>
                  <a:pt x="224" y="82"/>
                </a:cubicBezTo>
                <a:cubicBezTo>
                  <a:pt x="222" y="82"/>
                  <a:pt x="217" y="86"/>
                  <a:pt x="217" y="86"/>
                </a:cubicBezTo>
                <a:cubicBezTo>
                  <a:pt x="217" y="86"/>
                  <a:pt x="215" y="83"/>
                  <a:pt x="214" y="81"/>
                </a:cubicBezTo>
                <a:cubicBezTo>
                  <a:pt x="213" y="80"/>
                  <a:pt x="211" y="83"/>
                  <a:pt x="210" y="83"/>
                </a:cubicBezTo>
                <a:cubicBezTo>
                  <a:pt x="208" y="83"/>
                  <a:pt x="204" y="80"/>
                  <a:pt x="199" y="82"/>
                </a:cubicBezTo>
                <a:cubicBezTo>
                  <a:pt x="195" y="83"/>
                  <a:pt x="196" y="85"/>
                  <a:pt x="190" y="84"/>
                </a:cubicBezTo>
                <a:cubicBezTo>
                  <a:pt x="183" y="84"/>
                  <a:pt x="182" y="83"/>
                  <a:pt x="179" y="83"/>
                </a:cubicBezTo>
                <a:cubicBezTo>
                  <a:pt x="177" y="83"/>
                  <a:pt x="177" y="83"/>
                  <a:pt x="177" y="83"/>
                </a:cubicBezTo>
                <a:cubicBezTo>
                  <a:pt x="177" y="83"/>
                  <a:pt x="177" y="85"/>
                  <a:pt x="175" y="86"/>
                </a:cubicBezTo>
                <a:cubicBezTo>
                  <a:pt x="172" y="88"/>
                  <a:pt x="170" y="90"/>
                  <a:pt x="168" y="88"/>
                </a:cubicBezTo>
                <a:cubicBezTo>
                  <a:pt x="166" y="85"/>
                  <a:pt x="165" y="85"/>
                  <a:pt x="164" y="85"/>
                </a:cubicBezTo>
                <a:cubicBezTo>
                  <a:pt x="163" y="85"/>
                  <a:pt x="161" y="83"/>
                  <a:pt x="156" y="84"/>
                </a:cubicBezTo>
                <a:cubicBezTo>
                  <a:pt x="151" y="85"/>
                  <a:pt x="143" y="82"/>
                  <a:pt x="142" y="82"/>
                </a:cubicBezTo>
                <a:cubicBezTo>
                  <a:pt x="140" y="82"/>
                  <a:pt x="127" y="82"/>
                  <a:pt x="124" y="81"/>
                </a:cubicBezTo>
                <a:cubicBezTo>
                  <a:pt x="121" y="80"/>
                  <a:pt x="113" y="80"/>
                  <a:pt x="110" y="80"/>
                </a:cubicBezTo>
                <a:cubicBezTo>
                  <a:pt x="107" y="81"/>
                  <a:pt x="99" y="81"/>
                  <a:pt x="99" y="81"/>
                </a:cubicBezTo>
                <a:cubicBezTo>
                  <a:pt x="99" y="81"/>
                  <a:pt x="93" y="77"/>
                  <a:pt x="92" y="77"/>
                </a:cubicBezTo>
                <a:cubicBezTo>
                  <a:pt x="91" y="77"/>
                  <a:pt x="87" y="79"/>
                  <a:pt x="85" y="77"/>
                </a:cubicBezTo>
                <a:cubicBezTo>
                  <a:pt x="83" y="75"/>
                  <a:pt x="80" y="74"/>
                  <a:pt x="80" y="74"/>
                </a:cubicBezTo>
                <a:cubicBezTo>
                  <a:pt x="80" y="74"/>
                  <a:pt x="78" y="78"/>
                  <a:pt x="76" y="79"/>
                </a:cubicBezTo>
                <a:cubicBezTo>
                  <a:pt x="73" y="80"/>
                  <a:pt x="67" y="81"/>
                  <a:pt x="66" y="80"/>
                </a:cubicBezTo>
                <a:cubicBezTo>
                  <a:pt x="65" y="80"/>
                  <a:pt x="55" y="83"/>
                  <a:pt x="55" y="83"/>
                </a:cubicBezTo>
                <a:cubicBezTo>
                  <a:pt x="55" y="83"/>
                  <a:pt x="49" y="88"/>
                  <a:pt x="48" y="88"/>
                </a:cubicBezTo>
                <a:cubicBezTo>
                  <a:pt x="46" y="88"/>
                  <a:pt x="40" y="87"/>
                  <a:pt x="41" y="88"/>
                </a:cubicBezTo>
                <a:cubicBezTo>
                  <a:pt x="42" y="90"/>
                  <a:pt x="41" y="93"/>
                  <a:pt x="47" y="93"/>
                </a:cubicBezTo>
                <a:cubicBezTo>
                  <a:pt x="53" y="93"/>
                  <a:pt x="53" y="95"/>
                  <a:pt x="56" y="96"/>
                </a:cubicBezTo>
                <a:cubicBezTo>
                  <a:pt x="58" y="96"/>
                  <a:pt x="59" y="96"/>
                  <a:pt x="61" y="98"/>
                </a:cubicBezTo>
                <a:cubicBezTo>
                  <a:pt x="64" y="100"/>
                  <a:pt x="64" y="102"/>
                  <a:pt x="61" y="102"/>
                </a:cubicBezTo>
                <a:cubicBezTo>
                  <a:pt x="57" y="102"/>
                  <a:pt x="53" y="101"/>
                  <a:pt x="51" y="99"/>
                </a:cubicBezTo>
                <a:cubicBezTo>
                  <a:pt x="49" y="97"/>
                  <a:pt x="49" y="97"/>
                  <a:pt x="49" y="97"/>
                </a:cubicBezTo>
                <a:cubicBezTo>
                  <a:pt x="45" y="99"/>
                  <a:pt x="45" y="99"/>
                  <a:pt x="45" y="99"/>
                </a:cubicBezTo>
                <a:cubicBezTo>
                  <a:pt x="39" y="99"/>
                  <a:pt x="33" y="102"/>
                  <a:pt x="33" y="102"/>
                </a:cubicBezTo>
                <a:cubicBezTo>
                  <a:pt x="33" y="102"/>
                  <a:pt x="34" y="105"/>
                  <a:pt x="38" y="108"/>
                </a:cubicBezTo>
                <a:cubicBezTo>
                  <a:pt x="41" y="110"/>
                  <a:pt x="50" y="110"/>
                  <a:pt x="50" y="110"/>
                </a:cubicBezTo>
                <a:cubicBezTo>
                  <a:pt x="50" y="110"/>
                  <a:pt x="55" y="110"/>
                  <a:pt x="58" y="108"/>
                </a:cubicBezTo>
                <a:cubicBezTo>
                  <a:pt x="60" y="107"/>
                  <a:pt x="62" y="107"/>
                  <a:pt x="64" y="107"/>
                </a:cubicBezTo>
                <a:cubicBezTo>
                  <a:pt x="65" y="108"/>
                  <a:pt x="63" y="113"/>
                  <a:pt x="59" y="112"/>
                </a:cubicBezTo>
                <a:cubicBezTo>
                  <a:pt x="54" y="112"/>
                  <a:pt x="50" y="113"/>
                  <a:pt x="46" y="115"/>
                </a:cubicBezTo>
                <a:cubicBezTo>
                  <a:pt x="43" y="118"/>
                  <a:pt x="40" y="118"/>
                  <a:pt x="41" y="121"/>
                </a:cubicBezTo>
                <a:cubicBezTo>
                  <a:pt x="43" y="124"/>
                  <a:pt x="48" y="128"/>
                  <a:pt x="49" y="130"/>
                </a:cubicBezTo>
                <a:cubicBezTo>
                  <a:pt x="49" y="132"/>
                  <a:pt x="56" y="129"/>
                  <a:pt x="56" y="127"/>
                </a:cubicBezTo>
                <a:cubicBezTo>
                  <a:pt x="57" y="125"/>
                  <a:pt x="61" y="125"/>
                  <a:pt x="60" y="129"/>
                </a:cubicBezTo>
                <a:cubicBezTo>
                  <a:pt x="59" y="133"/>
                  <a:pt x="64" y="134"/>
                  <a:pt x="64" y="134"/>
                </a:cubicBezTo>
                <a:cubicBezTo>
                  <a:pt x="64" y="134"/>
                  <a:pt x="66" y="130"/>
                  <a:pt x="67" y="131"/>
                </a:cubicBezTo>
                <a:cubicBezTo>
                  <a:pt x="68" y="132"/>
                  <a:pt x="72" y="135"/>
                  <a:pt x="72" y="135"/>
                </a:cubicBezTo>
                <a:cubicBezTo>
                  <a:pt x="72" y="135"/>
                  <a:pt x="77" y="132"/>
                  <a:pt x="78" y="134"/>
                </a:cubicBezTo>
                <a:cubicBezTo>
                  <a:pt x="80" y="136"/>
                  <a:pt x="76" y="138"/>
                  <a:pt x="74" y="139"/>
                </a:cubicBezTo>
                <a:cubicBezTo>
                  <a:pt x="72" y="141"/>
                  <a:pt x="63" y="144"/>
                  <a:pt x="61" y="145"/>
                </a:cubicBezTo>
                <a:cubicBezTo>
                  <a:pt x="59" y="146"/>
                  <a:pt x="52" y="149"/>
                  <a:pt x="50" y="149"/>
                </a:cubicBezTo>
                <a:cubicBezTo>
                  <a:pt x="48" y="149"/>
                  <a:pt x="48" y="154"/>
                  <a:pt x="51" y="153"/>
                </a:cubicBezTo>
                <a:cubicBezTo>
                  <a:pt x="54" y="153"/>
                  <a:pt x="64" y="150"/>
                  <a:pt x="67" y="149"/>
                </a:cubicBezTo>
                <a:cubicBezTo>
                  <a:pt x="69" y="147"/>
                  <a:pt x="68" y="150"/>
                  <a:pt x="75" y="147"/>
                </a:cubicBezTo>
                <a:cubicBezTo>
                  <a:pt x="82" y="143"/>
                  <a:pt x="86" y="140"/>
                  <a:pt x="88" y="141"/>
                </a:cubicBezTo>
                <a:cubicBezTo>
                  <a:pt x="90" y="141"/>
                  <a:pt x="90" y="144"/>
                  <a:pt x="93" y="144"/>
                </a:cubicBezTo>
                <a:cubicBezTo>
                  <a:pt x="96" y="145"/>
                  <a:pt x="99" y="142"/>
                  <a:pt x="101" y="141"/>
                </a:cubicBezTo>
                <a:cubicBezTo>
                  <a:pt x="103" y="140"/>
                  <a:pt x="104" y="135"/>
                  <a:pt x="102" y="136"/>
                </a:cubicBezTo>
                <a:cubicBezTo>
                  <a:pt x="100" y="136"/>
                  <a:pt x="95" y="136"/>
                  <a:pt x="95" y="136"/>
                </a:cubicBezTo>
                <a:cubicBezTo>
                  <a:pt x="95" y="136"/>
                  <a:pt x="101" y="133"/>
                  <a:pt x="101" y="131"/>
                </a:cubicBezTo>
                <a:cubicBezTo>
                  <a:pt x="101" y="129"/>
                  <a:pt x="101" y="126"/>
                  <a:pt x="104" y="125"/>
                </a:cubicBezTo>
                <a:cubicBezTo>
                  <a:pt x="107" y="124"/>
                  <a:pt x="107" y="124"/>
                  <a:pt x="106" y="129"/>
                </a:cubicBezTo>
                <a:cubicBezTo>
                  <a:pt x="104" y="133"/>
                  <a:pt x="109" y="132"/>
                  <a:pt x="112" y="130"/>
                </a:cubicBezTo>
                <a:cubicBezTo>
                  <a:pt x="114" y="128"/>
                  <a:pt x="115" y="129"/>
                  <a:pt x="120" y="127"/>
                </a:cubicBezTo>
                <a:cubicBezTo>
                  <a:pt x="124" y="124"/>
                  <a:pt x="124" y="122"/>
                  <a:pt x="126" y="122"/>
                </a:cubicBezTo>
                <a:cubicBezTo>
                  <a:pt x="128" y="122"/>
                  <a:pt x="132" y="127"/>
                  <a:pt x="135" y="125"/>
                </a:cubicBezTo>
                <a:cubicBezTo>
                  <a:pt x="137" y="124"/>
                  <a:pt x="143" y="127"/>
                  <a:pt x="147" y="127"/>
                </a:cubicBezTo>
                <a:cubicBezTo>
                  <a:pt x="151" y="127"/>
                  <a:pt x="163" y="132"/>
                  <a:pt x="165" y="132"/>
                </a:cubicBezTo>
                <a:cubicBezTo>
                  <a:pt x="168" y="132"/>
                  <a:pt x="174" y="135"/>
                  <a:pt x="175" y="139"/>
                </a:cubicBezTo>
                <a:cubicBezTo>
                  <a:pt x="175" y="144"/>
                  <a:pt x="177" y="144"/>
                  <a:pt x="180" y="144"/>
                </a:cubicBezTo>
                <a:cubicBezTo>
                  <a:pt x="182" y="144"/>
                  <a:pt x="187" y="146"/>
                  <a:pt x="187" y="148"/>
                </a:cubicBezTo>
                <a:cubicBezTo>
                  <a:pt x="187" y="150"/>
                  <a:pt x="186" y="157"/>
                  <a:pt x="190" y="159"/>
                </a:cubicBezTo>
                <a:cubicBezTo>
                  <a:pt x="193" y="161"/>
                  <a:pt x="197" y="164"/>
                  <a:pt x="198" y="163"/>
                </a:cubicBezTo>
                <a:cubicBezTo>
                  <a:pt x="200" y="163"/>
                  <a:pt x="198" y="157"/>
                  <a:pt x="196" y="156"/>
                </a:cubicBezTo>
                <a:cubicBezTo>
                  <a:pt x="195" y="155"/>
                  <a:pt x="196" y="152"/>
                  <a:pt x="195" y="151"/>
                </a:cubicBezTo>
                <a:cubicBezTo>
                  <a:pt x="194" y="149"/>
                  <a:pt x="197" y="149"/>
                  <a:pt x="198" y="152"/>
                </a:cubicBezTo>
                <a:cubicBezTo>
                  <a:pt x="199" y="155"/>
                  <a:pt x="202" y="160"/>
                  <a:pt x="204" y="160"/>
                </a:cubicBezTo>
                <a:cubicBezTo>
                  <a:pt x="206" y="160"/>
                  <a:pt x="210" y="164"/>
                  <a:pt x="209" y="167"/>
                </a:cubicBezTo>
                <a:cubicBezTo>
                  <a:pt x="208" y="169"/>
                  <a:pt x="210" y="173"/>
                  <a:pt x="214" y="173"/>
                </a:cubicBezTo>
                <a:cubicBezTo>
                  <a:pt x="217" y="173"/>
                  <a:pt x="221" y="178"/>
                  <a:pt x="223" y="179"/>
                </a:cubicBezTo>
                <a:cubicBezTo>
                  <a:pt x="224" y="179"/>
                  <a:pt x="226" y="181"/>
                  <a:pt x="226" y="182"/>
                </a:cubicBezTo>
                <a:cubicBezTo>
                  <a:pt x="226" y="183"/>
                  <a:pt x="228" y="190"/>
                  <a:pt x="228" y="192"/>
                </a:cubicBezTo>
                <a:cubicBezTo>
                  <a:pt x="228" y="195"/>
                  <a:pt x="227" y="206"/>
                  <a:pt x="227" y="210"/>
                </a:cubicBezTo>
                <a:cubicBezTo>
                  <a:pt x="226" y="214"/>
                  <a:pt x="230" y="221"/>
                  <a:pt x="233" y="225"/>
                </a:cubicBezTo>
                <a:cubicBezTo>
                  <a:pt x="237" y="229"/>
                  <a:pt x="241" y="236"/>
                  <a:pt x="243" y="238"/>
                </a:cubicBezTo>
                <a:cubicBezTo>
                  <a:pt x="245" y="239"/>
                  <a:pt x="247" y="243"/>
                  <a:pt x="250" y="243"/>
                </a:cubicBezTo>
                <a:cubicBezTo>
                  <a:pt x="254" y="242"/>
                  <a:pt x="256" y="245"/>
                  <a:pt x="259" y="250"/>
                </a:cubicBezTo>
                <a:cubicBezTo>
                  <a:pt x="262" y="256"/>
                  <a:pt x="265" y="264"/>
                  <a:pt x="267" y="265"/>
                </a:cubicBezTo>
                <a:cubicBezTo>
                  <a:pt x="269" y="266"/>
                  <a:pt x="273" y="269"/>
                  <a:pt x="271" y="270"/>
                </a:cubicBezTo>
                <a:cubicBezTo>
                  <a:pt x="269" y="272"/>
                  <a:pt x="266" y="276"/>
                  <a:pt x="270" y="276"/>
                </a:cubicBezTo>
                <a:cubicBezTo>
                  <a:pt x="273" y="276"/>
                  <a:pt x="274" y="275"/>
                  <a:pt x="277" y="278"/>
                </a:cubicBezTo>
                <a:cubicBezTo>
                  <a:pt x="280" y="281"/>
                  <a:pt x="283" y="283"/>
                  <a:pt x="283" y="286"/>
                </a:cubicBezTo>
                <a:cubicBezTo>
                  <a:pt x="282" y="288"/>
                  <a:pt x="286" y="289"/>
                  <a:pt x="287" y="289"/>
                </a:cubicBezTo>
                <a:cubicBezTo>
                  <a:pt x="289" y="289"/>
                  <a:pt x="292" y="296"/>
                  <a:pt x="296" y="293"/>
                </a:cubicBezTo>
                <a:cubicBezTo>
                  <a:pt x="299" y="290"/>
                  <a:pt x="291" y="286"/>
                  <a:pt x="289" y="284"/>
                </a:cubicBezTo>
                <a:cubicBezTo>
                  <a:pt x="286" y="282"/>
                  <a:pt x="289" y="278"/>
                  <a:pt x="283" y="273"/>
                </a:cubicBezTo>
                <a:cubicBezTo>
                  <a:pt x="278" y="269"/>
                  <a:pt x="279" y="266"/>
                  <a:pt x="275" y="263"/>
                </a:cubicBezTo>
                <a:cubicBezTo>
                  <a:pt x="271" y="260"/>
                  <a:pt x="268" y="258"/>
                  <a:pt x="272" y="255"/>
                </a:cubicBezTo>
                <a:cubicBezTo>
                  <a:pt x="276" y="252"/>
                  <a:pt x="276" y="258"/>
                  <a:pt x="278" y="261"/>
                </a:cubicBezTo>
                <a:cubicBezTo>
                  <a:pt x="279" y="264"/>
                  <a:pt x="287" y="271"/>
                  <a:pt x="291" y="274"/>
                </a:cubicBezTo>
                <a:cubicBezTo>
                  <a:pt x="294" y="277"/>
                  <a:pt x="300" y="288"/>
                  <a:pt x="302" y="288"/>
                </a:cubicBezTo>
                <a:cubicBezTo>
                  <a:pt x="304" y="288"/>
                  <a:pt x="309" y="294"/>
                  <a:pt x="309" y="294"/>
                </a:cubicBezTo>
                <a:cubicBezTo>
                  <a:pt x="309" y="294"/>
                  <a:pt x="312" y="299"/>
                  <a:pt x="311" y="300"/>
                </a:cubicBezTo>
                <a:cubicBezTo>
                  <a:pt x="310" y="302"/>
                  <a:pt x="313" y="307"/>
                  <a:pt x="315" y="309"/>
                </a:cubicBezTo>
                <a:cubicBezTo>
                  <a:pt x="318" y="311"/>
                  <a:pt x="328" y="315"/>
                  <a:pt x="330" y="316"/>
                </a:cubicBezTo>
                <a:cubicBezTo>
                  <a:pt x="331" y="317"/>
                  <a:pt x="335" y="323"/>
                  <a:pt x="339" y="323"/>
                </a:cubicBezTo>
                <a:cubicBezTo>
                  <a:pt x="343" y="323"/>
                  <a:pt x="346" y="323"/>
                  <a:pt x="347" y="324"/>
                </a:cubicBezTo>
                <a:cubicBezTo>
                  <a:pt x="348" y="325"/>
                  <a:pt x="352" y="330"/>
                  <a:pt x="354" y="327"/>
                </a:cubicBezTo>
                <a:cubicBezTo>
                  <a:pt x="356" y="325"/>
                  <a:pt x="356" y="323"/>
                  <a:pt x="360" y="323"/>
                </a:cubicBezTo>
                <a:cubicBezTo>
                  <a:pt x="363" y="323"/>
                  <a:pt x="365" y="326"/>
                  <a:pt x="367" y="328"/>
                </a:cubicBezTo>
                <a:cubicBezTo>
                  <a:pt x="369" y="330"/>
                  <a:pt x="374" y="335"/>
                  <a:pt x="377" y="334"/>
                </a:cubicBezTo>
                <a:cubicBezTo>
                  <a:pt x="379" y="334"/>
                  <a:pt x="383" y="337"/>
                  <a:pt x="384" y="336"/>
                </a:cubicBezTo>
                <a:cubicBezTo>
                  <a:pt x="386" y="335"/>
                  <a:pt x="389" y="337"/>
                  <a:pt x="391" y="338"/>
                </a:cubicBezTo>
                <a:cubicBezTo>
                  <a:pt x="392" y="339"/>
                  <a:pt x="398" y="341"/>
                  <a:pt x="397" y="346"/>
                </a:cubicBezTo>
                <a:cubicBezTo>
                  <a:pt x="397" y="350"/>
                  <a:pt x="400" y="351"/>
                  <a:pt x="403" y="353"/>
                </a:cubicBezTo>
                <a:cubicBezTo>
                  <a:pt x="405" y="354"/>
                  <a:pt x="408" y="356"/>
                  <a:pt x="410" y="358"/>
                </a:cubicBezTo>
                <a:cubicBezTo>
                  <a:pt x="412" y="360"/>
                  <a:pt x="416" y="360"/>
                  <a:pt x="417" y="362"/>
                </a:cubicBezTo>
                <a:cubicBezTo>
                  <a:pt x="418" y="363"/>
                  <a:pt x="419" y="365"/>
                  <a:pt x="422" y="363"/>
                </a:cubicBezTo>
                <a:cubicBezTo>
                  <a:pt x="426" y="361"/>
                  <a:pt x="425" y="358"/>
                  <a:pt x="425" y="358"/>
                </a:cubicBezTo>
                <a:cubicBezTo>
                  <a:pt x="425" y="358"/>
                  <a:pt x="429" y="357"/>
                  <a:pt x="431" y="359"/>
                </a:cubicBezTo>
                <a:cubicBezTo>
                  <a:pt x="433" y="360"/>
                  <a:pt x="434" y="365"/>
                  <a:pt x="435" y="366"/>
                </a:cubicBezTo>
                <a:cubicBezTo>
                  <a:pt x="436" y="367"/>
                  <a:pt x="438" y="372"/>
                  <a:pt x="437" y="376"/>
                </a:cubicBezTo>
                <a:cubicBezTo>
                  <a:pt x="435" y="381"/>
                  <a:pt x="436" y="385"/>
                  <a:pt x="434" y="385"/>
                </a:cubicBezTo>
                <a:cubicBezTo>
                  <a:pt x="433" y="385"/>
                  <a:pt x="431" y="390"/>
                  <a:pt x="428" y="391"/>
                </a:cubicBezTo>
                <a:cubicBezTo>
                  <a:pt x="426" y="392"/>
                  <a:pt x="420" y="397"/>
                  <a:pt x="420" y="399"/>
                </a:cubicBezTo>
                <a:cubicBezTo>
                  <a:pt x="421" y="401"/>
                  <a:pt x="424" y="407"/>
                  <a:pt x="423" y="409"/>
                </a:cubicBezTo>
                <a:cubicBezTo>
                  <a:pt x="423" y="412"/>
                  <a:pt x="418" y="415"/>
                  <a:pt x="419" y="419"/>
                </a:cubicBezTo>
                <a:cubicBezTo>
                  <a:pt x="420" y="423"/>
                  <a:pt x="428" y="424"/>
                  <a:pt x="428" y="428"/>
                </a:cubicBezTo>
                <a:cubicBezTo>
                  <a:pt x="429" y="432"/>
                  <a:pt x="434" y="440"/>
                  <a:pt x="435" y="444"/>
                </a:cubicBezTo>
                <a:cubicBezTo>
                  <a:pt x="436" y="448"/>
                  <a:pt x="442" y="452"/>
                  <a:pt x="442" y="457"/>
                </a:cubicBezTo>
                <a:cubicBezTo>
                  <a:pt x="442" y="463"/>
                  <a:pt x="451" y="466"/>
                  <a:pt x="453" y="466"/>
                </a:cubicBezTo>
                <a:cubicBezTo>
                  <a:pt x="455" y="467"/>
                  <a:pt x="459" y="470"/>
                  <a:pt x="461" y="471"/>
                </a:cubicBezTo>
                <a:cubicBezTo>
                  <a:pt x="464" y="472"/>
                  <a:pt x="466" y="475"/>
                  <a:pt x="468" y="478"/>
                </a:cubicBezTo>
                <a:cubicBezTo>
                  <a:pt x="470" y="481"/>
                  <a:pt x="470" y="485"/>
                  <a:pt x="470" y="486"/>
                </a:cubicBezTo>
                <a:cubicBezTo>
                  <a:pt x="470" y="488"/>
                  <a:pt x="468" y="499"/>
                  <a:pt x="467" y="506"/>
                </a:cubicBezTo>
                <a:cubicBezTo>
                  <a:pt x="466" y="513"/>
                  <a:pt x="469" y="518"/>
                  <a:pt x="467" y="520"/>
                </a:cubicBezTo>
                <a:cubicBezTo>
                  <a:pt x="464" y="522"/>
                  <a:pt x="461" y="524"/>
                  <a:pt x="464" y="526"/>
                </a:cubicBezTo>
                <a:cubicBezTo>
                  <a:pt x="466" y="529"/>
                  <a:pt x="461" y="530"/>
                  <a:pt x="461" y="531"/>
                </a:cubicBezTo>
                <a:cubicBezTo>
                  <a:pt x="461" y="532"/>
                  <a:pt x="464" y="538"/>
                  <a:pt x="462" y="541"/>
                </a:cubicBezTo>
                <a:cubicBezTo>
                  <a:pt x="461" y="544"/>
                  <a:pt x="460" y="547"/>
                  <a:pt x="459" y="550"/>
                </a:cubicBezTo>
                <a:cubicBezTo>
                  <a:pt x="458" y="552"/>
                  <a:pt x="455" y="554"/>
                  <a:pt x="456" y="558"/>
                </a:cubicBezTo>
                <a:cubicBezTo>
                  <a:pt x="456" y="561"/>
                  <a:pt x="453" y="560"/>
                  <a:pt x="453" y="563"/>
                </a:cubicBezTo>
                <a:cubicBezTo>
                  <a:pt x="453" y="567"/>
                  <a:pt x="456" y="565"/>
                  <a:pt x="455" y="569"/>
                </a:cubicBezTo>
                <a:cubicBezTo>
                  <a:pt x="454" y="574"/>
                  <a:pt x="453" y="575"/>
                  <a:pt x="453" y="578"/>
                </a:cubicBezTo>
                <a:cubicBezTo>
                  <a:pt x="453" y="581"/>
                  <a:pt x="454" y="585"/>
                  <a:pt x="454" y="586"/>
                </a:cubicBezTo>
                <a:cubicBezTo>
                  <a:pt x="454" y="587"/>
                  <a:pt x="453" y="591"/>
                  <a:pt x="450" y="594"/>
                </a:cubicBezTo>
                <a:cubicBezTo>
                  <a:pt x="447" y="597"/>
                  <a:pt x="445" y="599"/>
                  <a:pt x="446" y="601"/>
                </a:cubicBezTo>
                <a:cubicBezTo>
                  <a:pt x="446" y="603"/>
                  <a:pt x="449" y="605"/>
                  <a:pt x="448" y="606"/>
                </a:cubicBezTo>
                <a:cubicBezTo>
                  <a:pt x="448" y="607"/>
                  <a:pt x="445" y="611"/>
                  <a:pt x="445" y="614"/>
                </a:cubicBezTo>
                <a:cubicBezTo>
                  <a:pt x="445" y="616"/>
                  <a:pt x="449" y="615"/>
                  <a:pt x="450" y="617"/>
                </a:cubicBezTo>
                <a:cubicBezTo>
                  <a:pt x="450" y="619"/>
                  <a:pt x="445" y="620"/>
                  <a:pt x="447" y="622"/>
                </a:cubicBezTo>
                <a:cubicBezTo>
                  <a:pt x="450" y="624"/>
                  <a:pt x="453" y="624"/>
                  <a:pt x="452" y="628"/>
                </a:cubicBezTo>
                <a:cubicBezTo>
                  <a:pt x="451" y="633"/>
                  <a:pt x="456" y="634"/>
                  <a:pt x="457" y="635"/>
                </a:cubicBezTo>
                <a:cubicBezTo>
                  <a:pt x="458" y="636"/>
                  <a:pt x="461" y="639"/>
                  <a:pt x="462" y="639"/>
                </a:cubicBezTo>
                <a:cubicBezTo>
                  <a:pt x="464" y="639"/>
                  <a:pt x="466" y="638"/>
                  <a:pt x="467" y="634"/>
                </a:cubicBezTo>
                <a:cubicBezTo>
                  <a:pt x="467" y="630"/>
                  <a:pt x="473" y="633"/>
                  <a:pt x="469" y="636"/>
                </a:cubicBezTo>
                <a:cubicBezTo>
                  <a:pt x="465" y="639"/>
                  <a:pt x="463" y="641"/>
                  <a:pt x="464" y="641"/>
                </a:cubicBezTo>
                <a:cubicBezTo>
                  <a:pt x="465" y="641"/>
                  <a:pt x="471" y="644"/>
                  <a:pt x="474" y="644"/>
                </a:cubicBezTo>
                <a:cubicBezTo>
                  <a:pt x="477" y="644"/>
                  <a:pt x="483" y="642"/>
                  <a:pt x="484" y="642"/>
                </a:cubicBezTo>
                <a:cubicBezTo>
                  <a:pt x="486" y="641"/>
                  <a:pt x="494" y="640"/>
                  <a:pt x="495" y="639"/>
                </a:cubicBezTo>
                <a:cubicBezTo>
                  <a:pt x="495" y="638"/>
                  <a:pt x="488" y="638"/>
                  <a:pt x="485" y="637"/>
                </a:cubicBezTo>
                <a:cubicBezTo>
                  <a:pt x="481" y="636"/>
                  <a:pt x="475" y="630"/>
                  <a:pt x="475" y="628"/>
                </a:cubicBezTo>
                <a:cubicBezTo>
                  <a:pt x="474" y="626"/>
                  <a:pt x="474" y="621"/>
                  <a:pt x="476" y="620"/>
                </a:cubicBezTo>
                <a:cubicBezTo>
                  <a:pt x="479" y="618"/>
                  <a:pt x="486" y="613"/>
                  <a:pt x="487" y="612"/>
                </a:cubicBezTo>
                <a:cubicBezTo>
                  <a:pt x="489" y="611"/>
                  <a:pt x="491" y="605"/>
                  <a:pt x="490" y="605"/>
                </a:cubicBezTo>
                <a:cubicBezTo>
                  <a:pt x="489" y="604"/>
                  <a:pt x="483" y="605"/>
                  <a:pt x="482" y="603"/>
                </a:cubicBezTo>
                <a:cubicBezTo>
                  <a:pt x="481" y="602"/>
                  <a:pt x="481" y="601"/>
                  <a:pt x="485" y="598"/>
                </a:cubicBezTo>
                <a:cubicBezTo>
                  <a:pt x="489" y="595"/>
                  <a:pt x="491" y="592"/>
                  <a:pt x="492" y="591"/>
                </a:cubicBezTo>
                <a:cubicBezTo>
                  <a:pt x="494" y="589"/>
                  <a:pt x="497" y="587"/>
                  <a:pt x="498" y="585"/>
                </a:cubicBezTo>
                <a:cubicBezTo>
                  <a:pt x="499" y="582"/>
                  <a:pt x="497" y="583"/>
                  <a:pt x="495" y="583"/>
                </a:cubicBezTo>
                <a:cubicBezTo>
                  <a:pt x="492" y="583"/>
                  <a:pt x="491" y="579"/>
                  <a:pt x="491" y="577"/>
                </a:cubicBezTo>
                <a:cubicBezTo>
                  <a:pt x="491" y="575"/>
                  <a:pt x="497" y="578"/>
                  <a:pt x="501" y="579"/>
                </a:cubicBezTo>
                <a:cubicBezTo>
                  <a:pt x="505" y="580"/>
                  <a:pt x="503" y="577"/>
                  <a:pt x="503" y="575"/>
                </a:cubicBezTo>
                <a:cubicBezTo>
                  <a:pt x="503" y="572"/>
                  <a:pt x="504" y="569"/>
                  <a:pt x="506" y="570"/>
                </a:cubicBezTo>
                <a:cubicBezTo>
                  <a:pt x="508" y="571"/>
                  <a:pt x="520" y="569"/>
                  <a:pt x="521" y="569"/>
                </a:cubicBezTo>
                <a:cubicBezTo>
                  <a:pt x="523" y="569"/>
                  <a:pt x="527" y="562"/>
                  <a:pt x="529" y="560"/>
                </a:cubicBezTo>
                <a:cubicBezTo>
                  <a:pt x="530" y="558"/>
                  <a:pt x="531" y="556"/>
                  <a:pt x="529" y="555"/>
                </a:cubicBezTo>
                <a:cubicBezTo>
                  <a:pt x="527" y="554"/>
                  <a:pt x="524" y="550"/>
                  <a:pt x="524" y="549"/>
                </a:cubicBezTo>
                <a:cubicBezTo>
                  <a:pt x="523" y="547"/>
                  <a:pt x="523" y="541"/>
                  <a:pt x="523" y="539"/>
                </a:cubicBezTo>
                <a:cubicBezTo>
                  <a:pt x="524" y="537"/>
                  <a:pt x="523" y="550"/>
                  <a:pt x="529" y="551"/>
                </a:cubicBezTo>
                <a:cubicBezTo>
                  <a:pt x="534" y="553"/>
                  <a:pt x="537" y="553"/>
                  <a:pt x="542" y="549"/>
                </a:cubicBezTo>
                <a:cubicBezTo>
                  <a:pt x="547" y="544"/>
                  <a:pt x="551" y="541"/>
                  <a:pt x="551" y="538"/>
                </a:cubicBezTo>
                <a:cubicBezTo>
                  <a:pt x="551" y="535"/>
                  <a:pt x="552" y="532"/>
                  <a:pt x="554" y="531"/>
                </a:cubicBezTo>
                <a:cubicBezTo>
                  <a:pt x="556" y="530"/>
                  <a:pt x="557" y="534"/>
                  <a:pt x="560" y="529"/>
                </a:cubicBezTo>
                <a:cubicBezTo>
                  <a:pt x="562" y="524"/>
                  <a:pt x="564" y="525"/>
                  <a:pt x="566" y="521"/>
                </a:cubicBezTo>
                <a:cubicBezTo>
                  <a:pt x="569" y="516"/>
                  <a:pt x="563" y="511"/>
                  <a:pt x="567" y="508"/>
                </a:cubicBezTo>
                <a:cubicBezTo>
                  <a:pt x="572" y="505"/>
                  <a:pt x="580" y="501"/>
                  <a:pt x="580" y="501"/>
                </a:cubicBezTo>
                <a:cubicBezTo>
                  <a:pt x="580" y="501"/>
                  <a:pt x="582" y="500"/>
                  <a:pt x="587" y="499"/>
                </a:cubicBezTo>
                <a:cubicBezTo>
                  <a:pt x="591" y="498"/>
                  <a:pt x="596" y="499"/>
                  <a:pt x="598" y="496"/>
                </a:cubicBezTo>
                <a:cubicBezTo>
                  <a:pt x="599" y="494"/>
                  <a:pt x="601" y="489"/>
                  <a:pt x="603" y="486"/>
                </a:cubicBezTo>
                <a:cubicBezTo>
                  <a:pt x="605" y="484"/>
                  <a:pt x="608" y="480"/>
                  <a:pt x="607" y="478"/>
                </a:cubicBezTo>
                <a:cubicBezTo>
                  <a:pt x="605" y="476"/>
                  <a:pt x="610" y="468"/>
                  <a:pt x="609" y="465"/>
                </a:cubicBezTo>
                <a:cubicBezTo>
                  <a:pt x="609" y="463"/>
                  <a:pt x="605" y="458"/>
                  <a:pt x="611" y="453"/>
                </a:cubicBezTo>
                <a:cubicBezTo>
                  <a:pt x="617" y="449"/>
                  <a:pt x="623" y="442"/>
                  <a:pt x="623" y="440"/>
                </a:cubicBezTo>
                <a:cubicBezTo>
                  <a:pt x="624" y="438"/>
                  <a:pt x="628" y="430"/>
                  <a:pt x="628" y="426"/>
                </a:cubicBezTo>
                <a:cubicBezTo>
                  <a:pt x="627" y="423"/>
                  <a:pt x="623" y="418"/>
                  <a:pt x="621" y="417"/>
                </a:cubicBezTo>
                <a:close/>
                <a:moveTo>
                  <a:pt x="434" y="195"/>
                </a:moveTo>
                <a:cubicBezTo>
                  <a:pt x="435" y="196"/>
                  <a:pt x="443" y="194"/>
                  <a:pt x="444" y="196"/>
                </a:cubicBezTo>
                <a:cubicBezTo>
                  <a:pt x="446" y="198"/>
                  <a:pt x="443" y="199"/>
                  <a:pt x="439" y="200"/>
                </a:cubicBezTo>
                <a:cubicBezTo>
                  <a:pt x="435" y="202"/>
                  <a:pt x="434" y="201"/>
                  <a:pt x="433" y="203"/>
                </a:cubicBezTo>
                <a:cubicBezTo>
                  <a:pt x="431" y="205"/>
                  <a:pt x="426" y="206"/>
                  <a:pt x="424" y="208"/>
                </a:cubicBezTo>
                <a:cubicBezTo>
                  <a:pt x="422" y="210"/>
                  <a:pt x="417" y="212"/>
                  <a:pt x="417" y="210"/>
                </a:cubicBezTo>
                <a:cubicBezTo>
                  <a:pt x="416" y="208"/>
                  <a:pt x="417" y="209"/>
                  <a:pt x="417" y="208"/>
                </a:cubicBezTo>
                <a:cubicBezTo>
                  <a:pt x="418" y="206"/>
                  <a:pt x="425" y="204"/>
                  <a:pt x="425" y="204"/>
                </a:cubicBezTo>
                <a:cubicBezTo>
                  <a:pt x="425" y="204"/>
                  <a:pt x="433" y="195"/>
                  <a:pt x="434" y="195"/>
                </a:cubicBezTo>
                <a:close/>
                <a:moveTo>
                  <a:pt x="413" y="187"/>
                </a:moveTo>
                <a:cubicBezTo>
                  <a:pt x="414" y="186"/>
                  <a:pt x="420" y="186"/>
                  <a:pt x="422" y="187"/>
                </a:cubicBezTo>
                <a:cubicBezTo>
                  <a:pt x="425" y="187"/>
                  <a:pt x="429" y="194"/>
                  <a:pt x="427" y="194"/>
                </a:cubicBezTo>
                <a:cubicBezTo>
                  <a:pt x="425" y="195"/>
                  <a:pt x="422" y="193"/>
                  <a:pt x="422" y="190"/>
                </a:cubicBezTo>
                <a:cubicBezTo>
                  <a:pt x="422" y="188"/>
                  <a:pt x="419" y="195"/>
                  <a:pt x="421" y="197"/>
                </a:cubicBezTo>
                <a:cubicBezTo>
                  <a:pt x="422" y="200"/>
                  <a:pt x="418" y="202"/>
                  <a:pt x="416" y="202"/>
                </a:cubicBezTo>
                <a:cubicBezTo>
                  <a:pt x="415" y="202"/>
                  <a:pt x="414" y="199"/>
                  <a:pt x="414" y="195"/>
                </a:cubicBezTo>
                <a:cubicBezTo>
                  <a:pt x="414" y="192"/>
                  <a:pt x="412" y="189"/>
                  <a:pt x="408" y="189"/>
                </a:cubicBezTo>
                <a:cubicBezTo>
                  <a:pt x="403" y="190"/>
                  <a:pt x="401" y="193"/>
                  <a:pt x="400" y="194"/>
                </a:cubicBezTo>
                <a:cubicBezTo>
                  <a:pt x="398" y="195"/>
                  <a:pt x="398" y="202"/>
                  <a:pt x="399" y="203"/>
                </a:cubicBezTo>
                <a:cubicBezTo>
                  <a:pt x="399" y="205"/>
                  <a:pt x="399" y="210"/>
                  <a:pt x="395" y="210"/>
                </a:cubicBezTo>
                <a:cubicBezTo>
                  <a:pt x="392" y="209"/>
                  <a:pt x="393" y="203"/>
                  <a:pt x="393" y="201"/>
                </a:cubicBezTo>
                <a:cubicBezTo>
                  <a:pt x="394" y="199"/>
                  <a:pt x="392" y="193"/>
                  <a:pt x="394" y="190"/>
                </a:cubicBezTo>
                <a:cubicBezTo>
                  <a:pt x="395" y="187"/>
                  <a:pt x="400" y="186"/>
                  <a:pt x="403" y="185"/>
                </a:cubicBezTo>
                <a:cubicBezTo>
                  <a:pt x="406" y="185"/>
                  <a:pt x="412" y="187"/>
                  <a:pt x="413" y="187"/>
                </a:cubicBezTo>
                <a:close/>
                <a:moveTo>
                  <a:pt x="384" y="177"/>
                </a:moveTo>
                <a:cubicBezTo>
                  <a:pt x="389" y="175"/>
                  <a:pt x="394" y="169"/>
                  <a:pt x="396" y="172"/>
                </a:cubicBezTo>
                <a:cubicBezTo>
                  <a:pt x="398" y="174"/>
                  <a:pt x="403" y="177"/>
                  <a:pt x="405" y="177"/>
                </a:cubicBezTo>
                <a:cubicBezTo>
                  <a:pt x="408" y="177"/>
                  <a:pt x="405" y="182"/>
                  <a:pt x="403" y="182"/>
                </a:cubicBezTo>
                <a:cubicBezTo>
                  <a:pt x="402" y="183"/>
                  <a:pt x="398" y="181"/>
                  <a:pt x="395" y="181"/>
                </a:cubicBezTo>
                <a:cubicBezTo>
                  <a:pt x="391" y="181"/>
                  <a:pt x="392" y="179"/>
                  <a:pt x="391" y="180"/>
                </a:cubicBezTo>
                <a:cubicBezTo>
                  <a:pt x="389" y="180"/>
                  <a:pt x="386" y="181"/>
                  <a:pt x="383" y="182"/>
                </a:cubicBezTo>
                <a:cubicBezTo>
                  <a:pt x="381" y="183"/>
                  <a:pt x="377" y="183"/>
                  <a:pt x="377" y="181"/>
                </a:cubicBezTo>
                <a:cubicBezTo>
                  <a:pt x="377" y="178"/>
                  <a:pt x="379" y="178"/>
                  <a:pt x="384" y="177"/>
                </a:cubicBezTo>
                <a:close/>
                <a:moveTo>
                  <a:pt x="235" y="183"/>
                </a:moveTo>
                <a:cubicBezTo>
                  <a:pt x="233" y="183"/>
                  <a:pt x="232" y="179"/>
                  <a:pt x="231" y="177"/>
                </a:cubicBezTo>
                <a:cubicBezTo>
                  <a:pt x="231" y="175"/>
                  <a:pt x="227" y="175"/>
                  <a:pt x="225" y="174"/>
                </a:cubicBezTo>
                <a:cubicBezTo>
                  <a:pt x="223" y="173"/>
                  <a:pt x="219" y="167"/>
                  <a:pt x="222" y="168"/>
                </a:cubicBezTo>
                <a:cubicBezTo>
                  <a:pt x="223" y="169"/>
                  <a:pt x="226" y="171"/>
                  <a:pt x="227" y="171"/>
                </a:cubicBezTo>
                <a:cubicBezTo>
                  <a:pt x="228" y="171"/>
                  <a:pt x="233" y="175"/>
                  <a:pt x="235" y="177"/>
                </a:cubicBezTo>
                <a:cubicBezTo>
                  <a:pt x="237" y="178"/>
                  <a:pt x="237" y="183"/>
                  <a:pt x="235" y="183"/>
                </a:cubicBezTo>
                <a:close/>
                <a:moveTo>
                  <a:pt x="424" y="119"/>
                </a:moveTo>
                <a:cubicBezTo>
                  <a:pt x="420" y="120"/>
                  <a:pt x="423" y="123"/>
                  <a:pt x="426" y="122"/>
                </a:cubicBezTo>
                <a:cubicBezTo>
                  <a:pt x="428" y="121"/>
                  <a:pt x="427" y="118"/>
                  <a:pt x="424" y="119"/>
                </a:cubicBezTo>
                <a:close/>
                <a:moveTo>
                  <a:pt x="41" y="127"/>
                </a:moveTo>
                <a:cubicBezTo>
                  <a:pt x="38" y="127"/>
                  <a:pt x="39" y="127"/>
                  <a:pt x="36" y="128"/>
                </a:cubicBezTo>
                <a:cubicBezTo>
                  <a:pt x="34" y="129"/>
                  <a:pt x="38" y="131"/>
                  <a:pt x="40" y="131"/>
                </a:cubicBezTo>
                <a:cubicBezTo>
                  <a:pt x="41" y="131"/>
                  <a:pt x="44" y="127"/>
                  <a:pt x="41" y="127"/>
                </a:cubicBezTo>
                <a:close/>
                <a:moveTo>
                  <a:pt x="486" y="311"/>
                </a:moveTo>
                <a:cubicBezTo>
                  <a:pt x="482" y="312"/>
                  <a:pt x="483" y="319"/>
                  <a:pt x="487" y="317"/>
                </a:cubicBezTo>
                <a:cubicBezTo>
                  <a:pt x="492" y="316"/>
                  <a:pt x="489" y="311"/>
                  <a:pt x="486" y="311"/>
                </a:cubicBezTo>
                <a:close/>
                <a:moveTo>
                  <a:pt x="460" y="307"/>
                </a:moveTo>
                <a:cubicBezTo>
                  <a:pt x="458" y="307"/>
                  <a:pt x="451" y="313"/>
                  <a:pt x="451" y="313"/>
                </a:cubicBezTo>
                <a:cubicBezTo>
                  <a:pt x="451" y="313"/>
                  <a:pt x="456" y="314"/>
                  <a:pt x="458" y="314"/>
                </a:cubicBezTo>
                <a:cubicBezTo>
                  <a:pt x="461" y="314"/>
                  <a:pt x="462" y="315"/>
                  <a:pt x="465" y="316"/>
                </a:cubicBezTo>
                <a:cubicBezTo>
                  <a:pt x="467" y="317"/>
                  <a:pt x="471" y="315"/>
                  <a:pt x="473" y="315"/>
                </a:cubicBezTo>
                <a:cubicBezTo>
                  <a:pt x="474" y="315"/>
                  <a:pt x="476" y="319"/>
                  <a:pt x="476" y="314"/>
                </a:cubicBezTo>
                <a:cubicBezTo>
                  <a:pt x="477" y="309"/>
                  <a:pt x="472" y="307"/>
                  <a:pt x="469" y="306"/>
                </a:cubicBezTo>
                <a:cubicBezTo>
                  <a:pt x="466" y="306"/>
                  <a:pt x="462" y="306"/>
                  <a:pt x="460" y="307"/>
                </a:cubicBezTo>
                <a:close/>
                <a:moveTo>
                  <a:pt x="409" y="116"/>
                </a:moveTo>
                <a:cubicBezTo>
                  <a:pt x="408" y="117"/>
                  <a:pt x="414" y="119"/>
                  <a:pt x="415" y="118"/>
                </a:cubicBezTo>
                <a:cubicBezTo>
                  <a:pt x="416" y="116"/>
                  <a:pt x="412" y="113"/>
                  <a:pt x="409" y="116"/>
                </a:cubicBezTo>
                <a:close/>
                <a:moveTo>
                  <a:pt x="709" y="111"/>
                </a:moveTo>
                <a:cubicBezTo>
                  <a:pt x="710" y="109"/>
                  <a:pt x="717" y="109"/>
                  <a:pt x="717" y="109"/>
                </a:cubicBezTo>
                <a:cubicBezTo>
                  <a:pt x="717" y="109"/>
                  <a:pt x="722" y="105"/>
                  <a:pt x="720" y="103"/>
                </a:cubicBezTo>
                <a:cubicBezTo>
                  <a:pt x="718" y="101"/>
                  <a:pt x="713" y="100"/>
                  <a:pt x="711" y="100"/>
                </a:cubicBezTo>
                <a:cubicBezTo>
                  <a:pt x="709" y="99"/>
                  <a:pt x="707" y="101"/>
                  <a:pt x="701" y="101"/>
                </a:cubicBezTo>
                <a:cubicBezTo>
                  <a:pt x="696" y="101"/>
                  <a:pt x="693" y="103"/>
                  <a:pt x="691" y="101"/>
                </a:cubicBezTo>
                <a:cubicBezTo>
                  <a:pt x="689" y="99"/>
                  <a:pt x="681" y="98"/>
                  <a:pt x="680" y="100"/>
                </a:cubicBezTo>
                <a:cubicBezTo>
                  <a:pt x="679" y="101"/>
                  <a:pt x="677" y="101"/>
                  <a:pt x="679" y="105"/>
                </a:cubicBezTo>
                <a:cubicBezTo>
                  <a:pt x="681" y="108"/>
                  <a:pt x="683" y="110"/>
                  <a:pt x="684" y="110"/>
                </a:cubicBezTo>
                <a:cubicBezTo>
                  <a:pt x="686" y="110"/>
                  <a:pt x="692" y="110"/>
                  <a:pt x="693" y="112"/>
                </a:cubicBezTo>
                <a:cubicBezTo>
                  <a:pt x="694" y="114"/>
                  <a:pt x="696" y="116"/>
                  <a:pt x="700" y="114"/>
                </a:cubicBezTo>
                <a:cubicBezTo>
                  <a:pt x="704" y="113"/>
                  <a:pt x="708" y="112"/>
                  <a:pt x="709" y="111"/>
                </a:cubicBezTo>
                <a:close/>
                <a:moveTo>
                  <a:pt x="363" y="61"/>
                </a:moveTo>
                <a:cubicBezTo>
                  <a:pt x="362" y="58"/>
                  <a:pt x="356" y="57"/>
                  <a:pt x="355" y="60"/>
                </a:cubicBezTo>
                <a:cubicBezTo>
                  <a:pt x="353" y="63"/>
                  <a:pt x="365" y="64"/>
                  <a:pt x="363" y="61"/>
                </a:cubicBezTo>
                <a:close/>
                <a:moveTo>
                  <a:pt x="361" y="72"/>
                </a:moveTo>
                <a:cubicBezTo>
                  <a:pt x="364" y="72"/>
                  <a:pt x="369" y="71"/>
                  <a:pt x="371" y="71"/>
                </a:cubicBezTo>
                <a:cubicBezTo>
                  <a:pt x="374" y="71"/>
                  <a:pt x="374" y="67"/>
                  <a:pt x="371" y="67"/>
                </a:cubicBezTo>
                <a:cubicBezTo>
                  <a:pt x="369" y="66"/>
                  <a:pt x="367" y="64"/>
                  <a:pt x="365" y="65"/>
                </a:cubicBezTo>
                <a:cubicBezTo>
                  <a:pt x="362" y="66"/>
                  <a:pt x="355" y="69"/>
                  <a:pt x="355" y="71"/>
                </a:cubicBezTo>
                <a:cubicBezTo>
                  <a:pt x="356" y="71"/>
                  <a:pt x="358" y="73"/>
                  <a:pt x="361" y="72"/>
                </a:cubicBezTo>
                <a:close/>
                <a:moveTo>
                  <a:pt x="349" y="49"/>
                </a:moveTo>
                <a:cubicBezTo>
                  <a:pt x="352" y="51"/>
                  <a:pt x="357" y="53"/>
                  <a:pt x="360" y="54"/>
                </a:cubicBezTo>
                <a:cubicBezTo>
                  <a:pt x="363" y="55"/>
                  <a:pt x="369" y="56"/>
                  <a:pt x="371" y="58"/>
                </a:cubicBezTo>
                <a:cubicBezTo>
                  <a:pt x="374" y="61"/>
                  <a:pt x="380" y="63"/>
                  <a:pt x="380" y="63"/>
                </a:cubicBezTo>
                <a:cubicBezTo>
                  <a:pt x="388" y="64"/>
                  <a:pt x="388" y="64"/>
                  <a:pt x="388" y="64"/>
                </a:cubicBezTo>
                <a:cubicBezTo>
                  <a:pt x="388" y="64"/>
                  <a:pt x="394" y="62"/>
                  <a:pt x="400" y="63"/>
                </a:cubicBezTo>
                <a:cubicBezTo>
                  <a:pt x="406" y="63"/>
                  <a:pt x="414" y="64"/>
                  <a:pt x="419" y="64"/>
                </a:cubicBezTo>
                <a:cubicBezTo>
                  <a:pt x="424" y="64"/>
                  <a:pt x="424" y="62"/>
                  <a:pt x="425" y="61"/>
                </a:cubicBezTo>
                <a:cubicBezTo>
                  <a:pt x="425" y="60"/>
                  <a:pt x="416" y="58"/>
                  <a:pt x="414" y="58"/>
                </a:cubicBezTo>
                <a:cubicBezTo>
                  <a:pt x="412" y="58"/>
                  <a:pt x="399" y="58"/>
                  <a:pt x="395" y="58"/>
                </a:cubicBezTo>
                <a:cubicBezTo>
                  <a:pt x="391" y="58"/>
                  <a:pt x="386" y="58"/>
                  <a:pt x="383" y="58"/>
                </a:cubicBezTo>
                <a:cubicBezTo>
                  <a:pt x="380" y="58"/>
                  <a:pt x="378" y="56"/>
                  <a:pt x="376" y="55"/>
                </a:cubicBezTo>
                <a:cubicBezTo>
                  <a:pt x="374" y="54"/>
                  <a:pt x="368" y="50"/>
                  <a:pt x="365" y="49"/>
                </a:cubicBezTo>
                <a:cubicBezTo>
                  <a:pt x="362" y="49"/>
                  <a:pt x="363" y="49"/>
                  <a:pt x="357" y="47"/>
                </a:cubicBezTo>
                <a:cubicBezTo>
                  <a:pt x="353" y="46"/>
                  <a:pt x="348" y="45"/>
                  <a:pt x="348" y="45"/>
                </a:cubicBezTo>
                <a:cubicBezTo>
                  <a:pt x="348" y="44"/>
                  <a:pt x="346" y="48"/>
                  <a:pt x="349" y="49"/>
                </a:cubicBezTo>
                <a:close/>
                <a:moveTo>
                  <a:pt x="741" y="167"/>
                </a:moveTo>
                <a:cubicBezTo>
                  <a:pt x="744" y="167"/>
                  <a:pt x="747" y="165"/>
                  <a:pt x="750" y="164"/>
                </a:cubicBezTo>
                <a:cubicBezTo>
                  <a:pt x="752" y="163"/>
                  <a:pt x="756" y="161"/>
                  <a:pt x="756" y="157"/>
                </a:cubicBezTo>
                <a:cubicBezTo>
                  <a:pt x="756" y="154"/>
                  <a:pt x="755" y="151"/>
                  <a:pt x="754" y="149"/>
                </a:cubicBezTo>
                <a:cubicBezTo>
                  <a:pt x="752" y="148"/>
                  <a:pt x="750" y="147"/>
                  <a:pt x="747" y="148"/>
                </a:cubicBezTo>
                <a:cubicBezTo>
                  <a:pt x="744" y="148"/>
                  <a:pt x="744" y="152"/>
                  <a:pt x="741" y="152"/>
                </a:cubicBezTo>
                <a:cubicBezTo>
                  <a:pt x="739" y="152"/>
                  <a:pt x="736" y="153"/>
                  <a:pt x="737" y="155"/>
                </a:cubicBezTo>
                <a:cubicBezTo>
                  <a:pt x="738" y="158"/>
                  <a:pt x="739" y="160"/>
                  <a:pt x="737" y="161"/>
                </a:cubicBezTo>
                <a:cubicBezTo>
                  <a:pt x="735" y="162"/>
                  <a:pt x="738" y="167"/>
                  <a:pt x="741" y="167"/>
                </a:cubicBezTo>
                <a:close/>
                <a:moveTo>
                  <a:pt x="1012" y="77"/>
                </a:moveTo>
                <a:cubicBezTo>
                  <a:pt x="1015" y="77"/>
                  <a:pt x="1019" y="78"/>
                  <a:pt x="1024" y="80"/>
                </a:cubicBezTo>
                <a:cubicBezTo>
                  <a:pt x="1028" y="82"/>
                  <a:pt x="1034" y="83"/>
                  <a:pt x="1037" y="80"/>
                </a:cubicBezTo>
                <a:cubicBezTo>
                  <a:pt x="1039" y="78"/>
                  <a:pt x="1037" y="74"/>
                  <a:pt x="1035" y="74"/>
                </a:cubicBezTo>
                <a:cubicBezTo>
                  <a:pt x="1033" y="74"/>
                  <a:pt x="1032" y="71"/>
                  <a:pt x="1037" y="68"/>
                </a:cubicBezTo>
                <a:cubicBezTo>
                  <a:pt x="1042" y="65"/>
                  <a:pt x="1047" y="62"/>
                  <a:pt x="1053" y="61"/>
                </a:cubicBezTo>
                <a:cubicBezTo>
                  <a:pt x="1058" y="60"/>
                  <a:pt x="1071" y="60"/>
                  <a:pt x="1076" y="61"/>
                </a:cubicBezTo>
                <a:cubicBezTo>
                  <a:pt x="1080" y="62"/>
                  <a:pt x="1087" y="56"/>
                  <a:pt x="1089" y="54"/>
                </a:cubicBezTo>
                <a:cubicBezTo>
                  <a:pt x="1091" y="51"/>
                  <a:pt x="1083" y="49"/>
                  <a:pt x="1081" y="52"/>
                </a:cubicBezTo>
                <a:cubicBezTo>
                  <a:pt x="1078" y="55"/>
                  <a:pt x="1068" y="54"/>
                  <a:pt x="1065" y="54"/>
                </a:cubicBezTo>
                <a:cubicBezTo>
                  <a:pt x="1063" y="53"/>
                  <a:pt x="1045" y="57"/>
                  <a:pt x="1041" y="57"/>
                </a:cubicBezTo>
                <a:cubicBezTo>
                  <a:pt x="1037" y="57"/>
                  <a:pt x="1036" y="61"/>
                  <a:pt x="1030" y="63"/>
                </a:cubicBezTo>
                <a:cubicBezTo>
                  <a:pt x="1025" y="66"/>
                  <a:pt x="1018" y="69"/>
                  <a:pt x="1015" y="70"/>
                </a:cubicBezTo>
                <a:cubicBezTo>
                  <a:pt x="1013" y="71"/>
                  <a:pt x="1010" y="76"/>
                  <a:pt x="1012" y="77"/>
                </a:cubicBezTo>
                <a:close/>
                <a:moveTo>
                  <a:pt x="759" y="151"/>
                </a:moveTo>
                <a:cubicBezTo>
                  <a:pt x="763" y="152"/>
                  <a:pt x="771" y="154"/>
                  <a:pt x="768" y="155"/>
                </a:cubicBezTo>
                <a:cubicBezTo>
                  <a:pt x="765" y="157"/>
                  <a:pt x="759" y="161"/>
                  <a:pt x="759" y="163"/>
                </a:cubicBezTo>
                <a:cubicBezTo>
                  <a:pt x="758" y="166"/>
                  <a:pt x="765" y="168"/>
                  <a:pt x="765" y="168"/>
                </a:cubicBezTo>
                <a:cubicBezTo>
                  <a:pt x="765" y="168"/>
                  <a:pt x="763" y="171"/>
                  <a:pt x="765" y="171"/>
                </a:cubicBezTo>
                <a:cubicBezTo>
                  <a:pt x="767" y="172"/>
                  <a:pt x="768" y="169"/>
                  <a:pt x="771" y="169"/>
                </a:cubicBezTo>
                <a:cubicBezTo>
                  <a:pt x="774" y="169"/>
                  <a:pt x="780" y="171"/>
                  <a:pt x="783" y="171"/>
                </a:cubicBezTo>
                <a:cubicBezTo>
                  <a:pt x="786" y="171"/>
                  <a:pt x="791" y="166"/>
                  <a:pt x="791" y="164"/>
                </a:cubicBezTo>
                <a:cubicBezTo>
                  <a:pt x="790" y="161"/>
                  <a:pt x="786" y="157"/>
                  <a:pt x="783" y="155"/>
                </a:cubicBezTo>
                <a:cubicBezTo>
                  <a:pt x="780" y="154"/>
                  <a:pt x="776" y="147"/>
                  <a:pt x="774" y="146"/>
                </a:cubicBezTo>
                <a:cubicBezTo>
                  <a:pt x="771" y="144"/>
                  <a:pt x="776" y="140"/>
                  <a:pt x="773" y="138"/>
                </a:cubicBezTo>
                <a:cubicBezTo>
                  <a:pt x="770" y="135"/>
                  <a:pt x="769" y="135"/>
                  <a:pt x="766" y="133"/>
                </a:cubicBezTo>
                <a:cubicBezTo>
                  <a:pt x="763" y="132"/>
                  <a:pt x="760" y="134"/>
                  <a:pt x="758" y="136"/>
                </a:cubicBezTo>
                <a:cubicBezTo>
                  <a:pt x="756" y="138"/>
                  <a:pt x="754" y="136"/>
                  <a:pt x="752" y="136"/>
                </a:cubicBezTo>
                <a:cubicBezTo>
                  <a:pt x="748" y="137"/>
                  <a:pt x="750" y="141"/>
                  <a:pt x="751" y="143"/>
                </a:cubicBezTo>
                <a:cubicBezTo>
                  <a:pt x="753" y="145"/>
                  <a:pt x="755" y="149"/>
                  <a:pt x="759" y="151"/>
                </a:cubicBezTo>
                <a:close/>
                <a:moveTo>
                  <a:pt x="11" y="161"/>
                </a:moveTo>
                <a:cubicBezTo>
                  <a:pt x="6" y="161"/>
                  <a:pt x="2" y="161"/>
                  <a:pt x="1" y="163"/>
                </a:cubicBezTo>
                <a:cubicBezTo>
                  <a:pt x="0" y="164"/>
                  <a:pt x="5" y="165"/>
                  <a:pt x="8" y="165"/>
                </a:cubicBezTo>
                <a:cubicBezTo>
                  <a:pt x="11" y="165"/>
                  <a:pt x="17" y="163"/>
                  <a:pt x="16" y="163"/>
                </a:cubicBezTo>
                <a:cubicBezTo>
                  <a:pt x="15" y="163"/>
                  <a:pt x="11" y="161"/>
                  <a:pt x="11" y="161"/>
                </a:cubicBezTo>
                <a:close/>
                <a:moveTo>
                  <a:pt x="337" y="68"/>
                </a:moveTo>
                <a:cubicBezTo>
                  <a:pt x="335" y="69"/>
                  <a:pt x="330" y="67"/>
                  <a:pt x="327" y="68"/>
                </a:cubicBezTo>
                <a:cubicBezTo>
                  <a:pt x="325" y="69"/>
                  <a:pt x="326" y="73"/>
                  <a:pt x="329" y="73"/>
                </a:cubicBezTo>
                <a:cubicBezTo>
                  <a:pt x="332" y="74"/>
                  <a:pt x="336" y="72"/>
                  <a:pt x="337" y="73"/>
                </a:cubicBezTo>
                <a:cubicBezTo>
                  <a:pt x="337" y="75"/>
                  <a:pt x="339" y="81"/>
                  <a:pt x="344" y="79"/>
                </a:cubicBezTo>
                <a:cubicBezTo>
                  <a:pt x="348" y="77"/>
                  <a:pt x="348" y="75"/>
                  <a:pt x="349" y="75"/>
                </a:cubicBezTo>
                <a:cubicBezTo>
                  <a:pt x="351" y="74"/>
                  <a:pt x="349" y="69"/>
                  <a:pt x="347" y="68"/>
                </a:cubicBezTo>
                <a:cubicBezTo>
                  <a:pt x="345" y="66"/>
                  <a:pt x="338" y="67"/>
                  <a:pt x="337" y="68"/>
                </a:cubicBezTo>
                <a:close/>
                <a:moveTo>
                  <a:pt x="34" y="158"/>
                </a:moveTo>
                <a:cubicBezTo>
                  <a:pt x="30" y="159"/>
                  <a:pt x="26" y="161"/>
                  <a:pt x="29" y="162"/>
                </a:cubicBezTo>
                <a:cubicBezTo>
                  <a:pt x="32" y="163"/>
                  <a:pt x="39" y="161"/>
                  <a:pt x="39" y="160"/>
                </a:cubicBezTo>
                <a:cubicBezTo>
                  <a:pt x="40" y="159"/>
                  <a:pt x="41" y="153"/>
                  <a:pt x="40" y="153"/>
                </a:cubicBezTo>
                <a:cubicBezTo>
                  <a:pt x="36" y="151"/>
                  <a:pt x="38" y="158"/>
                  <a:pt x="34" y="158"/>
                </a:cubicBezTo>
                <a:close/>
                <a:moveTo>
                  <a:pt x="278" y="50"/>
                </a:moveTo>
                <a:cubicBezTo>
                  <a:pt x="280" y="50"/>
                  <a:pt x="285" y="49"/>
                  <a:pt x="287" y="50"/>
                </a:cubicBezTo>
                <a:cubicBezTo>
                  <a:pt x="288" y="51"/>
                  <a:pt x="292" y="50"/>
                  <a:pt x="292" y="49"/>
                </a:cubicBezTo>
                <a:cubicBezTo>
                  <a:pt x="292" y="48"/>
                  <a:pt x="293" y="43"/>
                  <a:pt x="290" y="42"/>
                </a:cubicBezTo>
                <a:cubicBezTo>
                  <a:pt x="287" y="42"/>
                  <a:pt x="283" y="45"/>
                  <a:pt x="278" y="47"/>
                </a:cubicBezTo>
                <a:cubicBezTo>
                  <a:pt x="275" y="48"/>
                  <a:pt x="276" y="50"/>
                  <a:pt x="278" y="50"/>
                </a:cubicBezTo>
                <a:close/>
                <a:moveTo>
                  <a:pt x="241" y="58"/>
                </a:moveTo>
                <a:cubicBezTo>
                  <a:pt x="244" y="58"/>
                  <a:pt x="250" y="58"/>
                  <a:pt x="251" y="58"/>
                </a:cubicBezTo>
                <a:cubicBezTo>
                  <a:pt x="253" y="57"/>
                  <a:pt x="260" y="55"/>
                  <a:pt x="260" y="57"/>
                </a:cubicBezTo>
                <a:cubicBezTo>
                  <a:pt x="260" y="60"/>
                  <a:pt x="263" y="63"/>
                  <a:pt x="265" y="63"/>
                </a:cubicBezTo>
                <a:cubicBezTo>
                  <a:pt x="267" y="62"/>
                  <a:pt x="270" y="59"/>
                  <a:pt x="272" y="60"/>
                </a:cubicBezTo>
                <a:cubicBezTo>
                  <a:pt x="274" y="62"/>
                  <a:pt x="274" y="65"/>
                  <a:pt x="276" y="65"/>
                </a:cubicBezTo>
                <a:cubicBezTo>
                  <a:pt x="277" y="66"/>
                  <a:pt x="282" y="66"/>
                  <a:pt x="284" y="65"/>
                </a:cubicBezTo>
                <a:cubicBezTo>
                  <a:pt x="287" y="65"/>
                  <a:pt x="293" y="65"/>
                  <a:pt x="296" y="65"/>
                </a:cubicBezTo>
                <a:cubicBezTo>
                  <a:pt x="299" y="66"/>
                  <a:pt x="307" y="67"/>
                  <a:pt x="307" y="66"/>
                </a:cubicBezTo>
                <a:cubicBezTo>
                  <a:pt x="308" y="64"/>
                  <a:pt x="310" y="64"/>
                  <a:pt x="311" y="62"/>
                </a:cubicBezTo>
                <a:cubicBezTo>
                  <a:pt x="311" y="61"/>
                  <a:pt x="312" y="56"/>
                  <a:pt x="312" y="56"/>
                </a:cubicBezTo>
                <a:cubicBezTo>
                  <a:pt x="312" y="56"/>
                  <a:pt x="311" y="53"/>
                  <a:pt x="308" y="54"/>
                </a:cubicBezTo>
                <a:cubicBezTo>
                  <a:pt x="306" y="56"/>
                  <a:pt x="305" y="56"/>
                  <a:pt x="303" y="56"/>
                </a:cubicBezTo>
                <a:cubicBezTo>
                  <a:pt x="300" y="55"/>
                  <a:pt x="300" y="51"/>
                  <a:pt x="296" y="52"/>
                </a:cubicBezTo>
                <a:cubicBezTo>
                  <a:pt x="292" y="53"/>
                  <a:pt x="292" y="55"/>
                  <a:pt x="290" y="56"/>
                </a:cubicBezTo>
                <a:cubicBezTo>
                  <a:pt x="289" y="57"/>
                  <a:pt x="286" y="58"/>
                  <a:pt x="285" y="57"/>
                </a:cubicBezTo>
                <a:cubicBezTo>
                  <a:pt x="284" y="57"/>
                  <a:pt x="278" y="54"/>
                  <a:pt x="278" y="54"/>
                </a:cubicBezTo>
                <a:cubicBezTo>
                  <a:pt x="278" y="54"/>
                  <a:pt x="266" y="53"/>
                  <a:pt x="266" y="52"/>
                </a:cubicBezTo>
                <a:cubicBezTo>
                  <a:pt x="265" y="50"/>
                  <a:pt x="263" y="48"/>
                  <a:pt x="258" y="48"/>
                </a:cubicBezTo>
                <a:cubicBezTo>
                  <a:pt x="252" y="49"/>
                  <a:pt x="243" y="52"/>
                  <a:pt x="241" y="52"/>
                </a:cubicBezTo>
                <a:cubicBezTo>
                  <a:pt x="240" y="52"/>
                  <a:pt x="243" y="55"/>
                  <a:pt x="241" y="55"/>
                </a:cubicBezTo>
                <a:cubicBezTo>
                  <a:pt x="239" y="55"/>
                  <a:pt x="236" y="55"/>
                  <a:pt x="235" y="57"/>
                </a:cubicBezTo>
                <a:cubicBezTo>
                  <a:pt x="235" y="59"/>
                  <a:pt x="238" y="58"/>
                  <a:pt x="241" y="58"/>
                </a:cubicBezTo>
                <a:close/>
                <a:moveTo>
                  <a:pt x="317" y="47"/>
                </a:moveTo>
                <a:cubicBezTo>
                  <a:pt x="321" y="47"/>
                  <a:pt x="327" y="45"/>
                  <a:pt x="328" y="46"/>
                </a:cubicBezTo>
                <a:cubicBezTo>
                  <a:pt x="328" y="48"/>
                  <a:pt x="327" y="49"/>
                  <a:pt x="331" y="49"/>
                </a:cubicBezTo>
                <a:cubicBezTo>
                  <a:pt x="334" y="50"/>
                  <a:pt x="336" y="50"/>
                  <a:pt x="338" y="50"/>
                </a:cubicBezTo>
                <a:cubicBezTo>
                  <a:pt x="340" y="50"/>
                  <a:pt x="339" y="47"/>
                  <a:pt x="337" y="45"/>
                </a:cubicBezTo>
                <a:cubicBezTo>
                  <a:pt x="336" y="42"/>
                  <a:pt x="336" y="43"/>
                  <a:pt x="332" y="41"/>
                </a:cubicBezTo>
                <a:cubicBezTo>
                  <a:pt x="327" y="40"/>
                  <a:pt x="323" y="40"/>
                  <a:pt x="320" y="40"/>
                </a:cubicBezTo>
                <a:cubicBezTo>
                  <a:pt x="316" y="41"/>
                  <a:pt x="313" y="40"/>
                  <a:pt x="312" y="43"/>
                </a:cubicBezTo>
                <a:cubicBezTo>
                  <a:pt x="312" y="45"/>
                  <a:pt x="314" y="47"/>
                  <a:pt x="317" y="47"/>
                </a:cubicBezTo>
                <a:close/>
                <a:moveTo>
                  <a:pt x="317" y="55"/>
                </a:moveTo>
                <a:cubicBezTo>
                  <a:pt x="316" y="57"/>
                  <a:pt x="317" y="62"/>
                  <a:pt x="317" y="62"/>
                </a:cubicBezTo>
                <a:cubicBezTo>
                  <a:pt x="316" y="63"/>
                  <a:pt x="317" y="65"/>
                  <a:pt x="319" y="65"/>
                </a:cubicBezTo>
                <a:cubicBezTo>
                  <a:pt x="321" y="64"/>
                  <a:pt x="322" y="59"/>
                  <a:pt x="324" y="59"/>
                </a:cubicBezTo>
                <a:cubicBezTo>
                  <a:pt x="325" y="59"/>
                  <a:pt x="333" y="57"/>
                  <a:pt x="334" y="60"/>
                </a:cubicBezTo>
                <a:cubicBezTo>
                  <a:pt x="335" y="63"/>
                  <a:pt x="335" y="62"/>
                  <a:pt x="339" y="62"/>
                </a:cubicBezTo>
                <a:cubicBezTo>
                  <a:pt x="342" y="62"/>
                  <a:pt x="345" y="59"/>
                  <a:pt x="346" y="57"/>
                </a:cubicBezTo>
                <a:cubicBezTo>
                  <a:pt x="346" y="56"/>
                  <a:pt x="344" y="53"/>
                  <a:pt x="339" y="54"/>
                </a:cubicBezTo>
                <a:cubicBezTo>
                  <a:pt x="334" y="54"/>
                  <a:pt x="320" y="53"/>
                  <a:pt x="317" y="55"/>
                </a:cubicBezTo>
                <a:close/>
                <a:moveTo>
                  <a:pt x="1527" y="494"/>
                </a:moveTo>
                <a:cubicBezTo>
                  <a:pt x="1527" y="492"/>
                  <a:pt x="1526" y="490"/>
                  <a:pt x="1519" y="488"/>
                </a:cubicBezTo>
                <a:cubicBezTo>
                  <a:pt x="1512" y="486"/>
                  <a:pt x="1517" y="489"/>
                  <a:pt x="1519" y="493"/>
                </a:cubicBezTo>
                <a:cubicBezTo>
                  <a:pt x="1521" y="496"/>
                  <a:pt x="1526" y="498"/>
                  <a:pt x="1527" y="494"/>
                </a:cubicBezTo>
                <a:close/>
                <a:moveTo>
                  <a:pt x="1423" y="198"/>
                </a:moveTo>
                <a:cubicBezTo>
                  <a:pt x="1421" y="198"/>
                  <a:pt x="1419" y="194"/>
                  <a:pt x="1416" y="194"/>
                </a:cubicBezTo>
                <a:cubicBezTo>
                  <a:pt x="1413" y="195"/>
                  <a:pt x="1412" y="199"/>
                  <a:pt x="1412" y="200"/>
                </a:cubicBezTo>
                <a:cubicBezTo>
                  <a:pt x="1412" y="201"/>
                  <a:pt x="1401" y="203"/>
                  <a:pt x="1405" y="206"/>
                </a:cubicBezTo>
                <a:cubicBezTo>
                  <a:pt x="1408" y="209"/>
                  <a:pt x="1412" y="207"/>
                  <a:pt x="1417" y="207"/>
                </a:cubicBezTo>
                <a:cubicBezTo>
                  <a:pt x="1422" y="206"/>
                  <a:pt x="1427" y="205"/>
                  <a:pt x="1427" y="205"/>
                </a:cubicBezTo>
                <a:cubicBezTo>
                  <a:pt x="1427" y="205"/>
                  <a:pt x="1435" y="205"/>
                  <a:pt x="1434" y="202"/>
                </a:cubicBezTo>
                <a:cubicBezTo>
                  <a:pt x="1433" y="198"/>
                  <a:pt x="1424" y="197"/>
                  <a:pt x="1423" y="198"/>
                </a:cubicBezTo>
                <a:close/>
                <a:moveTo>
                  <a:pt x="1402" y="428"/>
                </a:moveTo>
                <a:cubicBezTo>
                  <a:pt x="1399" y="428"/>
                  <a:pt x="1396" y="432"/>
                  <a:pt x="1398" y="432"/>
                </a:cubicBezTo>
                <a:cubicBezTo>
                  <a:pt x="1400" y="432"/>
                  <a:pt x="1407" y="431"/>
                  <a:pt x="1407" y="432"/>
                </a:cubicBezTo>
                <a:cubicBezTo>
                  <a:pt x="1408" y="433"/>
                  <a:pt x="1412" y="440"/>
                  <a:pt x="1415" y="440"/>
                </a:cubicBezTo>
                <a:cubicBezTo>
                  <a:pt x="1419" y="440"/>
                  <a:pt x="1421" y="433"/>
                  <a:pt x="1423" y="431"/>
                </a:cubicBezTo>
                <a:cubicBezTo>
                  <a:pt x="1425" y="429"/>
                  <a:pt x="1433" y="428"/>
                  <a:pt x="1433" y="431"/>
                </a:cubicBezTo>
                <a:cubicBezTo>
                  <a:pt x="1434" y="435"/>
                  <a:pt x="1437" y="438"/>
                  <a:pt x="1441" y="440"/>
                </a:cubicBezTo>
                <a:cubicBezTo>
                  <a:pt x="1446" y="443"/>
                  <a:pt x="1451" y="445"/>
                  <a:pt x="1451" y="443"/>
                </a:cubicBezTo>
                <a:cubicBezTo>
                  <a:pt x="1452" y="441"/>
                  <a:pt x="1449" y="434"/>
                  <a:pt x="1446" y="433"/>
                </a:cubicBezTo>
                <a:cubicBezTo>
                  <a:pt x="1443" y="432"/>
                  <a:pt x="1438" y="425"/>
                  <a:pt x="1438" y="423"/>
                </a:cubicBezTo>
                <a:cubicBezTo>
                  <a:pt x="1438" y="420"/>
                  <a:pt x="1433" y="419"/>
                  <a:pt x="1431" y="417"/>
                </a:cubicBezTo>
                <a:cubicBezTo>
                  <a:pt x="1429" y="415"/>
                  <a:pt x="1427" y="410"/>
                  <a:pt x="1421" y="409"/>
                </a:cubicBezTo>
                <a:cubicBezTo>
                  <a:pt x="1415" y="408"/>
                  <a:pt x="1414" y="406"/>
                  <a:pt x="1408" y="403"/>
                </a:cubicBezTo>
                <a:cubicBezTo>
                  <a:pt x="1402" y="400"/>
                  <a:pt x="1388" y="400"/>
                  <a:pt x="1388" y="402"/>
                </a:cubicBezTo>
                <a:cubicBezTo>
                  <a:pt x="1387" y="404"/>
                  <a:pt x="1388" y="402"/>
                  <a:pt x="1383" y="400"/>
                </a:cubicBezTo>
                <a:cubicBezTo>
                  <a:pt x="1379" y="399"/>
                  <a:pt x="1375" y="400"/>
                  <a:pt x="1374" y="398"/>
                </a:cubicBezTo>
                <a:cubicBezTo>
                  <a:pt x="1373" y="395"/>
                  <a:pt x="1370" y="394"/>
                  <a:pt x="1367" y="398"/>
                </a:cubicBezTo>
                <a:cubicBezTo>
                  <a:pt x="1364" y="400"/>
                  <a:pt x="1363" y="401"/>
                  <a:pt x="1369" y="402"/>
                </a:cubicBezTo>
                <a:cubicBezTo>
                  <a:pt x="1376" y="403"/>
                  <a:pt x="1377" y="403"/>
                  <a:pt x="1375" y="406"/>
                </a:cubicBezTo>
                <a:cubicBezTo>
                  <a:pt x="1372" y="409"/>
                  <a:pt x="1370" y="413"/>
                  <a:pt x="1373" y="413"/>
                </a:cubicBezTo>
                <a:cubicBezTo>
                  <a:pt x="1375" y="413"/>
                  <a:pt x="1382" y="412"/>
                  <a:pt x="1382" y="413"/>
                </a:cubicBezTo>
                <a:cubicBezTo>
                  <a:pt x="1383" y="415"/>
                  <a:pt x="1381" y="415"/>
                  <a:pt x="1388" y="416"/>
                </a:cubicBezTo>
                <a:cubicBezTo>
                  <a:pt x="1396" y="417"/>
                  <a:pt x="1398" y="420"/>
                  <a:pt x="1399" y="421"/>
                </a:cubicBezTo>
                <a:cubicBezTo>
                  <a:pt x="1401" y="423"/>
                  <a:pt x="1405" y="428"/>
                  <a:pt x="1402" y="428"/>
                </a:cubicBezTo>
                <a:close/>
                <a:moveTo>
                  <a:pt x="1398" y="231"/>
                </a:moveTo>
                <a:cubicBezTo>
                  <a:pt x="1396" y="231"/>
                  <a:pt x="1388" y="234"/>
                  <a:pt x="1386" y="236"/>
                </a:cubicBezTo>
                <a:cubicBezTo>
                  <a:pt x="1384" y="238"/>
                  <a:pt x="1373" y="234"/>
                  <a:pt x="1371" y="236"/>
                </a:cubicBezTo>
                <a:cubicBezTo>
                  <a:pt x="1370" y="238"/>
                  <a:pt x="1367" y="240"/>
                  <a:pt x="1365" y="242"/>
                </a:cubicBezTo>
                <a:cubicBezTo>
                  <a:pt x="1363" y="243"/>
                  <a:pt x="1358" y="242"/>
                  <a:pt x="1359" y="247"/>
                </a:cubicBezTo>
                <a:cubicBezTo>
                  <a:pt x="1360" y="251"/>
                  <a:pt x="1363" y="255"/>
                  <a:pt x="1365" y="255"/>
                </a:cubicBezTo>
                <a:cubicBezTo>
                  <a:pt x="1367" y="255"/>
                  <a:pt x="1370" y="254"/>
                  <a:pt x="1370" y="250"/>
                </a:cubicBezTo>
                <a:cubicBezTo>
                  <a:pt x="1370" y="245"/>
                  <a:pt x="1376" y="250"/>
                  <a:pt x="1378" y="249"/>
                </a:cubicBezTo>
                <a:cubicBezTo>
                  <a:pt x="1381" y="249"/>
                  <a:pt x="1382" y="246"/>
                  <a:pt x="1384" y="243"/>
                </a:cubicBezTo>
                <a:cubicBezTo>
                  <a:pt x="1384" y="243"/>
                  <a:pt x="1384" y="243"/>
                  <a:pt x="1384" y="242"/>
                </a:cubicBezTo>
                <a:cubicBezTo>
                  <a:pt x="1384" y="243"/>
                  <a:pt x="1384" y="245"/>
                  <a:pt x="1387" y="246"/>
                </a:cubicBezTo>
                <a:cubicBezTo>
                  <a:pt x="1391" y="247"/>
                  <a:pt x="1393" y="244"/>
                  <a:pt x="1393" y="243"/>
                </a:cubicBezTo>
                <a:cubicBezTo>
                  <a:pt x="1393" y="242"/>
                  <a:pt x="1401" y="240"/>
                  <a:pt x="1402" y="239"/>
                </a:cubicBezTo>
                <a:cubicBezTo>
                  <a:pt x="1404" y="238"/>
                  <a:pt x="1410" y="236"/>
                  <a:pt x="1410" y="234"/>
                </a:cubicBezTo>
                <a:cubicBezTo>
                  <a:pt x="1411" y="233"/>
                  <a:pt x="1410" y="224"/>
                  <a:pt x="1412" y="223"/>
                </a:cubicBezTo>
                <a:cubicBezTo>
                  <a:pt x="1414" y="222"/>
                  <a:pt x="1417" y="222"/>
                  <a:pt x="1414" y="217"/>
                </a:cubicBezTo>
                <a:cubicBezTo>
                  <a:pt x="1411" y="212"/>
                  <a:pt x="1411" y="207"/>
                  <a:pt x="1407" y="209"/>
                </a:cubicBezTo>
                <a:cubicBezTo>
                  <a:pt x="1404" y="211"/>
                  <a:pt x="1406" y="217"/>
                  <a:pt x="1404" y="222"/>
                </a:cubicBezTo>
                <a:cubicBezTo>
                  <a:pt x="1401" y="227"/>
                  <a:pt x="1399" y="231"/>
                  <a:pt x="1398" y="231"/>
                </a:cubicBezTo>
                <a:close/>
                <a:moveTo>
                  <a:pt x="1523" y="126"/>
                </a:moveTo>
                <a:cubicBezTo>
                  <a:pt x="1534" y="126"/>
                  <a:pt x="1530" y="127"/>
                  <a:pt x="1539" y="127"/>
                </a:cubicBezTo>
                <a:cubicBezTo>
                  <a:pt x="1549" y="126"/>
                  <a:pt x="1552" y="122"/>
                  <a:pt x="1561" y="119"/>
                </a:cubicBezTo>
                <a:cubicBezTo>
                  <a:pt x="1569" y="117"/>
                  <a:pt x="1576" y="116"/>
                  <a:pt x="1579" y="117"/>
                </a:cubicBezTo>
                <a:cubicBezTo>
                  <a:pt x="1581" y="118"/>
                  <a:pt x="1586" y="117"/>
                  <a:pt x="1583" y="115"/>
                </a:cubicBezTo>
                <a:cubicBezTo>
                  <a:pt x="1580" y="112"/>
                  <a:pt x="1574" y="108"/>
                  <a:pt x="1577" y="107"/>
                </a:cubicBezTo>
                <a:cubicBezTo>
                  <a:pt x="1580" y="107"/>
                  <a:pt x="1583" y="106"/>
                  <a:pt x="1584" y="103"/>
                </a:cubicBezTo>
                <a:cubicBezTo>
                  <a:pt x="1586" y="100"/>
                  <a:pt x="1580" y="95"/>
                  <a:pt x="1583" y="92"/>
                </a:cubicBezTo>
                <a:cubicBezTo>
                  <a:pt x="1586" y="89"/>
                  <a:pt x="1581" y="85"/>
                  <a:pt x="1577" y="84"/>
                </a:cubicBezTo>
                <a:cubicBezTo>
                  <a:pt x="1573" y="83"/>
                  <a:pt x="1559" y="85"/>
                  <a:pt x="1556" y="83"/>
                </a:cubicBezTo>
                <a:cubicBezTo>
                  <a:pt x="1553" y="82"/>
                  <a:pt x="1548" y="80"/>
                  <a:pt x="1546" y="81"/>
                </a:cubicBezTo>
                <a:cubicBezTo>
                  <a:pt x="1545" y="82"/>
                  <a:pt x="1541" y="88"/>
                  <a:pt x="1541" y="88"/>
                </a:cubicBezTo>
                <a:cubicBezTo>
                  <a:pt x="1541" y="88"/>
                  <a:pt x="1539" y="89"/>
                  <a:pt x="1536" y="86"/>
                </a:cubicBezTo>
                <a:cubicBezTo>
                  <a:pt x="1534" y="82"/>
                  <a:pt x="1522" y="83"/>
                  <a:pt x="1518" y="83"/>
                </a:cubicBezTo>
                <a:cubicBezTo>
                  <a:pt x="1514" y="83"/>
                  <a:pt x="1510" y="83"/>
                  <a:pt x="1506" y="84"/>
                </a:cubicBezTo>
                <a:cubicBezTo>
                  <a:pt x="1502" y="84"/>
                  <a:pt x="1499" y="85"/>
                  <a:pt x="1496" y="83"/>
                </a:cubicBezTo>
                <a:cubicBezTo>
                  <a:pt x="1493" y="80"/>
                  <a:pt x="1489" y="79"/>
                  <a:pt x="1488" y="78"/>
                </a:cubicBezTo>
                <a:cubicBezTo>
                  <a:pt x="1486" y="77"/>
                  <a:pt x="1478" y="77"/>
                  <a:pt x="1471" y="77"/>
                </a:cubicBezTo>
                <a:cubicBezTo>
                  <a:pt x="1465" y="78"/>
                  <a:pt x="1458" y="78"/>
                  <a:pt x="1458" y="78"/>
                </a:cubicBezTo>
                <a:cubicBezTo>
                  <a:pt x="1458" y="78"/>
                  <a:pt x="1455" y="77"/>
                  <a:pt x="1451" y="74"/>
                </a:cubicBezTo>
                <a:cubicBezTo>
                  <a:pt x="1446" y="72"/>
                  <a:pt x="1442" y="70"/>
                  <a:pt x="1440" y="70"/>
                </a:cubicBezTo>
                <a:cubicBezTo>
                  <a:pt x="1439" y="70"/>
                  <a:pt x="1427" y="72"/>
                  <a:pt x="1424" y="70"/>
                </a:cubicBezTo>
                <a:cubicBezTo>
                  <a:pt x="1422" y="68"/>
                  <a:pt x="1419" y="67"/>
                  <a:pt x="1417" y="67"/>
                </a:cubicBezTo>
                <a:cubicBezTo>
                  <a:pt x="1415" y="67"/>
                  <a:pt x="1414" y="64"/>
                  <a:pt x="1416" y="64"/>
                </a:cubicBezTo>
                <a:cubicBezTo>
                  <a:pt x="1418" y="64"/>
                  <a:pt x="1429" y="61"/>
                  <a:pt x="1429" y="61"/>
                </a:cubicBezTo>
                <a:cubicBezTo>
                  <a:pt x="1429" y="61"/>
                  <a:pt x="1426" y="57"/>
                  <a:pt x="1422" y="57"/>
                </a:cubicBezTo>
                <a:cubicBezTo>
                  <a:pt x="1418" y="57"/>
                  <a:pt x="1412" y="55"/>
                  <a:pt x="1410" y="55"/>
                </a:cubicBezTo>
                <a:cubicBezTo>
                  <a:pt x="1408" y="55"/>
                  <a:pt x="1409" y="57"/>
                  <a:pt x="1405" y="56"/>
                </a:cubicBezTo>
                <a:cubicBezTo>
                  <a:pt x="1402" y="55"/>
                  <a:pt x="1398" y="54"/>
                  <a:pt x="1396" y="55"/>
                </a:cubicBezTo>
                <a:cubicBezTo>
                  <a:pt x="1393" y="57"/>
                  <a:pt x="1388" y="59"/>
                  <a:pt x="1394" y="60"/>
                </a:cubicBezTo>
                <a:cubicBezTo>
                  <a:pt x="1399" y="62"/>
                  <a:pt x="1405" y="60"/>
                  <a:pt x="1406" y="63"/>
                </a:cubicBezTo>
                <a:cubicBezTo>
                  <a:pt x="1408" y="65"/>
                  <a:pt x="1406" y="66"/>
                  <a:pt x="1406" y="68"/>
                </a:cubicBezTo>
                <a:cubicBezTo>
                  <a:pt x="1406" y="69"/>
                  <a:pt x="1403" y="73"/>
                  <a:pt x="1401" y="74"/>
                </a:cubicBezTo>
                <a:cubicBezTo>
                  <a:pt x="1399" y="75"/>
                  <a:pt x="1397" y="73"/>
                  <a:pt x="1393" y="75"/>
                </a:cubicBezTo>
                <a:cubicBezTo>
                  <a:pt x="1390" y="77"/>
                  <a:pt x="1380" y="75"/>
                  <a:pt x="1379" y="76"/>
                </a:cubicBezTo>
                <a:cubicBezTo>
                  <a:pt x="1378" y="77"/>
                  <a:pt x="1376" y="73"/>
                  <a:pt x="1374" y="74"/>
                </a:cubicBezTo>
                <a:cubicBezTo>
                  <a:pt x="1372" y="75"/>
                  <a:pt x="1367" y="80"/>
                  <a:pt x="1364" y="79"/>
                </a:cubicBezTo>
                <a:cubicBezTo>
                  <a:pt x="1362" y="79"/>
                  <a:pt x="1358" y="76"/>
                  <a:pt x="1358" y="73"/>
                </a:cubicBezTo>
                <a:cubicBezTo>
                  <a:pt x="1358" y="70"/>
                  <a:pt x="1357" y="66"/>
                  <a:pt x="1356" y="66"/>
                </a:cubicBezTo>
                <a:cubicBezTo>
                  <a:pt x="1355" y="65"/>
                  <a:pt x="1346" y="65"/>
                  <a:pt x="1343" y="65"/>
                </a:cubicBezTo>
                <a:cubicBezTo>
                  <a:pt x="1340" y="65"/>
                  <a:pt x="1331" y="66"/>
                  <a:pt x="1329" y="68"/>
                </a:cubicBezTo>
                <a:cubicBezTo>
                  <a:pt x="1328" y="69"/>
                  <a:pt x="1324" y="70"/>
                  <a:pt x="1321" y="70"/>
                </a:cubicBezTo>
                <a:cubicBezTo>
                  <a:pt x="1318" y="70"/>
                  <a:pt x="1316" y="68"/>
                  <a:pt x="1310" y="67"/>
                </a:cubicBezTo>
                <a:cubicBezTo>
                  <a:pt x="1305" y="66"/>
                  <a:pt x="1292" y="66"/>
                  <a:pt x="1291" y="66"/>
                </a:cubicBezTo>
                <a:cubicBezTo>
                  <a:pt x="1289" y="66"/>
                  <a:pt x="1284" y="65"/>
                  <a:pt x="1286" y="64"/>
                </a:cubicBezTo>
                <a:cubicBezTo>
                  <a:pt x="1288" y="62"/>
                  <a:pt x="1294" y="57"/>
                  <a:pt x="1290" y="55"/>
                </a:cubicBezTo>
                <a:cubicBezTo>
                  <a:pt x="1287" y="53"/>
                  <a:pt x="1279" y="53"/>
                  <a:pt x="1276" y="52"/>
                </a:cubicBezTo>
                <a:cubicBezTo>
                  <a:pt x="1273" y="52"/>
                  <a:pt x="1269" y="51"/>
                  <a:pt x="1264" y="52"/>
                </a:cubicBezTo>
                <a:cubicBezTo>
                  <a:pt x="1259" y="53"/>
                  <a:pt x="1258" y="55"/>
                  <a:pt x="1255" y="53"/>
                </a:cubicBezTo>
                <a:cubicBezTo>
                  <a:pt x="1253" y="51"/>
                  <a:pt x="1261" y="54"/>
                  <a:pt x="1253" y="51"/>
                </a:cubicBezTo>
                <a:cubicBezTo>
                  <a:pt x="1245" y="48"/>
                  <a:pt x="1241" y="48"/>
                  <a:pt x="1239" y="49"/>
                </a:cubicBezTo>
                <a:cubicBezTo>
                  <a:pt x="1237" y="50"/>
                  <a:pt x="1239" y="50"/>
                  <a:pt x="1233" y="52"/>
                </a:cubicBezTo>
                <a:cubicBezTo>
                  <a:pt x="1227" y="54"/>
                  <a:pt x="1224" y="55"/>
                  <a:pt x="1222" y="56"/>
                </a:cubicBezTo>
                <a:cubicBezTo>
                  <a:pt x="1221" y="56"/>
                  <a:pt x="1211" y="54"/>
                  <a:pt x="1210" y="53"/>
                </a:cubicBezTo>
                <a:cubicBezTo>
                  <a:pt x="1209" y="52"/>
                  <a:pt x="1205" y="54"/>
                  <a:pt x="1201" y="55"/>
                </a:cubicBezTo>
                <a:cubicBezTo>
                  <a:pt x="1197" y="57"/>
                  <a:pt x="1195" y="59"/>
                  <a:pt x="1191" y="58"/>
                </a:cubicBezTo>
                <a:cubicBezTo>
                  <a:pt x="1187" y="57"/>
                  <a:pt x="1181" y="57"/>
                  <a:pt x="1177" y="59"/>
                </a:cubicBezTo>
                <a:cubicBezTo>
                  <a:pt x="1174" y="60"/>
                  <a:pt x="1171" y="60"/>
                  <a:pt x="1167" y="63"/>
                </a:cubicBezTo>
                <a:cubicBezTo>
                  <a:pt x="1163" y="66"/>
                  <a:pt x="1156" y="67"/>
                  <a:pt x="1156" y="67"/>
                </a:cubicBezTo>
                <a:cubicBezTo>
                  <a:pt x="1156" y="67"/>
                  <a:pt x="1150" y="67"/>
                  <a:pt x="1146" y="67"/>
                </a:cubicBezTo>
                <a:cubicBezTo>
                  <a:pt x="1143" y="67"/>
                  <a:pt x="1138" y="67"/>
                  <a:pt x="1141" y="69"/>
                </a:cubicBezTo>
                <a:cubicBezTo>
                  <a:pt x="1144" y="72"/>
                  <a:pt x="1153" y="75"/>
                  <a:pt x="1155" y="76"/>
                </a:cubicBezTo>
                <a:cubicBezTo>
                  <a:pt x="1156" y="78"/>
                  <a:pt x="1157" y="82"/>
                  <a:pt x="1155" y="83"/>
                </a:cubicBezTo>
                <a:cubicBezTo>
                  <a:pt x="1153" y="85"/>
                  <a:pt x="1150" y="84"/>
                  <a:pt x="1150" y="81"/>
                </a:cubicBezTo>
                <a:cubicBezTo>
                  <a:pt x="1150" y="77"/>
                  <a:pt x="1149" y="77"/>
                  <a:pt x="1145" y="76"/>
                </a:cubicBezTo>
                <a:cubicBezTo>
                  <a:pt x="1140" y="74"/>
                  <a:pt x="1141" y="75"/>
                  <a:pt x="1137" y="72"/>
                </a:cubicBezTo>
                <a:cubicBezTo>
                  <a:pt x="1133" y="68"/>
                  <a:pt x="1129" y="69"/>
                  <a:pt x="1127" y="71"/>
                </a:cubicBezTo>
                <a:cubicBezTo>
                  <a:pt x="1125" y="73"/>
                  <a:pt x="1126" y="78"/>
                  <a:pt x="1124" y="78"/>
                </a:cubicBezTo>
                <a:cubicBezTo>
                  <a:pt x="1122" y="79"/>
                  <a:pt x="1119" y="80"/>
                  <a:pt x="1119" y="77"/>
                </a:cubicBezTo>
                <a:cubicBezTo>
                  <a:pt x="1118" y="73"/>
                  <a:pt x="1118" y="67"/>
                  <a:pt x="1116" y="71"/>
                </a:cubicBezTo>
                <a:cubicBezTo>
                  <a:pt x="1113" y="74"/>
                  <a:pt x="1112" y="74"/>
                  <a:pt x="1112" y="76"/>
                </a:cubicBezTo>
                <a:cubicBezTo>
                  <a:pt x="1112" y="78"/>
                  <a:pt x="1114" y="80"/>
                  <a:pt x="1113" y="83"/>
                </a:cubicBezTo>
                <a:cubicBezTo>
                  <a:pt x="1113" y="87"/>
                  <a:pt x="1113" y="89"/>
                  <a:pt x="1114" y="89"/>
                </a:cubicBezTo>
                <a:cubicBezTo>
                  <a:pt x="1115" y="89"/>
                  <a:pt x="1117" y="86"/>
                  <a:pt x="1121" y="85"/>
                </a:cubicBezTo>
                <a:cubicBezTo>
                  <a:pt x="1124" y="84"/>
                  <a:pt x="1130" y="82"/>
                  <a:pt x="1131" y="86"/>
                </a:cubicBezTo>
                <a:cubicBezTo>
                  <a:pt x="1131" y="89"/>
                  <a:pt x="1135" y="90"/>
                  <a:pt x="1131" y="92"/>
                </a:cubicBezTo>
                <a:cubicBezTo>
                  <a:pt x="1127" y="93"/>
                  <a:pt x="1123" y="93"/>
                  <a:pt x="1122" y="90"/>
                </a:cubicBezTo>
                <a:cubicBezTo>
                  <a:pt x="1122" y="88"/>
                  <a:pt x="1119" y="88"/>
                  <a:pt x="1116" y="90"/>
                </a:cubicBezTo>
                <a:cubicBezTo>
                  <a:pt x="1114" y="92"/>
                  <a:pt x="1108" y="99"/>
                  <a:pt x="1108" y="99"/>
                </a:cubicBezTo>
                <a:cubicBezTo>
                  <a:pt x="1108" y="99"/>
                  <a:pt x="1099" y="103"/>
                  <a:pt x="1098" y="102"/>
                </a:cubicBezTo>
                <a:cubicBezTo>
                  <a:pt x="1097" y="101"/>
                  <a:pt x="1101" y="97"/>
                  <a:pt x="1104" y="95"/>
                </a:cubicBezTo>
                <a:cubicBezTo>
                  <a:pt x="1107" y="93"/>
                  <a:pt x="1109" y="89"/>
                  <a:pt x="1108" y="88"/>
                </a:cubicBezTo>
                <a:cubicBezTo>
                  <a:pt x="1107" y="87"/>
                  <a:pt x="1105" y="80"/>
                  <a:pt x="1106" y="78"/>
                </a:cubicBezTo>
                <a:cubicBezTo>
                  <a:pt x="1107" y="76"/>
                  <a:pt x="1110" y="73"/>
                  <a:pt x="1107" y="71"/>
                </a:cubicBezTo>
                <a:cubicBezTo>
                  <a:pt x="1103" y="69"/>
                  <a:pt x="1100" y="67"/>
                  <a:pt x="1097" y="66"/>
                </a:cubicBezTo>
                <a:cubicBezTo>
                  <a:pt x="1094" y="65"/>
                  <a:pt x="1091" y="71"/>
                  <a:pt x="1088" y="72"/>
                </a:cubicBezTo>
                <a:cubicBezTo>
                  <a:pt x="1085" y="74"/>
                  <a:pt x="1086" y="76"/>
                  <a:pt x="1082" y="76"/>
                </a:cubicBezTo>
                <a:cubicBezTo>
                  <a:pt x="1079" y="76"/>
                  <a:pt x="1077" y="81"/>
                  <a:pt x="1082" y="83"/>
                </a:cubicBezTo>
                <a:cubicBezTo>
                  <a:pt x="1088" y="86"/>
                  <a:pt x="1090" y="88"/>
                  <a:pt x="1088" y="90"/>
                </a:cubicBezTo>
                <a:cubicBezTo>
                  <a:pt x="1087" y="91"/>
                  <a:pt x="1080" y="89"/>
                  <a:pt x="1080" y="89"/>
                </a:cubicBezTo>
                <a:cubicBezTo>
                  <a:pt x="1080" y="89"/>
                  <a:pt x="1075" y="86"/>
                  <a:pt x="1072" y="86"/>
                </a:cubicBezTo>
                <a:cubicBezTo>
                  <a:pt x="1069" y="86"/>
                  <a:pt x="1066" y="85"/>
                  <a:pt x="1063" y="84"/>
                </a:cubicBezTo>
                <a:cubicBezTo>
                  <a:pt x="1060" y="84"/>
                  <a:pt x="1054" y="84"/>
                  <a:pt x="1052" y="85"/>
                </a:cubicBezTo>
                <a:cubicBezTo>
                  <a:pt x="1051" y="87"/>
                  <a:pt x="1047" y="91"/>
                  <a:pt x="1044" y="90"/>
                </a:cubicBezTo>
                <a:cubicBezTo>
                  <a:pt x="1041" y="88"/>
                  <a:pt x="1041" y="87"/>
                  <a:pt x="1037" y="88"/>
                </a:cubicBezTo>
                <a:cubicBezTo>
                  <a:pt x="1032" y="90"/>
                  <a:pt x="1028" y="87"/>
                  <a:pt x="1026" y="90"/>
                </a:cubicBezTo>
                <a:cubicBezTo>
                  <a:pt x="1024" y="92"/>
                  <a:pt x="1026" y="92"/>
                  <a:pt x="1018" y="90"/>
                </a:cubicBezTo>
                <a:cubicBezTo>
                  <a:pt x="1011" y="87"/>
                  <a:pt x="1013" y="91"/>
                  <a:pt x="1006" y="92"/>
                </a:cubicBezTo>
                <a:cubicBezTo>
                  <a:pt x="999" y="93"/>
                  <a:pt x="995" y="91"/>
                  <a:pt x="993" y="93"/>
                </a:cubicBezTo>
                <a:cubicBezTo>
                  <a:pt x="991" y="96"/>
                  <a:pt x="988" y="100"/>
                  <a:pt x="987" y="97"/>
                </a:cubicBezTo>
                <a:cubicBezTo>
                  <a:pt x="986" y="94"/>
                  <a:pt x="991" y="90"/>
                  <a:pt x="989" y="88"/>
                </a:cubicBezTo>
                <a:cubicBezTo>
                  <a:pt x="987" y="87"/>
                  <a:pt x="979" y="88"/>
                  <a:pt x="978" y="89"/>
                </a:cubicBezTo>
                <a:cubicBezTo>
                  <a:pt x="977" y="90"/>
                  <a:pt x="978" y="94"/>
                  <a:pt x="979" y="96"/>
                </a:cubicBezTo>
                <a:cubicBezTo>
                  <a:pt x="979" y="97"/>
                  <a:pt x="981" y="103"/>
                  <a:pt x="978" y="102"/>
                </a:cubicBezTo>
                <a:cubicBezTo>
                  <a:pt x="976" y="101"/>
                  <a:pt x="976" y="97"/>
                  <a:pt x="974" y="97"/>
                </a:cubicBezTo>
                <a:cubicBezTo>
                  <a:pt x="972" y="98"/>
                  <a:pt x="969" y="99"/>
                  <a:pt x="968" y="100"/>
                </a:cubicBezTo>
                <a:cubicBezTo>
                  <a:pt x="967" y="100"/>
                  <a:pt x="962" y="100"/>
                  <a:pt x="961" y="102"/>
                </a:cubicBezTo>
                <a:cubicBezTo>
                  <a:pt x="960" y="104"/>
                  <a:pt x="962" y="108"/>
                  <a:pt x="960" y="108"/>
                </a:cubicBezTo>
                <a:cubicBezTo>
                  <a:pt x="958" y="108"/>
                  <a:pt x="956" y="110"/>
                  <a:pt x="952" y="107"/>
                </a:cubicBezTo>
                <a:cubicBezTo>
                  <a:pt x="948" y="105"/>
                  <a:pt x="948" y="106"/>
                  <a:pt x="947" y="107"/>
                </a:cubicBezTo>
                <a:cubicBezTo>
                  <a:pt x="946" y="108"/>
                  <a:pt x="940" y="111"/>
                  <a:pt x="940" y="107"/>
                </a:cubicBezTo>
                <a:cubicBezTo>
                  <a:pt x="940" y="104"/>
                  <a:pt x="941" y="103"/>
                  <a:pt x="937" y="100"/>
                </a:cubicBezTo>
                <a:cubicBezTo>
                  <a:pt x="934" y="98"/>
                  <a:pt x="937" y="98"/>
                  <a:pt x="941" y="100"/>
                </a:cubicBezTo>
                <a:cubicBezTo>
                  <a:pt x="946" y="101"/>
                  <a:pt x="951" y="102"/>
                  <a:pt x="960" y="99"/>
                </a:cubicBezTo>
                <a:cubicBezTo>
                  <a:pt x="968" y="97"/>
                  <a:pt x="971" y="96"/>
                  <a:pt x="968" y="94"/>
                </a:cubicBezTo>
                <a:cubicBezTo>
                  <a:pt x="965" y="93"/>
                  <a:pt x="961" y="91"/>
                  <a:pt x="956" y="90"/>
                </a:cubicBezTo>
                <a:cubicBezTo>
                  <a:pt x="951" y="90"/>
                  <a:pt x="943" y="90"/>
                  <a:pt x="935" y="86"/>
                </a:cubicBezTo>
                <a:cubicBezTo>
                  <a:pt x="927" y="83"/>
                  <a:pt x="925" y="82"/>
                  <a:pt x="921" y="82"/>
                </a:cubicBezTo>
                <a:cubicBezTo>
                  <a:pt x="918" y="81"/>
                  <a:pt x="897" y="77"/>
                  <a:pt x="888" y="79"/>
                </a:cubicBezTo>
                <a:cubicBezTo>
                  <a:pt x="878" y="80"/>
                  <a:pt x="852" y="87"/>
                  <a:pt x="851" y="88"/>
                </a:cubicBezTo>
                <a:cubicBezTo>
                  <a:pt x="849" y="90"/>
                  <a:pt x="847" y="94"/>
                  <a:pt x="842" y="98"/>
                </a:cubicBezTo>
                <a:cubicBezTo>
                  <a:pt x="837" y="102"/>
                  <a:pt x="828" y="110"/>
                  <a:pt x="821" y="112"/>
                </a:cubicBezTo>
                <a:cubicBezTo>
                  <a:pt x="814" y="113"/>
                  <a:pt x="805" y="119"/>
                  <a:pt x="805" y="121"/>
                </a:cubicBezTo>
                <a:cubicBezTo>
                  <a:pt x="805" y="122"/>
                  <a:pt x="808" y="128"/>
                  <a:pt x="808" y="129"/>
                </a:cubicBezTo>
                <a:cubicBezTo>
                  <a:pt x="807" y="130"/>
                  <a:pt x="809" y="136"/>
                  <a:pt x="813" y="138"/>
                </a:cubicBezTo>
                <a:cubicBezTo>
                  <a:pt x="817" y="139"/>
                  <a:pt x="825" y="139"/>
                  <a:pt x="825" y="136"/>
                </a:cubicBezTo>
                <a:cubicBezTo>
                  <a:pt x="825" y="134"/>
                  <a:pt x="831" y="129"/>
                  <a:pt x="831" y="133"/>
                </a:cubicBezTo>
                <a:cubicBezTo>
                  <a:pt x="832" y="136"/>
                  <a:pt x="836" y="141"/>
                  <a:pt x="835" y="144"/>
                </a:cubicBezTo>
                <a:cubicBezTo>
                  <a:pt x="834" y="146"/>
                  <a:pt x="835" y="148"/>
                  <a:pt x="837" y="148"/>
                </a:cubicBezTo>
                <a:cubicBezTo>
                  <a:pt x="840" y="147"/>
                  <a:pt x="854" y="144"/>
                  <a:pt x="854" y="144"/>
                </a:cubicBezTo>
                <a:cubicBezTo>
                  <a:pt x="854" y="144"/>
                  <a:pt x="859" y="143"/>
                  <a:pt x="858" y="139"/>
                </a:cubicBezTo>
                <a:cubicBezTo>
                  <a:pt x="857" y="136"/>
                  <a:pt x="863" y="132"/>
                  <a:pt x="864" y="131"/>
                </a:cubicBezTo>
                <a:cubicBezTo>
                  <a:pt x="865" y="130"/>
                  <a:pt x="869" y="125"/>
                  <a:pt x="864" y="124"/>
                </a:cubicBezTo>
                <a:cubicBezTo>
                  <a:pt x="859" y="122"/>
                  <a:pt x="856" y="122"/>
                  <a:pt x="861" y="118"/>
                </a:cubicBezTo>
                <a:cubicBezTo>
                  <a:pt x="866" y="113"/>
                  <a:pt x="870" y="118"/>
                  <a:pt x="876" y="111"/>
                </a:cubicBezTo>
                <a:cubicBezTo>
                  <a:pt x="883" y="104"/>
                  <a:pt x="875" y="102"/>
                  <a:pt x="882" y="102"/>
                </a:cubicBezTo>
                <a:cubicBezTo>
                  <a:pt x="889" y="101"/>
                  <a:pt x="897" y="101"/>
                  <a:pt x="895" y="103"/>
                </a:cubicBezTo>
                <a:cubicBezTo>
                  <a:pt x="894" y="105"/>
                  <a:pt x="885" y="110"/>
                  <a:pt x="880" y="113"/>
                </a:cubicBezTo>
                <a:cubicBezTo>
                  <a:pt x="875" y="115"/>
                  <a:pt x="876" y="119"/>
                  <a:pt x="878" y="121"/>
                </a:cubicBezTo>
                <a:cubicBezTo>
                  <a:pt x="880" y="124"/>
                  <a:pt x="881" y="129"/>
                  <a:pt x="884" y="128"/>
                </a:cubicBezTo>
                <a:cubicBezTo>
                  <a:pt x="887" y="127"/>
                  <a:pt x="892" y="125"/>
                  <a:pt x="895" y="125"/>
                </a:cubicBezTo>
                <a:cubicBezTo>
                  <a:pt x="899" y="125"/>
                  <a:pt x="907" y="125"/>
                  <a:pt x="908" y="125"/>
                </a:cubicBezTo>
                <a:cubicBezTo>
                  <a:pt x="909" y="125"/>
                  <a:pt x="914" y="130"/>
                  <a:pt x="911" y="131"/>
                </a:cubicBezTo>
                <a:cubicBezTo>
                  <a:pt x="908" y="132"/>
                  <a:pt x="904" y="131"/>
                  <a:pt x="898" y="132"/>
                </a:cubicBezTo>
                <a:cubicBezTo>
                  <a:pt x="892" y="132"/>
                  <a:pt x="884" y="132"/>
                  <a:pt x="884" y="133"/>
                </a:cubicBezTo>
                <a:cubicBezTo>
                  <a:pt x="884" y="134"/>
                  <a:pt x="893" y="137"/>
                  <a:pt x="890" y="139"/>
                </a:cubicBezTo>
                <a:cubicBezTo>
                  <a:pt x="887" y="141"/>
                  <a:pt x="884" y="138"/>
                  <a:pt x="880" y="138"/>
                </a:cubicBezTo>
                <a:cubicBezTo>
                  <a:pt x="876" y="138"/>
                  <a:pt x="874" y="143"/>
                  <a:pt x="873" y="146"/>
                </a:cubicBezTo>
                <a:cubicBezTo>
                  <a:pt x="872" y="149"/>
                  <a:pt x="875" y="154"/>
                  <a:pt x="869" y="152"/>
                </a:cubicBezTo>
                <a:cubicBezTo>
                  <a:pt x="864" y="150"/>
                  <a:pt x="859" y="150"/>
                  <a:pt x="858" y="151"/>
                </a:cubicBezTo>
                <a:cubicBezTo>
                  <a:pt x="856" y="152"/>
                  <a:pt x="852" y="153"/>
                  <a:pt x="848" y="155"/>
                </a:cubicBezTo>
                <a:cubicBezTo>
                  <a:pt x="844" y="156"/>
                  <a:pt x="846" y="153"/>
                  <a:pt x="841" y="153"/>
                </a:cubicBezTo>
                <a:cubicBezTo>
                  <a:pt x="836" y="153"/>
                  <a:pt x="836" y="153"/>
                  <a:pt x="836" y="153"/>
                </a:cubicBezTo>
                <a:cubicBezTo>
                  <a:pt x="833" y="153"/>
                  <a:pt x="833" y="153"/>
                  <a:pt x="833" y="153"/>
                </a:cubicBezTo>
                <a:cubicBezTo>
                  <a:pt x="833" y="153"/>
                  <a:pt x="830" y="151"/>
                  <a:pt x="830" y="148"/>
                </a:cubicBezTo>
                <a:cubicBezTo>
                  <a:pt x="829" y="145"/>
                  <a:pt x="831" y="142"/>
                  <a:pt x="829" y="141"/>
                </a:cubicBezTo>
                <a:cubicBezTo>
                  <a:pt x="827" y="140"/>
                  <a:pt x="820" y="141"/>
                  <a:pt x="819" y="144"/>
                </a:cubicBezTo>
                <a:cubicBezTo>
                  <a:pt x="818" y="146"/>
                  <a:pt x="817" y="150"/>
                  <a:pt x="819" y="152"/>
                </a:cubicBezTo>
                <a:cubicBezTo>
                  <a:pt x="820" y="154"/>
                  <a:pt x="825" y="158"/>
                  <a:pt x="820" y="157"/>
                </a:cubicBezTo>
                <a:cubicBezTo>
                  <a:pt x="816" y="155"/>
                  <a:pt x="811" y="155"/>
                  <a:pt x="808" y="157"/>
                </a:cubicBezTo>
                <a:cubicBezTo>
                  <a:pt x="805" y="160"/>
                  <a:pt x="800" y="164"/>
                  <a:pt x="800" y="164"/>
                </a:cubicBezTo>
                <a:cubicBezTo>
                  <a:pt x="800" y="164"/>
                  <a:pt x="790" y="165"/>
                  <a:pt x="790" y="167"/>
                </a:cubicBezTo>
                <a:cubicBezTo>
                  <a:pt x="790" y="170"/>
                  <a:pt x="790" y="173"/>
                  <a:pt x="787" y="173"/>
                </a:cubicBezTo>
                <a:cubicBezTo>
                  <a:pt x="783" y="174"/>
                  <a:pt x="779" y="175"/>
                  <a:pt x="774" y="175"/>
                </a:cubicBezTo>
                <a:cubicBezTo>
                  <a:pt x="770" y="176"/>
                  <a:pt x="770" y="178"/>
                  <a:pt x="765" y="178"/>
                </a:cubicBezTo>
                <a:cubicBezTo>
                  <a:pt x="759" y="179"/>
                  <a:pt x="759" y="181"/>
                  <a:pt x="764" y="182"/>
                </a:cubicBezTo>
                <a:cubicBezTo>
                  <a:pt x="769" y="183"/>
                  <a:pt x="776" y="186"/>
                  <a:pt x="777" y="189"/>
                </a:cubicBezTo>
                <a:cubicBezTo>
                  <a:pt x="777" y="192"/>
                  <a:pt x="776" y="196"/>
                  <a:pt x="774" y="200"/>
                </a:cubicBezTo>
                <a:cubicBezTo>
                  <a:pt x="773" y="202"/>
                  <a:pt x="765" y="200"/>
                  <a:pt x="761" y="200"/>
                </a:cubicBezTo>
                <a:cubicBezTo>
                  <a:pt x="756" y="200"/>
                  <a:pt x="747" y="199"/>
                  <a:pt x="743" y="200"/>
                </a:cubicBezTo>
                <a:cubicBezTo>
                  <a:pt x="739" y="202"/>
                  <a:pt x="740" y="209"/>
                  <a:pt x="741" y="213"/>
                </a:cubicBezTo>
                <a:cubicBezTo>
                  <a:pt x="742" y="216"/>
                  <a:pt x="741" y="218"/>
                  <a:pt x="739" y="219"/>
                </a:cubicBezTo>
                <a:cubicBezTo>
                  <a:pt x="738" y="220"/>
                  <a:pt x="738" y="224"/>
                  <a:pt x="739" y="225"/>
                </a:cubicBezTo>
                <a:cubicBezTo>
                  <a:pt x="741" y="227"/>
                  <a:pt x="743" y="230"/>
                  <a:pt x="744" y="231"/>
                </a:cubicBezTo>
                <a:cubicBezTo>
                  <a:pt x="746" y="231"/>
                  <a:pt x="751" y="230"/>
                  <a:pt x="753" y="231"/>
                </a:cubicBezTo>
                <a:cubicBezTo>
                  <a:pt x="755" y="233"/>
                  <a:pt x="756" y="238"/>
                  <a:pt x="758" y="237"/>
                </a:cubicBezTo>
                <a:cubicBezTo>
                  <a:pt x="759" y="236"/>
                  <a:pt x="760" y="231"/>
                  <a:pt x="762" y="232"/>
                </a:cubicBezTo>
                <a:cubicBezTo>
                  <a:pt x="764" y="233"/>
                  <a:pt x="769" y="231"/>
                  <a:pt x="772" y="231"/>
                </a:cubicBezTo>
                <a:cubicBezTo>
                  <a:pt x="775" y="231"/>
                  <a:pt x="777" y="227"/>
                  <a:pt x="781" y="225"/>
                </a:cubicBezTo>
                <a:cubicBezTo>
                  <a:pt x="784" y="223"/>
                  <a:pt x="782" y="223"/>
                  <a:pt x="781" y="221"/>
                </a:cubicBezTo>
                <a:cubicBezTo>
                  <a:pt x="780" y="219"/>
                  <a:pt x="784" y="216"/>
                  <a:pt x="787" y="213"/>
                </a:cubicBezTo>
                <a:cubicBezTo>
                  <a:pt x="790" y="211"/>
                  <a:pt x="795" y="213"/>
                  <a:pt x="796" y="210"/>
                </a:cubicBezTo>
                <a:cubicBezTo>
                  <a:pt x="797" y="207"/>
                  <a:pt x="797" y="202"/>
                  <a:pt x="800" y="202"/>
                </a:cubicBezTo>
                <a:cubicBezTo>
                  <a:pt x="803" y="202"/>
                  <a:pt x="808" y="204"/>
                  <a:pt x="810" y="204"/>
                </a:cubicBezTo>
                <a:cubicBezTo>
                  <a:pt x="813" y="204"/>
                  <a:pt x="819" y="200"/>
                  <a:pt x="820" y="199"/>
                </a:cubicBezTo>
                <a:cubicBezTo>
                  <a:pt x="822" y="199"/>
                  <a:pt x="827" y="199"/>
                  <a:pt x="828" y="202"/>
                </a:cubicBezTo>
                <a:cubicBezTo>
                  <a:pt x="829" y="206"/>
                  <a:pt x="835" y="210"/>
                  <a:pt x="837" y="211"/>
                </a:cubicBezTo>
                <a:cubicBezTo>
                  <a:pt x="838" y="211"/>
                  <a:pt x="848" y="214"/>
                  <a:pt x="850" y="216"/>
                </a:cubicBezTo>
                <a:cubicBezTo>
                  <a:pt x="851" y="217"/>
                  <a:pt x="853" y="220"/>
                  <a:pt x="854" y="223"/>
                </a:cubicBezTo>
                <a:cubicBezTo>
                  <a:pt x="855" y="226"/>
                  <a:pt x="858" y="226"/>
                  <a:pt x="858" y="223"/>
                </a:cubicBezTo>
                <a:cubicBezTo>
                  <a:pt x="858" y="221"/>
                  <a:pt x="856" y="216"/>
                  <a:pt x="859" y="216"/>
                </a:cubicBezTo>
                <a:cubicBezTo>
                  <a:pt x="861" y="217"/>
                  <a:pt x="864" y="216"/>
                  <a:pt x="864" y="216"/>
                </a:cubicBezTo>
                <a:cubicBezTo>
                  <a:pt x="864" y="216"/>
                  <a:pt x="857" y="211"/>
                  <a:pt x="854" y="209"/>
                </a:cubicBezTo>
                <a:cubicBezTo>
                  <a:pt x="852" y="208"/>
                  <a:pt x="847" y="206"/>
                  <a:pt x="845" y="202"/>
                </a:cubicBezTo>
                <a:cubicBezTo>
                  <a:pt x="842" y="199"/>
                  <a:pt x="837" y="198"/>
                  <a:pt x="837" y="194"/>
                </a:cubicBezTo>
                <a:cubicBezTo>
                  <a:pt x="837" y="190"/>
                  <a:pt x="843" y="192"/>
                  <a:pt x="846" y="195"/>
                </a:cubicBezTo>
                <a:cubicBezTo>
                  <a:pt x="849" y="199"/>
                  <a:pt x="856" y="203"/>
                  <a:pt x="859" y="205"/>
                </a:cubicBezTo>
                <a:cubicBezTo>
                  <a:pt x="862" y="208"/>
                  <a:pt x="866" y="209"/>
                  <a:pt x="867" y="213"/>
                </a:cubicBezTo>
                <a:cubicBezTo>
                  <a:pt x="868" y="216"/>
                  <a:pt x="872" y="220"/>
                  <a:pt x="873" y="221"/>
                </a:cubicBezTo>
                <a:cubicBezTo>
                  <a:pt x="874" y="223"/>
                  <a:pt x="878" y="231"/>
                  <a:pt x="879" y="233"/>
                </a:cubicBezTo>
                <a:cubicBezTo>
                  <a:pt x="880" y="235"/>
                  <a:pt x="884" y="233"/>
                  <a:pt x="886" y="231"/>
                </a:cubicBezTo>
                <a:cubicBezTo>
                  <a:pt x="887" y="230"/>
                  <a:pt x="891" y="229"/>
                  <a:pt x="891" y="226"/>
                </a:cubicBezTo>
                <a:cubicBezTo>
                  <a:pt x="892" y="223"/>
                  <a:pt x="887" y="220"/>
                  <a:pt x="885" y="219"/>
                </a:cubicBezTo>
                <a:cubicBezTo>
                  <a:pt x="884" y="218"/>
                  <a:pt x="889" y="217"/>
                  <a:pt x="891" y="216"/>
                </a:cubicBezTo>
                <a:cubicBezTo>
                  <a:pt x="893" y="214"/>
                  <a:pt x="896" y="211"/>
                  <a:pt x="898" y="214"/>
                </a:cubicBezTo>
                <a:cubicBezTo>
                  <a:pt x="899" y="216"/>
                  <a:pt x="898" y="225"/>
                  <a:pt x="899" y="227"/>
                </a:cubicBezTo>
                <a:cubicBezTo>
                  <a:pt x="900" y="228"/>
                  <a:pt x="907" y="230"/>
                  <a:pt x="909" y="232"/>
                </a:cubicBezTo>
                <a:cubicBezTo>
                  <a:pt x="910" y="234"/>
                  <a:pt x="917" y="235"/>
                  <a:pt x="918" y="234"/>
                </a:cubicBezTo>
                <a:cubicBezTo>
                  <a:pt x="919" y="233"/>
                  <a:pt x="925" y="234"/>
                  <a:pt x="927" y="235"/>
                </a:cubicBezTo>
                <a:cubicBezTo>
                  <a:pt x="928" y="235"/>
                  <a:pt x="933" y="234"/>
                  <a:pt x="936" y="233"/>
                </a:cubicBezTo>
                <a:cubicBezTo>
                  <a:pt x="939" y="233"/>
                  <a:pt x="942" y="230"/>
                  <a:pt x="942" y="235"/>
                </a:cubicBezTo>
                <a:cubicBezTo>
                  <a:pt x="941" y="240"/>
                  <a:pt x="940" y="248"/>
                  <a:pt x="936" y="251"/>
                </a:cubicBezTo>
                <a:cubicBezTo>
                  <a:pt x="932" y="255"/>
                  <a:pt x="934" y="257"/>
                  <a:pt x="930" y="257"/>
                </a:cubicBezTo>
                <a:cubicBezTo>
                  <a:pt x="928" y="257"/>
                  <a:pt x="927" y="257"/>
                  <a:pt x="926" y="258"/>
                </a:cubicBezTo>
                <a:cubicBezTo>
                  <a:pt x="924" y="256"/>
                  <a:pt x="923" y="254"/>
                  <a:pt x="920" y="255"/>
                </a:cubicBezTo>
                <a:cubicBezTo>
                  <a:pt x="916" y="256"/>
                  <a:pt x="910" y="256"/>
                  <a:pt x="906" y="261"/>
                </a:cubicBezTo>
                <a:cubicBezTo>
                  <a:pt x="903" y="265"/>
                  <a:pt x="901" y="265"/>
                  <a:pt x="900" y="264"/>
                </a:cubicBezTo>
                <a:cubicBezTo>
                  <a:pt x="900" y="262"/>
                  <a:pt x="911" y="256"/>
                  <a:pt x="910" y="254"/>
                </a:cubicBezTo>
                <a:cubicBezTo>
                  <a:pt x="908" y="252"/>
                  <a:pt x="899" y="253"/>
                  <a:pt x="894" y="253"/>
                </a:cubicBezTo>
                <a:cubicBezTo>
                  <a:pt x="889" y="253"/>
                  <a:pt x="885" y="250"/>
                  <a:pt x="881" y="249"/>
                </a:cubicBezTo>
                <a:cubicBezTo>
                  <a:pt x="878" y="248"/>
                  <a:pt x="873" y="253"/>
                  <a:pt x="869" y="257"/>
                </a:cubicBezTo>
                <a:cubicBezTo>
                  <a:pt x="865" y="261"/>
                  <a:pt x="862" y="258"/>
                  <a:pt x="859" y="258"/>
                </a:cubicBezTo>
                <a:cubicBezTo>
                  <a:pt x="856" y="258"/>
                  <a:pt x="849" y="253"/>
                  <a:pt x="849" y="253"/>
                </a:cubicBezTo>
                <a:cubicBezTo>
                  <a:pt x="849" y="253"/>
                  <a:pt x="843" y="250"/>
                  <a:pt x="840" y="250"/>
                </a:cubicBezTo>
                <a:cubicBezTo>
                  <a:pt x="837" y="250"/>
                  <a:pt x="832" y="245"/>
                  <a:pt x="831" y="245"/>
                </a:cubicBezTo>
                <a:cubicBezTo>
                  <a:pt x="829" y="245"/>
                  <a:pt x="825" y="242"/>
                  <a:pt x="828" y="241"/>
                </a:cubicBezTo>
                <a:cubicBezTo>
                  <a:pt x="831" y="239"/>
                  <a:pt x="834" y="242"/>
                  <a:pt x="831" y="234"/>
                </a:cubicBezTo>
                <a:cubicBezTo>
                  <a:pt x="828" y="225"/>
                  <a:pt x="821" y="227"/>
                  <a:pt x="819" y="228"/>
                </a:cubicBezTo>
                <a:cubicBezTo>
                  <a:pt x="816" y="230"/>
                  <a:pt x="797" y="229"/>
                  <a:pt x="795" y="229"/>
                </a:cubicBezTo>
                <a:cubicBezTo>
                  <a:pt x="794" y="229"/>
                  <a:pt x="783" y="233"/>
                  <a:pt x="780" y="234"/>
                </a:cubicBezTo>
                <a:cubicBezTo>
                  <a:pt x="776" y="236"/>
                  <a:pt x="770" y="238"/>
                  <a:pt x="769" y="239"/>
                </a:cubicBezTo>
                <a:cubicBezTo>
                  <a:pt x="767" y="239"/>
                  <a:pt x="759" y="237"/>
                  <a:pt x="756" y="239"/>
                </a:cubicBezTo>
                <a:cubicBezTo>
                  <a:pt x="751" y="242"/>
                  <a:pt x="747" y="245"/>
                  <a:pt x="746" y="245"/>
                </a:cubicBezTo>
                <a:cubicBezTo>
                  <a:pt x="745" y="245"/>
                  <a:pt x="741" y="248"/>
                  <a:pt x="739" y="254"/>
                </a:cubicBezTo>
                <a:cubicBezTo>
                  <a:pt x="737" y="259"/>
                  <a:pt x="739" y="264"/>
                  <a:pt x="735" y="266"/>
                </a:cubicBezTo>
                <a:cubicBezTo>
                  <a:pt x="731" y="268"/>
                  <a:pt x="724" y="272"/>
                  <a:pt x="721" y="275"/>
                </a:cubicBezTo>
                <a:cubicBezTo>
                  <a:pt x="717" y="278"/>
                  <a:pt x="714" y="289"/>
                  <a:pt x="710" y="294"/>
                </a:cubicBezTo>
                <a:cubicBezTo>
                  <a:pt x="706" y="299"/>
                  <a:pt x="710" y="303"/>
                  <a:pt x="711" y="306"/>
                </a:cubicBezTo>
                <a:cubicBezTo>
                  <a:pt x="711" y="309"/>
                  <a:pt x="714" y="315"/>
                  <a:pt x="710" y="320"/>
                </a:cubicBezTo>
                <a:cubicBezTo>
                  <a:pt x="706" y="326"/>
                  <a:pt x="706" y="328"/>
                  <a:pt x="704" y="329"/>
                </a:cubicBezTo>
                <a:cubicBezTo>
                  <a:pt x="702" y="329"/>
                  <a:pt x="706" y="331"/>
                  <a:pt x="707" y="334"/>
                </a:cubicBezTo>
                <a:cubicBezTo>
                  <a:pt x="708" y="338"/>
                  <a:pt x="703" y="342"/>
                  <a:pt x="711" y="345"/>
                </a:cubicBezTo>
                <a:cubicBezTo>
                  <a:pt x="718" y="349"/>
                  <a:pt x="721" y="352"/>
                  <a:pt x="723" y="356"/>
                </a:cubicBezTo>
                <a:cubicBezTo>
                  <a:pt x="725" y="361"/>
                  <a:pt x="735" y="368"/>
                  <a:pt x="735" y="368"/>
                </a:cubicBezTo>
                <a:cubicBezTo>
                  <a:pt x="735" y="368"/>
                  <a:pt x="741" y="374"/>
                  <a:pt x="745" y="377"/>
                </a:cubicBezTo>
                <a:cubicBezTo>
                  <a:pt x="748" y="380"/>
                  <a:pt x="749" y="378"/>
                  <a:pt x="750" y="376"/>
                </a:cubicBezTo>
                <a:cubicBezTo>
                  <a:pt x="751" y="373"/>
                  <a:pt x="755" y="373"/>
                  <a:pt x="761" y="373"/>
                </a:cubicBezTo>
                <a:cubicBezTo>
                  <a:pt x="766" y="373"/>
                  <a:pt x="770" y="374"/>
                  <a:pt x="775" y="373"/>
                </a:cubicBezTo>
                <a:cubicBezTo>
                  <a:pt x="780" y="372"/>
                  <a:pt x="786" y="369"/>
                  <a:pt x="788" y="368"/>
                </a:cubicBezTo>
                <a:cubicBezTo>
                  <a:pt x="789" y="367"/>
                  <a:pt x="796" y="363"/>
                  <a:pt x="801" y="366"/>
                </a:cubicBezTo>
                <a:cubicBezTo>
                  <a:pt x="806" y="369"/>
                  <a:pt x="805" y="373"/>
                  <a:pt x="808" y="376"/>
                </a:cubicBezTo>
                <a:cubicBezTo>
                  <a:pt x="810" y="379"/>
                  <a:pt x="815" y="377"/>
                  <a:pt x="818" y="374"/>
                </a:cubicBezTo>
                <a:cubicBezTo>
                  <a:pt x="822" y="372"/>
                  <a:pt x="820" y="373"/>
                  <a:pt x="824" y="375"/>
                </a:cubicBezTo>
                <a:cubicBezTo>
                  <a:pt x="828" y="378"/>
                  <a:pt x="830" y="380"/>
                  <a:pt x="826" y="383"/>
                </a:cubicBezTo>
                <a:cubicBezTo>
                  <a:pt x="823" y="387"/>
                  <a:pt x="825" y="392"/>
                  <a:pt x="823" y="397"/>
                </a:cubicBezTo>
                <a:cubicBezTo>
                  <a:pt x="820" y="402"/>
                  <a:pt x="821" y="403"/>
                  <a:pt x="825" y="406"/>
                </a:cubicBezTo>
                <a:cubicBezTo>
                  <a:pt x="829" y="408"/>
                  <a:pt x="837" y="422"/>
                  <a:pt x="839" y="424"/>
                </a:cubicBezTo>
                <a:cubicBezTo>
                  <a:pt x="841" y="427"/>
                  <a:pt x="838" y="435"/>
                  <a:pt x="841" y="439"/>
                </a:cubicBezTo>
                <a:cubicBezTo>
                  <a:pt x="844" y="444"/>
                  <a:pt x="846" y="447"/>
                  <a:pt x="843" y="449"/>
                </a:cubicBezTo>
                <a:cubicBezTo>
                  <a:pt x="840" y="451"/>
                  <a:pt x="835" y="455"/>
                  <a:pt x="834" y="463"/>
                </a:cubicBezTo>
                <a:cubicBezTo>
                  <a:pt x="834" y="471"/>
                  <a:pt x="836" y="476"/>
                  <a:pt x="837" y="479"/>
                </a:cubicBezTo>
                <a:cubicBezTo>
                  <a:pt x="839" y="481"/>
                  <a:pt x="843" y="488"/>
                  <a:pt x="845" y="491"/>
                </a:cubicBezTo>
                <a:cubicBezTo>
                  <a:pt x="847" y="494"/>
                  <a:pt x="849" y="500"/>
                  <a:pt x="849" y="504"/>
                </a:cubicBezTo>
                <a:cubicBezTo>
                  <a:pt x="850" y="508"/>
                  <a:pt x="848" y="513"/>
                  <a:pt x="850" y="516"/>
                </a:cubicBezTo>
                <a:cubicBezTo>
                  <a:pt x="852" y="518"/>
                  <a:pt x="853" y="521"/>
                  <a:pt x="857" y="524"/>
                </a:cubicBezTo>
                <a:cubicBezTo>
                  <a:pt x="860" y="527"/>
                  <a:pt x="861" y="534"/>
                  <a:pt x="861" y="534"/>
                </a:cubicBezTo>
                <a:cubicBezTo>
                  <a:pt x="861" y="534"/>
                  <a:pt x="862" y="536"/>
                  <a:pt x="863" y="541"/>
                </a:cubicBezTo>
                <a:cubicBezTo>
                  <a:pt x="863" y="545"/>
                  <a:pt x="864" y="547"/>
                  <a:pt x="867" y="549"/>
                </a:cubicBezTo>
                <a:cubicBezTo>
                  <a:pt x="871" y="551"/>
                  <a:pt x="874" y="552"/>
                  <a:pt x="876" y="550"/>
                </a:cubicBezTo>
                <a:cubicBezTo>
                  <a:pt x="878" y="548"/>
                  <a:pt x="887" y="547"/>
                  <a:pt x="892" y="548"/>
                </a:cubicBezTo>
                <a:cubicBezTo>
                  <a:pt x="897" y="548"/>
                  <a:pt x="903" y="546"/>
                  <a:pt x="907" y="542"/>
                </a:cubicBezTo>
                <a:cubicBezTo>
                  <a:pt x="912" y="539"/>
                  <a:pt x="920" y="530"/>
                  <a:pt x="922" y="527"/>
                </a:cubicBezTo>
                <a:cubicBezTo>
                  <a:pt x="925" y="524"/>
                  <a:pt x="931" y="519"/>
                  <a:pt x="930" y="516"/>
                </a:cubicBezTo>
                <a:cubicBezTo>
                  <a:pt x="929" y="513"/>
                  <a:pt x="928" y="510"/>
                  <a:pt x="931" y="509"/>
                </a:cubicBezTo>
                <a:cubicBezTo>
                  <a:pt x="934" y="507"/>
                  <a:pt x="941" y="504"/>
                  <a:pt x="942" y="502"/>
                </a:cubicBezTo>
                <a:cubicBezTo>
                  <a:pt x="942" y="500"/>
                  <a:pt x="939" y="490"/>
                  <a:pt x="938" y="488"/>
                </a:cubicBezTo>
                <a:cubicBezTo>
                  <a:pt x="937" y="486"/>
                  <a:pt x="940" y="483"/>
                  <a:pt x="943" y="479"/>
                </a:cubicBezTo>
                <a:cubicBezTo>
                  <a:pt x="946" y="476"/>
                  <a:pt x="956" y="473"/>
                  <a:pt x="957" y="471"/>
                </a:cubicBezTo>
                <a:cubicBezTo>
                  <a:pt x="959" y="470"/>
                  <a:pt x="963" y="463"/>
                  <a:pt x="963" y="458"/>
                </a:cubicBezTo>
                <a:cubicBezTo>
                  <a:pt x="964" y="454"/>
                  <a:pt x="962" y="448"/>
                  <a:pt x="963" y="445"/>
                </a:cubicBezTo>
                <a:cubicBezTo>
                  <a:pt x="965" y="442"/>
                  <a:pt x="964" y="440"/>
                  <a:pt x="960" y="437"/>
                </a:cubicBezTo>
                <a:cubicBezTo>
                  <a:pt x="957" y="434"/>
                  <a:pt x="958" y="425"/>
                  <a:pt x="957" y="423"/>
                </a:cubicBezTo>
                <a:cubicBezTo>
                  <a:pt x="956" y="422"/>
                  <a:pt x="956" y="414"/>
                  <a:pt x="959" y="413"/>
                </a:cubicBezTo>
                <a:cubicBezTo>
                  <a:pt x="961" y="412"/>
                  <a:pt x="966" y="405"/>
                  <a:pt x="969" y="401"/>
                </a:cubicBezTo>
                <a:cubicBezTo>
                  <a:pt x="972" y="398"/>
                  <a:pt x="981" y="387"/>
                  <a:pt x="985" y="387"/>
                </a:cubicBezTo>
                <a:cubicBezTo>
                  <a:pt x="989" y="386"/>
                  <a:pt x="995" y="380"/>
                  <a:pt x="996" y="376"/>
                </a:cubicBezTo>
                <a:cubicBezTo>
                  <a:pt x="996" y="373"/>
                  <a:pt x="1007" y="360"/>
                  <a:pt x="1007" y="357"/>
                </a:cubicBezTo>
                <a:cubicBezTo>
                  <a:pt x="1008" y="355"/>
                  <a:pt x="1012" y="345"/>
                  <a:pt x="1010" y="343"/>
                </a:cubicBezTo>
                <a:cubicBezTo>
                  <a:pt x="1009" y="340"/>
                  <a:pt x="994" y="346"/>
                  <a:pt x="992" y="347"/>
                </a:cubicBezTo>
                <a:cubicBezTo>
                  <a:pt x="990" y="348"/>
                  <a:pt x="985" y="351"/>
                  <a:pt x="979" y="350"/>
                </a:cubicBezTo>
                <a:cubicBezTo>
                  <a:pt x="973" y="350"/>
                  <a:pt x="975" y="345"/>
                  <a:pt x="975" y="343"/>
                </a:cubicBezTo>
                <a:cubicBezTo>
                  <a:pt x="974" y="340"/>
                  <a:pt x="968" y="332"/>
                  <a:pt x="967" y="331"/>
                </a:cubicBezTo>
                <a:cubicBezTo>
                  <a:pt x="965" y="331"/>
                  <a:pt x="960" y="326"/>
                  <a:pt x="959" y="322"/>
                </a:cubicBezTo>
                <a:cubicBezTo>
                  <a:pt x="957" y="317"/>
                  <a:pt x="954" y="312"/>
                  <a:pt x="951" y="308"/>
                </a:cubicBezTo>
                <a:cubicBezTo>
                  <a:pt x="948" y="305"/>
                  <a:pt x="946" y="297"/>
                  <a:pt x="943" y="292"/>
                </a:cubicBezTo>
                <a:cubicBezTo>
                  <a:pt x="940" y="286"/>
                  <a:pt x="937" y="279"/>
                  <a:pt x="935" y="275"/>
                </a:cubicBezTo>
                <a:cubicBezTo>
                  <a:pt x="934" y="273"/>
                  <a:pt x="933" y="272"/>
                  <a:pt x="933" y="271"/>
                </a:cubicBezTo>
                <a:cubicBezTo>
                  <a:pt x="936" y="270"/>
                  <a:pt x="941" y="269"/>
                  <a:pt x="942" y="271"/>
                </a:cubicBezTo>
                <a:cubicBezTo>
                  <a:pt x="943" y="273"/>
                  <a:pt x="947" y="279"/>
                  <a:pt x="948" y="283"/>
                </a:cubicBezTo>
                <a:cubicBezTo>
                  <a:pt x="948" y="287"/>
                  <a:pt x="952" y="286"/>
                  <a:pt x="953" y="290"/>
                </a:cubicBezTo>
                <a:cubicBezTo>
                  <a:pt x="953" y="294"/>
                  <a:pt x="957" y="303"/>
                  <a:pt x="959" y="304"/>
                </a:cubicBezTo>
                <a:cubicBezTo>
                  <a:pt x="960" y="305"/>
                  <a:pt x="967" y="311"/>
                  <a:pt x="968" y="313"/>
                </a:cubicBezTo>
                <a:cubicBezTo>
                  <a:pt x="969" y="315"/>
                  <a:pt x="971" y="318"/>
                  <a:pt x="972" y="324"/>
                </a:cubicBezTo>
                <a:cubicBezTo>
                  <a:pt x="973" y="330"/>
                  <a:pt x="974" y="337"/>
                  <a:pt x="977" y="339"/>
                </a:cubicBezTo>
                <a:cubicBezTo>
                  <a:pt x="980" y="340"/>
                  <a:pt x="990" y="337"/>
                  <a:pt x="992" y="336"/>
                </a:cubicBezTo>
                <a:cubicBezTo>
                  <a:pt x="994" y="334"/>
                  <a:pt x="1007" y="328"/>
                  <a:pt x="1011" y="328"/>
                </a:cubicBezTo>
                <a:cubicBezTo>
                  <a:pt x="1016" y="328"/>
                  <a:pt x="1016" y="325"/>
                  <a:pt x="1022" y="323"/>
                </a:cubicBezTo>
                <a:cubicBezTo>
                  <a:pt x="1028" y="322"/>
                  <a:pt x="1032" y="318"/>
                  <a:pt x="1036" y="315"/>
                </a:cubicBezTo>
                <a:cubicBezTo>
                  <a:pt x="1040" y="312"/>
                  <a:pt x="1044" y="304"/>
                  <a:pt x="1046" y="302"/>
                </a:cubicBezTo>
                <a:cubicBezTo>
                  <a:pt x="1047" y="299"/>
                  <a:pt x="1051" y="297"/>
                  <a:pt x="1049" y="294"/>
                </a:cubicBezTo>
                <a:cubicBezTo>
                  <a:pt x="1047" y="291"/>
                  <a:pt x="1039" y="287"/>
                  <a:pt x="1036" y="286"/>
                </a:cubicBezTo>
                <a:cubicBezTo>
                  <a:pt x="1033" y="286"/>
                  <a:pt x="1033" y="281"/>
                  <a:pt x="1032" y="281"/>
                </a:cubicBezTo>
                <a:cubicBezTo>
                  <a:pt x="1030" y="281"/>
                  <a:pt x="1030" y="284"/>
                  <a:pt x="1026" y="286"/>
                </a:cubicBezTo>
                <a:cubicBezTo>
                  <a:pt x="1023" y="287"/>
                  <a:pt x="1019" y="291"/>
                  <a:pt x="1016" y="290"/>
                </a:cubicBezTo>
                <a:cubicBezTo>
                  <a:pt x="1013" y="290"/>
                  <a:pt x="1017" y="288"/>
                  <a:pt x="1013" y="284"/>
                </a:cubicBezTo>
                <a:cubicBezTo>
                  <a:pt x="1009" y="281"/>
                  <a:pt x="1007" y="280"/>
                  <a:pt x="1007" y="278"/>
                </a:cubicBezTo>
                <a:cubicBezTo>
                  <a:pt x="1007" y="275"/>
                  <a:pt x="999" y="270"/>
                  <a:pt x="998" y="266"/>
                </a:cubicBezTo>
                <a:cubicBezTo>
                  <a:pt x="997" y="262"/>
                  <a:pt x="1004" y="257"/>
                  <a:pt x="1005" y="261"/>
                </a:cubicBezTo>
                <a:cubicBezTo>
                  <a:pt x="1007" y="264"/>
                  <a:pt x="1009" y="269"/>
                  <a:pt x="1014" y="272"/>
                </a:cubicBezTo>
                <a:cubicBezTo>
                  <a:pt x="1019" y="274"/>
                  <a:pt x="1023" y="278"/>
                  <a:pt x="1026" y="278"/>
                </a:cubicBezTo>
                <a:cubicBezTo>
                  <a:pt x="1028" y="279"/>
                  <a:pt x="1033" y="274"/>
                  <a:pt x="1035" y="275"/>
                </a:cubicBezTo>
                <a:cubicBezTo>
                  <a:pt x="1037" y="276"/>
                  <a:pt x="1041" y="283"/>
                  <a:pt x="1044" y="284"/>
                </a:cubicBezTo>
                <a:cubicBezTo>
                  <a:pt x="1048" y="285"/>
                  <a:pt x="1059" y="285"/>
                  <a:pt x="1061" y="285"/>
                </a:cubicBezTo>
                <a:cubicBezTo>
                  <a:pt x="1063" y="285"/>
                  <a:pt x="1071" y="286"/>
                  <a:pt x="1072" y="283"/>
                </a:cubicBezTo>
                <a:cubicBezTo>
                  <a:pt x="1074" y="281"/>
                  <a:pt x="1075" y="281"/>
                  <a:pt x="1077" y="281"/>
                </a:cubicBezTo>
                <a:cubicBezTo>
                  <a:pt x="1079" y="281"/>
                  <a:pt x="1082" y="288"/>
                  <a:pt x="1085" y="289"/>
                </a:cubicBezTo>
                <a:cubicBezTo>
                  <a:pt x="1088" y="289"/>
                  <a:pt x="1093" y="289"/>
                  <a:pt x="1092" y="294"/>
                </a:cubicBezTo>
                <a:cubicBezTo>
                  <a:pt x="1092" y="299"/>
                  <a:pt x="1094" y="303"/>
                  <a:pt x="1097" y="303"/>
                </a:cubicBezTo>
                <a:cubicBezTo>
                  <a:pt x="1100" y="304"/>
                  <a:pt x="1106" y="298"/>
                  <a:pt x="1106" y="298"/>
                </a:cubicBezTo>
                <a:cubicBezTo>
                  <a:pt x="1106" y="298"/>
                  <a:pt x="1106" y="307"/>
                  <a:pt x="1105" y="311"/>
                </a:cubicBezTo>
                <a:cubicBezTo>
                  <a:pt x="1105" y="314"/>
                  <a:pt x="1110" y="326"/>
                  <a:pt x="1110" y="326"/>
                </a:cubicBezTo>
                <a:cubicBezTo>
                  <a:pt x="1110" y="326"/>
                  <a:pt x="1115" y="338"/>
                  <a:pt x="1117" y="341"/>
                </a:cubicBezTo>
                <a:cubicBezTo>
                  <a:pt x="1118" y="343"/>
                  <a:pt x="1125" y="351"/>
                  <a:pt x="1125" y="355"/>
                </a:cubicBezTo>
                <a:cubicBezTo>
                  <a:pt x="1125" y="358"/>
                  <a:pt x="1125" y="364"/>
                  <a:pt x="1128" y="364"/>
                </a:cubicBezTo>
                <a:cubicBezTo>
                  <a:pt x="1130" y="364"/>
                  <a:pt x="1132" y="357"/>
                  <a:pt x="1135" y="354"/>
                </a:cubicBezTo>
                <a:cubicBezTo>
                  <a:pt x="1138" y="350"/>
                  <a:pt x="1138" y="345"/>
                  <a:pt x="1139" y="341"/>
                </a:cubicBezTo>
                <a:cubicBezTo>
                  <a:pt x="1141" y="337"/>
                  <a:pt x="1141" y="330"/>
                  <a:pt x="1141" y="328"/>
                </a:cubicBezTo>
                <a:cubicBezTo>
                  <a:pt x="1141" y="325"/>
                  <a:pt x="1143" y="323"/>
                  <a:pt x="1148" y="320"/>
                </a:cubicBezTo>
                <a:cubicBezTo>
                  <a:pt x="1153" y="318"/>
                  <a:pt x="1157" y="312"/>
                  <a:pt x="1162" y="308"/>
                </a:cubicBezTo>
                <a:cubicBezTo>
                  <a:pt x="1166" y="305"/>
                  <a:pt x="1166" y="299"/>
                  <a:pt x="1175" y="299"/>
                </a:cubicBezTo>
                <a:cubicBezTo>
                  <a:pt x="1184" y="299"/>
                  <a:pt x="1183" y="299"/>
                  <a:pt x="1186" y="297"/>
                </a:cubicBezTo>
                <a:cubicBezTo>
                  <a:pt x="1188" y="295"/>
                  <a:pt x="1190" y="293"/>
                  <a:pt x="1191" y="297"/>
                </a:cubicBezTo>
                <a:cubicBezTo>
                  <a:pt x="1192" y="301"/>
                  <a:pt x="1199" y="307"/>
                  <a:pt x="1200" y="309"/>
                </a:cubicBezTo>
                <a:cubicBezTo>
                  <a:pt x="1201" y="311"/>
                  <a:pt x="1203" y="315"/>
                  <a:pt x="1203" y="319"/>
                </a:cubicBezTo>
                <a:cubicBezTo>
                  <a:pt x="1203" y="324"/>
                  <a:pt x="1203" y="329"/>
                  <a:pt x="1205" y="329"/>
                </a:cubicBezTo>
                <a:cubicBezTo>
                  <a:pt x="1207" y="329"/>
                  <a:pt x="1211" y="323"/>
                  <a:pt x="1211" y="323"/>
                </a:cubicBezTo>
                <a:cubicBezTo>
                  <a:pt x="1211" y="323"/>
                  <a:pt x="1219" y="317"/>
                  <a:pt x="1219" y="323"/>
                </a:cubicBezTo>
                <a:cubicBezTo>
                  <a:pt x="1219" y="329"/>
                  <a:pt x="1220" y="336"/>
                  <a:pt x="1220" y="339"/>
                </a:cubicBezTo>
                <a:cubicBezTo>
                  <a:pt x="1220" y="343"/>
                  <a:pt x="1227" y="352"/>
                  <a:pt x="1227" y="350"/>
                </a:cubicBezTo>
                <a:cubicBezTo>
                  <a:pt x="1227" y="348"/>
                  <a:pt x="1230" y="341"/>
                  <a:pt x="1230" y="338"/>
                </a:cubicBezTo>
                <a:cubicBezTo>
                  <a:pt x="1230" y="334"/>
                  <a:pt x="1231" y="336"/>
                  <a:pt x="1236" y="339"/>
                </a:cubicBezTo>
                <a:cubicBezTo>
                  <a:pt x="1241" y="343"/>
                  <a:pt x="1245" y="350"/>
                  <a:pt x="1245" y="350"/>
                </a:cubicBezTo>
                <a:cubicBezTo>
                  <a:pt x="1245" y="350"/>
                  <a:pt x="1250" y="354"/>
                  <a:pt x="1250" y="356"/>
                </a:cubicBezTo>
                <a:cubicBezTo>
                  <a:pt x="1251" y="358"/>
                  <a:pt x="1256" y="355"/>
                  <a:pt x="1258" y="353"/>
                </a:cubicBezTo>
                <a:cubicBezTo>
                  <a:pt x="1259" y="351"/>
                  <a:pt x="1259" y="350"/>
                  <a:pt x="1262" y="349"/>
                </a:cubicBezTo>
                <a:cubicBezTo>
                  <a:pt x="1265" y="348"/>
                  <a:pt x="1269" y="348"/>
                  <a:pt x="1270" y="344"/>
                </a:cubicBezTo>
                <a:cubicBezTo>
                  <a:pt x="1272" y="340"/>
                  <a:pt x="1275" y="335"/>
                  <a:pt x="1270" y="329"/>
                </a:cubicBezTo>
                <a:cubicBezTo>
                  <a:pt x="1266" y="323"/>
                  <a:pt x="1264" y="320"/>
                  <a:pt x="1260" y="317"/>
                </a:cubicBezTo>
                <a:cubicBezTo>
                  <a:pt x="1257" y="314"/>
                  <a:pt x="1254" y="307"/>
                  <a:pt x="1254" y="307"/>
                </a:cubicBezTo>
                <a:cubicBezTo>
                  <a:pt x="1254" y="307"/>
                  <a:pt x="1261" y="301"/>
                  <a:pt x="1264" y="299"/>
                </a:cubicBezTo>
                <a:cubicBezTo>
                  <a:pt x="1266" y="297"/>
                  <a:pt x="1269" y="298"/>
                  <a:pt x="1270" y="301"/>
                </a:cubicBezTo>
                <a:cubicBezTo>
                  <a:pt x="1270" y="303"/>
                  <a:pt x="1266" y="306"/>
                  <a:pt x="1265" y="311"/>
                </a:cubicBezTo>
                <a:cubicBezTo>
                  <a:pt x="1265" y="317"/>
                  <a:pt x="1270" y="319"/>
                  <a:pt x="1272" y="317"/>
                </a:cubicBezTo>
                <a:cubicBezTo>
                  <a:pt x="1273" y="315"/>
                  <a:pt x="1277" y="311"/>
                  <a:pt x="1277" y="309"/>
                </a:cubicBezTo>
                <a:cubicBezTo>
                  <a:pt x="1277" y="308"/>
                  <a:pt x="1274" y="309"/>
                  <a:pt x="1274" y="304"/>
                </a:cubicBezTo>
                <a:cubicBezTo>
                  <a:pt x="1273" y="300"/>
                  <a:pt x="1279" y="297"/>
                  <a:pt x="1281" y="298"/>
                </a:cubicBezTo>
                <a:cubicBezTo>
                  <a:pt x="1282" y="300"/>
                  <a:pt x="1295" y="297"/>
                  <a:pt x="1300" y="294"/>
                </a:cubicBezTo>
                <a:cubicBezTo>
                  <a:pt x="1306" y="291"/>
                  <a:pt x="1309" y="284"/>
                  <a:pt x="1313" y="282"/>
                </a:cubicBezTo>
                <a:cubicBezTo>
                  <a:pt x="1316" y="279"/>
                  <a:pt x="1328" y="270"/>
                  <a:pt x="1327" y="266"/>
                </a:cubicBezTo>
                <a:cubicBezTo>
                  <a:pt x="1326" y="262"/>
                  <a:pt x="1328" y="256"/>
                  <a:pt x="1324" y="251"/>
                </a:cubicBezTo>
                <a:cubicBezTo>
                  <a:pt x="1321" y="246"/>
                  <a:pt x="1318" y="242"/>
                  <a:pt x="1316" y="240"/>
                </a:cubicBezTo>
                <a:cubicBezTo>
                  <a:pt x="1315" y="238"/>
                  <a:pt x="1323" y="238"/>
                  <a:pt x="1326" y="234"/>
                </a:cubicBezTo>
                <a:cubicBezTo>
                  <a:pt x="1330" y="231"/>
                  <a:pt x="1326" y="228"/>
                  <a:pt x="1324" y="228"/>
                </a:cubicBezTo>
                <a:cubicBezTo>
                  <a:pt x="1323" y="228"/>
                  <a:pt x="1318" y="230"/>
                  <a:pt x="1316" y="229"/>
                </a:cubicBezTo>
                <a:cubicBezTo>
                  <a:pt x="1314" y="229"/>
                  <a:pt x="1313" y="227"/>
                  <a:pt x="1310" y="225"/>
                </a:cubicBezTo>
                <a:cubicBezTo>
                  <a:pt x="1307" y="222"/>
                  <a:pt x="1310" y="219"/>
                  <a:pt x="1312" y="219"/>
                </a:cubicBezTo>
                <a:cubicBezTo>
                  <a:pt x="1314" y="220"/>
                  <a:pt x="1319" y="216"/>
                  <a:pt x="1321" y="214"/>
                </a:cubicBezTo>
                <a:cubicBezTo>
                  <a:pt x="1324" y="212"/>
                  <a:pt x="1327" y="210"/>
                  <a:pt x="1326" y="212"/>
                </a:cubicBezTo>
                <a:cubicBezTo>
                  <a:pt x="1325" y="214"/>
                  <a:pt x="1322" y="221"/>
                  <a:pt x="1325" y="221"/>
                </a:cubicBezTo>
                <a:cubicBezTo>
                  <a:pt x="1328" y="222"/>
                  <a:pt x="1335" y="216"/>
                  <a:pt x="1337" y="216"/>
                </a:cubicBezTo>
                <a:cubicBezTo>
                  <a:pt x="1338" y="216"/>
                  <a:pt x="1340" y="221"/>
                  <a:pt x="1339" y="223"/>
                </a:cubicBezTo>
                <a:cubicBezTo>
                  <a:pt x="1337" y="226"/>
                  <a:pt x="1337" y="230"/>
                  <a:pt x="1339" y="229"/>
                </a:cubicBezTo>
                <a:cubicBezTo>
                  <a:pt x="1340" y="229"/>
                  <a:pt x="1343" y="225"/>
                  <a:pt x="1344" y="227"/>
                </a:cubicBezTo>
                <a:cubicBezTo>
                  <a:pt x="1345" y="228"/>
                  <a:pt x="1349" y="230"/>
                  <a:pt x="1347" y="234"/>
                </a:cubicBezTo>
                <a:cubicBezTo>
                  <a:pt x="1345" y="238"/>
                  <a:pt x="1341" y="240"/>
                  <a:pt x="1346" y="242"/>
                </a:cubicBezTo>
                <a:cubicBezTo>
                  <a:pt x="1350" y="245"/>
                  <a:pt x="1352" y="243"/>
                  <a:pt x="1355" y="241"/>
                </a:cubicBezTo>
                <a:cubicBezTo>
                  <a:pt x="1359" y="239"/>
                  <a:pt x="1361" y="231"/>
                  <a:pt x="1359" y="228"/>
                </a:cubicBezTo>
                <a:cubicBezTo>
                  <a:pt x="1357" y="225"/>
                  <a:pt x="1353" y="220"/>
                  <a:pt x="1353" y="218"/>
                </a:cubicBezTo>
                <a:cubicBezTo>
                  <a:pt x="1353" y="216"/>
                  <a:pt x="1360" y="216"/>
                  <a:pt x="1360" y="213"/>
                </a:cubicBezTo>
                <a:cubicBezTo>
                  <a:pt x="1360" y="210"/>
                  <a:pt x="1363" y="208"/>
                  <a:pt x="1365" y="207"/>
                </a:cubicBezTo>
                <a:cubicBezTo>
                  <a:pt x="1368" y="206"/>
                  <a:pt x="1371" y="201"/>
                  <a:pt x="1373" y="202"/>
                </a:cubicBezTo>
                <a:cubicBezTo>
                  <a:pt x="1374" y="204"/>
                  <a:pt x="1381" y="206"/>
                  <a:pt x="1382" y="203"/>
                </a:cubicBezTo>
                <a:cubicBezTo>
                  <a:pt x="1384" y="201"/>
                  <a:pt x="1394" y="193"/>
                  <a:pt x="1400" y="188"/>
                </a:cubicBezTo>
                <a:cubicBezTo>
                  <a:pt x="1406" y="184"/>
                  <a:pt x="1409" y="178"/>
                  <a:pt x="1410" y="173"/>
                </a:cubicBezTo>
                <a:cubicBezTo>
                  <a:pt x="1412" y="168"/>
                  <a:pt x="1414" y="164"/>
                  <a:pt x="1413" y="160"/>
                </a:cubicBezTo>
                <a:cubicBezTo>
                  <a:pt x="1415" y="166"/>
                  <a:pt x="1416" y="169"/>
                  <a:pt x="1415" y="174"/>
                </a:cubicBezTo>
                <a:cubicBezTo>
                  <a:pt x="1415" y="178"/>
                  <a:pt x="1415" y="186"/>
                  <a:pt x="1416" y="188"/>
                </a:cubicBezTo>
                <a:cubicBezTo>
                  <a:pt x="1417" y="189"/>
                  <a:pt x="1420" y="191"/>
                  <a:pt x="1422" y="191"/>
                </a:cubicBezTo>
                <a:cubicBezTo>
                  <a:pt x="1424" y="190"/>
                  <a:pt x="1421" y="182"/>
                  <a:pt x="1421" y="181"/>
                </a:cubicBezTo>
                <a:cubicBezTo>
                  <a:pt x="1421" y="179"/>
                  <a:pt x="1424" y="177"/>
                  <a:pt x="1425" y="177"/>
                </a:cubicBezTo>
                <a:cubicBezTo>
                  <a:pt x="1427" y="176"/>
                  <a:pt x="1425" y="170"/>
                  <a:pt x="1423" y="167"/>
                </a:cubicBezTo>
                <a:cubicBezTo>
                  <a:pt x="1421" y="164"/>
                  <a:pt x="1419" y="163"/>
                  <a:pt x="1420" y="163"/>
                </a:cubicBezTo>
                <a:cubicBezTo>
                  <a:pt x="1422" y="162"/>
                  <a:pt x="1424" y="159"/>
                  <a:pt x="1423" y="158"/>
                </a:cubicBezTo>
                <a:cubicBezTo>
                  <a:pt x="1421" y="158"/>
                  <a:pt x="1422" y="155"/>
                  <a:pt x="1419" y="156"/>
                </a:cubicBezTo>
                <a:cubicBezTo>
                  <a:pt x="1418" y="156"/>
                  <a:pt x="1412" y="155"/>
                  <a:pt x="1413" y="159"/>
                </a:cubicBezTo>
                <a:cubicBezTo>
                  <a:pt x="1411" y="155"/>
                  <a:pt x="1409" y="153"/>
                  <a:pt x="1406" y="153"/>
                </a:cubicBezTo>
                <a:cubicBezTo>
                  <a:pt x="1403" y="154"/>
                  <a:pt x="1401" y="156"/>
                  <a:pt x="1398" y="156"/>
                </a:cubicBezTo>
                <a:cubicBezTo>
                  <a:pt x="1394" y="156"/>
                  <a:pt x="1397" y="150"/>
                  <a:pt x="1395" y="150"/>
                </a:cubicBezTo>
                <a:cubicBezTo>
                  <a:pt x="1394" y="150"/>
                  <a:pt x="1390" y="155"/>
                  <a:pt x="1388" y="153"/>
                </a:cubicBezTo>
                <a:cubicBezTo>
                  <a:pt x="1387" y="150"/>
                  <a:pt x="1394" y="147"/>
                  <a:pt x="1399" y="145"/>
                </a:cubicBezTo>
                <a:cubicBezTo>
                  <a:pt x="1405" y="143"/>
                  <a:pt x="1415" y="132"/>
                  <a:pt x="1418" y="132"/>
                </a:cubicBezTo>
                <a:cubicBezTo>
                  <a:pt x="1422" y="131"/>
                  <a:pt x="1432" y="132"/>
                  <a:pt x="1440" y="132"/>
                </a:cubicBezTo>
                <a:cubicBezTo>
                  <a:pt x="1448" y="132"/>
                  <a:pt x="1451" y="128"/>
                  <a:pt x="1454" y="130"/>
                </a:cubicBezTo>
                <a:cubicBezTo>
                  <a:pt x="1456" y="132"/>
                  <a:pt x="1462" y="134"/>
                  <a:pt x="1465" y="134"/>
                </a:cubicBezTo>
                <a:cubicBezTo>
                  <a:pt x="1469" y="133"/>
                  <a:pt x="1467" y="134"/>
                  <a:pt x="1472" y="130"/>
                </a:cubicBezTo>
                <a:cubicBezTo>
                  <a:pt x="1478" y="126"/>
                  <a:pt x="1483" y="124"/>
                  <a:pt x="1485" y="121"/>
                </a:cubicBezTo>
                <a:cubicBezTo>
                  <a:pt x="1488" y="118"/>
                  <a:pt x="1495" y="116"/>
                  <a:pt x="1496" y="119"/>
                </a:cubicBezTo>
                <a:cubicBezTo>
                  <a:pt x="1496" y="122"/>
                  <a:pt x="1495" y="125"/>
                  <a:pt x="1498" y="125"/>
                </a:cubicBezTo>
                <a:cubicBezTo>
                  <a:pt x="1501" y="125"/>
                  <a:pt x="1505" y="122"/>
                  <a:pt x="1509" y="121"/>
                </a:cubicBezTo>
                <a:cubicBezTo>
                  <a:pt x="1513" y="119"/>
                  <a:pt x="1516" y="117"/>
                  <a:pt x="1516" y="117"/>
                </a:cubicBezTo>
                <a:cubicBezTo>
                  <a:pt x="1516" y="117"/>
                  <a:pt x="1500" y="128"/>
                  <a:pt x="1497" y="130"/>
                </a:cubicBezTo>
                <a:cubicBezTo>
                  <a:pt x="1493" y="132"/>
                  <a:pt x="1484" y="134"/>
                  <a:pt x="1480" y="138"/>
                </a:cubicBezTo>
                <a:cubicBezTo>
                  <a:pt x="1476" y="143"/>
                  <a:pt x="1474" y="144"/>
                  <a:pt x="1474" y="149"/>
                </a:cubicBezTo>
                <a:cubicBezTo>
                  <a:pt x="1475" y="154"/>
                  <a:pt x="1481" y="161"/>
                  <a:pt x="1478" y="165"/>
                </a:cubicBezTo>
                <a:cubicBezTo>
                  <a:pt x="1475" y="170"/>
                  <a:pt x="1474" y="176"/>
                  <a:pt x="1474" y="176"/>
                </a:cubicBezTo>
                <a:cubicBezTo>
                  <a:pt x="1474" y="176"/>
                  <a:pt x="1479" y="170"/>
                  <a:pt x="1485" y="166"/>
                </a:cubicBezTo>
                <a:cubicBezTo>
                  <a:pt x="1491" y="161"/>
                  <a:pt x="1495" y="156"/>
                  <a:pt x="1497" y="153"/>
                </a:cubicBezTo>
                <a:cubicBezTo>
                  <a:pt x="1500" y="151"/>
                  <a:pt x="1507" y="151"/>
                  <a:pt x="1507" y="148"/>
                </a:cubicBezTo>
                <a:cubicBezTo>
                  <a:pt x="1507" y="146"/>
                  <a:pt x="1508" y="142"/>
                  <a:pt x="1510" y="139"/>
                </a:cubicBezTo>
                <a:cubicBezTo>
                  <a:pt x="1511" y="136"/>
                  <a:pt x="1507" y="137"/>
                  <a:pt x="1510" y="133"/>
                </a:cubicBezTo>
                <a:cubicBezTo>
                  <a:pt x="1512" y="129"/>
                  <a:pt x="1511" y="126"/>
                  <a:pt x="1523" y="126"/>
                </a:cubicBezTo>
                <a:close/>
                <a:moveTo>
                  <a:pt x="934" y="394"/>
                </a:moveTo>
                <a:cubicBezTo>
                  <a:pt x="936" y="397"/>
                  <a:pt x="930" y="407"/>
                  <a:pt x="926" y="406"/>
                </a:cubicBezTo>
                <a:cubicBezTo>
                  <a:pt x="923" y="406"/>
                  <a:pt x="924" y="397"/>
                  <a:pt x="925" y="395"/>
                </a:cubicBezTo>
                <a:cubicBezTo>
                  <a:pt x="926" y="393"/>
                  <a:pt x="933" y="393"/>
                  <a:pt x="934" y="394"/>
                </a:cubicBezTo>
                <a:close/>
                <a:moveTo>
                  <a:pt x="919" y="122"/>
                </a:moveTo>
                <a:cubicBezTo>
                  <a:pt x="921" y="117"/>
                  <a:pt x="932" y="124"/>
                  <a:pt x="930" y="126"/>
                </a:cubicBezTo>
                <a:cubicBezTo>
                  <a:pt x="928" y="129"/>
                  <a:pt x="918" y="126"/>
                  <a:pt x="919" y="122"/>
                </a:cubicBezTo>
                <a:close/>
                <a:moveTo>
                  <a:pt x="967" y="211"/>
                </a:moveTo>
                <a:cubicBezTo>
                  <a:pt x="963" y="212"/>
                  <a:pt x="954" y="213"/>
                  <a:pt x="951" y="213"/>
                </a:cubicBezTo>
                <a:cubicBezTo>
                  <a:pt x="948" y="212"/>
                  <a:pt x="943" y="209"/>
                  <a:pt x="939" y="208"/>
                </a:cubicBezTo>
                <a:cubicBezTo>
                  <a:pt x="934" y="207"/>
                  <a:pt x="928" y="208"/>
                  <a:pt x="926" y="210"/>
                </a:cubicBezTo>
                <a:cubicBezTo>
                  <a:pt x="924" y="213"/>
                  <a:pt x="917" y="212"/>
                  <a:pt x="914" y="212"/>
                </a:cubicBezTo>
                <a:cubicBezTo>
                  <a:pt x="911" y="212"/>
                  <a:pt x="907" y="216"/>
                  <a:pt x="906" y="214"/>
                </a:cubicBezTo>
                <a:cubicBezTo>
                  <a:pt x="906" y="214"/>
                  <a:pt x="909" y="207"/>
                  <a:pt x="906" y="206"/>
                </a:cubicBezTo>
                <a:cubicBezTo>
                  <a:pt x="904" y="206"/>
                  <a:pt x="907" y="201"/>
                  <a:pt x="909" y="200"/>
                </a:cubicBezTo>
                <a:cubicBezTo>
                  <a:pt x="912" y="198"/>
                  <a:pt x="914" y="194"/>
                  <a:pt x="917" y="191"/>
                </a:cubicBezTo>
                <a:cubicBezTo>
                  <a:pt x="919" y="187"/>
                  <a:pt x="922" y="186"/>
                  <a:pt x="924" y="187"/>
                </a:cubicBezTo>
                <a:cubicBezTo>
                  <a:pt x="926" y="187"/>
                  <a:pt x="930" y="194"/>
                  <a:pt x="931" y="196"/>
                </a:cubicBezTo>
                <a:cubicBezTo>
                  <a:pt x="932" y="199"/>
                  <a:pt x="936" y="195"/>
                  <a:pt x="937" y="195"/>
                </a:cubicBezTo>
                <a:cubicBezTo>
                  <a:pt x="939" y="194"/>
                  <a:pt x="941" y="192"/>
                  <a:pt x="942" y="190"/>
                </a:cubicBezTo>
                <a:cubicBezTo>
                  <a:pt x="942" y="188"/>
                  <a:pt x="945" y="187"/>
                  <a:pt x="949" y="187"/>
                </a:cubicBezTo>
                <a:cubicBezTo>
                  <a:pt x="953" y="187"/>
                  <a:pt x="949" y="190"/>
                  <a:pt x="947" y="191"/>
                </a:cubicBezTo>
                <a:cubicBezTo>
                  <a:pt x="944" y="191"/>
                  <a:pt x="946" y="193"/>
                  <a:pt x="950" y="194"/>
                </a:cubicBezTo>
                <a:cubicBezTo>
                  <a:pt x="955" y="196"/>
                  <a:pt x="959" y="200"/>
                  <a:pt x="964" y="203"/>
                </a:cubicBezTo>
                <a:cubicBezTo>
                  <a:pt x="969" y="205"/>
                  <a:pt x="970" y="211"/>
                  <a:pt x="967" y="211"/>
                </a:cubicBezTo>
                <a:close/>
                <a:moveTo>
                  <a:pt x="1026" y="193"/>
                </a:moveTo>
                <a:cubicBezTo>
                  <a:pt x="1024" y="194"/>
                  <a:pt x="1017" y="195"/>
                  <a:pt x="1015" y="193"/>
                </a:cubicBezTo>
                <a:cubicBezTo>
                  <a:pt x="1013" y="191"/>
                  <a:pt x="1007" y="193"/>
                  <a:pt x="1007" y="197"/>
                </a:cubicBezTo>
                <a:cubicBezTo>
                  <a:pt x="1007" y="202"/>
                  <a:pt x="1009" y="199"/>
                  <a:pt x="1011" y="200"/>
                </a:cubicBezTo>
                <a:cubicBezTo>
                  <a:pt x="1013" y="202"/>
                  <a:pt x="1014" y="204"/>
                  <a:pt x="1015" y="206"/>
                </a:cubicBezTo>
                <a:cubicBezTo>
                  <a:pt x="1017" y="208"/>
                  <a:pt x="1019" y="208"/>
                  <a:pt x="1021" y="209"/>
                </a:cubicBezTo>
                <a:cubicBezTo>
                  <a:pt x="1023" y="211"/>
                  <a:pt x="1016" y="214"/>
                  <a:pt x="1019" y="216"/>
                </a:cubicBezTo>
                <a:cubicBezTo>
                  <a:pt x="1022" y="218"/>
                  <a:pt x="1024" y="227"/>
                  <a:pt x="1024" y="230"/>
                </a:cubicBezTo>
                <a:cubicBezTo>
                  <a:pt x="1024" y="232"/>
                  <a:pt x="1016" y="233"/>
                  <a:pt x="1013" y="233"/>
                </a:cubicBezTo>
                <a:cubicBezTo>
                  <a:pt x="1010" y="232"/>
                  <a:pt x="1002" y="230"/>
                  <a:pt x="1000" y="229"/>
                </a:cubicBezTo>
                <a:cubicBezTo>
                  <a:pt x="997" y="228"/>
                  <a:pt x="996" y="219"/>
                  <a:pt x="999" y="219"/>
                </a:cubicBezTo>
                <a:cubicBezTo>
                  <a:pt x="1002" y="219"/>
                  <a:pt x="1003" y="218"/>
                  <a:pt x="1007" y="215"/>
                </a:cubicBezTo>
                <a:cubicBezTo>
                  <a:pt x="1011" y="211"/>
                  <a:pt x="1001" y="210"/>
                  <a:pt x="999" y="209"/>
                </a:cubicBezTo>
                <a:cubicBezTo>
                  <a:pt x="996" y="208"/>
                  <a:pt x="991" y="200"/>
                  <a:pt x="989" y="197"/>
                </a:cubicBezTo>
                <a:cubicBezTo>
                  <a:pt x="987" y="195"/>
                  <a:pt x="988" y="191"/>
                  <a:pt x="993" y="188"/>
                </a:cubicBezTo>
                <a:cubicBezTo>
                  <a:pt x="995" y="186"/>
                  <a:pt x="1001" y="189"/>
                  <a:pt x="1004" y="188"/>
                </a:cubicBezTo>
                <a:cubicBezTo>
                  <a:pt x="1007" y="186"/>
                  <a:pt x="1010" y="183"/>
                  <a:pt x="1012" y="183"/>
                </a:cubicBezTo>
                <a:cubicBezTo>
                  <a:pt x="1013" y="182"/>
                  <a:pt x="1020" y="184"/>
                  <a:pt x="1021" y="186"/>
                </a:cubicBezTo>
                <a:cubicBezTo>
                  <a:pt x="1023" y="188"/>
                  <a:pt x="1027" y="192"/>
                  <a:pt x="1026" y="193"/>
                </a:cubicBezTo>
                <a:close/>
                <a:moveTo>
                  <a:pt x="1434" y="581"/>
                </a:moveTo>
                <a:cubicBezTo>
                  <a:pt x="1432" y="580"/>
                  <a:pt x="1428" y="579"/>
                  <a:pt x="1428" y="579"/>
                </a:cubicBezTo>
                <a:cubicBezTo>
                  <a:pt x="1424" y="583"/>
                  <a:pt x="1432" y="583"/>
                  <a:pt x="1431" y="587"/>
                </a:cubicBezTo>
                <a:cubicBezTo>
                  <a:pt x="1430" y="591"/>
                  <a:pt x="1437" y="590"/>
                  <a:pt x="1438" y="589"/>
                </a:cubicBezTo>
                <a:cubicBezTo>
                  <a:pt x="1440" y="588"/>
                  <a:pt x="1445" y="580"/>
                  <a:pt x="1444" y="577"/>
                </a:cubicBezTo>
                <a:cubicBezTo>
                  <a:pt x="1443" y="575"/>
                  <a:pt x="1436" y="581"/>
                  <a:pt x="1434" y="581"/>
                </a:cubicBezTo>
                <a:close/>
                <a:moveTo>
                  <a:pt x="1357" y="385"/>
                </a:moveTo>
                <a:cubicBezTo>
                  <a:pt x="1354" y="384"/>
                  <a:pt x="1348" y="398"/>
                  <a:pt x="1352" y="399"/>
                </a:cubicBezTo>
                <a:cubicBezTo>
                  <a:pt x="1357" y="400"/>
                  <a:pt x="1360" y="386"/>
                  <a:pt x="1357" y="385"/>
                </a:cubicBezTo>
                <a:close/>
                <a:moveTo>
                  <a:pt x="1448" y="488"/>
                </a:moveTo>
                <a:cubicBezTo>
                  <a:pt x="1448" y="485"/>
                  <a:pt x="1441" y="485"/>
                  <a:pt x="1438" y="482"/>
                </a:cubicBezTo>
                <a:cubicBezTo>
                  <a:pt x="1435" y="479"/>
                  <a:pt x="1434" y="471"/>
                  <a:pt x="1432" y="467"/>
                </a:cubicBezTo>
                <a:cubicBezTo>
                  <a:pt x="1430" y="462"/>
                  <a:pt x="1427" y="459"/>
                  <a:pt x="1423" y="455"/>
                </a:cubicBezTo>
                <a:cubicBezTo>
                  <a:pt x="1419" y="451"/>
                  <a:pt x="1417" y="441"/>
                  <a:pt x="1416" y="442"/>
                </a:cubicBezTo>
                <a:cubicBezTo>
                  <a:pt x="1415" y="443"/>
                  <a:pt x="1412" y="454"/>
                  <a:pt x="1414" y="457"/>
                </a:cubicBezTo>
                <a:cubicBezTo>
                  <a:pt x="1417" y="461"/>
                  <a:pt x="1413" y="468"/>
                  <a:pt x="1411" y="472"/>
                </a:cubicBezTo>
                <a:cubicBezTo>
                  <a:pt x="1409" y="477"/>
                  <a:pt x="1405" y="471"/>
                  <a:pt x="1401" y="469"/>
                </a:cubicBezTo>
                <a:cubicBezTo>
                  <a:pt x="1397" y="467"/>
                  <a:pt x="1392" y="465"/>
                  <a:pt x="1389" y="463"/>
                </a:cubicBezTo>
                <a:cubicBezTo>
                  <a:pt x="1387" y="460"/>
                  <a:pt x="1394" y="453"/>
                  <a:pt x="1392" y="450"/>
                </a:cubicBezTo>
                <a:cubicBezTo>
                  <a:pt x="1390" y="448"/>
                  <a:pt x="1380" y="450"/>
                  <a:pt x="1379" y="450"/>
                </a:cubicBezTo>
                <a:cubicBezTo>
                  <a:pt x="1377" y="450"/>
                  <a:pt x="1375" y="446"/>
                  <a:pt x="1373" y="446"/>
                </a:cubicBezTo>
                <a:cubicBezTo>
                  <a:pt x="1371" y="446"/>
                  <a:pt x="1371" y="454"/>
                  <a:pt x="1371" y="454"/>
                </a:cubicBezTo>
                <a:cubicBezTo>
                  <a:pt x="1371" y="454"/>
                  <a:pt x="1369" y="451"/>
                  <a:pt x="1365" y="448"/>
                </a:cubicBezTo>
                <a:cubicBezTo>
                  <a:pt x="1362" y="444"/>
                  <a:pt x="1366" y="450"/>
                  <a:pt x="1362" y="453"/>
                </a:cubicBezTo>
                <a:cubicBezTo>
                  <a:pt x="1359" y="457"/>
                  <a:pt x="1360" y="455"/>
                  <a:pt x="1359" y="459"/>
                </a:cubicBezTo>
                <a:cubicBezTo>
                  <a:pt x="1357" y="463"/>
                  <a:pt x="1354" y="462"/>
                  <a:pt x="1350" y="458"/>
                </a:cubicBezTo>
                <a:cubicBezTo>
                  <a:pt x="1347" y="454"/>
                  <a:pt x="1345" y="457"/>
                  <a:pt x="1343" y="458"/>
                </a:cubicBezTo>
                <a:cubicBezTo>
                  <a:pt x="1340" y="459"/>
                  <a:pt x="1339" y="465"/>
                  <a:pt x="1337" y="467"/>
                </a:cubicBezTo>
                <a:cubicBezTo>
                  <a:pt x="1336" y="468"/>
                  <a:pt x="1328" y="470"/>
                  <a:pt x="1326" y="472"/>
                </a:cubicBezTo>
                <a:cubicBezTo>
                  <a:pt x="1324" y="474"/>
                  <a:pt x="1324" y="480"/>
                  <a:pt x="1324" y="482"/>
                </a:cubicBezTo>
                <a:cubicBezTo>
                  <a:pt x="1324" y="483"/>
                  <a:pt x="1316" y="482"/>
                  <a:pt x="1313" y="484"/>
                </a:cubicBezTo>
                <a:cubicBezTo>
                  <a:pt x="1310" y="486"/>
                  <a:pt x="1306" y="485"/>
                  <a:pt x="1304" y="485"/>
                </a:cubicBezTo>
                <a:cubicBezTo>
                  <a:pt x="1301" y="485"/>
                  <a:pt x="1292" y="492"/>
                  <a:pt x="1289" y="494"/>
                </a:cubicBezTo>
                <a:cubicBezTo>
                  <a:pt x="1286" y="496"/>
                  <a:pt x="1286" y="503"/>
                  <a:pt x="1287" y="505"/>
                </a:cubicBezTo>
                <a:cubicBezTo>
                  <a:pt x="1289" y="507"/>
                  <a:pt x="1292" y="511"/>
                  <a:pt x="1290" y="512"/>
                </a:cubicBezTo>
                <a:cubicBezTo>
                  <a:pt x="1288" y="513"/>
                  <a:pt x="1287" y="518"/>
                  <a:pt x="1292" y="522"/>
                </a:cubicBezTo>
                <a:cubicBezTo>
                  <a:pt x="1296" y="527"/>
                  <a:pt x="1295" y="528"/>
                  <a:pt x="1295" y="530"/>
                </a:cubicBezTo>
                <a:cubicBezTo>
                  <a:pt x="1295" y="533"/>
                  <a:pt x="1297" y="533"/>
                  <a:pt x="1300" y="537"/>
                </a:cubicBezTo>
                <a:cubicBezTo>
                  <a:pt x="1303" y="541"/>
                  <a:pt x="1295" y="544"/>
                  <a:pt x="1294" y="546"/>
                </a:cubicBezTo>
                <a:cubicBezTo>
                  <a:pt x="1293" y="549"/>
                  <a:pt x="1296" y="552"/>
                  <a:pt x="1299" y="554"/>
                </a:cubicBezTo>
                <a:cubicBezTo>
                  <a:pt x="1301" y="556"/>
                  <a:pt x="1307" y="555"/>
                  <a:pt x="1310" y="553"/>
                </a:cubicBezTo>
                <a:cubicBezTo>
                  <a:pt x="1314" y="552"/>
                  <a:pt x="1317" y="549"/>
                  <a:pt x="1320" y="549"/>
                </a:cubicBezTo>
                <a:cubicBezTo>
                  <a:pt x="1322" y="549"/>
                  <a:pt x="1332" y="548"/>
                  <a:pt x="1332" y="548"/>
                </a:cubicBezTo>
                <a:cubicBezTo>
                  <a:pt x="1332" y="548"/>
                  <a:pt x="1336" y="543"/>
                  <a:pt x="1339" y="539"/>
                </a:cubicBezTo>
                <a:cubicBezTo>
                  <a:pt x="1342" y="536"/>
                  <a:pt x="1350" y="539"/>
                  <a:pt x="1350" y="539"/>
                </a:cubicBezTo>
                <a:cubicBezTo>
                  <a:pt x="1350" y="539"/>
                  <a:pt x="1353" y="537"/>
                  <a:pt x="1362" y="535"/>
                </a:cubicBezTo>
                <a:cubicBezTo>
                  <a:pt x="1371" y="533"/>
                  <a:pt x="1368" y="537"/>
                  <a:pt x="1371" y="538"/>
                </a:cubicBezTo>
                <a:cubicBezTo>
                  <a:pt x="1374" y="539"/>
                  <a:pt x="1379" y="540"/>
                  <a:pt x="1382" y="542"/>
                </a:cubicBezTo>
                <a:cubicBezTo>
                  <a:pt x="1384" y="544"/>
                  <a:pt x="1382" y="548"/>
                  <a:pt x="1381" y="550"/>
                </a:cubicBezTo>
                <a:cubicBezTo>
                  <a:pt x="1381" y="552"/>
                  <a:pt x="1388" y="551"/>
                  <a:pt x="1388" y="549"/>
                </a:cubicBezTo>
                <a:cubicBezTo>
                  <a:pt x="1388" y="547"/>
                  <a:pt x="1390" y="546"/>
                  <a:pt x="1394" y="543"/>
                </a:cubicBezTo>
                <a:cubicBezTo>
                  <a:pt x="1398" y="541"/>
                  <a:pt x="1395" y="547"/>
                  <a:pt x="1396" y="550"/>
                </a:cubicBezTo>
                <a:cubicBezTo>
                  <a:pt x="1398" y="553"/>
                  <a:pt x="1400" y="545"/>
                  <a:pt x="1400" y="549"/>
                </a:cubicBezTo>
                <a:cubicBezTo>
                  <a:pt x="1400" y="550"/>
                  <a:pt x="1401" y="552"/>
                  <a:pt x="1402" y="553"/>
                </a:cubicBezTo>
                <a:cubicBezTo>
                  <a:pt x="1402" y="554"/>
                  <a:pt x="1407" y="554"/>
                  <a:pt x="1407" y="558"/>
                </a:cubicBezTo>
                <a:cubicBezTo>
                  <a:pt x="1407" y="562"/>
                  <a:pt x="1407" y="564"/>
                  <a:pt x="1408" y="565"/>
                </a:cubicBezTo>
                <a:cubicBezTo>
                  <a:pt x="1409" y="566"/>
                  <a:pt x="1415" y="565"/>
                  <a:pt x="1418" y="569"/>
                </a:cubicBezTo>
                <a:cubicBezTo>
                  <a:pt x="1421" y="574"/>
                  <a:pt x="1423" y="570"/>
                  <a:pt x="1424" y="568"/>
                </a:cubicBezTo>
                <a:cubicBezTo>
                  <a:pt x="1426" y="566"/>
                  <a:pt x="1431" y="569"/>
                  <a:pt x="1432" y="570"/>
                </a:cubicBezTo>
                <a:cubicBezTo>
                  <a:pt x="1434" y="572"/>
                  <a:pt x="1438" y="567"/>
                  <a:pt x="1444" y="566"/>
                </a:cubicBezTo>
                <a:cubicBezTo>
                  <a:pt x="1449" y="564"/>
                  <a:pt x="1449" y="564"/>
                  <a:pt x="1450" y="562"/>
                </a:cubicBezTo>
                <a:cubicBezTo>
                  <a:pt x="1452" y="560"/>
                  <a:pt x="1453" y="554"/>
                  <a:pt x="1456" y="549"/>
                </a:cubicBezTo>
                <a:cubicBezTo>
                  <a:pt x="1460" y="545"/>
                  <a:pt x="1464" y="537"/>
                  <a:pt x="1464" y="531"/>
                </a:cubicBezTo>
                <a:cubicBezTo>
                  <a:pt x="1464" y="525"/>
                  <a:pt x="1464" y="511"/>
                  <a:pt x="1460" y="504"/>
                </a:cubicBezTo>
                <a:cubicBezTo>
                  <a:pt x="1455" y="498"/>
                  <a:pt x="1447" y="491"/>
                  <a:pt x="1448" y="488"/>
                </a:cubicBezTo>
                <a:close/>
                <a:moveTo>
                  <a:pt x="847" y="232"/>
                </a:moveTo>
                <a:cubicBezTo>
                  <a:pt x="848" y="232"/>
                  <a:pt x="853" y="232"/>
                  <a:pt x="852" y="228"/>
                </a:cubicBezTo>
                <a:cubicBezTo>
                  <a:pt x="850" y="224"/>
                  <a:pt x="847" y="224"/>
                  <a:pt x="846" y="224"/>
                </a:cubicBezTo>
                <a:cubicBezTo>
                  <a:pt x="845" y="224"/>
                  <a:pt x="840" y="223"/>
                  <a:pt x="838" y="224"/>
                </a:cubicBezTo>
                <a:cubicBezTo>
                  <a:pt x="836" y="225"/>
                  <a:pt x="840" y="228"/>
                  <a:pt x="842" y="228"/>
                </a:cubicBezTo>
                <a:cubicBezTo>
                  <a:pt x="844" y="229"/>
                  <a:pt x="845" y="231"/>
                  <a:pt x="847" y="232"/>
                </a:cubicBezTo>
                <a:close/>
                <a:moveTo>
                  <a:pt x="1554" y="576"/>
                </a:moveTo>
                <a:cubicBezTo>
                  <a:pt x="1554" y="578"/>
                  <a:pt x="1550" y="578"/>
                  <a:pt x="1548" y="580"/>
                </a:cubicBezTo>
                <a:cubicBezTo>
                  <a:pt x="1546" y="582"/>
                  <a:pt x="1548" y="583"/>
                  <a:pt x="1542" y="586"/>
                </a:cubicBezTo>
                <a:cubicBezTo>
                  <a:pt x="1535" y="590"/>
                  <a:pt x="1527" y="594"/>
                  <a:pt x="1526" y="598"/>
                </a:cubicBezTo>
                <a:cubicBezTo>
                  <a:pt x="1524" y="601"/>
                  <a:pt x="1527" y="603"/>
                  <a:pt x="1533" y="603"/>
                </a:cubicBezTo>
                <a:cubicBezTo>
                  <a:pt x="1539" y="604"/>
                  <a:pt x="1538" y="605"/>
                  <a:pt x="1542" y="600"/>
                </a:cubicBezTo>
                <a:cubicBezTo>
                  <a:pt x="1546" y="596"/>
                  <a:pt x="1550" y="593"/>
                  <a:pt x="1555" y="589"/>
                </a:cubicBezTo>
                <a:cubicBezTo>
                  <a:pt x="1560" y="586"/>
                  <a:pt x="1560" y="580"/>
                  <a:pt x="1560" y="580"/>
                </a:cubicBezTo>
                <a:cubicBezTo>
                  <a:pt x="1560" y="580"/>
                  <a:pt x="1555" y="575"/>
                  <a:pt x="1554" y="576"/>
                </a:cubicBezTo>
                <a:close/>
                <a:moveTo>
                  <a:pt x="1574" y="563"/>
                </a:moveTo>
                <a:cubicBezTo>
                  <a:pt x="1573" y="563"/>
                  <a:pt x="1572" y="565"/>
                  <a:pt x="1569" y="563"/>
                </a:cubicBezTo>
                <a:cubicBezTo>
                  <a:pt x="1565" y="561"/>
                  <a:pt x="1566" y="562"/>
                  <a:pt x="1564" y="558"/>
                </a:cubicBezTo>
                <a:cubicBezTo>
                  <a:pt x="1561" y="555"/>
                  <a:pt x="1561" y="550"/>
                  <a:pt x="1557" y="552"/>
                </a:cubicBezTo>
                <a:cubicBezTo>
                  <a:pt x="1556" y="552"/>
                  <a:pt x="1557" y="557"/>
                  <a:pt x="1559" y="558"/>
                </a:cubicBezTo>
                <a:cubicBezTo>
                  <a:pt x="1560" y="560"/>
                  <a:pt x="1561" y="565"/>
                  <a:pt x="1561" y="566"/>
                </a:cubicBezTo>
                <a:cubicBezTo>
                  <a:pt x="1560" y="568"/>
                  <a:pt x="1554" y="570"/>
                  <a:pt x="1557" y="572"/>
                </a:cubicBezTo>
                <a:cubicBezTo>
                  <a:pt x="1560" y="574"/>
                  <a:pt x="1566" y="572"/>
                  <a:pt x="1565" y="574"/>
                </a:cubicBezTo>
                <a:cubicBezTo>
                  <a:pt x="1564" y="576"/>
                  <a:pt x="1561" y="579"/>
                  <a:pt x="1564" y="580"/>
                </a:cubicBezTo>
                <a:cubicBezTo>
                  <a:pt x="1568" y="581"/>
                  <a:pt x="1569" y="577"/>
                  <a:pt x="1570" y="575"/>
                </a:cubicBezTo>
                <a:cubicBezTo>
                  <a:pt x="1572" y="572"/>
                  <a:pt x="1573" y="570"/>
                  <a:pt x="1576" y="568"/>
                </a:cubicBezTo>
                <a:cubicBezTo>
                  <a:pt x="1578" y="567"/>
                  <a:pt x="1576" y="563"/>
                  <a:pt x="1574" y="563"/>
                </a:cubicBezTo>
                <a:close/>
                <a:moveTo>
                  <a:pt x="1585" y="467"/>
                </a:moveTo>
                <a:cubicBezTo>
                  <a:pt x="1581" y="466"/>
                  <a:pt x="1575" y="475"/>
                  <a:pt x="1575" y="475"/>
                </a:cubicBezTo>
                <a:cubicBezTo>
                  <a:pt x="1580" y="477"/>
                  <a:pt x="1588" y="468"/>
                  <a:pt x="1585" y="467"/>
                </a:cubicBezTo>
                <a:close/>
                <a:moveTo>
                  <a:pt x="825" y="218"/>
                </a:moveTo>
                <a:cubicBezTo>
                  <a:pt x="827" y="216"/>
                  <a:pt x="823" y="212"/>
                  <a:pt x="822" y="212"/>
                </a:cubicBezTo>
                <a:cubicBezTo>
                  <a:pt x="818" y="212"/>
                  <a:pt x="816" y="217"/>
                  <a:pt x="819" y="219"/>
                </a:cubicBezTo>
                <a:cubicBezTo>
                  <a:pt x="821" y="221"/>
                  <a:pt x="823" y="221"/>
                  <a:pt x="825" y="218"/>
                </a:cubicBezTo>
                <a:close/>
                <a:moveTo>
                  <a:pt x="797" y="218"/>
                </a:moveTo>
                <a:cubicBezTo>
                  <a:pt x="797" y="217"/>
                  <a:pt x="795" y="214"/>
                  <a:pt x="793" y="218"/>
                </a:cubicBezTo>
                <a:cubicBezTo>
                  <a:pt x="792" y="219"/>
                  <a:pt x="796" y="220"/>
                  <a:pt x="797" y="218"/>
                </a:cubicBezTo>
                <a:close/>
                <a:moveTo>
                  <a:pt x="1313" y="438"/>
                </a:moveTo>
                <a:cubicBezTo>
                  <a:pt x="1312" y="441"/>
                  <a:pt x="1319" y="443"/>
                  <a:pt x="1319" y="439"/>
                </a:cubicBezTo>
                <a:cubicBezTo>
                  <a:pt x="1320" y="435"/>
                  <a:pt x="1314" y="435"/>
                  <a:pt x="1313" y="438"/>
                </a:cubicBezTo>
                <a:close/>
                <a:moveTo>
                  <a:pt x="1340" y="389"/>
                </a:moveTo>
                <a:cubicBezTo>
                  <a:pt x="1339" y="389"/>
                  <a:pt x="1328" y="391"/>
                  <a:pt x="1327" y="391"/>
                </a:cubicBezTo>
                <a:cubicBezTo>
                  <a:pt x="1326" y="392"/>
                  <a:pt x="1319" y="390"/>
                  <a:pt x="1319" y="390"/>
                </a:cubicBezTo>
                <a:cubicBezTo>
                  <a:pt x="1316" y="393"/>
                  <a:pt x="1318" y="396"/>
                  <a:pt x="1322" y="395"/>
                </a:cubicBezTo>
                <a:cubicBezTo>
                  <a:pt x="1326" y="395"/>
                  <a:pt x="1335" y="394"/>
                  <a:pt x="1337" y="394"/>
                </a:cubicBezTo>
                <a:cubicBezTo>
                  <a:pt x="1339" y="394"/>
                  <a:pt x="1342" y="389"/>
                  <a:pt x="1340" y="389"/>
                </a:cubicBezTo>
                <a:close/>
                <a:moveTo>
                  <a:pt x="1293" y="433"/>
                </a:moveTo>
                <a:cubicBezTo>
                  <a:pt x="1294" y="431"/>
                  <a:pt x="1289" y="427"/>
                  <a:pt x="1287" y="427"/>
                </a:cubicBezTo>
                <a:cubicBezTo>
                  <a:pt x="1286" y="427"/>
                  <a:pt x="1276" y="425"/>
                  <a:pt x="1276" y="425"/>
                </a:cubicBezTo>
                <a:cubicBezTo>
                  <a:pt x="1274" y="426"/>
                  <a:pt x="1272" y="426"/>
                  <a:pt x="1271" y="427"/>
                </a:cubicBezTo>
                <a:cubicBezTo>
                  <a:pt x="1271" y="427"/>
                  <a:pt x="1271" y="427"/>
                  <a:pt x="1270" y="426"/>
                </a:cubicBezTo>
                <a:cubicBezTo>
                  <a:pt x="1266" y="424"/>
                  <a:pt x="1261" y="426"/>
                  <a:pt x="1259" y="423"/>
                </a:cubicBezTo>
                <a:cubicBezTo>
                  <a:pt x="1258" y="420"/>
                  <a:pt x="1256" y="420"/>
                  <a:pt x="1254" y="422"/>
                </a:cubicBezTo>
                <a:cubicBezTo>
                  <a:pt x="1251" y="426"/>
                  <a:pt x="1255" y="428"/>
                  <a:pt x="1256" y="429"/>
                </a:cubicBezTo>
                <a:cubicBezTo>
                  <a:pt x="1257" y="430"/>
                  <a:pt x="1261" y="430"/>
                  <a:pt x="1265" y="430"/>
                </a:cubicBezTo>
                <a:cubicBezTo>
                  <a:pt x="1268" y="430"/>
                  <a:pt x="1271" y="429"/>
                  <a:pt x="1271" y="428"/>
                </a:cubicBezTo>
                <a:cubicBezTo>
                  <a:pt x="1271" y="429"/>
                  <a:pt x="1272" y="429"/>
                  <a:pt x="1272" y="430"/>
                </a:cubicBezTo>
                <a:cubicBezTo>
                  <a:pt x="1275" y="432"/>
                  <a:pt x="1277" y="434"/>
                  <a:pt x="1282" y="433"/>
                </a:cubicBezTo>
                <a:cubicBezTo>
                  <a:pt x="1286" y="433"/>
                  <a:pt x="1293" y="435"/>
                  <a:pt x="1293" y="433"/>
                </a:cubicBezTo>
                <a:close/>
                <a:moveTo>
                  <a:pt x="1227" y="366"/>
                </a:moveTo>
                <a:cubicBezTo>
                  <a:pt x="1229" y="373"/>
                  <a:pt x="1233" y="380"/>
                  <a:pt x="1234" y="382"/>
                </a:cubicBezTo>
                <a:cubicBezTo>
                  <a:pt x="1236" y="385"/>
                  <a:pt x="1242" y="389"/>
                  <a:pt x="1245" y="391"/>
                </a:cubicBezTo>
                <a:cubicBezTo>
                  <a:pt x="1247" y="393"/>
                  <a:pt x="1250" y="390"/>
                  <a:pt x="1249" y="388"/>
                </a:cubicBezTo>
                <a:cubicBezTo>
                  <a:pt x="1247" y="385"/>
                  <a:pt x="1244" y="382"/>
                  <a:pt x="1244" y="379"/>
                </a:cubicBezTo>
                <a:cubicBezTo>
                  <a:pt x="1244" y="377"/>
                  <a:pt x="1242" y="373"/>
                  <a:pt x="1239" y="368"/>
                </a:cubicBezTo>
                <a:cubicBezTo>
                  <a:pt x="1236" y="364"/>
                  <a:pt x="1233" y="362"/>
                  <a:pt x="1231" y="359"/>
                </a:cubicBezTo>
                <a:cubicBezTo>
                  <a:pt x="1229" y="356"/>
                  <a:pt x="1222" y="351"/>
                  <a:pt x="1222" y="351"/>
                </a:cubicBezTo>
                <a:cubicBezTo>
                  <a:pt x="1219" y="351"/>
                  <a:pt x="1219" y="357"/>
                  <a:pt x="1221" y="359"/>
                </a:cubicBezTo>
                <a:cubicBezTo>
                  <a:pt x="1222" y="360"/>
                  <a:pt x="1225" y="359"/>
                  <a:pt x="1227" y="366"/>
                </a:cubicBezTo>
                <a:close/>
                <a:moveTo>
                  <a:pt x="1313" y="413"/>
                </a:moveTo>
                <a:cubicBezTo>
                  <a:pt x="1316" y="415"/>
                  <a:pt x="1321" y="406"/>
                  <a:pt x="1323" y="409"/>
                </a:cubicBezTo>
                <a:cubicBezTo>
                  <a:pt x="1324" y="412"/>
                  <a:pt x="1323" y="413"/>
                  <a:pt x="1325" y="416"/>
                </a:cubicBezTo>
                <a:cubicBezTo>
                  <a:pt x="1328" y="420"/>
                  <a:pt x="1333" y="419"/>
                  <a:pt x="1333" y="419"/>
                </a:cubicBezTo>
                <a:cubicBezTo>
                  <a:pt x="1333" y="419"/>
                  <a:pt x="1332" y="410"/>
                  <a:pt x="1328" y="408"/>
                </a:cubicBezTo>
                <a:cubicBezTo>
                  <a:pt x="1324" y="406"/>
                  <a:pt x="1321" y="403"/>
                  <a:pt x="1326" y="404"/>
                </a:cubicBezTo>
                <a:cubicBezTo>
                  <a:pt x="1331" y="404"/>
                  <a:pt x="1334" y="402"/>
                  <a:pt x="1333" y="400"/>
                </a:cubicBezTo>
                <a:cubicBezTo>
                  <a:pt x="1332" y="398"/>
                  <a:pt x="1324" y="399"/>
                  <a:pt x="1322" y="399"/>
                </a:cubicBezTo>
                <a:cubicBezTo>
                  <a:pt x="1320" y="400"/>
                  <a:pt x="1317" y="398"/>
                  <a:pt x="1317" y="398"/>
                </a:cubicBezTo>
                <a:cubicBezTo>
                  <a:pt x="1314" y="399"/>
                  <a:pt x="1315" y="401"/>
                  <a:pt x="1314" y="404"/>
                </a:cubicBezTo>
                <a:cubicBezTo>
                  <a:pt x="1313" y="408"/>
                  <a:pt x="1310" y="411"/>
                  <a:pt x="1313" y="413"/>
                </a:cubicBezTo>
                <a:close/>
                <a:moveTo>
                  <a:pt x="1256" y="409"/>
                </a:moveTo>
                <a:cubicBezTo>
                  <a:pt x="1258" y="407"/>
                  <a:pt x="1257" y="403"/>
                  <a:pt x="1254" y="404"/>
                </a:cubicBezTo>
                <a:cubicBezTo>
                  <a:pt x="1251" y="404"/>
                  <a:pt x="1248" y="399"/>
                  <a:pt x="1244" y="395"/>
                </a:cubicBezTo>
                <a:cubicBezTo>
                  <a:pt x="1239" y="392"/>
                  <a:pt x="1235" y="390"/>
                  <a:pt x="1230" y="385"/>
                </a:cubicBezTo>
                <a:cubicBezTo>
                  <a:pt x="1226" y="380"/>
                  <a:pt x="1220" y="377"/>
                  <a:pt x="1217" y="374"/>
                </a:cubicBezTo>
                <a:cubicBezTo>
                  <a:pt x="1214" y="371"/>
                  <a:pt x="1209" y="370"/>
                  <a:pt x="1208" y="371"/>
                </a:cubicBezTo>
                <a:cubicBezTo>
                  <a:pt x="1203" y="372"/>
                  <a:pt x="1214" y="380"/>
                  <a:pt x="1216" y="381"/>
                </a:cubicBezTo>
                <a:cubicBezTo>
                  <a:pt x="1217" y="382"/>
                  <a:pt x="1227" y="391"/>
                  <a:pt x="1227" y="395"/>
                </a:cubicBezTo>
                <a:cubicBezTo>
                  <a:pt x="1227" y="399"/>
                  <a:pt x="1234" y="409"/>
                  <a:pt x="1236" y="410"/>
                </a:cubicBezTo>
                <a:cubicBezTo>
                  <a:pt x="1237" y="412"/>
                  <a:pt x="1247" y="418"/>
                  <a:pt x="1248" y="421"/>
                </a:cubicBezTo>
                <a:cubicBezTo>
                  <a:pt x="1250" y="424"/>
                  <a:pt x="1253" y="424"/>
                  <a:pt x="1253" y="420"/>
                </a:cubicBezTo>
                <a:cubicBezTo>
                  <a:pt x="1253" y="416"/>
                  <a:pt x="1254" y="411"/>
                  <a:pt x="1256" y="409"/>
                </a:cubicBezTo>
                <a:close/>
                <a:moveTo>
                  <a:pt x="1315" y="327"/>
                </a:moveTo>
                <a:cubicBezTo>
                  <a:pt x="1317" y="331"/>
                  <a:pt x="1325" y="335"/>
                  <a:pt x="1323" y="337"/>
                </a:cubicBezTo>
                <a:cubicBezTo>
                  <a:pt x="1321" y="339"/>
                  <a:pt x="1316" y="342"/>
                  <a:pt x="1315" y="346"/>
                </a:cubicBezTo>
                <a:cubicBezTo>
                  <a:pt x="1314" y="349"/>
                  <a:pt x="1324" y="340"/>
                  <a:pt x="1327" y="337"/>
                </a:cubicBezTo>
                <a:cubicBezTo>
                  <a:pt x="1329" y="334"/>
                  <a:pt x="1335" y="336"/>
                  <a:pt x="1336" y="334"/>
                </a:cubicBezTo>
                <a:cubicBezTo>
                  <a:pt x="1337" y="332"/>
                  <a:pt x="1337" y="332"/>
                  <a:pt x="1337" y="332"/>
                </a:cubicBezTo>
                <a:cubicBezTo>
                  <a:pt x="1337" y="332"/>
                  <a:pt x="1333" y="331"/>
                  <a:pt x="1329" y="330"/>
                </a:cubicBezTo>
                <a:cubicBezTo>
                  <a:pt x="1326" y="329"/>
                  <a:pt x="1322" y="333"/>
                  <a:pt x="1324" y="327"/>
                </a:cubicBezTo>
                <a:cubicBezTo>
                  <a:pt x="1326" y="321"/>
                  <a:pt x="1331" y="322"/>
                  <a:pt x="1330" y="317"/>
                </a:cubicBezTo>
                <a:cubicBezTo>
                  <a:pt x="1329" y="313"/>
                  <a:pt x="1325" y="312"/>
                  <a:pt x="1324" y="312"/>
                </a:cubicBezTo>
                <a:cubicBezTo>
                  <a:pt x="1321" y="312"/>
                  <a:pt x="1324" y="316"/>
                  <a:pt x="1321" y="318"/>
                </a:cubicBezTo>
                <a:cubicBezTo>
                  <a:pt x="1317" y="321"/>
                  <a:pt x="1313" y="322"/>
                  <a:pt x="1315" y="327"/>
                </a:cubicBezTo>
                <a:close/>
                <a:moveTo>
                  <a:pt x="1140" y="353"/>
                </a:moveTo>
                <a:cubicBezTo>
                  <a:pt x="1138" y="354"/>
                  <a:pt x="1136" y="367"/>
                  <a:pt x="1140" y="368"/>
                </a:cubicBezTo>
                <a:cubicBezTo>
                  <a:pt x="1145" y="370"/>
                  <a:pt x="1147" y="362"/>
                  <a:pt x="1146" y="360"/>
                </a:cubicBezTo>
                <a:cubicBezTo>
                  <a:pt x="1144" y="359"/>
                  <a:pt x="1144" y="351"/>
                  <a:pt x="1140" y="353"/>
                </a:cubicBezTo>
                <a:close/>
                <a:moveTo>
                  <a:pt x="1296" y="373"/>
                </a:moveTo>
                <a:cubicBezTo>
                  <a:pt x="1289" y="373"/>
                  <a:pt x="1289" y="379"/>
                  <a:pt x="1287" y="380"/>
                </a:cubicBezTo>
                <a:cubicBezTo>
                  <a:pt x="1286" y="381"/>
                  <a:pt x="1284" y="382"/>
                  <a:pt x="1281" y="382"/>
                </a:cubicBezTo>
                <a:cubicBezTo>
                  <a:pt x="1278" y="383"/>
                  <a:pt x="1277" y="386"/>
                  <a:pt x="1276" y="388"/>
                </a:cubicBezTo>
                <a:cubicBezTo>
                  <a:pt x="1276" y="390"/>
                  <a:pt x="1270" y="385"/>
                  <a:pt x="1269" y="386"/>
                </a:cubicBezTo>
                <a:cubicBezTo>
                  <a:pt x="1267" y="388"/>
                  <a:pt x="1268" y="395"/>
                  <a:pt x="1271" y="401"/>
                </a:cubicBezTo>
                <a:cubicBezTo>
                  <a:pt x="1274" y="407"/>
                  <a:pt x="1281" y="411"/>
                  <a:pt x="1282" y="411"/>
                </a:cubicBezTo>
                <a:cubicBezTo>
                  <a:pt x="1284" y="411"/>
                  <a:pt x="1288" y="411"/>
                  <a:pt x="1291" y="412"/>
                </a:cubicBezTo>
                <a:cubicBezTo>
                  <a:pt x="1293" y="412"/>
                  <a:pt x="1302" y="413"/>
                  <a:pt x="1302" y="410"/>
                </a:cubicBezTo>
                <a:cubicBezTo>
                  <a:pt x="1301" y="406"/>
                  <a:pt x="1301" y="401"/>
                  <a:pt x="1304" y="398"/>
                </a:cubicBezTo>
                <a:cubicBezTo>
                  <a:pt x="1308" y="394"/>
                  <a:pt x="1312" y="392"/>
                  <a:pt x="1310" y="387"/>
                </a:cubicBezTo>
                <a:cubicBezTo>
                  <a:pt x="1308" y="382"/>
                  <a:pt x="1304" y="379"/>
                  <a:pt x="1307" y="377"/>
                </a:cubicBezTo>
                <a:cubicBezTo>
                  <a:pt x="1310" y="375"/>
                  <a:pt x="1313" y="374"/>
                  <a:pt x="1313" y="372"/>
                </a:cubicBezTo>
                <a:cubicBezTo>
                  <a:pt x="1313" y="370"/>
                  <a:pt x="1306" y="378"/>
                  <a:pt x="1306" y="365"/>
                </a:cubicBezTo>
                <a:cubicBezTo>
                  <a:pt x="1305" y="362"/>
                  <a:pt x="1300" y="366"/>
                  <a:pt x="1299" y="368"/>
                </a:cubicBezTo>
                <a:cubicBezTo>
                  <a:pt x="1299" y="371"/>
                  <a:pt x="1303" y="373"/>
                  <a:pt x="1296" y="373"/>
                </a:cubicBezTo>
                <a:close/>
                <a:moveTo>
                  <a:pt x="1337" y="351"/>
                </a:moveTo>
                <a:cubicBezTo>
                  <a:pt x="1335" y="349"/>
                  <a:pt x="1332" y="343"/>
                  <a:pt x="1328" y="345"/>
                </a:cubicBezTo>
                <a:cubicBezTo>
                  <a:pt x="1326" y="345"/>
                  <a:pt x="1323" y="352"/>
                  <a:pt x="1327" y="352"/>
                </a:cubicBezTo>
                <a:cubicBezTo>
                  <a:pt x="1331" y="352"/>
                  <a:pt x="1339" y="353"/>
                  <a:pt x="1337" y="351"/>
                </a:cubicBezTo>
                <a:close/>
                <a:moveTo>
                  <a:pt x="1341" y="353"/>
                </a:moveTo>
                <a:cubicBezTo>
                  <a:pt x="1336" y="360"/>
                  <a:pt x="1336" y="358"/>
                  <a:pt x="1332" y="357"/>
                </a:cubicBezTo>
                <a:cubicBezTo>
                  <a:pt x="1329" y="355"/>
                  <a:pt x="1323" y="360"/>
                  <a:pt x="1324" y="362"/>
                </a:cubicBezTo>
                <a:cubicBezTo>
                  <a:pt x="1325" y="364"/>
                  <a:pt x="1333" y="362"/>
                  <a:pt x="1335" y="365"/>
                </a:cubicBezTo>
                <a:cubicBezTo>
                  <a:pt x="1337" y="368"/>
                  <a:pt x="1337" y="369"/>
                  <a:pt x="1341" y="368"/>
                </a:cubicBezTo>
                <a:cubicBezTo>
                  <a:pt x="1345" y="367"/>
                  <a:pt x="1348" y="362"/>
                  <a:pt x="1347" y="359"/>
                </a:cubicBezTo>
                <a:cubicBezTo>
                  <a:pt x="1346" y="357"/>
                  <a:pt x="1341" y="353"/>
                  <a:pt x="1341" y="353"/>
                </a:cubicBezTo>
                <a:close/>
                <a:moveTo>
                  <a:pt x="1340" y="339"/>
                </a:moveTo>
                <a:cubicBezTo>
                  <a:pt x="1339" y="339"/>
                  <a:pt x="1334" y="347"/>
                  <a:pt x="1340" y="346"/>
                </a:cubicBezTo>
                <a:cubicBezTo>
                  <a:pt x="1347" y="346"/>
                  <a:pt x="1345" y="339"/>
                  <a:pt x="1340" y="339"/>
                </a:cubicBezTo>
                <a:close/>
                <a:moveTo>
                  <a:pt x="1324" y="284"/>
                </a:moveTo>
                <a:cubicBezTo>
                  <a:pt x="1318" y="285"/>
                  <a:pt x="1315" y="297"/>
                  <a:pt x="1319" y="296"/>
                </a:cubicBezTo>
                <a:cubicBezTo>
                  <a:pt x="1324" y="296"/>
                  <a:pt x="1329" y="283"/>
                  <a:pt x="1324" y="284"/>
                </a:cubicBezTo>
                <a:close/>
                <a:moveTo>
                  <a:pt x="1003" y="450"/>
                </a:moveTo>
                <a:cubicBezTo>
                  <a:pt x="998" y="449"/>
                  <a:pt x="998" y="455"/>
                  <a:pt x="994" y="459"/>
                </a:cubicBezTo>
                <a:cubicBezTo>
                  <a:pt x="990" y="463"/>
                  <a:pt x="986" y="467"/>
                  <a:pt x="984" y="466"/>
                </a:cubicBezTo>
                <a:cubicBezTo>
                  <a:pt x="983" y="466"/>
                  <a:pt x="974" y="469"/>
                  <a:pt x="977" y="475"/>
                </a:cubicBezTo>
                <a:cubicBezTo>
                  <a:pt x="980" y="480"/>
                  <a:pt x="979" y="486"/>
                  <a:pt x="977" y="489"/>
                </a:cubicBezTo>
                <a:cubicBezTo>
                  <a:pt x="974" y="491"/>
                  <a:pt x="979" y="499"/>
                  <a:pt x="978" y="503"/>
                </a:cubicBezTo>
                <a:cubicBezTo>
                  <a:pt x="977" y="507"/>
                  <a:pt x="979" y="510"/>
                  <a:pt x="985" y="510"/>
                </a:cubicBezTo>
                <a:cubicBezTo>
                  <a:pt x="990" y="510"/>
                  <a:pt x="992" y="508"/>
                  <a:pt x="994" y="503"/>
                </a:cubicBezTo>
                <a:cubicBezTo>
                  <a:pt x="996" y="498"/>
                  <a:pt x="997" y="493"/>
                  <a:pt x="999" y="489"/>
                </a:cubicBezTo>
                <a:cubicBezTo>
                  <a:pt x="1001" y="485"/>
                  <a:pt x="1003" y="476"/>
                  <a:pt x="1004" y="474"/>
                </a:cubicBezTo>
                <a:cubicBezTo>
                  <a:pt x="1005" y="472"/>
                  <a:pt x="1008" y="465"/>
                  <a:pt x="1007" y="460"/>
                </a:cubicBezTo>
                <a:cubicBezTo>
                  <a:pt x="1007" y="456"/>
                  <a:pt x="1005" y="451"/>
                  <a:pt x="1003" y="450"/>
                </a:cubicBezTo>
                <a:close/>
                <a:moveTo>
                  <a:pt x="1342" y="438"/>
                </a:moveTo>
                <a:cubicBezTo>
                  <a:pt x="1342" y="438"/>
                  <a:pt x="1348" y="437"/>
                  <a:pt x="1348" y="435"/>
                </a:cubicBezTo>
                <a:cubicBezTo>
                  <a:pt x="1348" y="432"/>
                  <a:pt x="1342" y="429"/>
                  <a:pt x="1339" y="432"/>
                </a:cubicBezTo>
                <a:cubicBezTo>
                  <a:pt x="1337" y="435"/>
                  <a:pt x="1333" y="438"/>
                  <a:pt x="1333" y="440"/>
                </a:cubicBezTo>
                <a:cubicBezTo>
                  <a:pt x="1334" y="444"/>
                  <a:pt x="1342" y="438"/>
                  <a:pt x="1342" y="438"/>
                </a:cubicBezTo>
                <a:close/>
              </a:path>
            </a:pathLst>
          </a:custGeom>
          <a:solidFill>
            <a:schemeClr val="tx1">
              <a:alpha val="32000"/>
            </a:scheme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17" name="组合 16"/>
          <p:cNvGrpSpPr/>
          <p:nvPr/>
        </p:nvGrpSpPr>
        <p:grpSpPr>
          <a:xfrm>
            <a:off x="2178401" y="1960903"/>
            <a:ext cx="328536" cy="511929"/>
            <a:chOff x="2903001" y="2615143"/>
            <a:chExt cx="438149" cy="682730"/>
          </a:xfrm>
        </p:grpSpPr>
        <p:sp>
          <p:nvSpPr>
            <p:cNvPr id="18" name="Freeform 170"/>
            <p:cNvSpPr>
              <a:spLocks noEditPoints="1"/>
            </p:cNvSpPr>
            <p:nvPr/>
          </p:nvSpPr>
          <p:spPr bwMode="auto">
            <a:xfrm>
              <a:off x="3145887" y="3004185"/>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19" name="组合 18"/>
            <p:cNvGrpSpPr/>
            <p:nvPr/>
          </p:nvGrpSpPr>
          <p:grpSpPr>
            <a:xfrm>
              <a:off x="2903001" y="2615143"/>
              <a:ext cx="310782" cy="459128"/>
              <a:chOff x="5083970" y="2364237"/>
              <a:chExt cx="310782" cy="459128"/>
            </a:xfrm>
          </p:grpSpPr>
          <p:cxnSp>
            <p:nvCxnSpPr>
              <p:cNvPr id="20" name="直接连接符 19"/>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83970" y="23642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grpSp>
        <p:nvGrpSpPr>
          <p:cNvPr id="22" name="组合 21"/>
          <p:cNvGrpSpPr/>
          <p:nvPr/>
        </p:nvGrpSpPr>
        <p:grpSpPr>
          <a:xfrm>
            <a:off x="2178402" y="2455747"/>
            <a:ext cx="557081" cy="435395"/>
            <a:chOff x="2903003" y="3275087"/>
            <a:chExt cx="742947" cy="580661"/>
          </a:xfrm>
        </p:grpSpPr>
        <p:sp>
          <p:nvSpPr>
            <p:cNvPr id="23" name="Freeform 170"/>
            <p:cNvSpPr>
              <a:spLocks noEditPoints="1"/>
            </p:cNvSpPr>
            <p:nvPr/>
          </p:nvSpPr>
          <p:spPr bwMode="auto">
            <a:xfrm>
              <a:off x="3450687" y="3275087"/>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24" name="组合 23"/>
            <p:cNvGrpSpPr/>
            <p:nvPr/>
          </p:nvGrpSpPr>
          <p:grpSpPr>
            <a:xfrm rot="16200000">
              <a:off x="2990237" y="3306208"/>
              <a:ext cx="462306" cy="636774"/>
              <a:chOff x="5088731" y="2386463"/>
              <a:chExt cx="311349" cy="464712"/>
            </a:xfrm>
            <a:solidFill>
              <a:srgbClr val="FF0000">
                <a:alpha val="70000"/>
              </a:srgbClr>
            </a:solidFill>
          </p:grpSpPr>
          <p:cxnSp>
            <p:nvCxnSpPr>
              <p:cNvPr id="25" name="直接连接符 24"/>
              <p:cNvCxnSpPr>
                <a:endCxn id="39"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grpSp>
        <p:nvGrpSpPr>
          <p:cNvPr id="40" name="组合 39"/>
          <p:cNvGrpSpPr/>
          <p:nvPr/>
        </p:nvGrpSpPr>
        <p:grpSpPr>
          <a:xfrm>
            <a:off x="4662866" y="3273603"/>
            <a:ext cx="288192" cy="401405"/>
            <a:chOff x="6216388" y="4365814"/>
            <a:chExt cx="384345" cy="535331"/>
          </a:xfrm>
        </p:grpSpPr>
        <p:sp>
          <p:nvSpPr>
            <p:cNvPr id="41" name="Freeform 170"/>
            <p:cNvSpPr>
              <a:spLocks noEditPoints="1"/>
            </p:cNvSpPr>
            <p:nvPr/>
          </p:nvSpPr>
          <p:spPr bwMode="auto">
            <a:xfrm>
              <a:off x="6216388" y="4365814"/>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42" name="组合 41"/>
            <p:cNvGrpSpPr/>
            <p:nvPr/>
          </p:nvGrpSpPr>
          <p:grpSpPr>
            <a:xfrm rot="8986446">
              <a:off x="6353796" y="4463278"/>
              <a:ext cx="246937" cy="437867"/>
              <a:chOff x="5248835" y="2372462"/>
              <a:chExt cx="246937" cy="437867"/>
            </a:xfrm>
            <a:solidFill>
              <a:srgbClr val="FFA700"/>
            </a:solidFill>
          </p:grpSpPr>
          <p:cxnSp>
            <p:nvCxnSpPr>
              <p:cNvPr id="43" name="直接连接符 42"/>
              <p:cNvCxnSpPr>
                <a:endCxn id="44"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grpSp>
        <p:nvGrpSpPr>
          <p:cNvPr id="45" name="组合 44"/>
          <p:cNvGrpSpPr/>
          <p:nvPr/>
        </p:nvGrpSpPr>
        <p:grpSpPr>
          <a:xfrm>
            <a:off x="5445909" y="2685553"/>
            <a:ext cx="419625" cy="365119"/>
            <a:chOff x="7260687" y="3581566"/>
            <a:chExt cx="559629" cy="486938"/>
          </a:xfrm>
        </p:grpSpPr>
        <p:sp>
          <p:nvSpPr>
            <p:cNvPr id="46" name="Freeform 170"/>
            <p:cNvSpPr>
              <a:spLocks noEditPoints="1"/>
            </p:cNvSpPr>
            <p:nvPr/>
          </p:nvSpPr>
          <p:spPr bwMode="auto">
            <a:xfrm>
              <a:off x="7260687" y="3641170"/>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47" name="组合 46"/>
            <p:cNvGrpSpPr/>
            <p:nvPr/>
          </p:nvGrpSpPr>
          <p:grpSpPr>
            <a:xfrm rot="8150983">
              <a:off x="7504206" y="3581566"/>
              <a:ext cx="316110" cy="486938"/>
              <a:chOff x="5083970" y="2364237"/>
              <a:chExt cx="316110" cy="486938"/>
            </a:xfrm>
            <a:solidFill>
              <a:srgbClr val="A23C93"/>
            </a:solidFill>
          </p:grpSpPr>
          <p:cxnSp>
            <p:nvCxnSpPr>
              <p:cNvPr id="48" name="直接连接符 47"/>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grpSp>
        <p:nvGrpSpPr>
          <p:cNvPr id="50" name="组合 49"/>
          <p:cNvGrpSpPr/>
          <p:nvPr/>
        </p:nvGrpSpPr>
        <p:grpSpPr>
          <a:xfrm>
            <a:off x="5436180" y="1957337"/>
            <a:ext cx="543268" cy="762935"/>
            <a:chOff x="7247712" y="2610387"/>
            <a:chExt cx="724525" cy="1017482"/>
          </a:xfrm>
        </p:grpSpPr>
        <p:sp>
          <p:nvSpPr>
            <p:cNvPr id="51" name="Freeform 170"/>
            <p:cNvSpPr>
              <a:spLocks noEditPoints="1"/>
            </p:cNvSpPr>
            <p:nvPr/>
          </p:nvSpPr>
          <p:spPr bwMode="auto">
            <a:xfrm>
              <a:off x="7358319" y="333418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24A9D4">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52" name="组合 51"/>
            <p:cNvGrpSpPr/>
            <p:nvPr/>
          </p:nvGrpSpPr>
          <p:grpSpPr>
            <a:xfrm rot="9170224" flipV="1">
              <a:off x="7247712" y="2610387"/>
              <a:ext cx="724525" cy="687751"/>
              <a:chOff x="5089073" y="2370172"/>
              <a:chExt cx="311007" cy="481003"/>
            </a:xfrm>
          </p:grpSpPr>
          <p:cxnSp>
            <p:nvCxnSpPr>
              <p:cNvPr id="53" name="直接连接符 52"/>
              <p:cNvCxnSpPr/>
              <p:nvPr/>
            </p:nvCxnSpPr>
            <p:spPr>
              <a:xfrm flipH="1" flipV="1">
                <a:off x="5118100" y="2402845"/>
                <a:ext cx="281980" cy="448330"/>
              </a:xfrm>
              <a:prstGeom prst="line">
                <a:avLst/>
              </a:prstGeom>
              <a:ln>
                <a:solidFill>
                  <a:srgbClr val="24A9D4">
                    <a:alpha val="70000"/>
                  </a:srgb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089073" y="2370172"/>
                <a:ext cx="59499" cy="59499"/>
              </a:xfrm>
              <a:prstGeom prst="ellipse">
                <a:avLst/>
              </a:prstGeom>
              <a:solidFill>
                <a:srgbClr val="24A9D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grpSp>
        <p:nvGrpSpPr>
          <p:cNvPr id="55" name="组合 54"/>
          <p:cNvGrpSpPr/>
          <p:nvPr/>
        </p:nvGrpSpPr>
        <p:grpSpPr>
          <a:xfrm>
            <a:off x="4641984" y="1831915"/>
            <a:ext cx="481801" cy="813564"/>
            <a:chOff x="6188540" y="2443118"/>
            <a:chExt cx="642550" cy="1085003"/>
          </a:xfrm>
        </p:grpSpPr>
        <p:sp>
          <p:nvSpPr>
            <p:cNvPr id="56" name="Freeform 170"/>
            <p:cNvSpPr>
              <a:spLocks noEditPoints="1"/>
            </p:cNvSpPr>
            <p:nvPr/>
          </p:nvSpPr>
          <p:spPr bwMode="auto">
            <a:xfrm>
              <a:off x="6635827" y="3234433"/>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68564" tIns="34282" rIns="68564" bIns="34282" numCol="1" anchor="t" anchorCtr="0" compatLnSpc="1">
              <a:prstTxWarp prst="textNoShape">
                <a:avLst/>
              </a:prstTxWarp>
            </a:bodyPr>
            <a:lstStyle/>
            <a:p>
              <a:endParaRPr lang="zh-CN" altLang="en-US" sz="787"/>
            </a:p>
          </p:txBody>
        </p:sp>
        <p:grpSp>
          <p:nvGrpSpPr>
            <p:cNvPr id="57" name="组合 56"/>
            <p:cNvGrpSpPr/>
            <p:nvPr/>
          </p:nvGrpSpPr>
          <p:grpSpPr>
            <a:xfrm rot="251943">
              <a:off x="6188540" y="2443118"/>
              <a:ext cx="586312" cy="859706"/>
              <a:chOff x="5090687" y="2370954"/>
              <a:chExt cx="309393" cy="480221"/>
            </a:xfrm>
            <a:solidFill>
              <a:srgbClr val="C18084">
                <a:alpha val="70000"/>
              </a:srgbClr>
            </a:solidFill>
          </p:grpSpPr>
          <p:cxnSp>
            <p:nvCxnSpPr>
              <p:cNvPr id="58" name="直接连接符 57"/>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sp>
        <p:nvSpPr>
          <p:cNvPr id="62" name="TextBox 61"/>
          <p:cNvSpPr txBox="1"/>
          <p:nvPr/>
        </p:nvSpPr>
        <p:spPr>
          <a:xfrm>
            <a:off x="1492667" y="1498397"/>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63" name="TextBox 62"/>
          <p:cNvSpPr txBox="1"/>
          <p:nvPr/>
        </p:nvSpPr>
        <p:spPr>
          <a:xfrm>
            <a:off x="1492000" y="1221912"/>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86" name="圆角矩形 85"/>
          <p:cNvSpPr/>
          <p:nvPr/>
        </p:nvSpPr>
        <p:spPr bwMode="auto">
          <a:xfrm>
            <a:off x="1197700" y="1246719"/>
            <a:ext cx="265731" cy="265962"/>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7" name="圆角矩形 86"/>
          <p:cNvSpPr/>
          <p:nvPr/>
        </p:nvSpPr>
        <p:spPr bwMode="auto">
          <a:xfrm>
            <a:off x="5914928" y="1442997"/>
            <a:ext cx="371699" cy="350818"/>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8" name="圆角矩形 87"/>
          <p:cNvSpPr/>
          <p:nvPr/>
        </p:nvSpPr>
        <p:spPr bwMode="auto">
          <a:xfrm>
            <a:off x="1584572" y="2891142"/>
            <a:ext cx="288311" cy="265799"/>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91" name="圆角矩形 90"/>
          <p:cNvSpPr/>
          <p:nvPr/>
        </p:nvSpPr>
        <p:spPr bwMode="auto">
          <a:xfrm>
            <a:off x="6018796" y="2811755"/>
            <a:ext cx="267831" cy="267831"/>
          </a:xfrm>
          <a:prstGeom prst="roundRect">
            <a:avLst>
              <a:gd name="adj" fmla="val 6712"/>
            </a:avLst>
          </a:prstGeom>
          <a:solidFill>
            <a:schemeClr val="bg2">
              <a:lumMod val="75000"/>
            </a:schemeClr>
          </a:soli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92" name="圆角矩形 91"/>
          <p:cNvSpPr/>
          <p:nvPr/>
        </p:nvSpPr>
        <p:spPr bwMode="auto">
          <a:xfrm>
            <a:off x="4943348" y="3755745"/>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96" name="TextBox 95"/>
          <p:cNvSpPr txBox="1"/>
          <p:nvPr/>
        </p:nvSpPr>
        <p:spPr>
          <a:xfrm>
            <a:off x="833002" y="3424134"/>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97" name="TextBox 96"/>
          <p:cNvSpPr txBox="1"/>
          <p:nvPr/>
        </p:nvSpPr>
        <p:spPr>
          <a:xfrm>
            <a:off x="832335" y="3147649"/>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98" name="圆角矩形 97"/>
          <p:cNvSpPr/>
          <p:nvPr/>
        </p:nvSpPr>
        <p:spPr bwMode="auto">
          <a:xfrm>
            <a:off x="3665012" y="1206697"/>
            <a:ext cx="288311" cy="265799"/>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99" name="TextBox 98"/>
          <p:cNvSpPr txBox="1"/>
          <p:nvPr/>
        </p:nvSpPr>
        <p:spPr>
          <a:xfrm>
            <a:off x="3972413" y="1442997"/>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100" name="TextBox 99"/>
          <p:cNvSpPr txBox="1"/>
          <p:nvPr/>
        </p:nvSpPr>
        <p:spPr>
          <a:xfrm>
            <a:off x="3971746" y="1166512"/>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467064" y="1668058"/>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102" name="TextBox 101"/>
          <p:cNvSpPr txBox="1"/>
          <p:nvPr/>
        </p:nvSpPr>
        <p:spPr>
          <a:xfrm>
            <a:off x="6466397" y="1391573"/>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103" name="TextBox 102"/>
          <p:cNvSpPr txBox="1"/>
          <p:nvPr/>
        </p:nvSpPr>
        <p:spPr>
          <a:xfrm>
            <a:off x="6501345" y="3088240"/>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104" name="TextBox 103"/>
          <p:cNvSpPr txBox="1"/>
          <p:nvPr/>
        </p:nvSpPr>
        <p:spPr>
          <a:xfrm>
            <a:off x="6500678" y="2811755"/>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105" name="TextBox 104"/>
          <p:cNvSpPr txBox="1"/>
          <p:nvPr/>
        </p:nvSpPr>
        <p:spPr>
          <a:xfrm>
            <a:off x="5358519" y="4134703"/>
            <a:ext cx="1600088" cy="28469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p:txBody>
      </p:sp>
      <p:sp>
        <p:nvSpPr>
          <p:cNvPr id="106" name="TextBox 105"/>
          <p:cNvSpPr txBox="1"/>
          <p:nvPr/>
        </p:nvSpPr>
        <p:spPr>
          <a:xfrm>
            <a:off x="5357852" y="3858218"/>
            <a:ext cx="1857549"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点击输入小标题</a:t>
            </a:r>
            <a:endParaRPr lang="zh-CN" altLang="zh-CN" sz="1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3610794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97"/>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750"/>
                                        <p:tgtEl>
                                          <p:spTgt spid="15"/>
                                        </p:tgtEl>
                                      </p:cBhvr>
                                    </p:animEffect>
                                    <p:anim calcmode="lin" valueType="num">
                                      <p:cBhvr>
                                        <p:cTn id="28" dur="750" fill="hold"/>
                                        <p:tgtEl>
                                          <p:spTgt spid="15"/>
                                        </p:tgtEl>
                                        <p:attrNameLst>
                                          <p:attrName>ppt_x</p:attrName>
                                        </p:attrNameLst>
                                      </p:cBhvr>
                                      <p:tavLst>
                                        <p:tav tm="0">
                                          <p:val>
                                            <p:strVal val="#ppt_x"/>
                                          </p:val>
                                        </p:tav>
                                        <p:tav tm="100000">
                                          <p:val>
                                            <p:strVal val="#ppt_x"/>
                                          </p:val>
                                        </p:tav>
                                      </p:tavLst>
                                    </p:anim>
                                    <p:anim calcmode="lin" valueType="num">
                                      <p:cBhvr>
                                        <p:cTn id="29" dur="75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647"/>
                            </p:stCondLst>
                            <p:childTnLst>
                              <p:par>
                                <p:cTn id="31" presetID="16" presetClass="entr" presetSubtype="2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250"/>
                                        <p:tgtEl>
                                          <p:spTgt spid="17"/>
                                        </p:tgtEl>
                                      </p:cBhvr>
                                    </p:animEffect>
                                  </p:childTnLst>
                                </p:cTn>
                              </p:par>
                            </p:childTnLst>
                          </p:cTn>
                        </p:par>
                        <p:par>
                          <p:cTn id="34" fill="hold">
                            <p:stCondLst>
                              <p:cond delay="2897"/>
                            </p:stCondLst>
                            <p:childTnLst>
                              <p:par>
                                <p:cTn id="35" presetID="53" presetClass="entr" presetSubtype="16"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p:cTn id="37" dur="400" fill="hold"/>
                                        <p:tgtEl>
                                          <p:spTgt spid="86"/>
                                        </p:tgtEl>
                                        <p:attrNameLst>
                                          <p:attrName>ppt_w</p:attrName>
                                        </p:attrNameLst>
                                      </p:cBhvr>
                                      <p:tavLst>
                                        <p:tav tm="0">
                                          <p:val>
                                            <p:fltVal val="0"/>
                                          </p:val>
                                        </p:tav>
                                        <p:tav tm="100000">
                                          <p:val>
                                            <p:strVal val="#ppt_w"/>
                                          </p:val>
                                        </p:tav>
                                      </p:tavLst>
                                    </p:anim>
                                    <p:anim calcmode="lin" valueType="num">
                                      <p:cBhvr>
                                        <p:cTn id="38" dur="400" fill="hold"/>
                                        <p:tgtEl>
                                          <p:spTgt spid="86"/>
                                        </p:tgtEl>
                                        <p:attrNameLst>
                                          <p:attrName>ppt_h</p:attrName>
                                        </p:attrNameLst>
                                      </p:cBhvr>
                                      <p:tavLst>
                                        <p:tav tm="0">
                                          <p:val>
                                            <p:fltVal val="0"/>
                                          </p:val>
                                        </p:tav>
                                        <p:tav tm="100000">
                                          <p:val>
                                            <p:strVal val="#ppt_h"/>
                                          </p:val>
                                        </p:tav>
                                      </p:tavLst>
                                    </p:anim>
                                    <p:animEffect transition="in" filter="fade">
                                      <p:cBhvr>
                                        <p:cTn id="39" dur="400"/>
                                        <p:tgtEl>
                                          <p:spTgt spid="86"/>
                                        </p:tgtEl>
                                      </p:cBhvr>
                                    </p:animEffect>
                                  </p:childTnLst>
                                </p:cTn>
                              </p:par>
                            </p:childTnLst>
                          </p:cTn>
                        </p:par>
                        <p:par>
                          <p:cTn id="40" fill="hold">
                            <p:stCondLst>
                              <p:cond delay="3297"/>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63"/>
                                        </p:tgtEl>
                                        <p:attrNameLst>
                                          <p:attrName>style.visibility</p:attrName>
                                        </p:attrNameLst>
                                      </p:cBhvr>
                                      <p:to>
                                        <p:strVal val="visible"/>
                                      </p:to>
                                    </p:set>
                                    <p:anim by="(-#ppt_w*2)" calcmode="lin" valueType="num">
                                      <p:cBhvr rctx="PPT">
                                        <p:cTn id="43" dur="250" autoRev="1" fill="hold">
                                          <p:stCondLst>
                                            <p:cond delay="0"/>
                                          </p:stCondLst>
                                        </p:cTn>
                                        <p:tgtEl>
                                          <p:spTgt spid="63"/>
                                        </p:tgtEl>
                                        <p:attrNameLst>
                                          <p:attrName>ppt_w</p:attrName>
                                        </p:attrNameLst>
                                      </p:cBhvr>
                                    </p:anim>
                                    <p:anim by="(#ppt_w*0.50)" calcmode="lin" valueType="num">
                                      <p:cBhvr>
                                        <p:cTn id="44" dur="250" decel="50000" autoRev="1" fill="hold">
                                          <p:stCondLst>
                                            <p:cond delay="0"/>
                                          </p:stCondLst>
                                        </p:cTn>
                                        <p:tgtEl>
                                          <p:spTgt spid="63"/>
                                        </p:tgtEl>
                                        <p:attrNameLst>
                                          <p:attrName>ppt_x</p:attrName>
                                        </p:attrNameLst>
                                      </p:cBhvr>
                                    </p:anim>
                                    <p:anim from="(-#ppt_h/2)" to="(#ppt_y)" calcmode="lin" valueType="num">
                                      <p:cBhvr>
                                        <p:cTn id="45" dur="500" fill="hold">
                                          <p:stCondLst>
                                            <p:cond delay="0"/>
                                          </p:stCondLst>
                                        </p:cTn>
                                        <p:tgtEl>
                                          <p:spTgt spid="63"/>
                                        </p:tgtEl>
                                        <p:attrNameLst>
                                          <p:attrName>ppt_y</p:attrName>
                                        </p:attrNameLst>
                                      </p:cBhvr>
                                    </p:anim>
                                    <p:animRot by="21600000">
                                      <p:cBhvr>
                                        <p:cTn id="46" dur="500" fill="hold">
                                          <p:stCondLst>
                                            <p:cond delay="0"/>
                                          </p:stCondLst>
                                        </p:cTn>
                                        <p:tgtEl>
                                          <p:spTgt spid="63"/>
                                        </p:tgtEl>
                                        <p:attrNameLst>
                                          <p:attrName>r</p:attrName>
                                        </p:attrNameLst>
                                      </p:cBhvr>
                                    </p:animRot>
                                  </p:childTnLst>
                                </p:cTn>
                              </p:par>
                            </p:childTnLst>
                          </p:cTn>
                        </p:par>
                        <p:par>
                          <p:cTn id="47" fill="hold">
                            <p:stCondLst>
                              <p:cond delay="4097"/>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62"/>
                                        </p:tgtEl>
                                        <p:attrNameLst>
                                          <p:attrName>style.visibility</p:attrName>
                                        </p:attrNameLst>
                                      </p:cBhvr>
                                      <p:to>
                                        <p:strVal val="visible"/>
                                      </p:to>
                                    </p:set>
                                    <p:anim by="(-#ppt_w*2)" calcmode="lin" valueType="num">
                                      <p:cBhvr rctx="PPT">
                                        <p:cTn id="50" dur="250" autoRev="1" fill="hold">
                                          <p:stCondLst>
                                            <p:cond delay="0"/>
                                          </p:stCondLst>
                                        </p:cTn>
                                        <p:tgtEl>
                                          <p:spTgt spid="62"/>
                                        </p:tgtEl>
                                        <p:attrNameLst>
                                          <p:attrName>ppt_w</p:attrName>
                                        </p:attrNameLst>
                                      </p:cBhvr>
                                    </p:anim>
                                    <p:anim by="(#ppt_w*0.50)" calcmode="lin" valueType="num">
                                      <p:cBhvr>
                                        <p:cTn id="51" dur="250" decel="50000" autoRev="1" fill="hold">
                                          <p:stCondLst>
                                            <p:cond delay="0"/>
                                          </p:stCondLst>
                                        </p:cTn>
                                        <p:tgtEl>
                                          <p:spTgt spid="62"/>
                                        </p:tgtEl>
                                        <p:attrNameLst>
                                          <p:attrName>ppt_x</p:attrName>
                                        </p:attrNameLst>
                                      </p:cBhvr>
                                    </p:anim>
                                    <p:anim from="(-#ppt_h/2)" to="(#ppt_y)" calcmode="lin" valueType="num">
                                      <p:cBhvr>
                                        <p:cTn id="52" dur="500" fill="hold">
                                          <p:stCondLst>
                                            <p:cond delay="0"/>
                                          </p:stCondLst>
                                        </p:cTn>
                                        <p:tgtEl>
                                          <p:spTgt spid="62"/>
                                        </p:tgtEl>
                                        <p:attrNameLst>
                                          <p:attrName>ppt_y</p:attrName>
                                        </p:attrNameLst>
                                      </p:cBhvr>
                                    </p:anim>
                                    <p:animRot by="21600000">
                                      <p:cBhvr>
                                        <p:cTn id="53" dur="500" fill="hold">
                                          <p:stCondLst>
                                            <p:cond delay="0"/>
                                          </p:stCondLst>
                                        </p:cTn>
                                        <p:tgtEl>
                                          <p:spTgt spid="62"/>
                                        </p:tgtEl>
                                        <p:attrNameLst>
                                          <p:attrName>r</p:attrName>
                                        </p:attrNameLst>
                                      </p:cBhvr>
                                    </p:animRot>
                                  </p:childTnLst>
                                </p:cTn>
                              </p:par>
                            </p:childTnLst>
                          </p:cTn>
                        </p:par>
                        <p:par>
                          <p:cTn id="54" fill="hold">
                            <p:stCondLst>
                              <p:cond delay="4947"/>
                            </p:stCondLst>
                            <p:childTnLst>
                              <p:par>
                                <p:cTn id="55" presetID="16" presetClass="entr" presetSubtype="21"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barn(inVertical)">
                                      <p:cBhvr>
                                        <p:cTn id="57" dur="250"/>
                                        <p:tgtEl>
                                          <p:spTgt spid="55"/>
                                        </p:tgtEl>
                                      </p:cBhvr>
                                    </p:animEffect>
                                  </p:childTnLst>
                                </p:cTn>
                              </p:par>
                            </p:childTnLst>
                          </p:cTn>
                        </p:par>
                        <p:par>
                          <p:cTn id="58" fill="hold">
                            <p:stCondLst>
                              <p:cond delay="5197"/>
                            </p:stCondLst>
                            <p:childTnLst>
                              <p:par>
                                <p:cTn id="59" presetID="53" presetClass="entr" presetSubtype="16" fill="hold" grpId="0" nodeType="afterEffect">
                                  <p:stCondLst>
                                    <p:cond delay="0"/>
                                  </p:stCondLst>
                                  <p:childTnLst>
                                    <p:set>
                                      <p:cBhvr>
                                        <p:cTn id="60" dur="1" fill="hold">
                                          <p:stCondLst>
                                            <p:cond delay="0"/>
                                          </p:stCondLst>
                                        </p:cTn>
                                        <p:tgtEl>
                                          <p:spTgt spid="98"/>
                                        </p:tgtEl>
                                        <p:attrNameLst>
                                          <p:attrName>style.visibility</p:attrName>
                                        </p:attrNameLst>
                                      </p:cBhvr>
                                      <p:to>
                                        <p:strVal val="visible"/>
                                      </p:to>
                                    </p:set>
                                    <p:anim calcmode="lin" valueType="num">
                                      <p:cBhvr>
                                        <p:cTn id="61" dur="400" fill="hold"/>
                                        <p:tgtEl>
                                          <p:spTgt spid="98"/>
                                        </p:tgtEl>
                                        <p:attrNameLst>
                                          <p:attrName>ppt_w</p:attrName>
                                        </p:attrNameLst>
                                      </p:cBhvr>
                                      <p:tavLst>
                                        <p:tav tm="0">
                                          <p:val>
                                            <p:fltVal val="0"/>
                                          </p:val>
                                        </p:tav>
                                        <p:tav tm="100000">
                                          <p:val>
                                            <p:strVal val="#ppt_w"/>
                                          </p:val>
                                        </p:tav>
                                      </p:tavLst>
                                    </p:anim>
                                    <p:anim calcmode="lin" valueType="num">
                                      <p:cBhvr>
                                        <p:cTn id="62" dur="400" fill="hold"/>
                                        <p:tgtEl>
                                          <p:spTgt spid="98"/>
                                        </p:tgtEl>
                                        <p:attrNameLst>
                                          <p:attrName>ppt_h</p:attrName>
                                        </p:attrNameLst>
                                      </p:cBhvr>
                                      <p:tavLst>
                                        <p:tav tm="0">
                                          <p:val>
                                            <p:fltVal val="0"/>
                                          </p:val>
                                        </p:tav>
                                        <p:tav tm="100000">
                                          <p:val>
                                            <p:strVal val="#ppt_h"/>
                                          </p:val>
                                        </p:tav>
                                      </p:tavLst>
                                    </p:anim>
                                    <p:animEffect transition="in" filter="fade">
                                      <p:cBhvr>
                                        <p:cTn id="63" dur="400"/>
                                        <p:tgtEl>
                                          <p:spTgt spid="98"/>
                                        </p:tgtEl>
                                      </p:cBhvr>
                                    </p:animEffect>
                                  </p:childTnLst>
                                </p:cTn>
                              </p:par>
                            </p:childTnLst>
                          </p:cTn>
                        </p:par>
                        <p:par>
                          <p:cTn id="64" fill="hold">
                            <p:stCondLst>
                              <p:cond delay="5597"/>
                            </p:stCondLst>
                            <p:childTnLst>
                              <p:par>
                                <p:cTn id="65" presetID="56" presetClass="entr" presetSubtype="0" fill="hold" grpId="0" nodeType="afterEffect">
                                  <p:stCondLst>
                                    <p:cond delay="0"/>
                                  </p:stCondLst>
                                  <p:iterate type="lt">
                                    <p:tmPct val="10000"/>
                                  </p:iterate>
                                  <p:childTnLst>
                                    <p:set>
                                      <p:cBhvr>
                                        <p:cTn id="66" dur="1" fill="hold">
                                          <p:stCondLst>
                                            <p:cond delay="0"/>
                                          </p:stCondLst>
                                        </p:cTn>
                                        <p:tgtEl>
                                          <p:spTgt spid="100"/>
                                        </p:tgtEl>
                                        <p:attrNameLst>
                                          <p:attrName>style.visibility</p:attrName>
                                        </p:attrNameLst>
                                      </p:cBhvr>
                                      <p:to>
                                        <p:strVal val="visible"/>
                                      </p:to>
                                    </p:set>
                                    <p:anim by="(-#ppt_w*2)" calcmode="lin" valueType="num">
                                      <p:cBhvr rctx="PPT">
                                        <p:cTn id="67" dur="250" autoRev="1" fill="hold">
                                          <p:stCondLst>
                                            <p:cond delay="0"/>
                                          </p:stCondLst>
                                        </p:cTn>
                                        <p:tgtEl>
                                          <p:spTgt spid="100"/>
                                        </p:tgtEl>
                                        <p:attrNameLst>
                                          <p:attrName>ppt_w</p:attrName>
                                        </p:attrNameLst>
                                      </p:cBhvr>
                                    </p:anim>
                                    <p:anim by="(#ppt_w*0.50)" calcmode="lin" valueType="num">
                                      <p:cBhvr>
                                        <p:cTn id="68" dur="250" decel="50000" autoRev="1" fill="hold">
                                          <p:stCondLst>
                                            <p:cond delay="0"/>
                                          </p:stCondLst>
                                        </p:cTn>
                                        <p:tgtEl>
                                          <p:spTgt spid="100"/>
                                        </p:tgtEl>
                                        <p:attrNameLst>
                                          <p:attrName>ppt_x</p:attrName>
                                        </p:attrNameLst>
                                      </p:cBhvr>
                                    </p:anim>
                                    <p:anim from="(-#ppt_h/2)" to="(#ppt_y)" calcmode="lin" valueType="num">
                                      <p:cBhvr>
                                        <p:cTn id="69" dur="500" fill="hold">
                                          <p:stCondLst>
                                            <p:cond delay="0"/>
                                          </p:stCondLst>
                                        </p:cTn>
                                        <p:tgtEl>
                                          <p:spTgt spid="100"/>
                                        </p:tgtEl>
                                        <p:attrNameLst>
                                          <p:attrName>ppt_y</p:attrName>
                                        </p:attrNameLst>
                                      </p:cBhvr>
                                    </p:anim>
                                    <p:animRot by="21600000">
                                      <p:cBhvr>
                                        <p:cTn id="70" dur="500" fill="hold">
                                          <p:stCondLst>
                                            <p:cond delay="0"/>
                                          </p:stCondLst>
                                        </p:cTn>
                                        <p:tgtEl>
                                          <p:spTgt spid="100"/>
                                        </p:tgtEl>
                                        <p:attrNameLst>
                                          <p:attrName>r</p:attrName>
                                        </p:attrNameLst>
                                      </p:cBhvr>
                                    </p:animRot>
                                  </p:childTnLst>
                                </p:cTn>
                              </p:par>
                            </p:childTnLst>
                          </p:cTn>
                        </p:par>
                        <p:par>
                          <p:cTn id="71" fill="hold">
                            <p:stCondLst>
                              <p:cond delay="6397"/>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99"/>
                                        </p:tgtEl>
                                        <p:attrNameLst>
                                          <p:attrName>style.visibility</p:attrName>
                                        </p:attrNameLst>
                                      </p:cBhvr>
                                      <p:to>
                                        <p:strVal val="visible"/>
                                      </p:to>
                                    </p:set>
                                    <p:anim by="(-#ppt_w*2)" calcmode="lin" valueType="num">
                                      <p:cBhvr rctx="PPT">
                                        <p:cTn id="74" dur="250" autoRev="1" fill="hold">
                                          <p:stCondLst>
                                            <p:cond delay="0"/>
                                          </p:stCondLst>
                                        </p:cTn>
                                        <p:tgtEl>
                                          <p:spTgt spid="99"/>
                                        </p:tgtEl>
                                        <p:attrNameLst>
                                          <p:attrName>ppt_w</p:attrName>
                                        </p:attrNameLst>
                                      </p:cBhvr>
                                    </p:anim>
                                    <p:anim by="(#ppt_w*0.50)" calcmode="lin" valueType="num">
                                      <p:cBhvr>
                                        <p:cTn id="75" dur="250" decel="50000" autoRev="1" fill="hold">
                                          <p:stCondLst>
                                            <p:cond delay="0"/>
                                          </p:stCondLst>
                                        </p:cTn>
                                        <p:tgtEl>
                                          <p:spTgt spid="99"/>
                                        </p:tgtEl>
                                        <p:attrNameLst>
                                          <p:attrName>ppt_x</p:attrName>
                                        </p:attrNameLst>
                                      </p:cBhvr>
                                    </p:anim>
                                    <p:anim from="(-#ppt_h/2)" to="(#ppt_y)" calcmode="lin" valueType="num">
                                      <p:cBhvr>
                                        <p:cTn id="76" dur="500" fill="hold">
                                          <p:stCondLst>
                                            <p:cond delay="0"/>
                                          </p:stCondLst>
                                        </p:cTn>
                                        <p:tgtEl>
                                          <p:spTgt spid="99"/>
                                        </p:tgtEl>
                                        <p:attrNameLst>
                                          <p:attrName>ppt_y</p:attrName>
                                        </p:attrNameLst>
                                      </p:cBhvr>
                                    </p:anim>
                                    <p:animRot by="21600000">
                                      <p:cBhvr>
                                        <p:cTn id="77" dur="500" fill="hold">
                                          <p:stCondLst>
                                            <p:cond delay="0"/>
                                          </p:stCondLst>
                                        </p:cTn>
                                        <p:tgtEl>
                                          <p:spTgt spid="99"/>
                                        </p:tgtEl>
                                        <p:attrNameLst>
                                          <p:attrName>r</p:attrName>
                                        </p:attrNameLst>
                                      </p:cBhvr>
                                    </p:animRot>
                                  </p:childTnLst>
                                </p:cTn>
                              </p:par>
                            </p:childTnLst>
                          </p:cTn>
                        </p:par>
                        <p:par>
                          <p:cTn id="78" fill="hold">
                            <p:stCondLst>
                              <p:cond delay="7247"/>
                            </p:stCondLst>
                            <p:childTnLst>
                              <p:par>
                                <p:cTn id="79" presetID="16" presetClass="entr" presetSubtype="21"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barn(inVertical)">
                                      <p:cBhvr>
                                        <p:cTn id="81" dur="250"/>
                                        <p:tgtEl>
                                          <p:spTgt spid="50"/>
                                        </p:tgtEl>
                                      </p:cBhvr>
                                    </p:animEffect>
                                  </p:childTnLst>
                                </p:cTn>
                              </p:par>
                            </p:childTnLst>
                          </p:cTn>
                        </p:par>
                        <p:par>
                          <p:cTn id="82" fill="hold">
                            <p:stCondLst>
                              <p:cond delay="7497"/>
                            </p:stCondLst>
                            <p:childTnLst>
                              <p:par>
                                <p:cTn id="83" presetID="53" presetClass="entr" presetSubtype="16" fill="hold" grpId="0" nodeType="afterEffect">
                                  <p:stCondLst>
                                    <p:cond delay="0"/>
                                  </p:stCondLst>
                                  <p:childTnLst>
                                    <p:set>
                                      <p:cBhvr>
                                        <p:cTn id="84" dur="1" fill="hold">
                                          <p:stCondLst>
                                            <p:cond delay="0"/>
                                          </p:stCondLst>
                                        </p:cTn>
                                        <p:tgtEl>
                                          <p:spTgt spid="87"/>
                                        </p:tgtEl>
                                        <p:attrNameLst>
                                          <p:attrName>style.visibility</p:attrName>
                                        </p:attrNameLst>
                                      </p:cBhvr>
                                      <p:to>
                                        <p:strVal val="visible"/>
                                      </p:to>
                                    </p:set>
                                    <p:anim calcmode="lin" valueType="num">
                                      <p:cBhvr>
                                        <p:cTn id="85" dur="400" fill="hold"/>
                                        <p:tgtEl>
                                          <p:spTgt spid="87"/>
                                        </p:tgtEl>
                                        <p:attrNameLst>
                                          <p:attrName>ppt_w</p:attrName>
                                        </p:attrNameLst>
                                      </p:cBhvr>
                                      <p:tavLst>
                                        <p:tav tm="0">
                                          <p:val>
                                            <p:fltVal val="0"/>
                                          </p:val>
                                        </p:tav>
                                        <p:tav tm="100000">
                                          <p:val>
                                            <p:strVal val="#ppt_w"/>
                                          </p:val>
                                        </p:tav>
                                      </p:tavLst>
                                    </p:anim>
                                    <p:anim calcmode="lin" valueType="num">
                                      <p:cBhvr>
                                        <p:cTn id="86" dur="400" fill="hold"/>
                                        <p:tgtEl>
                                          <p:spTgt spid="87"/>
                                        </p:tgtEl>
                                        <p:attrNameLst>
                                          <p:attrName>ppt_h</p:attrName>
                                        </p:attrNameLst>
                                      </p:cBhvr>
                                      <p:tavLst>
                                        <p:tav tm="0">
                                          <p:val>
                                            <p:fltVal val="0"/>
                                          </p:val>
                                        </p:tav>
                                        <p:tav tm="100000">
                                          <p:val>
                                            <p:strVal val="#ppt_h"/>
                                          </p:val>
                                        </p:tav>
                                      </p:tavLst>
                                    </p:anim>
                                    <p:animEffect transition="in" filter="fade">
                                      <p:cBhvr>
                                        <p:cTn id="87" dur="400"/>
                                        <p:tgtEl>
                                          <p:spTgt spid="87"/>
                                        </p:tgtEl>
                                      </p:cBhvr>
                                    </p:animEffect>
                                  </p:childTnLst>
                                </p:cTn>
                              </p:par>
                            </p:childTnLst>
                          </p:cTn>
                        </p:par>
                        <p:par>
                          <p:cTn id="88" fill="hold">
                            <p:stCondLst>
                              <p:cond delay="7897"/>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102"/>
                                        </p:tgtEl>
                                        <p:attrNameLst>
                                          <p:attrName>style.visibility</p:attrName>
                                        </p:attrNameLst>
                                      </p:cBhvr>
                                      <p:to>
                                        <p:strVal val="visible"/>
                                      </p:to>
                                    </p:set>
                                    <p:anim by="(-#ppt_w*2)" calcmode="lin" valueType="num">
                                      <p:cBhvr rctx="PPT">
                                        <p:cTn id="91" dur="250" autoRev="1" fill="hold">
                                          <p:stCondLst>
                                            <p:cond delay="0"/>
                                          </p:stCondLst>
                                        </p:cTn>
                                        <p:tgtEl>
                                          <p:spTgt spid="102"/>
                                        </p:tgtEl>
                                        <p:attrNameLst>
                                          <p:attrName>ppt_w</p:attrName>
                                        </p:attrNameLst>
                                      </p:cBhvr>
                                    </p:anim>
                                    <p:anim by="(#ppt_w*0.50)" calcmode="lin" valueType="num">
                                      <p:cBhvr>
                                        <p:cTn id="92" dur="250" decel="50000" autoRev="1" fill="hold">
                                          <p:stCondLst>
                                            <p:cond delay="0"/>
                                          </p:stCondLst>
                                        </p:cTn>
                                        <p:tgtEl>
                                          <p:spTgt spid="102"/>
                                        </p:tgtEl>
                                        <p:attrNameLst>
                                          <p:attrName>ppt_x</p:attrName>
                                        </p:attrNameLst>
                                      </p:cBhvr>
                                    </p:anim>
                                    <p:anim from="(-#ppt_h/2)" to="(#ppt_y)" calcmode="lin" valueType="num">
                                      <p:cBhvr>
                                        <p:cTn id="93" dur="500" fill="hold">
                                          <p:stCondLst>
                                            <p:cond delay="0"/>
                                          </p:stCondLst>
                                        </p:cTn>
                                        <p:tgtEl>
                                          <p:spTgt spid="102"/>
                                        </p:tgtEl>
                                        <p:attrNameLst>
                                          <p:attrName>ppt_y</p:attrName>
                                        </p:attrNameLst>
                                      </p:cBhvr>
                                    </p:anim>
                                    <p:animRot by="21600000">
                                      <p:cBhvr>
                                        <p:cTn id="94" dur="500" fill="hold">
                                          <p:stCondLst>
                                            <p:cond delay="0"/>
                                          </p:stCondLst>
                                        </p:cTn>
                                        <p:tgtEl>
                                          <p:spTgt spid="102"/>
                                        </p:tgtEl>
                                        <p:attrNameLst>
                                          <p:attrName>r</p:attrName>
                                        </p:attrNameLst>
                                      </p:cBhvr>
                                    </p:animRot>
                                  </p:childTnLst>
                                </p:cTn>
                              </p:par>
                            </p:childTnLst>
                          </p:cTn>
                        </p:par>
                        <p:par>
                          <p:cTn id="95" fill="hold">
                            <p:stCondLst>
                              <p:cond delay="8697"/>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101"/>
                                        </p:tgtEl>
                                        <p:attrNameLst>
                                          <p:attrName>style.visibility</p:attrName>
                                        </p:attrNameLst>
                                      </p:cBhvr>
                                      <p:to>
                                        <p:strVal val="visible"/>
                                      </p:to>
                                    </p:set>
                                    <p:anim by="(-#ppt_w*2)" calcmode="lin" valueType="num">
                                      <p:cBhvr rctx="PPT">
                                        <p:cTn id="98" dur="250" autoRev="1" fill="hold">
                                          <p:stCondLst>
                                            <p:cond delay="0"/>
                                          </p:stCondLst>
                                        </p:cTn>
                                        <p:tgtEl>
                                          <p:spTgt spid="101"/>
                                        </p:tgtEl>
                                        <p:attrNameLst>
                                          <p:attrName>ppt_w</p:attrName>
                                        </p:attrNameLst>
                                      </p:cBhvr>
                                    </p:anim>
                                    <p:anim by="(#ppt_w*0.50)" calcmode="lin" valueType="num">
                                      <p:cBhvr>
                                        <p:cTn id="99" dur="250" decel="50000" autoRev="1" fill="hold">
                                          <p:stCondLst>
                                            <p:cond delay="0"/>
                                          </p:stCondLst>
                                        </p:cTn>
                                        <p:tgtEl>
                                          <p:spTgt spid="101"/>
                                        </p:tgtEl>
                                        <p:attrNameLst>
                                          <p:attrName>ppt_x</p:attrName>
                                        </p:attrNameLst>
                                      </p:cBhvr>
                                    </p:anim>
                                    <p:anim from="(-#ppt_h/2)" to="(#ppt_y)" calcmode="lin" valueType="num">
                                      <p:cBhvr>
                                        <p:cTn id="100" dur="500" fill="hold">
                                          <p:stCondLst>
                                            <p:cond delay="0"/>
                                          </p:stCondLst>
                                        </p:cTn>
                                        <p:tgtEl>
                                          <p:spTgt spid="101"/>
                                        </p:tgtEl>
                                        <p:attrNameLst>
                                          <p:attrName>ppt_y</p:attrName>
                                        </p:attrNameLst>
                                      </p:cBhvr>
                                    </p:anim>
                                    <p:animRot by="21600000">
                                      <p:cBhvr>
                                        <p:cTn id="101" dur="500" fill="hold">
                                          <p:stCondLst>
                                            <p:cond delay="0"/>
                                          </p:stCondLst>
                                        </p:cTn>
                                        <p:tgtEl>
                                          <p:spTgt spid="101"/>
                                        </p:tgtEl>
                                        <p:attrNameLst>
                                          <p:attrName>r</p:attrName>
                                        </p:attrNameLst>
                                      </p:cBhvr>
                                    </p:animRot>
                                  </p:childTnLst>
                                </p:cTn>
                              </p:par>
                            </p:childTnLst>
                          </p:cTn>
                        </p:par>
                        <p:par>
                          <p:cTn id="102" fill="hold">
                            <p:stCondLst>
                              <p:cond delay="9547"/>
                            </p:stCondLst>
                            <p:childTnLst>
                              <p:par>
                                <p:cTn id="103" presetID="16" presetClass="entr" presetSubtype="21" fill="hold"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barn(inVertical)">
                                      <p:cBhvr>
                                        <p:cTn id="105" dur="250"/>
                                        <p:tgtEl>
                                          <p:spTgt spid="22"/>
                                        </p:tgtEl>
                                      </p:cBhvr>
                                    </p:animEffect>
                                  </p:childTnLst>
                                </p:cTn>
                              </p:par>
                            </p:childTnLst>
                          </p:cTn>
                        </p:par>
                        <p:par>
                          <p:cTn id="106" fill="hold">
                            <p:stCondLst>
                              <p:cond delay="9797"/>
                            </p:stCondLst>
                            <p:childTnLst>
                              <p:par>
                                <p:cTn id="107" presetID="53" presetClass="entr" presetSubtype="16" fill="hold" grpId="0" nodeType="afterEffect">
                                  <p:stCondLst>
                                    <p:cond delay="0"/>
                                  </p:stCondLst>
                                  <p:childTnLst>
                                    <p:set>
                                      <p:cBhvr>
                                        <p:cTn id="108" dur="1" fill="hold">
                                          <p:stCondLst>
                                            <p:cond delay="0"/>
                                          </p:stCondLst>
                                        </p:cTn>
                                        <p:tgtEl>
                                          <p:spTgt spid="88"/>
                                        </p:tgtEl>
                                        <p:attrNameLst>
                                          <p:attrName>style.visibility</p:attrName>
                                        </p:attrNameLst>
                                      </p:cBhvr>
                                      <p:to>
                                        <p:strVal val="visible"/>
                                      </p:to>
                                    </p:set>
                                    <p:anim calcmode="lin" valueType="num">
                                      <p:cBhvr>
                                        <p:cTn id="109" dur="400" fill="hold"/>
                                        <p:tgtEl>
                                          <p:spTgt spid="88"/>
                                        </p:tgtEl>
                                        <p:attrNameLst>
                                          <p:attrName>ppt_w</p:attrName>
                                        </p:attrNameLst>
                                      </p:cBhvr>
                                      <p:tavLst>
                                        <p:tav tm="0">
                                          <p:val>
                                            <p:fltVal val="0"/>
                                          </p:val>
                                        </p:tav>
                                        <p:tav tm="100000">
                                          <p:val>
                                            <p:strVal val="#ppt_w"/>
                                          </p:val>
                                        </p:tav>
                                      </p:tavLst>
                                    </p:anim>
                                    <p:anim calcmode="lin" valueType="num">
                                      <p:cBhvr>
                                        <p:cTn id="110" dur="400" fill="hold"/>
                                        <p:tgtEl>
                                          <p:spTgt spid="88"/>
                                        </p:tgtEl>
                                        <p:attrNameLst>
                                          <p:attrName>ppt_h</p:attrName>
                                        </p:attrNameLst>
                                      </p:cBhvr>
                                      <p:tavLst>
                                        <p:tav tm="0">
                                          <p:val>
                                            <p:fltVal val="0"/>
                                          </p:val>
                                        </p:tav>
                                        <p:tav tm="100000">
                                          <p:val>
                                            <p:strVal val="#ppt_h"/>
                                          </p:val>
                                        </p:tav>
                                      </p:tavLst>
                                    </p:anim>
                                    <p:animEffect transition="in" filter="fade">
                                      <p:cBhvr>
                                        <p:cTn id="111" dur="400"/>
                                        <p:tgtEl>
                                          <p:spTgt spid="88"/>
                                        </p:tgtEl>
                                      </p:cBhvr>
                                    </p:animEffect>
                                  </p:childTnLst>
                                </p:cTn>
                              </p:par>
                            </p:childTnLst>
                          </p:cTn>
                        </p:par>
                        <p:par>
                          <p:cTn id="112" fill="hold">
                            <p:stCondLst>
                              <p:cond delay="10197"/>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97"/>
                                        </p:tgtEl>
                                        <p:attrNameLst>
                                          <p:attrName>style.visibility</p:attrName>
                                        </p:attrNameLst>
                                      </p:cBhvr>
                                      <p:to>
                                        <p:strVal val="visible"/>
                                      </p:to>
                                    </p:set>
                                    <p:anim by="(-#ppt_w*2)" calcmode="lin" valueType="num">
                                      <p:cBhvr rctx="PPT">
                                        <p:cTn id="115" dur="250" autoRev="1" fill="hold">
                                          <p:stCondLst>
                                            <p:cond delay="0"/>
                                          </p:stCondLst>
                                        </p:cTn>
                                        <p:tgtEl>
                                          <p:spTgt spid="97"/>
                                        </p:tgtEl>
                                        <p:attrNameLst>
                                          <p:attrName>ppt_w</p:attrName>
                                        </p:attrNameLst>
                                      </p:cBhvr>
                                    </p:anim>
                                    <p:anim by="(#ppt_w*0.50)" calcmode="lin" valueType="num">
                                      <p:cBhvr>
                                        <p:cTn id="116" dur="250" decel="50000" autoRev="1" fill="hold">
                                          <p:stCondLst>
                                            <p:cond delay="0"/>
                                          </p:stCondLst>
                                        </p:cTn>
                                        <p:tgtEl>
                                          <p:spTgt spid="97"/>
                                        </p:tgtEl>
                                        <p:attrNameLst>
                                          <p:attrName>ppt_x</p:attrName>
                                        </p:attrNameLst>
                                      </p:cBhvr>
                                    </p:anim>
                                    <p:anim from="(-#ppt_h/2)" to="(#ppt_y)" calcmode="lin" valueType="num">
                                      <p:cBhvr>
                                        <p:cTn id="117" dur="500" fill="hold">
                                          <p:stCondLst>
                                            <p:cond delay="0"/>
                                          </p:stCondLst>
                                        </p:cTn>
                                        <p:tgtEl>
                                          <p:spTgt spid="97"/>
                                        </p:tgtEl>
                                        <p:attrNameLst>
                                          <p:attrName>ppt_y</p:attrName>
                                        </p:attrNameLst>
                                      </p:cBhvr>
                                    </p:anim>
                                    <p:animRot by="21600000">
                                      <p:cBhvr>
                                        <p:cTn id="118" dur="500" fill="hold">
                                          <p:stCondLst>
                                            <p:cond delay="0"/>
                                          </p:stCondLst>
                                        </p:cTn>
                                        <p:tgtEl>
                                          <p:spTgt spid="97"/>
                                        </p:tgtEl>
                                        <p:attrNameLst>
                                          <p:attrName>r</p:attrName>
                                        </p:attrNameLst>
                                      </p:cBhvr>
                                    </p:animRot>
                                  </p:childTnLst>
                                </p:cTn>
                              </p:par>
                            </p:childTnLst>
                          </p:cTn>
                        </p:par>
                        <p:par>
                          <p:cTn id="119" fill="hold">
                            <p:stCondLst>
                              <p:cond delay="10997"/>
                            </p:stCondLst>
                            <p:childTnLst>
                              <p:par>
                                <p:cTn id="120" presetID="56" presetClass="entr" presetSubtype="0" fill="hold" grpId="0" nodeType="afterEffect">
                                  <p:stCondLst>
                                    <p:cond delay="0"/>
                                  </p:stCondLst>
                                  <p:iterate type="lt">
                                    <p:tmPct val="10000"/>
                                  </p:iterate>
                                  <p:childTnLst>
                                    <p:set>
                                      <p:cBhvr>
                                        <p:cTn id="121" dur="1" fill="hold">
                                          <p:stCondLst>
                                            <p:cond delay="0"/>
                                          </p:stCondLst>
                                        </p:cTn>
                                        <p:tgtEl>
                                          <p:spTgt spid="96"/>
                                        </p:tgtEl>
                                        <p:attrNameLst>
                                          <p:attrName>style.visibility</p:attrName>
                                        </p:attrNameLst>
                                      </p:cBhvr>
                                      <p:to>
                                        <p:strVal val="visible"/>
                                      </p:to>
                                    </p:set>
                                    <p:anim by="(-#ppt_w*2)" calcmode="lin" valueType="num">
                                      <p:cBhvr rctx="PPT">
                                        <p:cTn id="122" dur="250" autoRev="1" fill="hold">
                                          <p:stCondLst>
                                            <p:cond delay="0"/>
                                          </p:stCondLst>
                                        </p:cTn>
                                        <p:tgtEl>
                                          <p:spTgt spid="96"/>
                                        </p:tgtEl>
                                        <p:attrNameLst>
                                          <p:attrName>ppt_w</p:attrName>
                                        </p:attrNameLst>
                                      </p:cBhvr>
                                    </p:anim>
                                    <p:anim by="(#ppt_w*0.50)" calcmode="lin" valueType="num">
                                      <p:cBhvr>
                                        <p:cTn id="123" dur="250" decel="50000" autoRev="1" fill="hold">
                                          <p:stCondLst>
                                            <p:cond delay="0"/>
                                          </p:stCondLst>
                                        </p:cTn>
                                        <p:tgtEl>
                                          <p:spTgt spid="96"/>
                                        </p:tgtEl>
                                        <p:attrNameLst>
                                          <p:attrName>ppt_x</p:attrName>
                                        </p:attrNameLst>
                                      </p:cBhvr>
                                    </p:anim>
                                    <p:anim from="(-#ppt_h/2)" to="(#ppt_y)" calcmode="lin" valueType="num">
                                      <p:cBhvr>
                                        <p:cTn id="124" dur="500" fill="hold">
                                          <p:stCondLst>
                                            <p:cond delay="0"/>
                                          </p:stCondLst>
                                        </p:cTn>
                                        <p:tgtEl>
                                          <p:spTgt spid="96"/>
                                        </p:tgtEl>
                                        <p:attrNameLst>
                                          <p:attrName>ppt_y</p:attrName>
                                        </p:attrNameLst>
                                      </p:cBhvr>
                                    </p:anim>
                                    <p:animRot by="21600000">
                                      <p:cBhvr>
                                        <p:cTn id="125" dur="500" fill="hold">
                                          <p:stCondLst>
                                            <p:cond delay="0"/>
                                          </p:stCondLst>
                                        </p:cTn>
                                        <p:tgtEl>
                                          <p:spTgt spid="96"/>
                                        </p:tgtEl>
                                        <p:attrNameLst>
                                          <p:attrName>r</p:attrName>
                                        </p:attrNameLst>
                                      </p:cBhvr>
                                    </p:animRot>
                                  </p:childTnLst>
                                </p:cTn>
                              </p:par>
                            </p:childTnLst>
                          </p:cTn>
                        </p:par>
                        <p:par>
                          <p:cTn id="126" fill="hold">
                            <p:stCondLst>
                              <p:cond delay="11847"/>
                            </p:stCondLst>
                            <p:childTnLst>
                              <p:par>
                                <p:cTn id="127" presetID="16" presetClass="entr" presetSubtype="21" fill="hold" nodeType="after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barn(inVertical)">
                                      <p:cBhvr>
                                        <p:cTn id="129" dur="250"/>
                                        <p:tgtEl>
                                          <p:spTgt spid="40"/>
                                        </p:tgtEl>
                                      </p:cBhvr>
                                    </p:animEffect>
                                  </p:childTnLst>
                                </p:cTn>
                              </p:par>
                            </p:childTnLst>
                          </p:cTn>
                        </p:par>
                        <p:par>
                          <p:cTn id="130" fill="hold">
                            <p:stCondLst>
                              <p:cond delay="12097"/>
                            </p:stCondLst>
                            <p:childTnLst>
                              <p:par>
                                <p:cTn id="131" presetID="53" presetClass="entr" presetSubtype="16" fill="hold" grpId="0" nodeType="afterEffect">
                                  <p:stCondLst>
                                    <p:cond delay="0"/>
                                  </p:stCondLst>
                                  <p:childTnLst>
                                    <p:set>
                                      <p:cBhvr>
                                        <p:cTn id="132" dur="1" fill="hold">
                                          <p:stCondLst>
                                            <p:cond delay="0"/>
                                          </p:stCondLst>
                                        </p:cTn>
                                        <p:tgtEl>
                                          <p:spTgt spid="92"/>
                                        </p:tgtEl>
                                        <p:attrNameLst>
                                          <p:attrName>style.visibility</p:attrName>
                                        </p:attrNameLst>
                                      </p:cBhvr>
                                      <p:to>
                                        <p:strVal val="visible"/>
                                      </p:to>
                                    </p:set>
                                    <p:anim calcmode="lin" valueType="num">
                                      <p:cBhvr>
                                        <p:cTn id="133" dur="250" fill="hold"/>
                                        <p:tgtEl>
                                          <p:spTgt spid="92"/>
                                        </p:tgtEl>
                                        <p:attrNameLst>
                                          <p:attrName>ppt_w</p:attrName>
                                        </p:attrNameLst>
                                      </p:cBhvr>
                                      <p:tavLst>
                                        <p:tav tm="0">
                                          <p:val>
                                            <p:fltVal val="0"/>
                                          </p:val>
                                        </p:tav>
                                        <p:tav tm="100000">
                                          <p:val>
                                            <p:strVal val="#ppt_w"/>
                                          </p:val>
                                        </p:tav>
                                      </p:tavLst>
                                    </p:anim>
                                    <p:anim calcmode="lin" valueType="num">
                                      <p:cBhvr>
                                        <p:cTn id="134" dur="250" fill="hold"/>
                                        <p:tgtEl>
                                          <p:spTgt spid="92"/>
                                        </p:tgtEl>
                                        <p:attrNameLst>
                                          <p:attrName>ppt_h</p:attrName>
                                        </p:attrNameLst>
                                      </p:cBhvr>
                                      <p:tavLst>
                                        <p:tav tm="0">
                                          <p:val>
                                            <p:fltVal val="0"/>
                                          </p:val>
                                        </p:tav>
                                        <p:tav tm="100000">
                                          <p:val>
                                            <p:strVal val="#ppt_h"/>
                                          </p:val>
                                        </p:tav>
                                      </p:tavLst>
                                    </p:anim>
                                    <p:animEffect transition="in" filter="fade">
                                      <p:cBhvr>
                                        <p:cTn id="135" dur="250"/>
                                        <p:tgtEl>
                                          <p:spTgt spid="92"/>
                                        </p:tgtEl>
                                      </p:cBhvr>
                                    </p:animEffect>
                                  </p:childTnLst>
                                </p:cTn>
                              </p:par>
                            </p:childTnLst>
                          </p:cTn>
                        </p:par>
                        <p:par>
                          <p:cTn id="136" fill="hold">
                            <p:stCondLst>
                              <p:cond delay="12347"/>
                            </p:stCondLst>
                            <p:childTnLst>
                              <p:par>
                                <p:cTn id="137" presetID="56" presetClass="entr" presetSubtype="0" fill="hold" grpId="0" nodeType="afterEffect">
                                  <p:stCondLst>
                                    <p:cond delay="0"/>
                                  </p:stCondLst>
                                  <p:iterate type="lt">
                                    <p:tmPct val="10000"/>
                                  </p:iterate>
                                  <p:childTnLst>
                                    <p:set>
                                      <p:cBhvr>
                                        <p:cTn id="138" dur="1" fill="hold">
                                          <p:stCondLst>
                                            <p:cond delay="0"/>
                                          </p:stCondLst>
                                        </p:cTn>
                                        <p:tgtEl>
                                          <p:spTgt spid="106"/>
                                        </p:tgtEl>
                                        <p:attrNameLst>
                                          <p:attrName>style.visibility</p:attrName>
                                        </p:attrNameLst>
                                      </p:cBhvr>
                                      <p:to>
                                        <p:strVal val="visible"/>
                                      </p:to>
                                    </p:set>
                                    <p:anim by="(-#ppt_w*2)" calcmode="lin" valueType="num">
                                      <p:cBhvr rctx="PPT">
                                        <p:cTn id="139" dur="250" autoRev="1" fill="hold">
                                          <p:stCondLst>
                                            <p:cond delay="0"/>
                                          </p:stCondLst>
                                        </p:cTn>
                                        <p:tgtEl>
                                          <p:spTgt spid="106"/>
                                        </p:tgtEl>
                                        <p:attrNameLst>
                                          <p:attrName>ppt_w</p:attrName>
                                        </p:attrNameLst>
                                      </p:cBhvr>
                                    </p:anim>
                                    <p:anim by="(#ppt_w*0.50)" calcmode="lin" valueType="num">
                                      <p:cBhvr>
                                        <p:cTn id="140" dur="250" decel="50000" autoRev="1" fill="hold">
                                          <p:stCondLst>
                                            <p:cond delay="0"/>
                                          </p:stCondLst>
                                        </p:cTn>
                                        <p:tgtEl>
                                          <p:spTgt spid="106"/>
                                        </p:tgtEl>
                                        <p:attrNameLst>
                                          <p:attrName>ppt_x</p:attrName>
                                        </p:attrNameLst>
                                      </p:cBhvr>
                                    </p:anim>
                                    <p:anim from="(-#ppt_h/2)" to="(#ppt_y)" calcmode="lin" valueType="num">
                                      <p:cBhvr>
                                        <p:cTn id="141" dur="500" fill="hold">
                                          <p:stCondLst>
                                            <p:cond delay="0"/>
                                          </p:stCondLst>
                                        </p:cTn>
                                        <p:tgtEl>
                                          <p:spTgt spid="106"/>
                                        </p:tgtEl>
                                        <p:attrNameLst>
                                          <p:attrName>ppt_y</p:attrName>
                                        </p:attrNameLst>
                                      </p:cBhvr>
                                    </p:anim>
                                    <p:animRot by="21600000">
                                      <p:cBhvr>
                                        <p:cTn id="142" dur="500" fill="hold">
                                          <p:stCondLst>
                                            <p:cond delay="0"/>
                                          </p:stCondLst>
                                        </p:cTn>
                                        <p:tgtEl>
                                          <p:spTgt spid="106"/>
                                        </p:tgtEl>
                                        <p:attrNameLst>
                                          <p:attrName>r</p:attrName>
                                        </p:attrNameLst>
                                      </p:cBhvr>
                                    </p:animRot>
                                  </p:childTnLst>
                                </p:cTn>
                              </p:par>
                            </p:childTnLst>
                          </p:cTn>
                        </p:par>
                        <p:par>
                          <p:cTn id="143" fill="hold">
                            <p:stCondLst>
                              <p:cond delay="13147"/>
                            </p:stCondLst>
                            <p:childTnLst>
                              <p:par>
                                <p:cTn id="144" presetID="56" presetClass="entr" presetSubtype="0" fill="hold" grpId="0" nodeType="afterEffect">
                                  <p:stCondLst>
                                    <p:cond delay="0"/>
                                  </p:stCondLst>
                                  <p:iterate type="lt">
                                    <p:tmPct val="10000"/>
                                  </p:iterate>
                                  <p:childTnLst>
                                    <p:set>
                                      <p:cBhvr>
                                        <p:cTn id="145" dur="1" fill="hold">
                                          <p:stCondLst>
                                            <p:cond delay="0"/>
                                          </p:stCondLst>
                                        </p:cTn>
                                        <p:tgtEl>
                                          <p:spTgt spid="105"/>
                                        </p:tgtEl>
                                        <p:attrNameLst>
                                          <p:attrName>style.visibility</p:attrName>
                                        </p:attrNameLst>
                                      </p:cBhvr>
                                      <p:to>
                                        <p:strVal val="visible"/>
                                      </p:to>
                                    </p:set>
                                    <p:anim by="(-#ppt_w*2)" calcmode="lin" valueType="num">
                                      <p:cBhvr rctx="PPT">
                                        <p:cTn id="146" dur="250" autoRev="1" fill="hold">
                                          <p:stCondLst>
                                            <p:cond delay="0"/>
                                          </p:stCondLst>
                                        </p:cTn>
                                        <p:tgtEl>
                                          <p:spTgt spid="105"/>
                                        </p:tgtEl>
                                        <p:attrNameLst>
                                          <p:attrName>ppt_w</p:attrName>
                                        </p:attrNameLst>
                                      </p:cBhvr>
                                    </p:anim>
                                    <p:anim by="(#ppt_w*0.50)" calcmode="lin" valueType="num">
                                      <p:cBhvr>
                                        <p:cTn id="147" dur="250" decel="50000" autoRev="1" fill="hold">
                                          <p:stCondLst>
                                            <p:cond delay="0"/>
                                          </p:stCondLst>
                                        </p:cTn>
                                        <p:tgtEl>
                                          <p:spTgt spid="105"/>
                                        </p:tgtEl>
                                        <p:attrNameLst>
                                          <p:attrName>ppt_x</p:attrName>
                                        </p:attrNameLst>
                                      </p:cBhvr>
                                    </p:anim>
                                    <p:anim from="(-#ppt_h/2)" to="(#ppt_y)" calcmode="lin" valueType="num">
                                      <p:cBhvr>
                                        <p:cTn id="148" dur="500" fill="hold">
                                          <p:stCondLst>
                                            <p:cond delay="0"/>
                                          </p:stCondLst>
                                        </p:cTn>
                                        <p:tgtEl>
                                          <p:spTgt spid="105"/>
                                        </p:tgtEl>
                                        <p:attrNameLst>
                                          <p:attrName>ppt_y</p:attrName>
                                        </p:attrNameLst>
                                      </p:cBhvr>
                                    </p:anim>
                                    <p:animRot by="21600000">
                                      <p:cBhvr>
                                        <p:cTn id="149" dur="500" fill="hold">
                                          <p:stCondLst>
                                            <p:cond delay="0"/>
                                          </p:stCondLst>
                                        </p:cTn>
                                        <p:tgtEl>
                                          <p:spTgt spid="105"/>
                                        </p:tgtEl>
                                        <p:attrNameLst>
                                          <p:attrName>r</p:attrName>
                                        </p:attrNameLst>
                                      </p:cBhvr>
                                    </p:animRot>
                                  </p:childTnLst>
                                </p:cTn>
                              </p:par>
                            </p:childTnLst>
                          </p:cTn>
                        </p:par>
                        <p:par>
                          <p:cTn id="150" fill="hold">
                            <p:stCondLst>
                              <p:cond delay="13997"/>
                            </p:stCondLst>
                            <p:childTnLst>
                              <p:par>
                                <p:cTn id="151" presetID="16" presetClass="entr" presetSubtype="21" fill="hold" nodeType="afterEffect">
                                  <p:stCondLst>
                                    <p:cond delay="0"/>
                                  </p:stCondLst>
                                  <p:childTnLst>
                                    <p:set>
                                      <p:cBhvr>
                                        <p:cTn id="152" dur="1" fill="hold">
                                          <p:stCondLst>
                                            <p:cond delay="0"/>
                                          </p:stCondLst>
                                        </p:cTn>
                                        <p:tgtEl>
                                          <p:spTgt spid="45"/>
                                        </p:tgtEl>
                                        <p:attrNameLst>
                                          <p:attrName>style.visibility</p:attrName>
                                        </p:attrNameLst>
                                      </p:cBhvr>
                                      <p:to>
                                        <p:strVal val="visible"/>
                                      </p:to>
                                    </p:set>
                                    <p:animEffect transition="in" filter="barn(inVertical)">
                                      <p:cBhvr>
                                        <p:cTn id="153" dur="250"/>
                                        <p:tgtEl>
                                          <p:spTgt spid="45"/>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91"/>
                                        </p:tgtEl>
                                        <p:attrNameLst>
                                          <p:attrName>style.visibility</p:attrName>
                                        </p:attrNameLst>
                                      </p:cBhvr>
                                      <p:to>
                                        <p:strVal val="visible"/>
                                      </p:to>
                                    </p:set>
                                    <p:anim calcmode="lin" valueType="num">
                                      <p:cBhvr>
                                        <p:cTn id="156" dur="250" fill="hold"/>
                                        <p:tgtEl>
                                          <p:spTgt spid="91"/>
                                        </p:tgtEl>
                                        <p:attrNameLst>
                                          <p:attrName>ppt_w</p:attrName>
                                        </p:attrNameLst>
                                      </p:cBhvr>
                                      <p:tavLst>
                                        <p:tav tm="0">
                                          <p:val>
                                            <p:fltVal val="0"/>
                                          </p:val>
                                        </p:tav>
                                        <p:tav tm="100000">
                                          <p:val>
                                            <p:strVal val="#ppt_w"/>
                                          </p:val>
                                        </p:tav>
                                      </p:tavLst>
                                    </p:anim>
                                    <p:anim calcmode="lin" valueType="num">
                                      <p:cBhvr>
                                        <p:cTn id="157" dur="250" fill="hold"/>
                                        <p:tgtEl>
                                          <p:spTgt spid="91"/>
                                        </p:tgtEl>
                                        <p:attrNameLst>
                                          <p:attrName>ppt_h</p:attrName>
                                        </p:attrNameLst>
                                      </p:cBhvr>
                                      <p:tavLst>
                                        <p:tav tm="0">
                                          <p:val>
                                            <p:fltVal val="0"/>
                                          </p:val>
                                        </p:tav>
                                        <p:tav tm="100000">
                                          <p:val>
                                            <p:strVal val="#ppt_h"/>
                                          </p:val>
                                        </p:tav>
                                      </p:tavLst>
                                    </p:anim>
                                    <p:animEffect transition="in" filter="fade">
                                      <p:cBhvr>
                                        <p:cTn id="158" dur="250"/>
                                        <p:tgtEl>
                                          <p:spTgt spid="91"/>
                                        </p:tgtEl>
                                      </p:cBhvr>
                                    </p:animEffect>
                                  </p:childTnLst>
                                </p:cTn>
                              </p:par>
                            </p:childTnLst>
                          </p:cTn>
                        </p:par>
                        <p:par>
                          <p:cTn id="159" fill="hold">
                            <p:stCondLst>
                              <p:cond delay="14247"/>
                            </p:stCondLst>
                            <p:childTnLst>
                              <p:par>
                                <p:cTn id="160" presetID="56" presetClass="entr" presetSubtype="0" fill="hold" grpId="0" nodeType="afterEffect">
                                  <p:stCondLst>
                                    <p:cond delay="0"/>
                                  </p:stCondLst>
                                  <p:iterate type="lt">
                                    <p:tmPct val="10000"/>
                                  </p:iterate>
                                  <p:childTnLst>
                                    <p:set>
                                      <p:cBhvr>
                                        <p:cTn id="161" dur="1" fill="hold">
                                          <p:stCondLst>
                                            <p:cond delay="0"/>
                                          </p:stCondLst>
                                        </p:cTn>
                                        <p:tgtEl>
                                          <p:spTgt spid="104"/>
                                        </p:tgtEl>
                                        <p:attrNameLst>
                                          <p:attrName>style.visibility</p:attrName>
                                        </p:attrNameLst>
                                      </p:cBhvr>
                                      <p:to>
                                        <p:strVal val="visible"/>
                                      </p:to>
                                    </p:set>
                                    <p:anim by="(-#ppt_w*2)" calcmode="lin" valueType="num">
                                      <p:cBhvr rctx="PPT">
                                        <p:cTn id="162" dur="250" autoRev="1" fill="hold">
                                          <p:stCondLst>
                                            <p:cond delay="0"/>
                                          </p:stCondLst>
                                        </p:cTn>
                                        <p:tgtEl>
                                          <p:spTgt spid="104"/>
                                        </p:tgtEl>
                                        <p:attrNameLst>
                                          <p:attrName>ppt_w</p:attrName>
                                        </p:attrNameLst>
                                      </p:cBhvr>
                                    </p:anim>
                                    <p:anim by="(#ppt_w*0.50)" calcmode="lin" valueType="num">
                                      <p:cBhvr>
                                        <p:cTn id="163" dur="250" decel="50000" autoRev="1" fill="hold">
                                          <p:stCondLst>
                                            <p:cond delay="0"/>
                                          </p:stCondLst>
                                        </p:cTn>
                                        <p:tgtEl>
                                          <p:spTgt spid="104"/>
                                        </p:tgtEl>
                                        <p:attrNameLst>
                                          <p:attrName>ppt_x</p:attrName>
                                        </p:attrNameLst>
                                      </p:cBhvr>
                                    </p:anim>
                                    <p:anim from="(-#ppt_h/2)" to="(#ppt_y)" calcmode="lin" valueType="num">
                                      <p:cBhvr>
                                        <p:cTn id="164" dur="500" fill="hold">
                                          <p:stCondLst>
                                            <p:cond delay="0"/>
                                          </p:stCondLst>
                                        </p:cTn>
                                        <p:tgtEl>
                                          <p:spTgt spid="104"/>
                                        </p:tgtEl>
                                        <p:attrNameLst>
                                          <p:attrName>ppt_y</p:attrName>
                                        </p:attrNameLst>
                                      </p:cBhvr>
                                    </p:anim>
                                    <p:animRot by="21600000">
                                      <p:cBhvr>
                                        <p:cTn id="165" dur="500" fill="hold">
                                          <p:stCondLst>
                                            <p:cond delay="0"/>
                                          </p:stCondLst>
                                        </p:cTn>
                                        <p:tgtEl>
                                          <p:spTgt spid="104"/>
                                        </p:tgtEl>
                                        <p:attrNameLst>
                                          <p:attrName>r</p:attrName>
                                        </p:attrNameLst>
                                      </p:cBhvr>
                                    </p:animRot>
                                  </p:childTnLst>
                                </p:cTn>
                              </p:par>
                            </p:childTnLst>
                          </p:cTn>
                        </p:par>
                        <p:par>
                          <p:cTn id="166" fill="hold">
                            <p:stCondLst>
                              <p:cond delay="15047"/>
                            </p:stCondLst>
                            <p:childTnLst>
                              <p:par>
                                <p:cTn id="167" presetID="56" presetClass="entr" presetSubtype="0" fill="hold" grpId="0" nodeType="afterEffect">
                                  <p:stCondLst>
                                    <p:cond delay="0"/>
                                  </p:stCondLst>
                                  <p:iterate type="lt">
                                    <p:tmPct val="10000"/>
                                  </p:iterate>
                                  <p:childTnLst>
                                    <p:set>
                                      <p:cBhvr>
                                        <p:cTn id="168" dur="1" fill="hold">
                                          <p:stCondLst>
                                            <p:cond delay="0"/>
                                          </p:stCondLst>
                                        </p:cTn>
                                        <p:tgtEl>
                                          <p:spTgt spid="103"/>
                                        </p:tgtEl>
                                        <p:attrNameLst>
                                          <p:attrName>style.visibility</p:attrName>
                                        </p:attrNameLst>
                                      </p:cBhvr>
                                      <p:to>
                                        <p:strVal val="visible"/>
                                      </p:to>
                                    </p:set>
                                    <p:anim by="(-#ppt_w*2)" calcmode="lin" valueType="num">
                                      <p:cBhvr rctx="PPT">
                                        <p:cTn id="169" dur="250" autoRev="1" fill="hold">
                                          <p:stCondLst>
                                            <p:cond delay="0"/>
                                          </p:stCondLst>
                                        </p:cTn>
                                        <p:tgtEl>
                                          <p:spTgt spid="103"/>
                                        </p:tgtEl>
                                        <p:attrNameLst>
                                          <p:attrName>ppt_w</p:attrName>
                                        </p:attrNameLst>
                                      </p:cBhvr>
                                    </p:anim>
                                    <p:anim by="(#ppt_w*0.50)" calcmode="lin" valueType="num">
                                      <p:cBhvr>
                                        <p:cTn id="170" dur="250" decel="50000" autoRev="1" fill="hold">
                                          <p:stCondLst>
                                            <p:cond delay="0"/>
                                          </p:stCondLst>
                                        </p:cTn>
                                        <p:tgtEl>
                                          <p:spTgt spid="103"/>
                                        </p:tgtEl>
                                        <p:attrNameLst>
                                          <p:attrName>ppt_x</p:attrName>
                                        </p:attrNameLst>
                                      </p:cBhvr>
                                    </p:anim>
                                    <p:anim from="(-#ppt_h/2)" to="(#ppt_y)" calcmode="lin" valueType="num">
                                      <p:cBhvr>
                                        <p:cTn id="171" dur="500" fill="hold">
                                          <p:stCondLst>
                                            <p:cond delay="0"/>
                                          </p:stCondLst>
                                        </p:cTn>
                                        <p:tgtEl>
                                          <p:spTgt spid="103"/>
                                        </p:tgtEl>
                                        <p:attrNameLst>
                                          <p:attrName>ppt_y</p:attrName>
                                        </p:attrNameLst>
                                      </p:cBhvr>
                                    </p:anim>
                                    <p:animRot by="21600000">
                                      <p:cBhvr>
                                        <p:cTn id="172" dur="500" fill="hold">
                                          <p:stCondLst>
                                            <p:cond delay="0"/>
                                          </p:stCondLst>
                                        </p:cTn>
                                        <p:tgtEl>
                                          <p:spTgt spid="10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62" grpId="0"/>
      <p:bldP spid="63" grpId="0"/>
      <p:bldP spid="86" grpId="0" animBg="1"/>
      <p:bldP spid="87" grpId="0" animBg="1"/>
      <p:bldP spid="88" grpId="0" animBg="1"/>
      <p:bldP spid="91" grpId="0" animBg="1"/>
      <p:bldP spid="92" grpId="0" animBg="1"/>
      <p:bldP spid="96" grpId="0"/>
      <p:bldP spid="97" grpId="0"/>
      <p:bldP spid="98" grpId="0" animBg="1"/>
      <p:bldP spid="99" grpId="0"/>
      <p:bldP spid="100" grpId="0"/>
      <p:bldP spid="101" grpId="0"/>
      <p:bldP spid="102" grpId="0"/>
      <p:bldP spid="103" grpId="0"/>
      <p:bldP spid="104" grpId="0"/>
      <p:bldP spid="105" grpId="0"/>
      <p:bldP spid="10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短期盈利计划</a:t>
            </a:r>
          </a:p>
        </p:txBody>
      </p:sp>
      <p:sp>
        <p:nvSpPr>
          <p:cNvPr id="27" name="TextBox 26"/>
          <p:cNvSpPr txBox="1"/>
          <p:nvPr/>
        </p:nvSpPr>
        <p:spPr>
          <a:xfrm>
            <a:off x="2976947" y="267538"/>
            <a:ext cx="1952753"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Short term profit plan</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15" name="椭圆 14"/>
          <p:cNvSpPr/>
          <p:nvPr/>
        </p:nvSpPr>
        <p:spPr>
          <a:xfrm>
            <a:off x="3445560" y="1874923"/>
            <a:ext cx="1752100" cy="1752100"/>
          </a:xfrm>
          <a:prstGeom prst="ellipse">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0" name="圆角矩形 139"/>
          <p:cNvSpPr/>
          <p:nvPr/>
        </p:nvSpPr>
        <p:spPr bwMode="auto">
          <a:xfrm>
            <a:off x="1012592" y="1227562"/>
            <a:ext cx="2069488" cy="1142828"/>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1" name="圆角矩形 140"/>
          <p:cNvSpPr/>
          <p:nvPr/>
        </p:nvSpPr>
        <p:spPr bwMode="auto">
          <a:xfrm>
            <a:off x="1012591" y="3146424"/>
            <a:ext cx="2069488" cy="1161545"/>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2" name="圆角矩形 141"/>
          <p:cNvSpPr/>
          <p:nvPr/>
        </p:nvSpPr>
        <p:spPr bwMode="auto">
          <a:xfrm>
            <a:off x="5486443" y="1227562"/>
            <a:ext cx="2280578" cy="1198475"/>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3" name="圆角矩形 142"/>
          <p:cNvSpPr/>
          <p:nvPr/>
        </p:nvSpPr>
        <p:spPr bwMode="auto">
          <a:xfrm>
            <a:off x="5486443" y="3146424"/>
            <a:ext cx="2280578" cy="1151634"/>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nvGrpSpPr>
          <p:cNvPr id="24" name="组合 23"/>
          <p:cNvGrpSpPr/>
          <p:nvPr/>
        </p:nvGrpSpPr>
        <p:grpSpPr>
          <a:xfrm>
            <a:off x="1102479" y="1414708"/>
            <a:ext cx="206585" cy="206585"/>
            <a:chOff x="6443217" y="1547174"/>
            <a:chExt cx="363537" cy="363538"/>
          </a:xfrm>
          <a:solidFill>
            <a:schemeClr val="bg1"/>
          </a:solidFill>
        </p:grpSpPr>
        <p:sp>
          <p:nvSpPr>
            <p:cNvPr id="25" name="Freeform 42"/>
            <p:cNvSpPr>
              <a:spLocks/>
            </p:cNvSpPr>
            <p:nvPr/>
          </p:nvSpPr>
          <p:spPr bwMode="auto">
            <a:xfrm>
              <a:off x="6624192" y="1547174"/>
              <a:ext cx="136525" cy="73025"/>
            </a:xfrm>
            <a:custGeom>
              <a:avLst/>
              <a:gdLst>
                <a:gd name="T0" fmla="*/ 105 w 117"/>
                <a:gd name="T1" fmla="*/ 63 h 63"/>
                <a:gd name="T2" fmla="*/ 58 w 117"/>
                <a:gd name="T3" fmla="*/ 29 h 63"/>
                <a:gd name="T4" fmla="*/ 0 w 117"/>
                <a:gd name="T5" fmla="*/ 16 h 63"/>
                <a:gd name="T6" fmla="*/ 0 w 117"/>
                <a:gd name="T7" fmla="*/ 0 h 63"/>
                <a:gd name="T8" fmla="*/ 65 w 117"/>
                <a:gd name="T9" fmla="*/ 14 h 63"/>
                <a:gd name="T10" fmla="*/ 117 w 117"/>
                <a:gd name="T11" fmla="*/ 52 h 63"/>
                <a:gd name="T12" fmla="*/ 105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05" y="63"/>
                  </a:moveTo>
                  <a:cubicBezTo>
                    <a:pt x="92" y="48"/>
                    <a:pt x="76" y="37"/>
                    <a:pt x="58" y="29"/>
                  </a:cubicBezTo>
                  <a:cubicBezTo>
                    <a:pt x="40" y="20"/>
                    <a:pt x="20" y="16"/>
                    <a:pt x="0" y="16"/>
                  </a:cubicBezTo>
                  <a:cubicBezTo>
                    <a:pt x="0" y="0"/>
                    <a:pt x="0" y="0"/>
                    <a:pt x="0" y="0"/>
                  </a:cubicBezTo>
                  <a:cubicBezTo>
                    <a:pt x="23" y="0"/>
                    <a:pt x="45" y="4"/>
                    <a:pt x="65" y="14"/>
                  </a:cubicBezTo>
                  <a:cubicBezTo>
                    <a:pt x="85" y="23"/>
                    <a:pt x="103" y="36"/>
                    <a:pt x="117" y="52"/>
                  </a:cubicBezTo>
                  <a:lnTo>
                    <a:pt x="10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9" name="Freeform 43"/>
            <p:cNvSpPr>
              <a:spLocks/>
            </p:cNvSpPr>
            <p:nvPr/>
          </p:nvSpPr>
          <p:spPr bwMode="auto">
            <a:xfrm>
              <a:off x="6624192" y="1547174"/>
              <a:ext cx="0" cy="17463"/>
            </a:xfrm>
            <a:custGeom>
              <a:avLst/>
              <a:gdLst>
                <a:gd name="T0" fmla="*/ 11 h 11"/>
                <a:gd name="T1" fmla="*/ 0 h 11"/>
                <a:gd name="T2" fmla="*/ 0 h 11"/>
                <a:gd name="T3" fmla="*/ 0 h 11"/>
                <a:gd name="T4" fmla="*/ 11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0"/>
                  </a:lnTo>
                  <a:lnTo>
                    <a:pt x="0" y="0"/>
                  </a:lnTo>
                  <a:lnTo>
                    <a:pt x="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0" name="Freeform 44"/>
            <p:cNvSpPr>
              <a:spLocks/>
            </p:cNvSpPr>
            <p:nvPr/>
          </p:nvSpPr>
          <p:spPr bwMode="auto">
            <a:xfrm>
              <a:off x="6624192" y="1891661"/>
              <a:ext cx="0" cy="19050"/>
            </a:xfrm>
            <a:custGeom>
              <a:avLst/>
              <a:gdLst>
                <a:gd name="T0" fmla="*/ 12 h 12"/>
                <a:gd name="T1" fmla="*/ 12 h 12"/>
                <a:gd name="T2" fmla="*/ 12 h 12"/>
                <a:gd name="T3" fmla="*/ 0 h 12"/>
                <a:gd name="T4" fmla="*/ 0 h 12"/>
                <a:gd name="T5" fmla="*/ 0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12"/>
                  </a:lnTo>
                  <a:lnTo>
                    <a:pt x="0" y="12"/>
                  </a:lnTo>
                  <a:lnTo>
                    <a:pt x="0" y="0"/>
                  </a:lnTo>
                  <a:lnTo>
                    <a:pt x="0" y="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1" name="Freeform 45"/>
            <p:cNvSpPr>
              <a:spLocks/>
            </p:cNvSpPr>
            <p:nvPr/>
          </p:nvSpPr>
          <p:spPr bwMode="auto">
            <a:xfrm>
              <a:off x="6746429" y="1607499"/>
              <a:ext cx="60325" cy="120650"/>
            </a:xfrm>
            <a:custGeom>
              <a:avLst/>
              <a:gdLst>
                <a:gd name="T0" fmla="*/ 52 w 52"/>
                <a:gd name="T1" fmla="*/ 105 h 105"/>
                <a:gd name="T2" fmla="*/ 36 w 52"/>
                <a:gd name="T3" fmla="*/ 105 h 105"/>
                <a:gd name="T4" fmla="*/ 0 w 52"/>
                <a:gd name="T5" fmla="*/ 11 h 105"/>
                <a:gd name="T6" fmla="*/ 12 w 52"/>
                <a:gd name="T7" fmla="*/ 0 h 105"/>
                <a:gd name="T8" fmla="*/ 52 w 52"/>
                <a:gd name="T9" fmla="*/ 105 h 105"/>
              </a:gdLst>
              <a:ahLst/>
              <a:cxnLst>
                <a:cxn ang="0">
                  <a:pos x="T0" y="T1"/>
                </a:cxn>
                <a:cxn ang="0">
                  <a:pos x="T2" y="T3"/>
                </a:cxn>
                <a:cxn ang="0">
                  <a:pos x="T4" y="T5"/>
                </a:cxn>
                <a:cxn ang="0">
                  <a:pos x="T6" y="T7"/>
                </a:cxn>
                <a:cxn ang="0">
                  <a:pos x="T8" y="T9"/>
                </a:cxn>
              </a:cxnLst>
              <a:rect l="0" t="0" r="r" b="b"/>
              <a:pathLst>
                <a:path w="52" h="105">
                  <a:moveTo>
                    <a:pt x="52" y="105"/>
                  </a:moveTo>
                  <a:cubicBezTo>
                    <a:pt x="36" y="105"/>
                    <a:pt x="36" y="105"/>
                    <a:pt x="36" y="105"/>
                  </a:cubicBezTo>
                  <a:cubicBezTo>
                    <a:pt x="36" y="70"/>
                    <a:pt x="23" y="37"/>
                    <a:pt x="0" y="11"/>
                  </a:cubicBezTo>
                  <a:cubicBezTo>
                    <a:pt x="12" y="0"/>
                    <a:pt x="12" y="0"/>
                    <a:pt x="12" y="0"/>
                  </a:cubicBezTo>
                  <a:cubicBezTo>
                    <a:pt x="38" y="29"/>
                    <a:pt x="52" y="66"/>
                    <a:pt x="5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2" name="Freeform 46"/>
            <p:cNvSpPr>
              <a:spLocks/>
            </p:cNvSpPr>
            <p:nvPr/>
          </p:nvSpPr>
          <p:spPr bwMode="auto">
            <a:xfrm>
              <a:off x="6746429" y="1728149"/>
              <a:ext cx="60325" cy="122238"/>
            </a:xfrm>
            <a:custGeom>
              <a:avLst/>
              <a:gdLst>
                <a:gd name="T0" fmla="*/ 12 w 52"/>
                <a:gd name="T1" fmla="*/ 105 h 105"/>
                <a:gd name="T2" fmla="*/ 0 w 52"/>
                <a:gd name="T3" fmla="*/ 94 h 105"/>
                <a:gd name="T4" fmla="*/ 36 w 52"/>
                <a:gd name="T5" fmla="*/ 0 h 105"/>
                <a:gd name="T6" fmla="*/ 52 w 52"/>
                <a:gd name="T7" fmla="*/ 0 h 105"/>
                <a:gd name="T8" fmla="*/ 12 w 52"/>
                <a:gd name="T9" fmla="*/ 105 h 105"/>
              </a:gdLst>
              <a:ahLst/>
              <a:cxnLst>
                <a:cxn ang="0">
                  <a:pos x="T0" y="T1"/>
                </a:cxn>
                <a:cxn ang="0">
                  <a:pos x="T2" y="T3"/>
                </a:cxn>
                <a:cxn ang="0">
                  <a:pos x="T4" y="T5"/>
                </a:cxn>
                <a:cxn ang="0">
                  <a:pos x="T6" y="T7"/>
                </a:cxn>
                <a:cxn ang="0">
                  <a:pos x="T8" y="T9"/>
                </a:cxn>
              </a:cxnLst>
              <a:rect l="0" t="0" r="r" b="b"/>
              <a:pathLst>
                <a:path w="52" h="105">
                  <a:moveTo>
                    <a:pt x="12" y="105"/>
                  </a:moveTo>
                  <a:cubicBezTo>
                    <a:pt x="0" y="94"/>
                    <a:pt x="0" y="94"/>
                    <a:pt x="0" y="94"/>
                  </a:cubicBezTo>
                  <a:cubicBezTo>
                    <a:pt x="23" y="68"/>
                    <a:pt x="36" y="35"/>
                    <a:pt x="36" y="0"/>
                  </a:cubicBezTo>
                  <a:cubicBezTo>
                    <a:pt x="52" y="0"/>
                    <a:pt x="52" y="0"/>
                    <a:pt x="52" y="0"/>
                  </a:cubicBezTo>
                  <a:cubicBezTo>
                    <a:pt x="52" y="39"/>
                    <a:pt x="38" y="76"/>
                    <a:pt x="1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3" name="Rectangle 4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4" name="Freeform 48"/>
            <p:cNvSpPr>
              <a:spLocks/>
            </p:cNvSpPr>
            <p:nvPr/>
          </p:nvSpPr>
          <p:spPr bwMode="auto">
            <a:xfrm>
              <a:off x="6624192" y="1547174"/>
              <a:ext cx="0" cy="17463"/>
            </a:xfrm>
            <a:custGeom>
              <a:avLst/>
              <a:gdLst>
                <a:gd name="T0" fmla="*/ 11 h 11"/>
                <a:gd name="T1" fmla="*/ 6 h 11"/>
                <a:gd name="T2" fmla="*/ 0 h 11"/>
                <a:gd name="T3" fmla="*/ 0 h 11"/>
                <a:gd name="T4" fmla="*/ 6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6"/>
                  </a:lnTo>
                  <a:lnTo>
                    <a:pt x="0" y="0"/>
                  </a:lnTo>
                  <a:lnTo>
                    <a:pt x="0" y="0"/>
                  </a:lnTo>
                  <a:lnTo>
                    <a:pt x="0" y="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5" name="Freeform 49"/>
            <p:cNvSpPr>
              <a:spLocks/>
            </p:cNvSpPr>
            <p:nvPr/>
          </p:nvSpPr>
          <p:spPr bwMode="auto">
            <a:xfrm>
              <a:off x="6624192" y="1837686"/>
              <a:ext cx="136525" cy="73025"/>
            </a:xfrm>
            <a:custGeom>
              <a:avLst/>
              <a:gdLst>
                <a:gd name="T0" fmla="*/ 0 w 117"/>
                <a:gd name="T1" fmla="*/ 63 h 63"/>
                <a:gd name="T2" fmla="*/ 0 w 117"/>
                <a:gd name="T3" fmla="*/ 47 h 63"/>
                <a:gd name="T4" fmla="*/ 58 w 117"/>
                <a:gd name="T5" fmla="*/ 34 h 63"/>
                <a:gd name="T6" fmla="*/ 105 w 117"/>
                <a:gd name="T7" fmla="*/ 0 h 63"/>
                <a:gd name="T8" fmla="*/ 117 w 117"/>
                <a:gd name="T9" fmla="*/ 11 h 63"/>
                <a:gd name="T10" fmla="*/ 65 w 117"/>
                <a:gd name="T11" fmla="*/ 49 h 63"/>
                <a:gd name="T12" fmla="*/ 0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0" y="63"/>
                  </a:moveTo>
                  <a:cubicBezTo>
                    <a:pt x="0" y="47"/>
                    <a:pt x="0" y="47"/>
                    <a:pt x="0" y="47"/>
                  </a:cubicBezTo>
                  <a:cubicBezTo>
                    <a:pt x="20" y="47"/>
                    <a:pt x="40" y="43"/>
                    <a:pt x="58" y="34"/>
                  </a:cubicBezTo>
                  <a:cubicBezTo>
                    <a:pt x="76" y="26"/>
                    <a:pt x="92" y="15"/>
                    <a:pt x="105" y="0"/>
                  </a:cubicBezTo>
                  <a:cubicBezTo>
                    <a:pt x="117" y="11"/>
                    <a:pt x="117" y="11"/>
                    <a:pt x="117" y="11"/>
                  </a:cubicBezTo>
                  <a:cubicBezTo>
                    <a:pt x="103" y="27"/>
                    <a:pt x="85" y="40"/>
                    <a:pt x="65" y="49"/>
                  </a:cubicBezTo>
                  <a:cubicBezTo>
                    <a:pt x="45" y="59"/>
                    <a:pt x="23" y="63"/>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6" name="Freeform 50"/>
            <p:cNvSpPr>
              <a:spLocks/>
            </p:cNvSpPr>
            <p:nvPr/>
          </p:nvSpPr>
          <p:spPr bwMode="auto">
            <a:xfrm>
              <a:off x="6443217" y="1607499"/>
              <a:ext cx="60325" cy="120650"/>
            </a:xfrm>
            <a:custGeom>
              <a:avLst/>
              <a:gdLst>
                <a:gd name="T0" fmla="*/ 16 w 52"/>
                <a:gd name="T1" fmla="*/ 105 h 105"/>
                <a:gd name="T2" fmla="*/ 0 w 52"/>
                <a:gd name="T3" fmla="*/ 105 h 105"/>
                <a:gd name="T4" fmla="*/ 40 w 52"/>
                <a:gd name="T5" fmla="*/ 0 h 105"/>
                <a:gd name="T6" fmla="*/ 52 w 52"/>
                <a:gd name="T7" fmla="*/ 11 h 105"/>
                <a:gd name="T8" fmla="*/ 16 w 52"/>
                <a:gd name="T9" fmla="*/ 105 h 105"/>
              </a:gdLst>
              <a:ahLst/>
              <a:cxnLst>
                <a:cxn ang="0">
                  <a:pos x="T0" y="T1"/>
                </a:cxn>
                <a:cxn ang="0">
                  <a:pos x="T2" y="T3"/>
                </a:cxn>
                <a:cxn ang="0">
                  <a:pos x="T4" y="T5"/>
                </a:cxn>
                <a:cxn ang="0">
                  <a:pos x="T6" y="T7"/>
                </a:cxn>
                <a:cxn ang="0">
                  <a:pos x="T8" y="T9"/>
                </a:cxn>
              </a:cxnLst>
              <a:rect l="0" t="0" r="r" b="b"/>
              <a:pathLst>
                <a:path w="52" h="105">
                  <a:moveTo>
                    <a:pt x="16" y="105"/>
                  </a:moveTo>
                  <a:cubicBezTo>
                    <a:pt x="0" y="105"/>
                    <a:pt x="0" y="105"/>
                    <a:pt x="0" y="105"/>
                  </a:cubicBezTo>
                  <a:cubicBezTo>
                    <a:pt x="0" y="66"/>
                    <a:pt x="14" y="29"/>
                    <a:pt x="40" y="0"/>
                  </a:cubicBezTo>
                  <a:cubicBezTo>
                    <a:pt x="52" y="11"/>
                    <a:pt x="52" y="11"/>
                    <a:pt x="52" y="11"/>
                  </a:cubicBezTo>
                  <a:cubicBezTo>
                    <a:pt x="29" y="37"/>
                    <a:pt x="16" y="70"/>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7" name="Freeform 51"/>
            <p:cNvSpPr>
              <a:spLocks/>
            </p:cNvSpPr>
            <p:nvPr/>
          </p:nvSpPr>
          <p:spPr bwMode="auto">
            <a:xfrm>
              <a:off x="6489254" y="1837686"/>
              <a:ext cx="134938" cy="73025"/>
            </a:xfrm>
            <a:custGeom>
              <a:avLst/>
              <a:gdLst>
                <a:gd name="T0" fmla="*/ 117 w 117"/>
                <a:gd name="T1" fmla="*/ 63 h 63"/>
                <a:gd name="T2" fmla="*/ 51 w 117"/>
                <a:gd name="T3" fmla="*/ 49 h 63"/>
                <a:gd name="T4" fmla="*/ 0 w 117"/>
                <a:gd name="T5" fmla="*/ 11 h 63"/>
                <a:gd name="T6" fmla="*/ 12 w 117"/>
                <a:gd name="T7" fmla="*/ 0 h 63"/>
                <a:gd name="T8" fmla="*/ 58 w 117"/>
                <a:gd name="T9" fmla="*/ 34 h 63"/>
                <a:gd name="T10" fmla="*/ 117 w 117"/>
                <a:gd name="T11" fmla="*/ 47 h 63"/>
                <a:gd name="T12" fmla="*/ 117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17" y="63"/>
                  </a:moveTo>
                  <a:cubicBezTo>
                    <a:pt x="94" y="63"/>
                    <a:pt x="72" y="59"/>
                    <a:pt x="51" y="49"/>
                  </a:cubicBezTo>
                  <a:cubicBezTo>
                    <a:pt x="32" y="40"/>
                    <a:pt x="14" y="27"/>
                    <a:pt x="0" y="11"/>
                  </a:cubicBezTo>
                  <a:cubicBezTo>
                    <a:pt x="12" y="0"/>
                    <a:pt x="12" y="0"/>
                    <a:pt x="12" y="0"/>
                  </a:cubicBezTo>
                  <a:cubicBezTo>
                    <a:pt x="25" y="14"/>
                    <a:pt x="41" y="26"/>
                    <a:pt x="58" y="34"/>
                  </a:cubicBezTo>
                  <a:cubicBezTo>
                    <a:pt x="77" y="42"/>
                    <a:pt x="96" y="47"/>
                    <a:pt x="117" y="47"/>
                  </a:cubicBezTo>
                  <a:lnTo>
                    <a:pt x="11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8" name="Freeform 52"/>
            <p:cNvSpPr>
              <a:spLocks/>
            </p:cNvSpPr>
            <p:nvPr/>
          </p:nvSpPr>
          <p:spPr bwMode="auto">
            <a:xfrm>
              <a:off x="6443217" y="1728149"/>
              <a:ext cx="60325" cy="122238"/>
            </a:xfrm>
            <a:custGeom>
              <a:avLst/>
              <a:gdLst>
                <a:gd name="T0" fmla="*/ 40 w 52"/>
                <a:gd name="T1" fmla="*/ 105 h 105"/>
                <a:gd name="T2" fmla="*/ 0 w 52"/>
                <a:gd name="T3" fmla="*/ 0 h 105"/>
                <a:gd name="T4" fmla="*/ 16 w 52"/>
                <a:gd name="T5" fmla="*/ 0 h 105"/>
                <a:gd name="T6" fmla="*/ 52 w 52"/>
                <a:gd name="T7" fmla="*/ 94 h 105"/>
                <a:gd name="T8" fmla="*/ 40 w 52"/>
                <a:gd name="T9" fmla="*/ 105 h 105"/>
              </a:gdLst>
              <a:ahLst/>
              <a:cxnLst>
                <a:cxn ang="0">
                  <a:pos x="T0" y="T1"/>
                </a:cxn>
                <a:cxn ang="0">
                  <a:pos x="T2" y="T3"/>
                </a:cxn>
                <a:cxn ang="0">
                  <a:pos x="T4" y="T5"/>
                </a:cxn>
                <a:cxn ang="0">
                  <a:pos x="T6" y="T7"/>
                </a:cxn>
                <a:cxn ang="0">
                  <a:pos x="T8" y="T9"/>
                </a:cxn>
              </a:cxnLst>
              <a:rect l="0" t="0" r="r" b="b"/>
              <a:pathLst>
                <a:path w="52" h="105">
                  <a:moveTo>
                    <a:pt x="40" y="105"/>
                  </a:moveTo>
                  <a:cubicBezTo>
                    <a:pt x="14" y="76"/>
                    <a:pt x="0" y="39"/>
                    <a:pt x="0" y="0"/>
                  </a:cubicBezTo>
                  <a:cubicBezTo>
                    <a:pt x="16" y="0"/>
                    <a:pt x="16" y="0"/>
                    <a:pt x="16" y="0"/>
                  </a:cubicBezTo>
                  <a:cubicBezTo>
                    <a:pt x="16" y="35"/>
                    <a:pt x="29" y="68"/>
                    <a:pt x="52" y="94"/>
                  </a:cubicBezTo>
                  <a:lnTo>
                    <a:pt x="4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9" name="Freeform 53"/>
            <p:cNvSpPr>
              <a:spLocks/>
            </p:cNvSpPr>
            <p:nvPr/>
          </p:nvSpPr>
          <p:spPr bwMode="auto">
            <a:xfrm>
              <a:off x="6489254" y="1547174"/>
              <a:ext cx="134938" cy="73025"/>
            </a:xfrm>
            <a:custGeom>
              <a:avLst/>
              <a:gdLst>
                <a:gd name="T0" fmla="*/ 12 w 117"/>
                <a:gd name="T1" fmla="*/ 63 h 63"/>
                <a:gd name="T2" fmla="*/ 0 w 117"/>
                <a:gd name="T3" fmla="*/ 52 h 63"/>
                <a:gd name="T4" fmla="*/ 51 w 117"/>
                <a:gd name="T5" fmla="*/ 14 h 63"/>
                <a:gd name="T6" fmla="*/ 117 w 117"/>
                <a:gd name="T7" fmla="*/ 0 h 63"/>
                <a:gd name="T8" fmla="*/ 117 w 117"/>
                <a:gd name="T9" fmla="*/ 16 h 63"/>
                <a:gd name="T10" fmla="*/ 58 w 117"/>
                <a:gd name="T11" fmla="*/ 29 h 63"/>
                <a:gd name="T12" fmla="*/ 12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2" y="63"/>
                  </a:moveTo>
                  <a:cubicBezTo>
                    <a:pt x="0" y="52"/>
                    <a:pt x="0" y="52"/>
                    <a:pt x="0" y="52"/>
                  </a:cubicBezTo>
                  <a:cubicBezTo>
                    <a:pt x="14" y="36"/>
                    <a:pt x="32" y="23"/>
                    <a:pt x="51" y="14"/>
                  </a:cubicBezTo>
                  <a:cubicBezTo>
                    <a:pt x="72" y="4"/>
                    <a:pt x="94" y="0"/>
                    <a:pt x="117" y="0"/>
                  </a:cubicBezTo>
                  <a:cubicBezTo>
                    <a:pt x="117" y="16"/>
                    <a:pt x="117" y="16"/>
                    <a:pt x="117" y="16"/>
                  </a:cubicBezTo>
                  <a:cubicBezTo>
                    <a:pt x="96" y="16"/>
                    <a:pt x="77" y="21"/>
                    <a:pt x="58" y="29"/>
                  </a:cubicBezTo>
                  <a:cubicBezTo>
                    <a:pt x="41" y="37"/>
                    <a:pt x="25" y="49"/>
                    <a:pt x="1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0" name="Freeform 54"/>
            <p:cNvSpPr>
              <a:spLocks/>
            </p:cNvSpPr>
            <p:nvPr/>
          </p:nvSpPr>
          <p:spPr bwMode="auto">
            <a:xfrm>
              <a:off x="6624192" y="1547174"/>
              <a:ext cx="0" cy="17463"/>
            </a:xfrm>
            <a:custGeom>
              <a:avLst/>
              <a:gdLst>
                <a:gd name="T0" fmla="*/ 11 h 11"/>
                <a:gd name="T1" fmla="*/ 0 h 11"/>
                <a:gd name="T2" fmla="*/ 6 h 11"/>
                <a:gd name="T3" fmla="*/ 0 h 11"/>
                <a:gd name="T4" fmla="*/ 0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6"/>
                  </a:lnTo>
                  <a:lnTo>
                    <a:pt x="0" y="0"/>
                  </a:lnTo>
                  <a:lnTo>
                    <a:pt x="0" y="0"/>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1" name="Rectangle 55"/>
            <p:cNvSpPr>
              <a:spLocks noChangeArrowheads="1"/>
            </p:cNvSpPr>
            <p:nvPr/>
          </p:nvSpPr>
          <p:spPr bwMode="auto">
            <a:xfrm>
              <a:off x="645274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2" name="Rectangle 56"/>
            <p:cNvSpPr>
              <a:spLocks noChangeArrowheads="1"/>
            </p:cNvSpPr>
            <p:nvPr/>
          </p:nvSpPr>
          <p:spPr bwMode="auto">
            <a:xfrm>
              <a:off x="6538467"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3" name="Rectangle 57"/>
            <p:cNvSpPr>
              <a:spLocks noChangeArrowheads="1"/>
            </p:cNvSpPr>
            <p:nvPr/>
          </p:nvSpPr>
          <p:spPr bwMode="auto">
            <a:xfrm>
              <a:off x="6709917" y="1720211"/>
              <a:ext cx="873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4" name="Rectangle 58"/>
            <p:cNvSpPr>
              <a:spLocks noChangeArrowheads="1"/>
            </p:cNvSpPr>
            <p:nvPr/>
          </p:nvSpPr>
          <p:spPr bwMode="auto">
            <a:xfrm>
              <a:off x="662419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5" name="Freeform 59"/>
            <p:cNvSpPr>
              <a:spLocks/>
            </p:cNvSpPr>
            <p:nvPr/>
          </p:nvSpPr>
          <p:spPr bwMode="auto">
            <a:xfrm>
              <a:off x="6543229" y="1820224"/>
              <a:ext cx="80963" cy="90488"/>
            </a:xfrm>
            <a:custGeom>
              <a:avLst/>
              <a:gdLst>
                <a:gd name="T0" fmla="*/ 70 w 70"/>
                <a:gd name="T1" fmla="*/ 78 h 78"/>
                <a:gd name="T2" fmla="*/ 28 w 70"/>
                <a:gd name="T3" fmla="*/ 57 h 78"/>
                <a:gd name="T4" fmla="*/ 0 w 70"/>
                <a:gd name="T5" fmla="*/ 5 h 78"/>
                <a:gd name="T6" fmla="*/ 15 w 70"/>
                <a:gd name="T7" fmla="*/ 0 h 78"/>
                <a:gd name="T8" fmla="*/ 40 w 70"/>
                <a:gd name="T9" fmla="*/ 46 h 78"/>
                <a:gd name="T10" fmla="*/ 70 w 70"/>
                <a:gd name="T11" fmla="*/ 62 h 78"/>
                <a:gd name="T12" fmla="*/ 7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70" y="78"/>
                  </a:moveTo>
                  <a:cubicBezTo>
                    <a:pt x="55" y="78"/>
                    <a:pt x="40" y="71"/>
                    <a:pt x="28" y="57"/>
                  </a:cubicBezTo>
                  <a:cubicBezTo>
                    <a:pt x="16" y="44"/>
                    <a:pt x="7" y="26"/>
                    <a:pt x="0" y="5"/>
                  </a:cubicBezTo>
                  <a:cubicBezTo>
                    <a:pt x="15" y="0"/>
                    <a:pt x="15" y="0"/>
                    <a:pt x="15" y="0"/>
                  </a:cubicBezTo>
                  <a:cubicBezTo>
                    <a:pt x="22" y="19"/>
                    <a:pt x="30" y="35"/>
                    <a:pt x="40" y="46"/>
                  </a:cubicBezTo>
                  <a:cubicBezTo>
                    <a:pt x="49" y="56"/>
                    <a:pt x="59" y="62"/>
                    <a:pt x="70" y="62"/>
                  </a:cubicBez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6" name="Freeform 60"/>
            <p:cNvSpPr>
              <a:spLocks/>
            </p:cNvSpPr>
            <p:nvPr/>
          </p:nvSpPr>
          <p:spPr bwMode="auto">
            <a:xfrm>
              <a:off x="6528942" y="1631311"/>
              <a:ext cx="31750" cy="96838"/>
            </a:xfrm>
            <a:custGeom>
              <a:avLst/>
              <a:gdLst>
                <a:gd name="T0" fmla="*/ 17 w 28"/>
                <a:gd name="T1" fmla="*/ 84 h 84"/>
                <a:gd name="T2" fmla="*/ 0 w 28"/>
                <a:gd name="T3" fmla="*/ 84 h 84"/>
                <a:gd name="T4" fmla="*/ 13 w 28"/>
                <a:gd name="T5" fmla="*/ 0 h 84"/>
                <a:gd name="T6" fmla="*/ 28 w 28"/>
                <a:gd name="T7" fmla="*/ 5 h 84"/>
                <a:gd name="T8" fmla="*/ 17 w 28"/>
                <a:gd name="T9" fmla="*/ 84 h 84"/>
              </a:gdLst>
              <a:ahLst/>
              <a:cxnLst>
                <a:cxn ang="0">
                  <a:pos x="T0" y="T1"/>
                </a:cxn>
                <a:cxn ang="0">
                  <a:pos x="T2" y="T3"/>
                </a:cxn>
                <a:cxn ang="0">
                  <a:pos x="T4" y="T5"/>
                </a:cxn>
                <a:cxn ang="0">
                  <a:pos x="T6" y="T7"/>
                </a:cxn>
                <a:cxn ang="0">
                  <a:pos x="T8" y="T9"/>
                </a:cxn>
              </a:cxnLst>
              <a:rect l="0" t="0" r="r" b="b"/>
              <a:pathLst>
                <a:path w="28" h="84">
                  <a:moveTo>
                    <a:pt x="17" y="84"/>
                  </a:moveTo>
                  <a:cubicBezTo>
                    <a:pt x="0" y="84"/>
                    <a:pt x="0" y="84"/>
                    <a:pt x="0" y="84"/>
                  </a:cubicBezTo>
                  <a:cubicBezTo>
                    <a:pt x="0" y="54"/>
                    <a:pt x="4" y="25"/>
                    <a:pt x="13" y="0"/>
                  </a:cubicBezTo>
                  <a:cubicBezTo>
                    <a:pt x="28" y="5"/>
                    <a:pt x="28" y="5"/>
                    <a:pt x="28" y="5"/>
                  </a:cubicBezTo>
                  <a:cubicBezTo>
                    <a:pt x="21" y="29"/>
                    <a:pt x="17" y="56"/>
                    <a:pt x="17"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7" name="Freeform 61"/>
            <p:cNvSpPr>
              <a:spLocks/>
            </p:cNvSpPr>
            <p:nvPr/>
          </p:nvSpPr>
          <p:spPr bwMode="auto">
            <a:xfrm>
              <a:off x="6687692" y="1728149"/>
              <a:ext cx="33338" cy="98425"/>
            </a:xfrm>
            <a:custGeom>
              <a:avLst/>
              <a:gdLst>
                <a:gd name="T0" fmla="*/ 16 w 29"/>
                <a:gd name="T1" fmla="*/ 84 h 84"/>
                <a:gd name="T2" fmla="*/ 0 w 29"/>
                <a:gd name="T3" fmla="*/ 79 h 84"/>
                <a:gd name="T4" fmla="*/ 12 w 29"/>
                <a:gd name="T5" fmla="*/ 0 h 84"/>
                <a:gd name="T6" fmla="*/ 29 w 29"/>
                <a:gd name="T7" fmla="*/ 0 h 84"/>
                <a:gd name="T8" fmla="*/ 16 w 29"/>
                <a:gd name="T9" fmla="*/ 84 h 84"/>
              </a:gdLst>
              <a:ahLst/>
              <a:cxnLst>
                <a:cxn ang="0">
                  <a:pos x="T0" y="T1"/>
                </a:cxn>
                <a:cxn ang="0">
                  <a:pos x="T2" y="T3"/>
                </a:cxn>
                <a:cxn ang="0">
                  <a:pos x="T4" y="T5"/>
                </a:cxn>
                <a:cxn ang="0">
                  <a:pos x="T6" y="T7"/>
                </a:cxn>
                <a:cxn ang="0">
                  <a:pos x="T8" y="T9"/>
                </a:cxn>
              </a:cxnLst>
              <a:rect l="0" t="0" r="r" b="b"/>
              <a:pathLst>
                <a:path w="29" h="84">
                  <a:moveTo>
                    <a:pt x="16" y="84"/>
                  </a:moveTo>
                  <a:cubicBezTo>
                    <a:pt x="0" y="79"/>
                    <a:pt x="0" y="79"/>
                    <a:pt x="0" y="79"/>
                  </a:cubicBezTo>
                  <a:cubicBezTo>
                    <a:pt x="8" y="55"/>
                    <a:pt x="12" y="28"/>
                    <a:pt x="12" y="0"/>
                  </a:cubicBezTo>
                  <a:cubicBezTo>
                    <a:pt x="29" y="0"/>
                    <a:pt x="29" y="0"/>
                    <a:pt x="29" y="0"/>
                  </a:cubicBezTo>
                  <a:cubicBezTo>
                    <a:pt x="29" y="30"/>
                    <a:pt x="24" y="59"/>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8" name="Freeform 62"/>
            <p:cNvSpPr>
              <a:spLocks/>
            </p:cNvSpPr>
            <p:nvPr/>
          </p:nvSpPr>
          <p:spPr bwMode="auto">
            <a:xfrm>
              <a:off x="6543229" y="1547174"/>
              <a:ext cx="80963" cy="90488"/>
            </a:xfrm>
            <a:custGeom>
              <a:avLst/>
              <a:gdLst>
                <a:gd name="T0" fmla="*/ 15 w 70"/>
                <a:gd name="T1" fmla="*/ 78 h 78"/>
                <a:gd name="T2" fmla="*/ 0 w 70"/>
                <a:gd name="T3" fmla="*/ 73 h 78"/>
                <a:gd name="T4" fmla="*/ 28 w 70"/>
                <a:gd name="T5" fmla="*/ 21 h 78"/>
                <a:gd name="T6" fmla="*/ 70 w 70"/>
                <a:gd name="T7" fmla="*/ 0 h 78"/>
                <a:gd name="T8" fmla="*/ 70 w 70"/>
                <a:gd name="T9" fmla="*/ 16 h 78"/>
                <a:gd name="T10" fmla="*/ 40 w 70"/>
                <a:gd name="T11" fmla="*/ 32 h 78"/>
                <a:gd name="T12" fmla="*/ 15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15" y="78"/>
                  </a:moveTo>
                  <a:cubicBezTo>
                    <a:pt x="0" y="73"/>
                    <a:pt x="0" y="73"/>
                    <a:pt x="0" y="73"/>
                  </a:cubicBezTo>
                  <a:cubicBezTo>
                    <a:pt x="7" y="52"/>
                    <a:pt x="16" y="34"/>
                    <a:pt x="28" y="21"/>
                  </a:cubicBezTo>
                  <a:cubicBezTo>
                    <a:pt x="40" y="7"/>
                    <a:pt x="55" y="0"/>
                    <a:pt x="70" y="0"/>
                  </a:cubicBezTo>
                  <a:cubicBezTo>
                    <a:pt x="70" y="16"/>
                    <a:pt x="70" y="16"/>
                    <a:pt x="70" y="16"/>
                  </a:cubicBezTo>
                  <a:cubicBezTo>
                    <a:pt x="59" y="16"/>
                    <a:pt x="49" y="22"/>
                    <a:pt x="40" y="32"/>
                  </a:cubicBezTo>
                  <a:cubicBezTo>
                    <a:pt x="30" y="43"/>
                    <a:pt x="22" y="59"/>
                    <a:pt x="1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9" name="Freeform 63"/>
            <p:cNvSpPr>
              <a:spLocks/>
            </p:cNvSpPr>
            <p:nvPr/>
          </p:nvSpPr>
          <p:spPr bwMode="auto">
            <a:xfrm>
              <a:off x="6624192" y="1547174"/>
              <a:ext cx="0" cy="17463"/>
            </a:xfrm>
            <a:custGeom>
              <a:avLst/>
              <a:gdLst>
                <a:gd name="T0" fmla="*/ 1 w 1"/>
                <a:gd name="T1" fmla="*/ 16 h 16"/>
                <a:gd name="T2" fmla="*/ 1 w 1"/>
                <a:gd name="T3" fmla="*/ 0 h 16"/>
                <a:gd name="T4" fmla="*/ 0 w 1"/>
                <a:gd name="T5" fmla="*/ 0 h 16"/>
                <a:gd name="T6" fmla="*/ 1 w 1"/>
                <a:gd name="T7" fmla="*/ 0 h 16"/>
                <a:gd name="T8" fmla="*/ 1 w 1"/>
                <a:gd name="T9" fmla="*/ 16 h 16"/>
                <a:gd name="T10" fmla="*/ 1 w 1"/>
                <a:gd name="T11" fmla="*/ 16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0"/>
                    <a:pt x="1" y="0"/>
                    <a:pt x="1" y="0"/>
                  </a:cubicBezTo>
                  <a:cubicBezTo>
                    <a:pt x="0" y="0"/>
                    <a:pt x="0" y="0"/>
                    <a:pt x="0" y="0"/>
                  </a:cubicBezTo>
                  <a:cubicBezTo>
                    <a:pt x="1" y="0"/>
                    <a:pt x="1" y="0"/>
                    <a:pt x="1" y="0"/>
                  </a:cubicBezTo>
                  <a:cubicBezTo>
                    <a:pt x="1" y="16"/>
                    <a:pt x="1" y="16"/>
                    <a:pt x="1" y="16"/>
                  </a:cubicBezTo>
                  <a:cubicBezTo>
                    <a:pt x="1" y="16"/>
                    <a:pt x="1" y="16"/>
                    <a:pt x="1" y="16"/>
                  </a:cubicBezTo>
                  <a:cubicBezTo>
                    <a:pt x="1" y="16"/>
                    <a:pt x="1" y="1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0" name="Freeform 64"/>
            <p:cNvSpPr>
              <a:spLocks/>
            </p:cNvSpPr>
            <p:nvPr/>
          </p:nvSpPr>
          <p:spPr bwMode="auto">
            <a:xfrm>
              <a:off x="6624192" y="1891661"/>
              <a:ext cx="0" cy="19050"/>
            </a:xfrm>
            <a:custGeom>
              <a:avLst/>
              <a:gdLst>
                <a:gd name="T0" fmla="*/ 1 w 1"/>
                <a:gd name="T1" fmla="*/ 16 h 16"/>
                <a:gd name="T2" fmla="*/ 0 w 1"/>
                <a:gd name="T3" fmla="*/ 16 h 16"/>
                <a:gd name="T4" fmla="*/ 1 w 1"/>
                <a:gd name="T5" fmla="*/ 16 h 16"/>
                <a:gd name="T6" fmla="*/ 1 w 1"/>
                <a:gd name="T7" fmla="*/ 0 h 16"/>
                <a:gd name="T8" fmla="*/ 1 w 1"/>
                <a:gd name="T9" fmla="*/ 0 h 16"/>
                <a:gd name="T10" fmla="*/ 1 w 1"/>
                <a:gd name="T11" fmla="*/ 0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16"/>
                    <a:pt x="1" y="16"/>
                    <a:pt x="0" y="16"/>
                  </a:cubicBezTo>
                  <a:cubicBezTo>
                    <a:pt x="1" y="16"/>
                    <a:pt x="1" y="16"/>
                    <a:pt x="1" y="16"/>
                  </a:cubicBezTo>
                  <a:cubicBezTo>
                    <a:pt x="1" y="0"/>
                    <a:pt x="1" y="0"/>
                    <a:pt x="1" y="0"/>
                  </a:cubicBezTo>
                  <a:cubicBezTo>
                    <a:pt x="1" y="0"/>
                    <a:pt x="1" y="0"/>
                    <a:pt x="1" y="0"/>
                  </a:cubicBezTo>
                  <a:cubicBezTo>
                    <a:pt x="1" y="0"/>
                    <a:pt x="1" y="0"/>
                    <a:pt x="1" y="0"/>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1" name="Freeform 65"/>
            <p:cNvSpPr>
              <a:spLocks/>
            </p:cNvSpPr>
            <p:nvPr/>
          </p:nvSpPr>
          <p:spPr bwMode="auto">
            <a:xfrm>
              <a:off x="6624192" y="1891661"/>
              <a:ext cx="0" cy="19050"/>
            </a:xfrm>
            <a:custGeom>
              <a:avLst/>
              <a:gdLst>
                <a:gd name="T0" fmla="*/ 12 h 12"/>
                <a:gd name="T1" fmla="*/ 6 h 12"/>
                <a:gd name="T2" fmla="*/ 0 h 12"/>
                <a:gd name="T3" fmla="*/ 0 h 12"/>
                <a:gd name="T4" fmla="*/ 6 h 12"/>
                <a:gd name="T5" fmla="*/ 12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6"/>
                  </a:lnTo>
                  <a:lnTo>
                    <a:pt x="0" y="0"/>
                  </a:lnTo>
                  <a:lnTo>
                    <a:pt x="0" y="0"/>
                  </a:lnTo>
                  <a:lnTo>
                    <a:pt x="0" y="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2" name="Freeform 66"/>
            <p:cNvSpPr>
              <a:spLocks/>
            </p:cNvSpPr>
            <p:nvPr/>
          </p:nvSpPr>
          <p:spPr bwMode="auto">
            <a:xfrm>
              <a:off x="6687692" y="1631311"/>
              <a:ext cx="33338" cy="96838"/>
            </a:xfrm>
            <a:custGeom>
              <a:avLst/>
              <a:gdLst>
                <a:gd name="T0" fmla="*/ 29 w 29"/>
                <a:gd name="T1" fmla="*/ 84 h 84"/>
                <a:gd name="T2" fmla="*/ 12 w 29"/>
                <a:gd name="T3" fmla="*/ 84 h 84"/>
                <a:gd name="T4" fmla="*/ 0 w 29"/>
                <a:gd name="T5" fmla="*/ 5 h 84"/>
                <a:gd name="T6" fmla="*/ 16 w 29"/>
                <a:gd name="T7" fmla="*/ 0 h 84"/>
                <a:gd name="T8" fmla="*/ 29 w 29"/>
                <a:gd name="T9" fmla="*/ 84 h 84"/>
              </a:gdLst>
              <a:ahLst/>
              <a:cxnLst>
                <a:cxn ang="0">
                  <a:pos x="T0" y="T1"/>
                </a:cxn>
                <a:cxn ang="0">
                  <a:pos x="T2" y="T3"/>
                </a:cxn>
                <a:cxn ang="0">
                  <a:pos x="T4" y="T5"/>
                </a:cxn>
                <a:cxn ang="0">
                  <a:pos x="T6" y="T7"/>
                </a:cxn>
                <a:cxn ang="0">
                  <a:pos x="T8" y="T9"/>
                </a:cxn>
              </a:cxnLst>
              <a:rect l="0" t="0" r="r" b="b"/>
              <a:pathLst>
                <a:path w="29" h="84">
                  <a:moveTo>
                    <a:pt x="29" y="84"/>
                  </a:moveTo>
                  <a:cubicBezTo>
                    <a:pt x="12" y="84"/>
                    <a:pt x="12" y="84"/>
                    <a:pt x="12" y="84"/>
                  </a:cubicBezTo>
                  <a:cubicBezTo>
                    <a:pt x="12" y="56"/>
                    <a:pt x="8" y="29"/>
                    <a:pt x="0" y="5"/>
                  </a:cubicBezTo>
                  <a:cubicBezTo>
                    <a:pt x="16" y="0"/>
                    <a:pt x="16" y="0"/>
                    <a:pt x="16" y="0"/>
                  </a:cubicBezTo>
                  <a:cubicBezTo>
                    <a:pt x="24" y="25"/>
                    <a:pt x="29" y="54"/>
                    <a:pt x="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3" name="Freeform 67"/>
            <p:cNvSpPr>
              <a:spLocks/>
            </p:cNvSpPr>
            <p:nvPr/>
          </p:nvSpPr>
          <p:spPr bwMode="auto">
            <a:xfrm>
              <a:off x="6528942" y="1728149"/>
              <a:ext cx="31750" cy="98425"/>
            </a:xfrm>
            <a:custGeom>
              <a:avLst/>
              <a:gdLst>
                <a:gd name="T0" fmla="*/ 13 w 28"/>
                <a:gd name="T1" fmla="*/ 84 h 84"/>
                <a:gd name="T2" fmla="*/ 0 w 28"/>
                <a:gd name="T3" fmla="*/ 0 h 84"/>
                <a:gd name="T4" fmla="*/ 17 w 28"/>
                <a:gd name="T5" fmla="*/ 0 h 84"/>
                <a:gd name="T6" fmla="*/ 28 w 28"/>
                <a:gd name="T7" fmla="*/ 79 h 84"/>
                <a:gd name="T8" fmla="*/ 13 w 28"/>
                <a:gd name="T9" fmla="*/ 84 h 84"/>
              </a:gdLst>
              <a:ahLst/>
              <a:cxnLst>
                <a:cxn ang="0">
                  <a:pos x="T0" y="T1"/>
                </a:cxn>
                <a:cxn ang="0">
                  <a:pos x="T2" y="T3"/>
                </a:cxn>
                <a:cxn ang="0">
                  <a:pos x="T4" y="T5"/>
                </a:cxn>
                <a:cxn ang="0">
                  <a:pos x="T6" y="T7"/>
                </a:cxn>
                <a:cxn ang="0">
                  <a:pos x="T8" y="T9"/>
                </a:cxn>
              </a:cxnLst>
              <a:rect l="0" t="0" r="r" b="b"/>
              <a:pathLst>
                <a:path w="28" h="84">
                  <a:moveTo>
                    <a:pt x="13" y="84"/>
                  </a:moveTo>
                  <a:cubicBezTo>
                    <a:pt x="4" y="59"/>
                    <a:pt x="0" y="30"/>
                    <a:pt x="0" y="0"/>
                  </a:cubicBezTo>
                  <a:cubicBezTo>
                    <a:pt x="17" y="0"/>
                    <a:pt x="17" y="0"/>
                    <a:pt x="17" y="0"/>
                  </a:cubicBezTo>
                  <a:cubicBezTo>
                    <a:pt x="17" y="28"/>
                    <a:pt x="21" y="55"/>
                    <a:pt x="28" y="79"/>
                  </a:cubicBezTo>
                  <a:lnTo>
                    <a:pt x="1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4" name="Freeform 68"/>
            <p:cNvSpPr>
              <a:spLocks/>
            </p:cNvSpPr>
            <p:nvPr/>
          </p:nvSpPr>
          <p:spPr bwMode="auto">
            <a:xfrm>
              <a:off x="6624192" y="1547174"/>
              <a:ext cx="80963" cy="90488"/>
            </a:xfrm>
            <a:custGeom>
              <a:avLst/>
              <a:gdLst>
                <a:gd name="T0" fmla="*/ 54 w 70"/>
                <a:gd name="T1" fmla="*/ 78 h 78"/>
                <a:gd name="T2" fmla="*/ 30 w 70"/>
                <a:gd name="T3" fmla="*/ 32 h 78"/>
                <a:gd name="T4" fmla="*/ 0 w 70"/>
                <a:gd name="T5" fmla="*/ 16 h 78"/>
                <a:gd name="T6" fmla="*/ 0 w 70"/>
                <a:gd name="T7" fmla="*/ 0 h 78"/>
                <a:gd name="T8" fmla="*/ 42 w 70"/>
                <a:gd name="T9" fmla="*/ 21 h 78"/>
                <a:gd name="T10" fmla="*/ 70 w 70"/>
                <a:gd name="T11" fmla="*/ 73 h 78"/>
                <a:gd name="T12" fmla="*/ 54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54" y="78"/>
                  </a:moveTo>
                  <a:cubicBezTo>
                    <a:pt x="48" y="59"/>
                    <a:pt x="40" y="43"/>
                    <a:pt x="30" y="32"/>
                  </a:cubicBezTo>
                  <a:cubicBezTo>
                    <a:pt x="20" y="22"/>
                    <a:pt x="10" y="16"/>
                    <a:pt x="0" y="16"/>
                  </a:cubicBezTo>
                  <a:cubicBezTo>
                    <a:pt x="0" y="0"/>
                    <a:pt x="0" y="0"/>
                    <a:pt x="0" y="0"/>
                  </a:cubicBezTo>
                  <a:cubicBezTo>
                    <a:pt x="15" y="0"/>
                    <a:pt x="29" y="7"/>
                    <a:pt x="42" y="21"/>
                  </a:cubicBezTo>
                  <a:cubicBezTo>
                    <a:pt x="53" y="34"/>
                    <a:pt x="63" y="52"/>
                    <a:pt x="70" y="73"/>
                  </a:cubicBezTo>
                  <a:lnTo>
                    <a:pt x="5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5" name="Freeform 69"/>
            <p:cNvSpPr>
              <a:spLocks/>
            </p:cNvSpPr>
            <p:nvPr/>
          </p:nvSpPr>
          <p:spPr bwMode="auto">
            <a:xfrm>
              <a:off x="6624192" y="1820224"/>
              <a:ext cx="80963" cy="90488"/>
            </a:xfrm>
            <a:custGeom>
              <a:avLst/>
              <a:gdLst>
                <a:gd name="T0" fmla="*/ 0 w 70"/>
                <a:gd name="T1" fmla="*/ 78 h 78"/>
                <a:gd name="T2" fmla="*/ 0 w 70"/>
                <a:gd name="T3" fmla="*/ 62 h 78"/>
                <a:gd name="T4" fmla="*/ 30 w 70"/>
                <a:gd name="T5" fmla="*/ 46 h 78"/>
                <a:gd name="T6" fmla="*/ 54 w 70"/>
                <a:gd name="T7" fmla="*/ 0 h 78"/>
                <a:gd name="T8" fmla="*/ 70 w 70"/>
                <a:gd name="T9" fmla="*/ 5 h 78"/>
                <a:gd name="T10" fmla="*/ 42 w 70"/>
                <a:gd name="T11" fmla="*/ 57 h 78"/>
                <a:gd name="T12" fmla="*/ 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0" y="78"/>
                  </a:moveTo>
                  <a:cubicBezTo>
                    <a:pt x="0" y="62"/>
                    <a:pt x="0" y="62"/>
                    <a:pt x="0" y="62"/>
                  </a:cubicBezTo>
                  <a:cubicBezTo>
                    <a:pt x="10" y="62"/>
                    <a:pt x="20" y="56"/>
                    <a:pt x="30" y="46"/>
                  </a:cubicBezTo>
                  <a:cubicBezTo>
                    <a:pt x="40" y="35"/>
                    <a:pt x="48" y="19"/>
                    <a:pt x="54" y="0"/>
                  </a:cubicBezTo>
                  <a:cubicBezTo>
                    <a:pt x="70" y="5"/>
                    <a:pt x="70" y="5"/>
                    <a:pt x="70" y="5"/>
                  </a:cubicBezTo>
                  <a:cubicBezTo>
                    <a:pt x="63" y="26"/>
                    <a:pt x="53" y="44"/>
                    <a:pt x="42" y="57"/>
                  </a:cubicBezTo>
                  <a:cubicBezTo>
                    <a:pt x="29" y="71"/>
                    <a:pt x="15" y="78"/>
                    <a:pt x="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6" name="Freeform 70"/>
            <p:cNvSpPr>
              <a:spLocks/>
            </p:cNvSpPr>
            <p:nvPr/>
          </p:nvSpPr>
          <p:spPr bwMode="auto">
            <a:xfrm>
              <a:off x="6624192" y="1547174"/>
              <a:ext cx="0" cy="17463"/>
            </a:xfrm>
            <a:custGeom>
              <a:avLst/>
              <a:gdLst>
                <a:gd name="T0" fmla="*/ 11 h 11"/>
                <a:gd name="T1" fmla="*/ 11 h 11"/>
                <a:gd name="T2" fmla="*/ 6 h 11"/>
                <a:gd name="T3" fmla="*/ 0 h 11"/>
                <a:gd name="T4" fmla="*/ 0 h 11"/>
                <a:gd name="T5" fmla="*/ 5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11"/>
                  </a:lnTo>
                  <a:lnTo>
                    <a:pt x="0" y="6"/>
                  </a:lnTo>
                  <a:lnTo>
                    <a:pt x="0" y="0"/>
                  </a:lnTo>
                  <a:lnTo>
                    <a:pt x="0" y="0"/>
                  </a:lnTo>
                  <a:lnTo>
                    <a:pt x="0" y="5"/>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7" name="Freeform 71"/>
            <p:cNvSpPr>
              <a:spLocks/>
            </p:cNvSpPr>
            <p:nvPr/>
          </p:nvSpPr>
          <p:spPr bwMode="auto">
            <a:xfrm>
              <a:off x="6490842" y="1604324"/>
              <a:ext cx="63500" cy="39688"/>
            </a:xfrm>
            <a:custGeom>
              <a:avLst/>
              <a:gdLst>
                <a:gd name="T0" fmla="*/ 51 w 54"/>
                <a:gd name="T1" fmla="*/ 34 h 34"/>
                <a:gd name="T2" fmla="*/ 0 w 54"/>
                <a:gd name="T3" fmla="*/ 15 h 34"/>
                <a:gd name="T4" fmla="*/ 8 w 54"/>
                <a:gd name="T5" fmla="*/ 0 h 34"/>
                <a:gd name="T6" fmla="*/ 54 w 54"/>
                <a:gd name="T7" fmla="*/ 17 h 34"/>
                <a:gd name="T8" fmla="*/ 51 w 54"/>
                <a:gd name="T9" fmla="*/ 34 h 34"/>
              </a:gdLst>
              <a:ahLst/>
              <a:cxnLst>
                <a:cxn ang="0">
                  <a:pos x="T0" y="T1"/>
                </a:cxn>
                <a:cxn ang="0">
                  <a:pos x="T2" y="T3"/>
                </a:cxn>
                <a:cxn ang="0">
                  <a:pos x="T4" y="T5"/>
                </a:cxn>
                <a:cxn ang="0">
                  <a:pos x="T6" y="T7"/>
                </a:cxn>
                <a:cxn ang="0">
                  <a:pos x="T8" y="T9"/>
                </a:cxn>
              </a:cxnLst>
              <a:rect l="0" t="0" r="r" b="b"/>
              <a:pathLst>
                <a:path w="54" h="34">
                  <a:moveTo>
                    <a:pt x="51" y="34"/>
                  </a:moveTo>
                  <a:cubicBezTo>
                    <a:pt x="31" y="29"/>
                    <a:pt x="14" y="23"/>
                    <a:pt x="0" y="15"/>
                  </a:cubicBezTo>
                  <a:cubicBezTo>
                    <a:pt x="8" y="0"/>
                    <a:pt x="8" y="0"/>
                    <a:pt x="8" y="0"/>
                  </a:cubicBezTo>
                  <a:cubicBezTo>
                    <a:pt x="21" y="8"/>
                    <a:pt x="37" y="13"/>
                    <a:pt x="54" y="17"/>
                  </a:cubicBezTo>
                  <a:lnTo>
                    <a:pt x="5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8" name="Freeform 72"/>
            <p:cNvSpPr>
              <a:spLocks/>
            </p:cNvSpPr>
            <p:nvPr/>
          </p:nvSpPr>
          <p:spPr bwMode="auto">
            <a:xfrm>
              <a:off x="6694042" y="1604324"/>
              <a:ext cx="63500" cy="39688"/>
            </a:xfrm>
            <a:custGeom>
              <a:avLst/>
              <a:gdLst>
                <a:gd name="T0" fmla="*/ 4 w 55"/>
                <a:gd name="T1" fmla="*/ 34 h 34"/>
                <a:gd name="T2" fmla="*/ 0 w 55"/>
                <a:gd name="T3" fmla="*/ 18 h 34"/>
                <a:gd name="T4" fmla="*/ 47 w 55"/>
                <a:gd name="T5" fmla="*/ 0 h 34"/>
                <a:gd name="T6" fmla="*/ 55 w 55"/>
                <a:gd name="T7" fmla="*/ 15 h 34"/>
                <a:gd name="T8" fmla="*/ 4 w 55"/>
                <a:gd name="T9" fmla="*/ 34 h 34"/>
              </a:gdLst>
              <a:ahLst/>
              <a:cxnLst>
                <a:cxn ang="0">
                  <a:pos x="T0" y="T1"/>
                </a:cxn>
                <a:cxn ang="0">
                  <a:pos x="T2" y="T3"/>
                </a:cxn>
                <a:cxn ang="0">
                  <a:pos x="T4" y="T5"/>
                </a:cxn>
                <a:cxn ang="0">
                  <a:pos x="T6" y="T7"/>
                </a:cxn>
                <a:cxn ang="0">
                  <a:pos x="T8" y="T9"/>
                </a:cxn>
              </a:cxnLst>
              <a:rect l="0" t="0" r="r" b="b"/>
              <a:pathLst>
                <a:path w="55" h="34">
                  <a:moveTo>
                    <a:pt x="4" y="34"/>
                  </a:moveTo>
                  <a:cubicBezTo>
                    <a:pt x="0" y="18"/>
                    <a:pt x="0" y="18"/>
                    <a:pt x="0" y="18"/>
                  </a:cubicBezTo>
                  <a:cubicBezTo>
                    <a:pt x="18" y="14"/>
                    <a:pt x="34" y="8"/>
                    <a:pt x="47" y="0"/>
                  </a:cubicBezTo>
                  <a:cubicBezTo>
                    <a:pt x="55" y="15"/>
                    <a:pt x="55" y="15"/>
                    <a:pt x="55" y="15"/>
                  </a:cubicBezTo>
                  <a:cubicBezTo>
                    <a:pt x="41" y="23"/>
                    <a:pt x="24" y="29"/>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9" name="Rectangle 73"/>
            <p:cNvSpPr>
              <a:spLocks noChangeArrowheads="1"/>
            </p:cNvSpPr>
            <p:nvPr/>
          </p:nvSpPr>
          <p:spPr bwMode="auto">
            <a:xfrm>
              <a:off x="6624192" y="1547174"/>
              <a:ext cx="15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0" name="Freeform 74"/>
            <p:cNvSpPr>
              <a:spLocks/>
            </p:cNvSpPr>
            <p:nvPr/>
          </p:nvSpPr>
          <p:spPr bwMode="auto">
            <a:xfrm>
              <a:off x="6551167" y="1624961"/>
              <a:ext cx="73025" cy="26988"/>
            </a:xfrm>
            <a:custGeom>
              <a:avLst/>
              <a:gdLst>
                <a:gd name="T0" fmla="*/ 64 w 64"/>
                <a:gd name="T1" fmla="*/ 24 h 24"/>
                <a:gd name="T2" fmla="*/ 0 w 64"/>
                <a:gd name="T3" fmla="*/ 17 h 24"/>
                <a:gd name="T4" fmla="*/ 3 w 64"/>
                <a:gd name="T5" fmla="*/ 0 h 24"/>
                <a:gd name="T6" fmla="*/ 64 w 64"/>
                <a:gd name="T7" fmla="*/ 7 h 24"/>
                <a:gd name="T8" fmla="*/ 64 w 64"/>
                <a:gd name="T9" fmla="*/ 24 h 24"/>
              </a:gdLst>
              <a:ahLst/>
              <a:cxnLst>
                <a:cxn ang="0">
                  <a:pos x="T0" y="T1"/>
                </a:cxn>
                <a:cxn ang="0">
                  <a:pos x="T2" y="T3"/>
                </a:cxn>
                <a:cxn ang="0">
                  <a:pos x="T4" y="T5"/>
                </a:cxn>
                <a:cxn ang="0">
                  <a:pos x="T6" y="T7"/>
                </a:cxn>
                <a:cxn ang="0">
                  <a:pos x="T8" y="T9"/>
                </a:cxn>
              </a:cxnLst>
              <a:rect l="0" t="0" r="r" b="b"/>
              <a:pathLst>
                <a:path w="64" h="24">
                  <a:moveTo>
                    <a:pt x="64" y="24"/>
                  </a:moveTo>
                  <a:cubicBezTo>
                    <a:pt x="41" y="24"/>
                    <a:pt x="20" y="21"/>
                    <a:pt x="0" y="17"/>
                  </a:cubicBezTo>
                  <a:cubicBezTo>
                    <a:pt x="3" y="0"/>
                    <a:pt x="3" y="0"/>
                    <a:pt x="3" y="0"/>
                  </a:cubicBezTo>
                  <a:cubicBezTo>
                    <a:pt x="22" y="5"/>
                    <a:pt x="43" y="7"/>
                    <a:pt x="64" y="7"/>
                  </a:cubicBez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1" name="Freeform 75"/>
            <p:cNvSpPr>
              <a:spLocks/>
            </p:cNvSpPr>
            <p:nvPr/>
          </p:nvSpPr>
          <p:spPr bwMode="auto">
            <a:xfrm>
              <a:off x="6624192" y="1624961"/>
              <a:ext cx="74613" cy="26988"/>
            </a:xfrm>
            <a:custGeom>
              <a:avLst/>
              <a:gdLst>
                <a:gd name="T0" fmla="*/ 0 w 64"/>
                <a:gd name="T1" fmla="*/ 23 h 23"/>
                <a:gd name="T2" fmla="*/ 0 w 64"/>
                <a:gd name="T3" fmla="*/ 23 h 23"/>
                <a:gd name="T4" fmla="*/ 0 w 64"/>
                <a:gd name="T5" fmla="*/ 6 h 23"/>
                <a:gd name="T6" fmla="*/ 0 w 64"/>
                <a:gd name="T7" fmla="*/ 6 h 23"/>
                <a:gd name="T8" fmla="*/ 0 w 64"/>
                <a:gd name="T9" fmla="*/ 6 h 23"/>
                <a:gd name="T10" fmla="*/ 60 w 64"/>
                <a:gd name="T11" fmla="*/ 0 h 23"/>
                <a:gd name="T12" fmla="*/ 64 w 64"/>
                <a:gd name="T13" fmla="*/ 16 h 23"/>
                <a:gd name="T14" fmla="*/ 0 w 6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3">
                  <a:moveTo>
                    <a:pt x="0" y="23"/>
                  </a:moveTo>
                  <a:cubicBezTo>
                    <a:pt x="0" y="23"/>
                    <a:pt x="0" y="23"/>
                    <a:pt x="0" y="23"/>
                  </a:cubicBezTo>
                  <a:cubicBezTo>
                    <a:pt x="0" y="6"/>
                    <a:pt x="0" y="6"/>
                    <a:pt x="0" y="6"/>
                  </a:cubicBezTo>
                  <a:cubicBezTo>
                    <a:pt x="0" y="6"/>
                    <a:pt x="0" y="6"/>
                    <a:pt x="0" y="6"/>
                  </a:cubicBezTo>
                  <a:cubicBezTo>
                    <a:pt x="0" y="6"/>
                    <a:pt x="0" y="6"/>
                    <a:pt x="0" y="6"/>
                  </a:cubicBezTo>
                  <a:cubicBezTo>
                    <a:pt x="21" y="6"/>
                    <a:pt x="41" y="4"/>
                    <a:pt x="60" y="0"/>
                  </a:cubicBezTo>
                  <a:cubicBezTo>
                    <a:pt x="64" y="16"/>
                    <a:pt x="64" y="16"/>
                    <a:pt x="64" y="16"/>
                  </a:cubicBezTo>
                  <a:cubicBezTo>
                    <a:pt x="44" y="20"/>
                    <a:pt x="22"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2" name="Freeform 76"/>
            <p:cNvSpPr>
              <a:spLocks/>
            </p:cNvSpPr>
            <p:nvPr/>
          </p:nvSpPr>
          <p:spPr bwMode="auto">
            <a:xfrm>
              <a:off x="6624192" y="1805936"/>
              <a:ext cx="74613" cy="25400"/>
            </a:xfrm>
            <a:custGeom>
              <a:avLst/>
              <a:gdLst>
                <a:gd name="T0" fmla="*/ 60 w 64"/>
                <a:gd name="T1" fmla="*/ 23 h 23"/>
                <a:gd name="T2" fmla="*/ 0 w 64"/>
                <a:gd name="T3" fmla="*/ 17 h 23"/>
                <a:gd name="T4" fmla="*/ 0 w 64"/>
                <a:gd name="T5" fmla="*/ 17 h 23"/>
                <a:gd name="T6" fmla="*/ 0 w 64"/>
                <a:gd name="T7" fmla="*/ 0 h 23"/>
                <a:gd name="T8" fmla="*/ 0 w 64"/>
                <a:gd name="T9" fmla="*/ 0 h 23"/>
                <a:gd name="T10" fmla="*/ 64 w 64"/>
                <a:gd name="T11" fmla="*/ 7 h 23"/>
                <a:gd name="T12" fmla="*/ 60 w 6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4" h="23">
                  <a:moveTo>
                    <a:pt x="60" y="23"/>
                  </a:moveTo>
                  <a:cubicBezTo>
                    <a:pt x="41" y="19"/>
                    <a:pt x="21" y="17"/>
                    <a:pt x="0" y="17"/>
                  </a:cubicBezTo>
                  <a:cubicBezTo>
                    <a:pt x="0" y="17"/>
                    <a:pt x="0" y="17"/>
                    <a:pt x="0" y="17"/>
                  </a:cubicBezTo>
                  <a:cubicBezTo>
                    <a:pt x="0" y="0"/>
                    <a:pt x="0" y="0"/>
                    <a:pt x="0" y="0"/>
                  </a:cubicBezTo>
                  <a:cubicBezTo>
                    <a:pt x="0" y="0"/>
                    <a:pt x="0" y="0"/>
                    <a:pt x="0" y="0"/>
                  </a:cubicBezTo>
                  <a:cubicBezTo>
                    <a:pt x="22" y="0"/>
                    <a:pt x="44" y="3"/>
                    <a:pt x="64" y="7"/>
                  </a:cubicBezTo>
                  <a:lnTo>
                    <a:pt x="6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3" name="Rectangle 7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4" name="Freeform 78"/>
            <p:cNvSpPr>
              <a:spLocks/>
            </p:cNvSpPr>
            <p:nvPr/>
          </p:nvSpPr>
          <p:spPr bwMode="auto">
            <a:xfrm>
              <a:off x="6694042" y="1813874"/>
              <a:ext cx="63500" cy="38100"/>
            </a:xfrm>
            <a:custGeom>
              <a:avLst/>
              <a:gdLst>
                <a:gd name="T0" fmla="*/ 47 w 55"/>
                <a:gd name="T1" fmla="*/ 34 h 34"/>
                <a:gd name="T2" fmla="*/ 0 w 55"/>
                <a:gd name="T3" fmla="*/ 16 h 34"/>
                <a:gd name="T4" fmla="*/ 4 w 55"/>
                <a:gd name="T5" fmla="*/ 0 h 34"/>
                <a:gd name="T6" fmla="*/ 55 w 55"/>
                <a:gd name="T7" fmla="*/ 19 h 34"/>
                <a:gd name="T8" fmla="*/ 47 w 55"/>
                <a:gd name="T9" fmla="*/ 34 h 34"/>
              </a:gdLst>
              <a:ahLst/>
              <a:cxnLst>
                <a:cxn ang="0">
                  <a:pos x="T0" y="T1"/>
                </a:cxn>
                <a:cxn ang="0">
                  <a:pos x="T2" y="T3"/>
                </a:cxn>
                <a:cxn ang="0">
                  <a:pos x="T4" y="T5"/>
                </a:cxn>
                <a:cxn ang="0">
                  <a:pos x="T6" y="T7"/>
                </a:cxn>
                <a:cxn ang="0">
                  <a:pos x="T8" y="T9"/>
                </a:cxn>
              </a:cxnLst>
              <a:rect l="0" t="0" r="r" b="b"/>
              <a:pathLst>
                <a:path w="55" h="34">
                  <a:moveTo>
                    <a:pt x="47" y="34"/>
                  </a:moveTo>
                  <a:cubicBezTo>
                    <a:pt x="34" y="26"/>
                    <a:pt x="18" y="20"/>
                    <a:pt x="0" y="16"/>
                  </a:cubicBezTo>
                  <a:cubicBezTo>
                    <a:pt x="4" y="0"/>
                    <a:pt x="4" y="0"/>
                    <a:pt x="4" y="0"/>
                  </a:cubicBezTo>
                  <a:cubicBezTo>
                    <a:pt x="24" y="5"/>
                    <a:pt x="41" y="11"/>
                    <a:pt x="55" y="19"/>
                  </a:cubicBezTo>
                  <a:lnTo>
                    <a:pt x="4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5" name="Freeform 79"/>
            <p:cNvSpPr>
              <a:spLocks/>
            </p:cNvSpPr>
            <p:nvPr/>
          </p:nvSpPr>
          <p:spPr bwMode="auto">
            <a:xfrm>
              <a:off x="6490842" y="1813874"/>
              <a:ext cx="63500" cy="38100"/>
            </a:xfrm>
            <a:custGeom>
              <a:avLst/>
              <a:gdLst>
                <a:gd name="T0" fmla="*/ 8 w 54"/>
                <a:gd name="T1" fmla="*/ 34 h 34"/>
                <a:gd name="T2" fmla="*/ 0 w 54"/>
                <a:gd name="T3" fmla="*/ 19 h 34"/>
                <a:gd name="T4" fmla="*/ 51 w 54"/>
                <a:gd name="T5" fmla="*/ 0 h 34"/>
                <a:gd name="T6" fmla="*/ 54 w 54"/>
                <a:gd name="T7" fmla="*/ 17 h 34"/>
                <a:gd name="T8" fmla="*/ 8 w 54"/>
                <a:gd name="T9" fmla="*/ 34 h 34"/>
              </a:gdLst>
              <a:ahLst/>
              <a:cxnLst>
                <a:cxn ang="0">
                  <a:pos x="T0" y="T1"/>
                </a:cxn>
                <a:cxn ang="0">
                  <a:pos x="T2" y="T3"/>
                </a:cxn>
                <a:cxn ang="0">
                  <a:pos x="T4" y="T5"/>
                </a:cxn>
                <a:cxn ang="0">
                  <a:pos x="T6" y="T7"/>
                </a:cxn>
                <a:cxn ang="0">
                  <a:pos x="T8" y="T9"/>
                </a:cxn>
              </a:cxnLst>
              <a:rect l="0" t="0" r="r" b="b"/>
              <a:pathLst>
                <a:path w="54" h="34">
                  <a:moveTo>
                    <a:pt x="8" y="34"/>
                  </a:moveTo>
                  <a:cubicBezTo>
                    <a:pt x="0" y="19"/>
                    <a:pt x="0" y="19"/>
                    <a:pt x="0" y="19"/>
                  </a:cubicBezTo>
                  <a:cubicBezTo>
                    <a:pt x="14" y="11"/>
                    <a:pt x="31" y="5"/>
                    <a:pt x="51" y="0"/>
                  </a:cubicBezTo>
                  <a:cubicBezTo>
                    <a:pt x="54" y="17"/>
                    <a:pt x="54" y="17"/>
                    <a:pt x="54" y="17"/>
                  </a:cubicBezTo>
                  <a:cubicBezTo>
                    <a:pt x="37" y="21"/>
                    <a:pt x="21" y="26"/>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6" name="Freeform 80"/>
            <p:cNvSpPr>
              <a:spLocks/>
            </p:cNvSpPr>
            <p:nvPr/>
          </p:nvSpPr>
          <p:spPr bwMode="auto">
            <a:xfrm>
              <a:off x="6551167" y="1805936"/>
              <a:ext cx="73025" cy="26988"/>
            </a:xfrm>
            <a:custGeom>
              <a:avLst/>
              <a:gdLst>
                <a:gd name="T0" fmla="*/ 3 w 64"/>
                <a:gd name="T1" fmla="*/ 24 h 24"/>
                <a:gd name="T2" fmla="*/ 0 w 64"/>
                <a:gd name="T3" fmla="*/ 7 h 24"/>
                <a:gd name="T4" fmla="*/ 64 w 64"/>
                <a:gd name="T5" fmla="*/ 0 h 24"/>
                <a:gd name="T6" fmla="*/ 64 w 64"/>
                <a:gd name="T7" fmla="*/ 17 h 24"/>
                <a:gd name="T8" fmla="*/ 3 w 64"/>
                <a:gd name="T9" fmla="*/ 24 h 24"/>
              </a:gdLst>
              <a:ahLst/>
              <a:cxnLst>
                <a:cxn ang="0">
                  <a:pos x="T0" y="T1"/>
                </a:cxn>
                <a:cxn ang="0">
                  <a:pos x="T2" y="T3"/>
                </a:cxn>
                <a:cxn ang="0">
                  <a:pos x="T4" y="T5"/>
                </a:cxn>
                <a:cxn ang="0">
                  <a:pos x="T6" y="T7"/>
                </a:cxn>
                <a:cxn ang="0">
                  <a:pos x="T8" y="T9"/>
                </a:cxn>
              </a:cxnLst>
              <a:rect l="0" t="0" r="r" b="b"/>
              <a:pathLst>
                <a:path w="64" h="24">
                  <a:moveTo>
                    <a:pt x="3" y="24"/>
                  </a:moveTo>
                  <a:cubicBezTo>
                    <a:pt x="0" y="7"/>
                    <a:pt x="0" y="7"/>
                    <a:pt x="0" y="7"/>
                  </a:cubicBezTo>
                  <a:cubicBezTo>
                    <a:pt x="20" y="3"/>
                    <a:pt x="41" y="0"/>
                    <a:pt x="64" y="0"/>
                  </a:cubicBezTo>
                  <a:cubicBezTo>
                    <a:pt x="64" y="17"/>
                    <a:pt x="64" y="17"/>
                    <a:pt x="64" y="17"/>
                  </a:cubicBezTo>
                  <a:cubicBezTo>
                    <a:pt x="43" y="17"/>
                    <a:pt x="22" y="19"/>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7" name="Rectangle 81"/>
            <p:cNvSpPr>
              <a:spLocks noChangeArrowheads="1"/>
            </p:cNvSpPr>
            <p:nvPr/>
          </p:nvSpPr>
          <p:spPr bwMode="auto">
            <a:xfrm>
              <a:off x="6616254" y="1642424"/>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8" name="Rectangle 82"/>
            <p:cNvSpPr>
              <a:spLocks noChangeArrowheads="1"/>
            </p:cNvSpPr>
            <p:nvPr/>
          </p:nvSpPr>
          <p:spPr bwMode="auto">
            <a:xfrm>
              <a:off x="6616254" y="1728149"/>
              <a:ext cx="1746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9" name="Freeform 83"/>
            <p:cNvSpPr>
              <a:spLocks/>
            </p:cNvSpPr>
            <p:nvPr/>
          </p:nvSpPr>
          <p:spPr bwMode="auto">
            <a:xfrm>
              <a:off x="6616254" y="1901186"/>
              <a:ext cx="17463" cy="0"/>
            </a:xfrm>
            <a:custGeom>
              <a:avLst/>
              <a:gdLst>
                <a:gd name="T0" fmla="*/ 0 w 11"/>
                <a:gd name="T1" fmla="*/ 0 w 11"/>
                <a:gd name="T2" fmla="*/ 11 w 11"/>
                <a:gd name="T3" fmla="*/ 0 w 11"/>
              </a:gdLst>
              <a:ahLst/>
              <a:cxnLst>
                <a:cxn ang="0">
                  <a:pos x="T0" y="0"/>
                </a:cxn>
                <a:cxn ang="0">
                  <a:pos x="T1" y="0"/>
                </a:cxn>
                <a:cxn ang="0">
                  <a:pos x="T2" y="0"/>
                </a:cxn>
                <a:cxn ang="0">
                  <a:pos x="T3" y="0"/>
                </a:cxn>
              </a:cxnLst>
              <a:rect l="0" t="0" r="r" b="b"/>
              <a:pathLst>
                <a:path w="11">
                  <a:moveTo>
                    <a:pt x="0" y="0"/>
                  </a:moveTo>
                  <a:lnTo>
                    <a:pt x="0" y="0"/>
                  </a:lnTo>
                  <a:lnTo>
                    <a:pt x="1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0" name="Rectangle 84"/>
            <p:cNvSpPr>
              <a:spLocks noChangeArrowheads="1"/>
            </p:cNvSpPr>
            <p:nvPr/>
          </p:nvSpPr>
          <p:spPr bwMode="auto">
            <a:xfrm>
              <a:off x="6616254" y="1556699"/>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1" name="Freeform 85"/>
            <p:cNvSpPr>
              <a:spLocks/>
            </p:cNvSpPr>
            <p:nvPr/>
          </p:nvSpPr>
          <p:spPr bwMode="auto">
            <a:xfrm>
              <a:off x="6616254" y="1556699"/>
              <a:ext cx="17463" cy="0"/>
            </a:xfrm>
            <a:custGeom>
              <a:avLst/>
              <a:gdLst>
                <a:gd name="T0" fmla="*/ 11 w 11"/>
                <a:gd name="T1" fmla="*/ 0 w 11"/>
                <a:gd name="T2" fmla="*/ 11 w 11"/>
                <a:gd name="T3" fmla="*/ 11 w 11"/>
              </a:gdLst>
              <a:ahLst/>
              <a:cxnLst>
                <a:cxn ang="0">
                  <a:pos x="T0" y="0"/>
                </a:cxn>
                <a:cxn ang="0">
                  <a:pos x="T1" y="0"/>
                </a:cxn>
                <a:cxn ang="0">
                  <a:pos x="T2" y="0"/>
                </a:cxn>
                <a:cxn ang="0">
                  <a:pos x="T3" y="0"/>
                </a:cxn>
              </a:cxnLst>
              <a:rect l="0" t="0" r="r" b="b"/>
              <a:pathLst>
                <a:path w="11">
                  <a:moveTo>
                    <a:pt x="11" y="0"/>
                  </a:moveTo>
                  <a:lnTo>
                    <a:pt x="0"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2" name="Rectangle 86"/>
            <p:cNvSpPr>
              <a:spLocks noChangeArrowheads="1"/>
            </p:cNvSpPr>
            <p:nvPr/>
          </p:nvSpPr>
          <p:spPr bwMode="auto">
            <a:xfrm>
              <a:off x="6616254" y="1815461"/>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3" name="Freeform 41"/>
            <p:cNvSpPr>
              <a:spLocks/>
            </p:cNvSpPr>
            <p:nvPr/>
          </p:nvSpPr>
          <p:spPr bwMode="auto">
            <a:xfrm>
              <a:off x="6624192" y="1891661"/>
              <a:ext cx="0" cy="19050"/>
            </a:xfrm>
            <a:custGeom>
              <a:avLst/>
              <a:gdLst>
                <a:gd name="T0" fmla="*/ 12 h 12"/>
                <a:gd name="T1" fmla="*/ 12 h 12"/>
                <a:gd name="T2" fmla="*/ 0 h 12"/>
                <a:gd name="T3" fmla="*/ 0 h 12"/>
                <a:gd name="T4" fmla="*/ 4 h 12"/>
                <a:gd name="T5" fmla="*/ 12 h 12"/>
              </a:gdLst>
              <a:ahLst/>
              <a:cxnLst>
                <a:cxn ang="0">
                  <a:pos x="0" y="T0"/>
                </a:cxn>
                <a:cxn ang="0">
                  <a:pos x="0" y="T1"/>
                </a:cxn>
                <a:cxn ang="0">
                  <a:pos x="0" y="T2"/>
                </a:cxn>
                <a:cxn ang="0">
                  <a:pos x="0" y="T3"/>
                </a:cxn>
                <a:cxn ang="0">
                  <a:pos x="0" y="T4"/>
                </a:cxn>
                <a:cxn ang="0">
                  <a:pos x="0" y="T5"/>
                </a:cxn>
              </a:cxnLst>
              <a:rect l="0" t="0" r="r" b="b"/>
              <a:pathLst>
                <a:path h="12">
                  <a:moveTo>
                    <a:pt x="0" y="12"/>
                  </a:moveTo>
                  <a:lnTo>
                    <a:pt x="0" y="12"/>
                  </a:lnTo>
                  <a:lnTo>
                    <a:pt x="0" y="0"/>
                  </a:lnTo>
                  <a:lnTo>
                    <a:pt x="0" y="0"/>
                  </a:lnTo>
                  <a:lnTo>
                    <a:pt x="0" y="4"/>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28" name="TextBox 127"/>
          <p:cNvSpPr txBox="1"/>
          <p:nvPr/>
        </p:nvSpPr>
        <p:spPr>
          <a:xfrm>
            <a:off x="1319120" y="1653369"/>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点击此处添加内容</a:t>
            </a:r>
          </a:p>
          <a:p>
            <a:pPr>
              <a:lnSpc>
                <a:spcPts val="1500"/>
              </a:lnSpc>
            </a:pPr>
            <a:r>
              <a:rPr lang="zh-CN" altLang="en-US" sz="1050" dirty="0">
                <a:solidFill>
                  <a:schemeClr val="bg1"/>
                </a:solidFill>
              </a:rPr>
              <a:t>点击此处添加内容</a:t>
            </a:r>
          </a:p>
        </p:txBody>
      </p:sp>
      <p:sp>
        <p:nvSpPr>
          <p:cNvPr id="129" name="TextBox 128"/>
          <p:cNvSpPr txBox="1"/>
          <p:nvPr/>
        </p:nvSpPr>
        <p:spPr>
          <a:xfrm>
            <a:off x="1318453" y="1383402"/>
            <a:ext cx="1857549" cy="323165"/>
          </a:xfrm>
          <a:prstGeom prst="rect">
            <a:avLst/>
          </a:prstGeom>
          <a:noFill/>
        </p:spPr>
        <p:txBody>
          <a:bodyPr wrap="square" rtlCol="0">
            <a:spAutoFit/>
          </a:bodyPr>
          <a:lstStyle/>
          <a:p>
            <a:r>
              <a:rPr lang="zh-CN" altLang="en-US" sz="1500" dirty="0">
                <a:solidFill>
                  <a:schemeClr val="bg1"/>
                </a:solidFill>
                <a:latin typeface="微软雅黑" pitchFamily="34" charset="-122"/>
                <a:ea typeface="微软雅黑" pitchFamily="34" charset="-122"/>
              </a:rPr>
              <a:t>点击输入小标题</a:t>
            </a:r>
            <a:endParaRPr lang="zh-CN" altLang="zh-CN" sz="1500" dirty="0">
              <a:solidFill>
                <a:schemeClr val="bg1"/>
              </a:solidFill>
              <a:latin typeface="微软雅黑" pitchFamily="34" charset="-122"/>
              <a:ea typeface="微软雅黑" pitchFamily="34" charset="-122"/>
            </a:endParaRPr>
          </a:p>
        </p:txBody>
      </p:sp>
      <p:sp>
        <p:nvSpPr>
          <p:cNvPr id="20" name="Freeform 32"/>
          <p:cNvSpPr>
            <a:spLocks noEditPoints="1"/>
          </p:cNvSpPr>
          <p:nvPr/>
        </p:nvSpPr>
        <p:spPr bwMode="auto">
          <a:xfrm flipH="1">
            <a:off x="5734692" y="1501870"/>
            <a:ext cx="264973" cy="280548"/>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130" name="TextBox 129"/>
          <p:cNvSpPr txBox="1"/>
          <p:nvPr/>
        </p:nvSpPr>
        <p:spPr>
          <a:xfrm>
            <a:off x="5983557" y="1728425"/>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点击此处添加内容</a:t>
            </a:r>
          </a:p>
          <a:p>
            <a:pPr>
              <a:lnSpc>
                <a:spcPts val="1500"/>
              </a:lnSpc>
            </a:pPr>
            <a:r>
              <a:rPr lang="zh-CN" altLang="en-US" sz="1050" dirty="0">
                <a:solidFill>
                  <a:schemeClr val="bg1"/>
                </a:solidFill>
              </a:rPr>
              <a:t>点击此处添加内容</a:t>
            </a:r>
          </a:p>
        </p:txBody>
      </p:sp>
      <p:sp>
        <p:nvSpPr>
          <p:cNvPr id="131" name="TextBox 130"/>
          <p:cNvSpPr txBox="1"/>
          <p:nvPr/>
        </p:nvSpPr>
        <p:spPr>
          <a:xfrm>
            <a:off x="5982890" y="1458457"/>
            <a:ext cx="1857549" cy="323165"/>
          </a:xfrm>
          <a:prstGeom prst="rect">
            <a:avLst/>
          </a:prstGeom>
          <a:noFill/>
        </p:spPr>
        <p:txBody>
          <a:bodyPr wrap="square" rtlCol="0">
            <a:spAutoFit/>
          </a:bodyPr>
          <a:lstStyle/>
          <a:p>
            <a:r>
              <a:rPr lang="zh-CN" altLang="en-US" sz="1500" dirty="0">
                <a:solidFill>
                  <a:schemeClr val="bg1"/>
                </a:solidFill>
                <a:latin typeface="微软雅黑" pitchFamily="34" charset="-122"/>
                <a:ea typeface="微软雅黑" pitchFamily="34" charset="-122"/>
              </a:rPr>
              <a:t>点击输入小标题</a:t>
            </a:r>
            <a:endParaRPr lang="zh-CN" altLang="zh-CN" sz="1500" dirty="0">
              <a:solidFill>
                <a:schemeClr val="bg1"/>
              </a:solidFill>
              <a:latin typeface="微软雅黑" pitchFamily="34" charset="-122"/>
              <a:ea typeface="微软雅黑" pitchFamily="34" charset="-122"/>
            </a:endParaRPr>
          </a:p>
        </p:txBody>
      </p:sp>
      <p:grpSp>
        <p:nvGrpSpPr>
          <p:cNvPr id="118" name="组合 117"/>
          <p:cNvGrpSpPr/>
          <p:nvPr/>
        </p:nvGrpSpPr>
        <p:grpSpPr>
          <a:xfrm>
            <a:off x="5763511" y="3456007"/>
            <a:ext cx="252290" cy="221038"/>
            <a:chOff x="9878222" y="4670802"/>
            <a:chExt cx="248368" cy="217602"/>
          </a:xfrm>
          <a:noFill/>
        </p:grpSpPr>
        <p:sp>
          <p:nvSpPr>
            <p:cNvPr id="119" name="Rectangle 122"/>
            <p:cNvSpPr>
              <a:spLocks noChangeArrowheads="1"/>
            </p:cNvSpPr>
            <p:nvPr/>
          </p:nvSpPr>
          <p:spPr bwMode="auto">
            <a:xfrm>
              <a:off x="9911872" y="4871099"/>
              <a:ext cx="8973" cy="17305"/>
            </a:xfrm>
            <a:prstGeom prst="rect">
              <a:avLst/>
            </a:prstGeom>
            <a:grpFill/>
            <a:ln w="9525">
              <a:solidFill>
                <a:schemeClr val="bg1"/>
              </a:solidFill>
              <a:miter lim="800000"/>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0" name="Rectangle 123"/>
            <p:cNvSpPr>
              <a:spLocks noChangeArrowheads="1"/>
            </p:cNvSpPr>
            <p:nvPr/>
          </p:nvSpPr>
          <p:spPr bwMode="auto">
            <a:xfrm>
              <a:off x="10084607" y="4871099"/>
              <a:ext cx="9294" cy="17305"/>
            </a:xfrm>
            <a:prstGeom prst="rect">
              <a:avLst/>
            </a:prstGeom>
            <a:grpFill/>
            <a:ln w="9525">
              <a:solidFill>
                <a:schemeClr val="bg1"/>
              </a:solidFill>
              <a:miter lim="800000"/>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1" name="Freeform 124"/>
            <p:cNvSpPr>
              <a:spLocks/>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2" name="Freeform 125"/>
            <p:cNvSpPr>
              <a:spLocks/>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grpFill/>
            <a:ln>
              <a:solidFill>
                <a:schemeClr val="bg1"/>
              </a:solidFill>
            </a:ln>
          </p:spPr>
          <p:txBody>
            <a:bodyPr vert="horz" wrap="square" lIns="68564" tIns="34282" rIns="68564" bIns="34282" numCol="1" anchor="t" anchorCtr="0" compatLnSpc="1">
              <a:prstTxWarp prst="textNoShape">
                <a:avLst/>
              </a:prstTxWarp>
            </a:bodyPr>
            <a:lstStyle/>
            <a:p>
              <a:endParaRPr lang="zh-CN" altLang="en-US" sz="787"/>
            </a:p>
          </p:txBody>
        </p:sp>
        <p:sp>
          <p:nvSpPr>
            <p:cNvPr id="123" name="Oval 129"/>
            <p:cNvSpPr>
              <a:spLocks noChangeArrowheads="1"/>
            </p:cNvSpPr>
            <p:nvPr/>
          </p:nvSpPr>
          <p:spPr bwMode="auto">
            <a:xfrm>
              <a:off x="10102875" y="4708938"/>
              <a:ext cx="4807" cy="512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4" name="Oval 130"/>
            <p:cNvSpPr>
              <a:spLocks noChangeArrowheads="1"/>
            </p:cNvSpPr>
            <p:nvPr/>
          </p:nvSpPr>
          <p:spPr bwMode="auto">
            <a:xfrm>
              <a:off x="10102875" y="4731692"/>
              <a:ext cx="4807" cy="544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5" name="Oval 133"/>
            <p:cNvSpPr>
              <a:spLocks noChangeArrowheads="1"/>
            </p:cNvSpPr>
            <p:nvPr/>
          </p:nvSpPr>
          <p:spPr bwMode="auto">
            <a:xfrm>
              <a:off x="10102875" y="4807645"/>
              <a:ext cx="4807" cy="4807"/>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6" name="Oval 134"/>
            <p:cNvSpPr>
              <a:spLocks noChangeArrowheads="1"/>
            </p:cNvSpPr>
            <p:nvPr/>
          </p:nvSpPr>
          <p:spPr bwMode="auto">
            <a:xfrm>
              <a:off x="10102875" y="4829757"/>
              <a:ext cx="4807" cy="544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27"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32" name="TextBox 131"/>
          <p:cNvSpPr txBox="1"/>
          <p:nvPr/>
        </p:nvSpPr>
        <p:spPr>
          <a:xfrm>
            <a:off x="6070883" y="3692195"/>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点击此处添加内容</a:t>
            </a:r>
          </a:p>
          <a:p>
            <a:pPr>
              <a:lnSpc>
                <a:spcPts val="1500"/>
              </a:lnSpc>
            </a:pPr>
            <a:r>
              <a:rPr lang="zh-CN" altLang="en-US" sz="1050" dirty="0">
                <a:solidFill>
                  <a:schemeClr val="bg1"/>
                </a:solidFill>
              </a:rPr>
              <a:t>点击此处添加内容</a:t>
            </a:r>
          </a:p>
        </p:txBody>
      </p:sp>
      <p:sp>
        <p:nvSpPr>
          <p:cNvPr id="133" name="TextBox 132"/>
          <p:cNvSpPr txBox="1"/>
          <p:nvPr/>
        </p:nvSpPr>
        <p:spPr>
          <a:xfrm>
            <a:off x="6070216" y="3422228"/>
            <a:ext cx="1857549" cy="323165"/>
          </a:xfrm>
          <a:prstGeom prst="rect">
            <a:avLst/>
          </a:prstGeom>
          <a:noFill/>
        </p:spPr>
        <p:txBody>
          <a:bodyPr wrap="square" rtlCol="0">
            <a:spAutoFit/>
          </a:bodyPr>
          <a:lstStyle/>
          <a:p>
            <a:r>
              <a:rPr lang="zh-CN" altLang="en-US" sz="1500" dirty="0">
                <a:solidFill>
                  <a:schemeClr val="bg1"/>
                </a:solidFill>
                <a:latin typeface="微软雅黑" pitchFamily="34" charset="-122"/>
                <a:ea typeface="微软雅黑" pitchFamily="34" charset="-122"/>
              </a:rPr>
              <a:t>点击输入小标题</a:t>
            </a:r>
            <a:endParaRPr lang="zh-CN" altLang="zh-CN" sz="1500" dirty="0">
              <a:solidFill>
                <a:schemeClr val="bg1"/>
              </a:solidFill>
              <a:latin typeface="微软雅黑" pitchFamily="34" charset="-122"/>
              <a:ea typeface="微软雅黑" pitchFamily="34" charset="-122"/>
            </a:endParaRPr>
          </a:p>
        </p:txBody>
      </p:sp>
      <p:sp>
        <p:nvSpPr>
          <p:cNvPr id="138" name="TextBox 137"/>
          <p:cNvSpPr txBox="1"/>
          <p:nvPr/>
        </p:nvSpPr>
        <p:spPr>
          <a:xfrm>
            <a:off x="1392980" y="3633654"/>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bg1"/>
                </a:solidFill>
              </a:rPr>
              <a:t>点击此处添加内容</a:t>
            </a:r>
          </a:p>
          <a:p>
            <a:pPr>
              <a:lnSpc>
                <a:spcPts val="1500"/>
              </a:lnSpc>
            </a:pPr>
            <a:r>
              <a:rPr lang="zh-CN" altLang="en-US" sz="1050" dirty="0">
                <a:solidFill>
                  <a:schemeClr val="bg1"/>
                </a:solidFill>
              </a:rPr>
              <a:t>点击此处添加内容</a:t>
            </a:r>
          </a:p>
        </p:txBody>
      </p:sp>
      <p:sp>
        <p:nvSpPr>
          <p:cNvPr id="139" name="TextBox 138"/>
          <p:cNvSpPr txBox="1"/>
          <p:nvPr/>
        </p:nvSpPr>
        <p:spPr>
          <a:xfrm>
            <a:off x="1392313" y="3363687"/>
            <a:ext cx="1857549" cy="323165"/>
          </a:xfrm>
          <a:prstGeom prst="rect">
            <a:avLst/>
          </a:prstGeom>
          <a:noFill/>
        </p:spPr>
        <p:txBody>
          <a:bodyPr wrap="square" rtlCol="0">
            <a:spAutoFit/>
          </a:bodyPr>
          <a:lstStyle/>
          <a:p>
            <a:r>
              <a:rPr lang="zh-CN" altLang="en-US" sz="1500" dirty="0">
                <a:solidFill>
                  <a:schemeClr val="bg1"/>
                </a:solidFill>
                <a:latin typeface="微软雅黑" pitchFamily="34" charset="-122"/>
                <a:ea typeface="微软雅黑" pitchFamily="34" charset="-122"/>
              </a:rPr>
              <a:t>点击输入小标题</a:t>
            </a:r>
            <a:endParaRPr lang="zh-CN" altLang="zh-CN" sz="1500" dirty="0">
              <a:solidFill>
                <a:schemeClr val="bg1"/>
              </a:solidFill>
              <a:latin typeface="微软雅黑" pitchFamily="34" charset="-122"/>
              <a:ea typeface="微软雅黑" pitchFamily="34" charset="-122"/>
            </a:endParaRPr>
          </a:p>
        </p:txBody>
      </p:sp>
      <p:sp>
        <p:nvSpPr>
          <p:cNvPr id="144" name="圆角矩形 143"/>
          <p:cNvSpPr/>
          <p:nvPr/>
        </p:nvSpPr>
        <p:spPr bwMode="auto">
          <a:xfrm>
            <a:off x="2942256" y="2022210"/>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5" name="圆角矩形 144"/>
          <p:cNvSpPr/>
          <p:nvPr/>
        </p:nvSpPr>
        <p:spPr bwMode="auto">
          <a:xfrm>
            <a:off x="2931373" y="2942161"/>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7" name="圆角矩形 146"/>
          <p:cNvSpPr/>
          <p:nvPr/>
        </p:nvSpPr>
        <p:spPr bwMode="auto">
          <a:xfrm>
            <a:off x="4970343" y="2942161"/>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48" name="圆角矩形 147"/>
          <p:cNvSpPr/>
          <p:nvPr/>
        </p:nvSpPr>
        <p:spPr bwMode="auto">
          <a:xfrm>
            <a:off x="4970343" y="1955358"/>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nvGrpSpPr>
          <p:cNvPr id="149" name="组合 148"/>
          <p:cNvGrpSpPr/>
          <p:nvPr/>
        </p:nvGrpSpPr>
        <p:grpSpPr>
          <a:xfrm>
            <a:off x="1140023" y="3456007"/>
            <a:ext cx="252290" cy="221038"/>
            <a:chOff x="9878222" y="4670802"/>
            <a:chExt cx="248368" cy="217602"/>
          </a:xfrm>
          <a:noFill/>
        </p:grpSpPr>
        <p:sp>
          <p:nvSpPr>
            <p:cNvPr id="150" name="Rectangle 122"/>
            <p:cNvSpPr>
              <a:spLocks noChangeArrowheads="1"/>
            </p:cNvSpPr>
            <p:nvPr/>
          </p:nvSpPr>
          <p:spPr bwMode="auto">
            <a:xfrm>
              <a:off x="9911872" y="4871099"/>
              <a:ext cx="8973" cy="17305"/>
            </a:xfrm>
            <a:prstGeom prst="rect">
              <a:avLst/>
            </a:prstGeom>
            <a:grpFill/>
            <a:ln w="9525">
              <a:solidFill>
                <a:schemeClr val="bg1"/>
              </a:solidFill>
              <a:miter lim="800000"/>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1" name="Rectangle 123"/>
            <p:cNvSpPr>
              <a:spLocks noChangeArrowheads="1"/>
            </p:cNvSpPr>
            <p:nvPr/>
          </p:nvSpPr>
          <p:spPr bwMode="auto">
            <a:xfrm>
              <a:off x="10084607" y="4871099"/>
              <a:ext cx="9294" cy="17305"/>
            </a:xfrm>
            <a:prstGeom prst="rect">
              <a:avLst/>
            </a:prstGeom>
            <a:grpFill/>
            <a:ln w="9525">
              <a:solidFill>
                <a:schemeClr val="bg1"/>
              </a:solidFill>
              <a:miter lim="800000"/>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2" name="Freeform 124"/>
            <p:cNvSpPr>
              <a:spLocks/>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3" name="Freeform 125"/>
            <p:cNvSpPr>
              <a:spLocks/>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grpFill/>
            <a:ln>
              <a:solidFill>
                <a:schemeClr val="bg1"/>
              </a:solidFill>
            </a:ln>
          </p:spPr>
          <p:txBody>
            <a:bodyPr vert="horz" wrap="square" lIns="68564" tIns="34282" rIns="68564" bIns="34282" numCol="1" anchor="t" anchorCtr="0" compatLnSpc="1">
              <a:prstTxWarp prst="textNoShape">
                <a:avLst/>
              </a:prstTxWarp>
            </a:bodyPr>
            <a:lstStyle/>
            <a:p>
              <a:endParaRPr lang="zh-CN" altLang="en-US" sz="787"/>
            </a:p>
          </p:txBody>
        </p:sp>
        <p:sp>
          <p:nvSpPr>
            <p:cNvPr id="154" name="Oval 129"/>
            <p:cNvSpPr>
              <a:spLocks noChangeArrowheads="1"/>
            </p:cNvSpPr>
            <p:nvPr/>
          </p:nvSpPr>
          <p:spPr bwMode="auto">
            <a:xfrm>
              <a:off x="10102875" y="4708938"/>
              <a:ext cx="4807" cy="512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5" name="Oval 130"/>
            <p:cNvSpPr>
              <a:spLocks noChangeArrowheads="1"/>
            </p:cNvSpPr>
            <p:nvPr/>
          </p:nvSpPr>
          <p:spPr bwMode="auto">
            <a:xfrm>
              <a:off x="10102875" y="4731692"/>
              <a:ext cx="4807" cy="544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6" name="Oval 133"/>
            <p:cNvSpPr>
              <a:spLocks noChangeArrowheads="1"/>
            </p:cNvSpPr>
            <p:nvPr/>
          </p:nvSpPr>
          <p:spPr bwMode="auto">
            <a:xfrm>
              <a:off x="10102875" y="4807645"/>
              <a:ext cx="4807" cy="4807"/>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7" name="Oval 134"/>
            <p:cNvSpPr>
              <a:spLocks noChangeArrowheads="1"/>
            </p:cNvSpPr>
            <p:nvPr/>
          </p:nvSpPr>
          <p:spPr bwMode="auto">
            <a:xfrm>
              <a:off x="10102875" y="4829757"/>
              <a:ext cx="4807" cy="5448"/>
            </a:xfrm>
            <a:prstGeom prst="ellipse">
              <a:avLst/>
            </a:pr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sp>
          <p:nvSpPr>
            <p:cNvPr id="158"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grpFill/>
            <a:ln w="9525">
              <a:solidFill>
                <a:schemeClr val="bg1"/>
              </a:solidFill>
              <a:round/>
              <a:headEnd/>
              <a:tailEnd/>
            </a:ln>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59" name="文本框 27"/>
          <p:cNvSpPr txBox="1"/>
          <p:nvPr/>
        </p:nvSpPr>
        <p:spPr>
          <a:xfrm>
            <a:off x="3031290" y="2160524"/>
            <a:ext cx="562975" cy="461537"/>
          </a:xfrm>
          <a:prstGeom prst="rect">
            <a:avLst/>
          </a:prstGeom>
          <a:noFill/>
        </p:spPr>
        <p:txBody>
          <a:bodyPr wrap="none" rtlCol="0">
            <a:spAutoFit/>
          </a:bodyPr>
          <a:lstStyle/>
          <a:p>
            <a:r>
              <a:rPr lang="en-US" altLang="zh-CN" sz="2399" b="1" dirty="0">
                <a:solidFill>
                  <a:schemeClr val="bg1">
                    <a:lumMod val="50000"/>
                  </a:schemeClr>
                </a:solidFill>
                <a:latin typeface="微软雅黑" pitchFamily="34" charset="-122"/>
                <a:ea typeface="微软雅黑" pitchFamily="34" charset="-122"/>
              </a:rPr>
              <a:t>01</a:t>
            </a:r>
            <a:endParaRPr lang="zh-CN" altLang="en-US" sz="2399" b="1" dirty="0">
              <a:solidFill>
                <a:schemeClr val="bg1">
                  <a:lumMod val="50000"/>
                </a:schemeClr>
              </a:solidFill>
              <a:latin typeface="微软雅黑" pitchFamily="34" charset="-122"/>
              <a:ea typeface="微软雅黑" pitchFamily="34" charset="-122"/>
            </a:endParaRPr>
          </a:p>
        </p:txBody>
      </p:sp>
      <p:sp>
        <p:nvSpPr>
          <p:cNvPr id="160" name="文本框 27"/>
          <p:cNvSpPr txBox="1"/>
          <p:nvPr/>
        </p:nvSpPr>
        <p:spPr>
          <a:xfrm>
            <a:off x="3031290" y="3085030"/>
            <a:ext cx="562975" cy="461537"/>
          </a:xfrm>
          <a:prstGeom prst="rect">
            <a:avLst/>
          </a:prstGeom>
          <a:noFill/>
        </p:spPr>
        <p:txBody>
          <a:bodyPr wrap="none" rtlCol="0">
            <a:spAutoFit/>
          </a:bodyPr>
          <a:lstStyle/>
          <a:p>
            <a:r>
              <a:rPr lang="en-US" altLang="zh-CN" sz="2399" b="1" dirty="0">
                <a:solidFill>
                  <a:schemeClr val="bg1">
                    <a:lumMod val="50000"/>
                  </a:schemeClr>
                </a:solidFill>
                <a:latin typeface="微软雅黑" pitchFamily="34" charset="-122"/>
                <a:ea typeface="微软雅黑" pitchFamily="34" charset="-122"/>
              </a:rPr>
              <a:t>02</a:t>
            </a:r>
            <a:endParaRPr lang="zh-CN" altLang="en-US" sz="2399" b="1" dirty="0">
              <a:solidFill>
                <a:schemeClr val="bg1">
                  <a:lumMod val="50000"/>
                </a:schemeClr>
              </a:solidFill>
              <a:latin typeface="微软雅黑" pitchFamily="34" charset="-122"/>
              <a:ea typeface="微软雅黑" pitchFamily="34" charset="-122"/>
            </a:endParaRPr>
          </a:p>
        </p:txBody>
      </p:sp>
      <p:sp>
        <p:nvSpPr>
          <p:cNvPr id="161" name="文本框 27"/>
          <p:cNvSpPr txBox="1"/>
          <p:nvPr/>
        </p:nvSpPr>
        <p:spPr>
          <a:xfrm>
            <a:off x="5059377" y="3085030"/>
            <a:ext cx="562975" cy="461537"/>
          </a:xfrm>
          <a:prstGeom prst="rect">
            <a:avLst/>
          </a:prstGeom>
          <a:noFill/>
        </p:spPr>
        <p:txBody>
          <a:bodyPr wrap="none" rtlCol="0">
            <a:spAutoFit/>
          </a:bodyPr>
          <a:lstStyle/>
          <a:p>
            <a:r>
              <a:rPr lang="en-US" altLang="zh-CN" sz="2399" b="1" dirty="0">
                <a:solidFill>
                  <a:schemeClr val="bg1">
                    <a:lumMod val="50000"/>
                  </a:schemeClr>
                </a:solidFill>
                <a:latin typeface="微软雅黑" pitchFamily="34" charset="-122"/>
                <a:ea typeface="微软雅黑" pitchFamily="34" charset="-122"/>
              </a:rPr>
              <a:t>03</a:t>
            </a:r>
            <a:endParaRPr lang="zh-CN" altLang="en-US" sz="2399" b="1" dirty="0">
              <a:solidFill>
                <a:schemeClr val="bg1">
                  <a:lumMod val="50000"/>
                </a:schemeClr>
              </a:solidFill>
              <a:latin typeface="微软雅黑" pitchFamily="34" charset="-122"/>
              <a:ea typeface="微软雅黑" pitchFamily="34" charset="-122"/>
            </a:endParaRPr>
          </a:p>
        </p:txBody>
      </p:sp>
      <p:sp>
        <p:nvSpPr>
          <p:cNvPr id="162" name="文本框 27"/>
          <p:cNvSpPr txBox="1"/>
          <p:nvPr/>
        </p:nvSpPr>
        <p:spPr>
          <a:xfrm>
            <a:off x="5059377" y="2084297"/>
            <a:ext cx="562975" cy="461537"/>
          </a:xfrm>
          <a:prstGeom prst="rect">
            <a:avLst/>
          </a:prstGeom>
          <a:noFill/>
        </p:spPr>
        <p:txBody>
          <a:bodyPr wrap="none" rtlCol="0">
            <a:spAutoFit/>
          </a:bodyPr>
          <a:lstStyle/>
          <a:p>
            <a:r>
              <a:rPr lang="en-US" altLang="zh-CN" sz="2399" b="1" dirty="0">
                <a:solidFill>
                  <a:schemeClr val="bg1">
                    <a:lumMod val="50000"/>
                  </a:schemeClr>
                </a:solidFill>
                <a:latin typeface="微软雅黑" pitchFamily="34" charset="-122"/>
                <a:ea typeface="微软雅黑" pitchFamily="34" charset="-122"/>
              </a:rPr>
              <a:t>04</a:t>
            </a:r>
            <a:endParaRPr lang="zh-CN" altLang="en-US" sz="2399" b="1" dirty="0">
              <a:solidFill>
                <a:schemeClr val="bg1">
                  <a:lumMod val="50000"/>
                </a:schemeClr>
              </a:solidFill>
              <a:latin typeface="微软雅黑" pitchFamily="34" charset="-122"/>
              <a:ea typeface="微软雅黑" pitchFamily="34" charset="-122"/>
            </a:endParaRPr>
          </a:p>
        </p:txBody>
      </p:sp>
      <p:sp>
        <p:nvSpPr>
          <p:cNvPr id="163" name="TextBox 162"/>
          <p:cNvSpPr txBox="1"/>
          <p:nvPr/>
        </p:nvSpPr>
        <p:spPr>
          <a:xfrm>
            <a:off x="3863896" y="2254798"/>
            <a:ext cx="1052556" cy="1015406"/>
          </a:xfrm>
          <a:prstGeom prst="rect">
            <a:avLst/>
          </a:prstGeom>
          <a:noFill/>
        </p:spPr>
        <p:txBody>
          <a:bodyPr wrap="square" rtlCol="0">
            <a:spAutoFit/>
          </a:bodyPr>
          <a:lstStyle/>
          <a:p>
            <a:r>
              <a:rPr lang="zh-CN" altLang="en-US" sz="2999" b="1" dirty="0">
                <a:solidFill>
                  <a:schemeClr val="tx1">
                    <a:lumMod val="50000"/>
                    <a:lumOff val="50000"/>
                  </a:schemeClr>
                </a:solidFill>
                <a:latin typeface="微软雅黑" pitchFamily="34" charset="-122"/>
                <a:ea typeface="微软雅黑" pitchFamily="34" charset="-122"/>
              </a:rPr>
              <a:t>收入</a:t>
            </a:r>
            <a:endParaRPr lang="en-US" altLang="zh-CN" sz="2999" b="1" dirty="0">
              <a:solidFill>
                <a:schemeClr val="tx1">
                  <a:lumMod val="50000"/>
                  <a:lumOff val="50000"/>
                </a:schemeClr>
              </a:solidFill>
              <a:latin typeface="微软雅黑" pitchFamily="34" charset="-122"/>
              <a:ea typeface="微软雅黑" pitchFamily="34" charset="-122"/>
            </a:endParaRPr>
          </a:p>
          <a:p>
            <a:r>
              <a:rPr lang="zh-CN" altLang="en-US" sz="2999" b="1" dirty="0">
                <a:solidFill>
                  <a:schemeClr val="tx1">
                    <a:lumMod val="50000"/>
                    <a:lumOff val="50000"/>
                  </a:schemeClr>
                </a:solidFill>
                <a:latin typeface="微软雅黑" pitchFamily="34" charset="-122"/>
                <a:ea typeface="微软雅黑" pitchFamily="34" charset="-122"/>
              </a:rPr>
              <a:t>来源</a:t>
            </a:r>
            <a:endParaRPr lang="zh-CN" altLang="zh-CN" sz="2999"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1357527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920"/>
                            </p:stCondLst>
                            <p:childTnLst>
                              <p:par>
                                <p:cTn id="25" presetID="21"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500"/>
                                        <p:tgtEl>
                                          <p:spTgt spid="15"/>
                                        </p:tgtEl>
                                      </p:cBhvr>
                                    </p:animEffect>
                                  </p:childTnLst>
                                </p:cTn>
                              </p:par>
                            </p:childTnLst>
                          </p:cTn>
                        </p:par>
                        <p:par>
                          <p:cTn id="28" fill="hold">
                            <p:stCondLst>
                              <p:cond delay="24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3"/>
                                        </p:tgtEl>
                                        <p:attrNameLst>
                                          <p:attrName>style.visibility</p:attrName>
                                        </p:attrNameLst>
                                      </p:cBhvr>
                                      <p:to>
                                        <p:strVal val="visible"/>
                                      </p:to>
                                    </p:set>
                                    <p:anim calcmode="lin" valueType="num">
                                      <p:cBhvr>
                                        <p:cTn id="31" dur="500" fill="hold"/>
                                        <p:tgtEl>
                                          <p:spTgt spid="16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3"/>
                                        </p:tgtEl>
                                        <p:attrNameLst>
                                          <p:attrName>ppt_y</p:attrName>
                                        </p:attrNameLst>
                                      </p:cBhvr>
                                      <p:tavLst>
                                        <p:tav tm="0">
                                          <p:val>
                                            <p:strVal val="#ppt_y"/>
                                          </p:val>
                                        </p:tav>
                                        <p:tav tm="100000">
                                          <p:val>
                                            <p:strVal val="#ppt_y"/>
                                          </p:val>
                                        </p:tav>
                                      </p:tavLst>
                                    </p:anim>
                                    <p:anim calcmode="lin" valueType="num">
                                      <p:cBhvr>
                                        <p:cTn id="33" dur="500" fill="hold"/>
                                        <p:tgtEl>
                                          <p:spTgt spid="16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3"/>
                                        </p:tgtEl>
                                      </p:cBhvr>
                                    </p:animEffect>
                                  </p:childTnLst>
                                </p:cTn>
                              </p:par>
                            </p:childTnLst>
                          </p:cTn>
                        </p:par>
                        <p:par>
                          <p:cTn id="36" fill="hold">
                            <p:stCondLst>
                              <p:cond delay="3070"/>
                            </p:stCondLst>
                            <p:childTnLst>
                              <p:par>
                                <p:cTn id="37" presetID="53" presetClass="entr" presetSubtype="16" fill="hold" grpId="0" nodeType="afterEffect">
                                  <p:stCondLst>
                                    <p:cond delay="0"/>
                                  </p:stCondLst>
                                  <p:childTnLst>
                                    <p:set>
                                      <p:cBhvr>
                                        <p:cTn id="38" dur="1" fill="hold">
                                          <p:stCondLst>
                                            <p:cond delay="0"/>
                                          </p:stCondLst>
                                        </p:cTn>
                                        <p:tgtEl>
                                          <p:spTgt spid="144"/>
                                        </p:tgtEl>
                                        <p:attrNameLst>
                                          <p:attrName>style.visibility</p:attrName>
                                        </p:attrNameLst>
                                      </p:cBhvr>
                                      <p:to>
                                        <p:strVal val="visible"/>
                                      </p:to>
                                    </p:set>
                                    <p:anim calcmode="lin" valueType="num">
                                      <p:cBhvr>
                                        <p:cTn id="39" dur="400" fill="hold"/>
                                        <p:tgtEl>
                                          <p:spTgt spid="144"/>
                                        </p:tgtEl>
                                        <p:attrNameLst>
                                          <p:attrName>ppt_w</p:attrName>
                                        </p:attrNameLst>
                                      </p:cBhvr>
                                      <p:tavLst>
                                        <p:tav tm="0">
                                          <p:val>
                                            <p:fltVal val="0"/>
                                          </p:val>
                                        </p:tav>
                                        <p:tav tm="100000">
                                          <p:val>
                                            <p:strVal val="#ppt_w"/>
                                          </p:val>
                                        </p:tav>
                                      </p:tavLst>
                                    </p:anim>
                                    <p:anim calcmode="lin" valueType="num">
                                      <p:cBhvr>
                                        <p:cTn id="40" dur="400" fill="hold"/>
                                        <p:tgtEl>
                                          <p:spTgt spid="144"/>
                                        </p:tgtEl>
                                        <p:attrNameLst>
                                          <p:attrName>ppt_h</p:attrName>
                                        </p:attrNameLst>
                                      </p:cBhvr>
                                      <p:tavLst>
                                        <p:tav tm="0">
                                          <p:val>
                                            <p:fltVal val="0"/>
                                          </p:val>
                                        </p:tav>
                                        <p:tav tm="100000">
                                          <p:val>
                                            <p:strVal val="#ppt_h"/>
                                          </p:val>
                                        </p:tav>
                                      </p:tavLst>
                                    </p:anim>
                                    <p:animEffect transition="in" filter="fade">
                                      <p:cBhvr>
                                        <p:cTn id="41" dur="400"/>
                                        <p:tgtEl>
                                          <p:spTgt spid="144"/>
                                        </p:tgtEl>
                                      </p:cBhvr>
                                    </p:animEffect>
                                  </p:childTnLst>
                                </p:cTn>
                              </p:par>
                            </p:childTnLst>
                          </p:cTn>
                        </p:par>
                        <p:par>
                          <p:cTn id="42" fill="hold">
                            <p:stCondLst>
                              <p:cond delay="3470"/>
                            </p:stCondLst>
                            <p:childTnLst>
                              <p:par>
                                <p:cTn id="43" presetID="53" presetClass="entr" presetSubtype="16" fill="hold" grpId="0" nodeType="afterEffect">
                                  <p:stCondLst>
                                    <p:cond delay="0"/>
                                  </p:stCondLst>
                                  <p:iterate type="lt">
                                    <p:tmPct val="0"/>
                                  </p:iterate>
                                  <p:childTnLst>
                                    <p:set>
                                      <p:cBhvr>
                                        <p:cTn id="44" dur="1" fill="hold">
                                          <p:stCondLst>
                                            <p:cond delay="0"/>
                                          </p:stCondLst>
                                        </p:cTn>
                                        <p:tgtEl>
                                          <p:spTgt spid="159"/>
                                        </p:tgtEl>
                                        <p:attrNameLst>
                                          <p:attrName>style.visibility</p:attrName>
                                        </p:attrNameLst>
                                      </p:cBhvr>
                                      <p:to>
                                        <p:strVal val="visible"/>
                                      </p:to>
                                    </p:set>
                                    <p:anim calcmode="lin" valueType="num">
                                      <p:cBhvr>
                                        <p:cTn id="45" dur="250" fill="hold"/>
                                        <p:tgtEl>
                                          <p:spTgt spid="159"/>
                                        </p:tgtEl>
                                        <p:attrNameLst>
                                          <p:attrName>ppt_w</p:attrName>
                                        </p:attrNameLst>
                                      </p:cBhvr>
                                      <p:tavLst>
                                        <p:tav tm="0">
                                          <p:val>
                                            <p:fltVal val="0"/>
                                          </p:val>
                                        </p:tav>
                                        <p:tav tm="100000">
                                          <p:val>
                                            <p:strVal val="#ppt_w"/>
                                          </p:val>
                                        </p:tav>
                                      </p:tavLst>
                                    </p:anim>
                                    <p:anim calcmode="lin" valueType="num">
                                      <p:cBhvr>
                                        <p:cTn id="46" dur="250" fill="hold"/>
                                        <p:tgtEl>
                                          <p:spTgt spid="159"/>
                                        </p:tgtEl>
                                        <p:attrNameLst>
                                          <p:attrName>ppt_h</p:attrName>
                                        </p:attrNameLst>
                                      </p:cBhvr>
                                      <p:tavLst>
                                        <p:tav tm="0">
                                          <p:val>
                                            <p:fltVal val="0"/>
                                          </p:val>
                                        </p:tav>
                                        <p:tav tm="100000">
                                          <p:val>
                                            <p:strVal val="#ppt_h"/>
                                          </p:val>
                                        </p:tav>
                                      </p:tavLst>
                                    </p:anim>
                                    <p:animEffect transition="in" filter="fade">
                                      <p:cBhvr>
                                        <p:cTn id="47" dur="250"/>
                                        <p:tgtEl>
                                          <p:spTgt spid="159"/>
                                        </p:tgtEl>
                                      </p:cBhvr>
                                    </p:animEffect>
                                  </p:childTnLst>
                                </p:cTn>
                              </p:par>
                            </p:childTnLst>
                          </p:cTn>
                        </p:par>
                        <p:par>
                          <p:cTn id="48" fill="hold">
                            <p:stCondLst>
                              <p:cond delay="3720"/>
                            </p:stCondLst>
                            <p:childTnLst>
                              <p:par>
                                <p:cTn id="49" presetID="22" presetClass="entr" presetSubtype="2" fill="hold" grpId="0"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right)">
                                      <p:cBhvr>
                                        <p:cTn id="51" dur="250"/>
                                        <p:tgtEl>
                                          <p:spTgt spid="140"/>
                                        </p:tgtEl>
                                      </p:cBhvr>
                                    </p:animEffect>
                                  </p:childTnLst>
                                </p:cTn>
                              </p:par>
                            </p:childTnLst>
                          </p:cTn>
                        </p:par>
                        <p:par>
                          <p:cTn id="52" fill="hold">
                            <p:stCondLst>
                              <p:cond delay="3970"/>
                            </p:stCondLst>
                            <p:childTnLst>
                              <p:par>
                                <p:cTn id="53" presetID="16" presetClass="entr" presetSubtype="21"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arn(inVertical)">
                                      <p:cBhvr>
                                        <p:cTn id="55" dur="250"/>
                                        <p:tgtEl>
                                          <p:spTgt spid="24"/>
                                        </p:tgtEl>
                                      </p:cBhvr>
                                    </p:animEffect>
                                  </p:childTnLst>
                                </p:cTn>
                              </p:par>
                            </p:childTnLst>
                          </p:cTn>
                        </p:par>
                        <p:par>
                          <p:cTn id="56" fill="hold">
                            <p:stCondLst>
                              <p:cond delay="422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29"/>
                                        </p:tgtEl>
                                        <p:attrNameLst>
                                          <p:attrName>style.visibility</p:attrName>
                                        </p:attrNameLst>
                                      </p:cBhvr>
                                      <p:to>
                                        <p:strVal val="visible"/>
                                      </p:to>
                                    </p:set>
                                    <p:anim calcmode="lin" valueType="num">
                                      <p:cBhvr>
                                        <p:cTn id="59" dur="500" fill="hold"/>
                                        <p:tgtEl>
                                          <p:spTgt spid="129"/>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29"/>
                                        </p:tgtEl>
                                        <p:attrNameLst>
                                          <p:attrName>ppt_y</p:attrName>
                                        </p:attrNameLst>
                                      </p:cBhvr>
                                      <p:tavLst>
                                        <p:tav tm="0">
                                          <p:val>
                                            <p:strVal val="#ppt_y"/>
                                          </p:val>
                                        </p:tav>
                                        <p:tav tm="100000">
                                          <p:val>
                                            <p:strVal val="#ppt_y"/>
                                          </p:val>
                                        </p:tav>
                                      </p:tavLst>
                                    </p:anim>
                                    <p:anim calcmode="lin" valueType="num">
                                      <p:cBhvr>
                                        <p:cTn id="61" dur="500" fill="hold"/>
                                        <p:tgtEl>
                                          <p:spTgt spid="129"/>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29"/>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29"/>
                                        </p:tgtEl>
                                      </p:cBhvr>
                                    </p:animEffect>
                                  </p:childTnLst>
                                </p:cTn>
                              </p:par>
                            </p:childTnLst>
                          </p:cTn>
                        </p:par>
                        <p:par>
                          <p:cTn id="64" fill="hold">
                            <p:stCondLst>
                              <p:cond delay="502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28"/>
                                        </p:tgtEl>
                                        <p:attrNameLst>
                                          <p:attrName>style.visibility</p:attrName>
                                        </p:attrNameLst>
                                      </p:cBhvr>
                                      <p:to>
                                        <p:strVal val="visible"/>
                                      </p:to>
                                    </p:set>
                                    <p:anim calcmode="lin" valueType="num">
                                      <p:cBhvr>
                                        <p:cTn id="67" dur="4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68" dur="400" fill="hold"/>
                                        <p:tgtEl>
                                          <p:spTgt spid="128"/>
                                        </p:tgtEl>
                                        <p:attrNameLst>
                                          <p:attrName>ppt_y</p:attrName>
                                        </p:attrNameLst>
                                      </p:cBhvr>
                                      <p:tavLst>
                                        <p:tav tm="0">
                                          <p:val>
                                            <p:strVal val="#ppt_y"/>
                                          </p:val>
                                        </p:tav>
                                        <p:tav tm="100000">
                                          <p:val>
                                            <p:strVal val="#ppt_y"/>
                                          </p:val>
                                        </p:tav>
                                      </p:tavLst>
                                    </p:anim>
                                    <p:anim calcmode="lin" valueType="num">
                                      <p:cBhvr>
                                        <p:cTn id="69" dur="4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70" dur="4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400" tmFilter="0,0; .5, 1; 1, 1"/>
                                        <p:tgtEl>
                                          <p:spTgt spid="128"/>
                                        </p:tgtEl>
                                      </p:cBhvr>
                                    </p:animEffect>
                                  </p:childTnLst>
                                </p:cTn>
                              </p:par>
                            </p:childTnLst>
                          </p:cTn>
                        </p:par>
                        <p:par>
                          <p:cTn id="72" fill="hold">
                            <p:stCondLst>
                              <p:cond delay="6020"/>
                            </p:stCondLst>
                            <p:childTnLst>
                              <p:par>
                                <p:cTn id="73" presetID="53" presetClass="entr" presetSubtype="16" fill="hold" grpId="0" nodeType="afterEffect">
                                  <p:stCondLst>
                                    <p:cond delay="0"/>
                                  </p:stCondLst>
                                  <p:childTnLst>
                                    <p:set>
                                      <p:cBhvr>
                                        <p:cTn id="74" dur="1" fill="hold">
                                          <p:stCondLst>
                                            <p:cond delay="0"/>
                                          </p:stCondLst>
                                        </p:cTn>
                                        <p:tgtEl>
                                          <p:spTgt spid="145"/>
                                        </p:tgtEl>
                                        <p:attrNameLst>
                                          <p:attrName>style.visibility</p:attrName>
                                        </p:attrNameLst>
                                      </p:cBhvr>
                                      <p:to>
                                        <p:strVal val="visible"/>
                                      </p:to>
                                    </p:set>
                                    <p:anim calcmode="lin" valueType="num">
                                      <p:cBhvr>
                                        <p:cTn id="75" dur="400" fill="hold"/>
                                        <p:tgtEl>
                                          <p:spTgt spid="145"/>
                                        </p:tgtEl>
                                        <p:attrNameLst>
                                          <p:attrName>ppt_w</p:attrName>
                                        </p:attrNameLst>
                                      </p:cBhvr>
                                      <p:tavLst>
                                        <p:tav tm="0">
                                          <p:val>
                                            <p:fltVal val="0"/>
                                          </p:val>
                                        </p:tav>
                                        <p:tav tm="100000">
                                          <p:val>
                                            <p:strVal val="#ppt_w"/>
                                          </p:val>
                                        </p:tav>
                                      </p:tavLst>
                                    </p:anim>
                                    <p:anim calcmode="lin" valueType="num">
                                      <p:cBhvr>
                                        <p:cTn id="76" dur="400" fill="hold"/>
                                        <p:tgtEl>
                                          <p:spTgt spid="145"/>
                                        </p:tgtEl>
                                        <p:attrNameLst>
                                          <p:attrName>ppt_h</p:attrName>
                                        </p:attrNameLst>
                                      </p:cBhvr>
                                      <p:tavLst>
                                        <p:tav tm="0">
                                          <p:val>
                                            <p:fltVal val="0"/>
                                          </p:val>
                                        </p:tav>
                                        <p:tav tm="100000">
                                          <p:val>
                                            <p:strVal val="#ppt_h"/>
                                          </p:val>
                                        </p:tav>
                                      </p:tavLst>
                                    </p:anim>
                                    <p:animEffect transition="in" filter="fade">
                                      <p:cBhvr>
                                        <p:cTn id="77" dur="400"/>
                                        <p:tgtEl>
                                          <p:spTgt spid="145"/>
                                        </p:tgtEl>
                                      </p:cBhvr>
                                    </p:animEffect>
                                  </p:childTnLst>
                                </p:cTn>
                              </p:par>
                            </p:childTnLst>
                          </p:cTn>
                        </p:par>
                        <p:par>
                          <p:cTn id="78" fill="hold">
                            <p:stCondLst>
                              <p:cond delay="6420"/>
                            </p:stCondLst>
                            <p:childTnLst>
                              <p:par>
                                <p:cTn id="79" presetID="53" presetClass="entr" presetSubtype="16" fill="hold" grpId="0" nodeType="afterEffect">
                                  <p:stCondLst>
                                    <p:cond delay="0"/>
                                  </p:stCondLst>
                                  <p:iterate type="lt">
                                    <p:tmPct val="0"/>
                                  </p:iterate>
                                  <p:childTnLst>
                                    <p:set>
                                      <p:cBhvr>
                                        <p:cTn id="80" dur="1" fill="hold">
                                          <p:stCondLst>
                                            <p:cond delay="0"/>
                                          </p:stCondLst>
                                        </p:cTn>
                                        <p:tgtEl>
                                          <p:spTgt spid="160"/>
                                        </p:tgtEl>
                                        <p:attrNameLst>
                                          <p:attrName>style.visibility</p:attrName>
                                        </p:attrNameLst>
                                      </p:cBhvr>
                                      <p:to>
                                        <p:strVal val="visible"/>
                                      </p:to>
                                    </p:set>
                                    <p:anim calcmode="lin" valueType="num">
                                      <p:cBhvr>
                                        <p:cTn id="81" dur="250" fill="hold"/>
                                        <p:tgtEl>
                                          <p:spTgt spid="160"/>
                                        </p:tgtEl>
                                        <p:attrNameLst>
                                          <p:attrName>ppt_w</p:attrName>
                                        </p:attrNameLst>
                                      </p:cBhvr>
                                      <p:tavLst>
                                        <p:tav tm="0">
                                          <p:val>
                                            <p:fltVal val="0"/>
                                          </p:val>
                                        </p:tav>
                                        <p:tav tm="100000">
                                          <p:val>
                                            <p:strVal val="#ppt_w"/>
                                          </p:val>
                                        </p:tav>
                                      </p:tavLst>
                                    </p:anim>
                                    <p:anim calcmode="lin" valueType="num">
                                      <p:cBhvr>
                                        <p:cTn id="82" dur="250" fill="hold"/>
                                        <p:tgtEl>
                                          <p:spTgt spid="160"/>
                                        </p:tgtEl>
                                        <p:attrNameLst>
                                          <p:attrName>ppt_h</p:attrName>
                                        </p:attrNameLst>
                                      </p:cBhvr>
                                      <p:tavLst>
                                        <p:tav tm="0">
                                          <p:val>
                                            <p:fltVal val="0"/>
                                          </p:val>
                                        </p:tav>
                                        <p:tav tm="100000">
                                          <p:val>
                                            <p:strVal val="#ppt_h"/>
                                          </p:val>
                                        </p:tav>
                                      </p:tavLst>
                                    </p:anim>
                                    <p:animEffect transition="in" filter="fade">
                                      <p:cBhvr>
                                        <p:cTn id="83" dur="250"/>
                                        <p:tgtEl>
                                          <p:spTgt spid="160"/>
                                        </p:tgtEl>
                                      </p:cBhvr>
                                    </p:animEffect>
                                  </p:childTnLst>
                                </p:cTn>
                              </p:par>
                            </p:childTnLst>
                          </p:cTn>
                        </p:par>
                        <p:par>
                          <p:cTn id="84" fill="hold">
                            <p:stCondLst>
                              <p:cond delay="6670"/>
                            </p:stCondLst>
                            <p:childTnLst>
                              <p:par>
                                <p:cTn id="85" presetID="22" presetClass="entr" presetSubtype="2" fill="hold" grpId="0" nodeType="afterEffect">
                                  <p:stCondLst>
                                    <p:cond delay="0"/>
                                  </p:stCondLst>
                                  <p:childTnLst>
                                    <p:set>
                                      <p:cBhvr>
                                        <p:cTn id="86" dur="1" fill="hold">
                                          <p:stCondLst>
                                            <p:cond delay="0"/>
                                          </p:stCondLst>
                                        </p:cTn>
                                        <p:tgtEl>
                                          <p:spTgt spid="141"/>
                                        </p:tgtEl>
                                        <p:attrNameLst>
                                          <p:attrName>style.visibility</p:attrName>
                                        </p:attrNameLst>
                                      </p:cBhvr>
                                      <p:to>
                                        <p:strVal val="visible"/>
                                      </p:to>
                                    </p:set>
                                    <p:animEffect transition="in" filter="wipe(right)">
                                      <p:cBhvr>
                                        <p:cTn id="87" dur="250"/>
                                        <p:tgtEl>
                                          <p:spTgt spid="141"/>
                                        </p:tgtEl>
                                      </p:cBhvr>
                                    </p:animEffect>
                                  </p:childTnLst>
                                </p:cTn>
                              </p:par>
                            </p:childTnLst>
                          </p:cTn>
                        </p:par>
                        <p:par>
                          <p:cTn id="88" fill="hold">
                            <p:stCondLst>
                              <p:cond delay="6920"/>
                            </p:stCondLst>
                            <p:childTnLst>
                              <p:par>
                                <p:cTn id="89" presetID="16" presetClass="entr" presetSubtype="21" fill="hold" nodeType="afterEffect">
                                  <p:stCondLst>
                                    <p:cond delay="0"/>
                                  </p:stCondLst>
                                  <p:childTnLst>
                                    <p:set>
                                      <p:cBhvr>
                                        <p:cTn id="90" dur="1" fill="hold">
                                          <p:stCondLst>
                                            <p:cond delay="0"/>
                                          </p:stCondLst>
                                        </p:cTn>
                                        <p:tgtEl>
                                          <p:spTgt spid="149"/>
                                        </p:tgtEl>
                                        <p:attrNameLst>
                                          <p:attrName>style.visibility</p:attrName>
                                        </p:attrNameLst>
                                      </p:cBhvr>
                                      <p:to>
                                        <p:strVal val="visible"/>
                                      </p:to>
                                    </p:set>
                                    <p:animEffect transition="in" filter="barn(inVertical)">
                                      <p:cBhvr>
                                        <p:cTn id="91" dur="250"/>
                                        <p:tgtEl>
                                          <p:spTgt spid="149"/>
                                        </p:tgtEl>
                                      </p:cBhvr>
                                    </p:animEffect>
                                  </p:childTnLst>
                                </p:cTn>
                              </p:par>
                            </p:childTnLst>
                          </p:cTn>
                        </p:par>
                        <p:par>
                          <p:cTn id="92" fill="hold">
                            <p:stCondLst>
                              <p:cond delay="717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139"/>
                                        </p:tgtEl>
                                        <p:attrNameLst>
                                          <p:attrName>style.visibility</p:attrName>
                                        </p:attrNameLst>
                                      </p:cBhvr>
                                      <p:to>
                                        <p:strVal val="visible"/>
                                      </p:to>
                                    </p:set>
                                    <p:anim calcmode="lin" valueType="num">
                                      <p:cBhvr>
                                        <p:cTn id="95" dur="500" fill="hold"/>
                                        <p:tgtEl>
                                          <p:spTgt spid="139"/>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39"/>
                                        </p:tgtEl>
                                        <p:attrNameLst>
                                          <p:attrName>ppt_y</p:attrName>
                                        </p:attrNameLst>
                                      </p:cBhvr>
                                      <p:tavLst>
                                        <p:tav tm="0">
                                          <p:val>
                                            <p:strVal val="#ppt_y"/>
                                          </p:val>
                                        </p:tav>
                                        <p:tav tm="100000">
                                          <p:val>
                                            <p:strVal val="#ppt_y"/>
                                          </p:val>
                                        </p:tav>
                                      </p:tavLst>
                                    </p:anim>
                                    <p:anim calcmode="lin" valueType="num">
                                      <p:cBhvr>
                                        <p:cTn id="97" dur="500" fill="hold"/>
                                        <p:tgtEl>
                                          <p:spTgt spid="139"/>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39"/>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39"/>
                                        </p:tgtEl>
                                      </p:cBhvr>
                                    </p:animEffect>
                                  </p:childTnLst>
                                </p:cTn>
                              </p:par>
                            </p:childTnLst>
                          </p:cTn>
                        </p:par>
                        <p:par>
                          <p:cTn id="100" fill="hold">
                            <p:stCondLst>
                              <p:cond delay="797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138"/>
                                        </p:tgtEl>
                                        <p:attrNameLst>
                                          <p:attrName>style.visibility</p:attrName>
                                        </p:attrNameLst>
                                      </p:cBhvr>
                                      <p:to>
                                        <p:strVal val="visible"/>
                                      </p:to>
                                    </p:set>
                                    <p:anim calcmode="lin" valueType="num">
                                      <p:cBhvr>
                                        <p:cTn id="103" dur="400" fill="hold"/>
                                        <p:tgtEl>
                                          <p:spTgt spid="138"/>
                                        </p:tgtEl>
                                        <p:attrNameLst>
                                          <p:attrName>ppt_x</p:attrName>
                                        </p:attrNameLst>
                                      </p:cBhvr>
                                      <p:tavLst>
                                        <p:tav tm="0">
                                          <p:val>
                                            <p:strVal val="#ppt_x"/>
                                          </p:val>
                                        </p:tav>
                                        <p:tav tm="50000">
                                          <p:val>
                                            <p:strVal val="#ppt_x+.1"/>
                                          </p:val>
                                        </p:tav>
                                        <p:tav tm="100000">
                                          <p:val>
                                            <p:strVal val="#ppt_x"/>
                                          </p:val>
                                        </p:tav>
                                      </p:tavLst>
                                    </p:anim>
                                    <p:anim calcmode="lin" valueType="num">
                                      <p:cBhvr>
                                        <p:cTn id="104" dur="400" fill="hold"/>
                                        <p:tgtEl>
                                          <p:spTgt spid="138"/>
                                        </p:tgtEl>
                                        <p:attrNameLst>
                                          <p:attrName>ppt_y</p:attrName>
                                        </p:attrNameLst>
                                      </p:cBhvr>
                                      <p:tavLst>
                                        <p:tav tm="0">
                                          <p:val>
                                            <p:strVal val="#ppt_y"/>
                                          </p:val>
                                        </p:tav>
                                        <p:tav tm="100000">
                                          <p:val>
                                            <p:strVal val="#ppt_y"/>
                                          </p:val>
                                        </p:tav>
                                      </p:tavLst>
                                    </p:anim>
                                    <p:anim calcmode="lin" valueType="num">
                                      <p:cBhvr>
                                        <p:cTn id="105" dur="400" fill="hold"/>
                                        <p:tgtEl>
                                          <p:spTgt spid="138"/>
                                        </p:tgtEl>
                                        <p:attrNameLst>
                                          <p:attrName>ppt_h</p:attrName>
                                        </p:attrNameLst>
                                      </p:cBhvr>
                                      <p:tavLst>
                                        <p:tav tm="0">
                                          <p:val>
                                            <p:strVal val="#ppt_h/10"/>
                                          </p:val>
                                        </p:tav>
                                        <p:tav tm="50000">
                                          <p:val>
                                            <p:strVal val="#ppt_h+.01"/>
                                          </p:val>
                                        </p:tav>
                                        <p:tav tm="100000">
                                          <p:val>
                                            <p:strVal val="#ppt_h"/>
                                          </p:val>
                                        </p:tav>
                                      </p:tavLst>
                                    </p:anim>
                                    <p:anim calcmode="lin" valueType="num">
                                      <p:cBhvr>
                                        <p:cTn id="106" dur="400" fill="hold"/>
                                        <p:tgtEl>
                                          <p:spTgt spid="138"/>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400" tmFilter="0,0; .5, 1; 1, 1"/>
                                        <p:tgtEl>
                                          <p:spTgt spid="138"/>
                                        </p:tgtEl>
                                      </p:cBhvr>
                                    </p:animEffect>
                                  </p:childTnLst>
                                </p:cTn>
                              </p:par>
                            </p:childTnLst>
                          </p:cTn>
                        </p:par>
                        <p:par>
                          <p:cTn id="108" fill="hold">
                            <p:stCondLst>
                              <p:cond delay="8970"/>
                            </p:stCondLst>
                            <p:childTnLst>
                              <p:par>
                                <p:cTn id="109" presetID="53" presetClass="entr" presetSubtype="16" fill="hold" grpId="0" nodeType="afterEffect">
                                  <p:stCondLst>
                                    <p:cond delay="0"/>
                                  </p:stCondLst>
                                  <p:childTnLst>
                                    <p:set>
                                      <p:cBhvr>
                                        <p:cTn id="110" dur="1" fill="hold">
                                          <p:stCondLst>
                                            <p:cond delay="0"/>
                                          </p:stCondLst>
                                        </p:cTn>
                                        <p:tgtEl>
                                          <p:spTgt spid="147"/>
                                        </p:tgtEl>
                                        <p:attrNameLst>
                                          <p:attrName>style.visibility</p:attrName>
                                        </p:attrNameLst>
                                      </p:cBhvr>
                                      <p:to>
                                        <p:strVal val="visible"/>
                                      </p:to>
                                    </p:set>
                                    <p:anim calcmode="lin" valueType="num">
                                      <p:cBhvr>
                                        <p:cTn id="111" dur="400" fill="hold"/>
                                        <p:tgtEl>
                                          <p:spTgt spid="147"/>
                                        </p:tgtEl>
                                        <p:attrNameLst>
                                          <p:attrName>ppt_w</p:attrName>
                                        </p:attrNameLst>
                                      </p:cBhvr>
                                      <p:tavLst>
                                        <p:tav tm="0">
                                          <p:val>
                                            <p:fltVal val="0"/>
                                          </p:val>
                                        </p:tav>
                                        <p:tav tm="100000">
                                          <p:val>
                                            <p:strVal val="#ppt_w"/>
                                          </p:val>
                                        </p:tav>
                                      </p:tavLst>
                                    </p:anim>
                                    <p:anim calcmode="lin" valueType="num">
                                      <p:cBhvr>
                                        <p:cTn id="112" dur="400" fill="hold"/>
                                        <p:tgtEl>
                                          <p:spTgt spid="147"/>
                                        </p:tgtEl>
                                        <p:attrNameLst>
                                          <p:attrName>ppt_h</p:attrName>
                                        </p:attrNameLst>
                                      </p:cBhvr>
                                      <p:tavLst>
                                        <p:tav tm="0">
                                          <p:val>
                                            <p:fltVal val="0"/>
                                          </p:val>
                                        </p:tav>
                                        <p:tav tm="100000">
                                          <p:val>
                                            <p:strVal val="#ppt_h"/>
                                          </p:val>
                                        </p:tav>
                                      </p:tavLst>
                                    </p:anim>
                                    <p:animEffect transition="in" filter="fade">
                                      <p:cBhvr>
                                        <p:cTn id="113" dur="400"/>
                                        <p:tgtEl>
                                          <p:spTgt spid="147"/>
                                        </p:tgtEl>
                                      </p:cBhvr>
                                    </p:animEffect>
                                  </p:childTnLst>
                                </p:cTn>
                              </p:par>
                            </p:childTnLst>
                          </p:cTn>
                        </p:par>
                        <p:par>
                          <p:cTn id="114" fill="hold">
                            <p:stCondLst>
                              <p:cond delay="9370"/>
                            </p:stCondLst>
                            <p:childTnLst>
                              <p:par>
                                <p:cTn id="115" presetID="53" presetClass="entr" presetSubtype="16" fill="hold" grpId="0" nodeType="afterEffect">
                                  <p:stCondLst>
                                    <p:cond delay="0"/>
                                  </p:stCondLst>
                                  <p:iterate type="lt">
                                    <p:tmPct val="0"/>
                                  </p:iterate>
                                  <p:childTnLst>
                                    <p:set>
                                      <p:cBhvr>
                                        <p:cTn id="116" dur="1" fill="hold">
                                          <p:stCondLst>
                                            <p:cond delay="0"/>
                                          </p:stCondLst>
                                        </p:cTn>
                                        <p:tgtEl>
                                          <p:spTgt spid="161"/>
                                        </p:tgtEl>
                                        <p:attrNameLst>
                                          <p:attrName>style.visibility</p:attrName>
                                        </p:attrNameLst>
                                      </p:cBhvr>
                                      <p:to>
                                        <p:strVal val="visible"/>
                                      </p:to>
                                    </p:set>
                                    <p:anim calcmode="lin" valueType="num">
                                      <p:cBhvr>
                                        <p:cTn id="117" dur="250" fill="hold"/>
                                        <p:tgtEl>
                                          <p:spTgt spid="161"/>
                                        </p:tgtEl>
                                        <p:attrNameLst>
                                          <p:attrName>ppt_w</p:attrName>
                                        </p:attrNameLst>
                                      </p:cBhvr>
                                      <p:tavLst>
                                        <p:tav tm="0">
                                          <p:val>
                                            <p:fltVal val="0"/>
                                          </p:val>
                                        </p:tav>
                                        <p:tav tm="100000">
                                          <p:val>
                                            <p:strVal val="#ppt_w"/>
                                          </p:val>
                                        </p:tav>
                                      </p:tavLst>
                                    </p:anim>
                                    <p:anim calcmode="lin" valueType="num">
                                      <p:cBhvr>
                                        <p:cTn id="118" dur="250" fill="hold"/>
                                        <p:tgtEl>
                                          <p:spTgt spid="161"/>
                                        </p:tgtEl>
                                        <p:attrNameLst>
                                          <p:attrName>ppt_h</p:attrName>
                                        </p:attrNameLst>
                                      </p:cBhvr>
                                      <p:tavLst>
                                        <p:tav tm="0">
                                          <p:val>
                                            <p:fltVal val="0"/>
                                          </p:val>
                                        </p:tav>
                                        <p:tav tm="100000">
                                          <p:val>
                                            <p:strVal val="#ppt_h"/>
                                          </p:val>
                                        </p:tav>
                                      </p:tavLst>
                                    </p:anim>
                                    <p:animEffect transition="in" filter="fade">
                                      <p:cBhvr>
                                        <p:cTn id="119" dur="250"/>
                                        <p:tgtEl>
                                          <p:spTgt spid="161"/>
                                        </p:tgtEl>
                                      </p:cBhvr>
                                    </p:animEffect>
                                  </p:childTnLst>
                                </p:cTn>
                              </p:par>
                            </p:childTnLst>
                          </p:cTn>
                        </p:par>
                        <p:par>
                          <p:cTn id="120" fill="hold">
                            <p:stCondLst>
                              <p:cond delay="9620"/>
                            </p:stCondLst>
                            <p:childTnLst>
                              <p:par>
                                <p:cTn id="121" presetID="22" presetClass="entr" presetSubtype="8" fill="hold" grpId="0" nodeType="afterEffect">
                                  <p:stCondLst>
                                    <p:cond delay="0"/>
                                  </p:stCondLst>
                                  <p:childTnLst>
                                    <p:set>
                                      <p:cBhvr>
                                        <p:cTn id="122" dur="1" fill="hold">
                                          <p:stCondLst>
                                            <p:cond delay="0"/>
                                          </p:stCondLst>
                                        </p:cTn>
                                        <p:tgtEl>
                                          <p:spTgt spid="143"/>
                                        </p:tgtEl>
                                        <p:attrNameLst>
                                          <p:attrName>style.visibility</p:attrName>
                                        </p:attrNameLst>
                                      </p:cBhvr>
                                      <p:to>
                                        <p:strVal val="visible"/>
                                      </p:to>
                                    </p:set>
                                    <p:animEffect transition="in" filter="wipe(left)">
                                      <p:cBhvr>
                                        <p:cTn id="123" dur="250"/>
                                        <p:tgtEl>
                                          <p:spTgt spid="143"/>
                                        </p:tgtEl>
                                      </p:cBhvr>
                                    </p:animEffect>
                                  </p:childTnLst>
                                </p:cTn>
                              </p:par>
                            </p:childTnLst>
                          </p:cTn>
                        </p:par>
                        <p:par>
                          <p:cTn id="124" fill="hold">
                            <p:stCondLst>
                              <p:cond delay="9870"/>
                            </p:stCondLst>
                            <p:childTnLst>
                              <p:par>
                                <p:cTn id="125" presetID="16" presetClass="entr" presetSubtype="21" fill="hold" nodeType="afterEffect">
                                  <p:stCondLst>
                                    <p:cond delay="0"/>
                                  </p:stCondLst>
                                  <p:childTnLst>
                                    <p:set>
                                      <p:cBhvr>
                                        <p:cTn id="126" dur="1" fill="hold">
                                          <p:stCondLst>
                                            <p:cond delay="0"/>
                                          </p:stCondLst>
                                        </p:cTn>
                                        <p:tgtEl>
                                          <p:spTgt spid="118"/>
                                        </p:tgtEl>
                                        <p:attrNameLst>
                                          <p:attrName>style.visibility</p:attrName>
                                        </p:attrNameLst>
                                      </p:cBhvr>
                                      <p:to>
                                        <p:strVal val="visible"/>
                                      </p:to>
                                    </p:set>
                                    <p:animEffect transition="in" filter="barn(inVertical)">
                                      <p:cBhvr>
                                        <p:cTn id="127" dur="250"/>
                                        <p:tgtEl>
                                          <p:spTgt spid="118"/>
                                        </p:tgtEl>
                                      </p:cBhvr>
                                    </p:animEffect>
                                  </p:childTnLst>
                                </p:cTn>
                              </p:par>
                            </p:childTnLst>
                          </p:cTn>
                        </p:par>
                        <p:par>
                          <p:cTn id="128" fill="hold">
                            <p:stCondLst>
                              <p:cond delay="1012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133"/>
                                        </p:tgtEl>
                                        <p:attrNameLst>
                                          <p:attrName>style.visibility</p:attrName>
                                        </p:attrNameLst>
                                      </p:cBhvr>
                                      <p:to>
                                        <p:strVal val="visible"/>
                                      </p:to>
                                    </p:set>
                                    <p:anim calcmode="lin" valueType="num">
                                      <p:cBhvr>
                                        <p:cTn id="131" dur="500" fill="hold"/>
                                        <p:tgtEl>
                                          <p:spTgt spid="133"/>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133"/>
                                        </p:tgtEl>
                                        <p:attrNameLst>
                                          <p:attrName>ppt_y</p:attrName>
                                        </p:attrNameLst>
                                      </p:cBhvr>
                                      <p:tavLst>
                                        <p:tav tm="0">
                                          <p:val>
                                            <p:strVal val="#ppt_y"/>
                                          </p:val>
                                        </p:tav>
                                        <p:tav tm="100000">
                                          <p:val>
                                            <p:strVal val="#ppt_y"/>
                                          </p:val>
                                        </p:tav>
                                      </p:tavLst>
                                    </p:anim>
                                    <p:anim calcmode="lin" valueType="num">
                                      <p:cBhvr>
                                        <p:cTn id="133" dur="500" fill="hold"/>
                                        <p:tgtEl>
                                          <p:spTgt spid="133"/>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133"/>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133"/>
                                        </p:tgtEl>
                                      </p:cBhvr>
                                    </p:animEffect>
                                  </p:childTnLst>
                                </p:cTn>
                              </p:par>
                            </p:childTnLst>
                          </p:cTn>
                        </p:par>
                        <p:par>
                          <p:cTn id="136" fill="hold">
                            <p:stCondLst>
                              <p:cond delay="10920"/>
                            </p:stCondLst>
                            <p:childTnLst>
                              <p:par>
                                <p:cTn id="137" presetID="41" presetClass="entr" presetSubtype="0" fill="hold" grpId="0" nodeType="afterEffect">
                                  <p:stCondLst>
                                    <p:cond delay="0"/>
                                  </p:stCondLst>
                                  <p:iterate type="lt">
                                    <p:tmPct val="10000"/>
                                  </p:iterate>
                                  <p:childTnLst>
                                    <p:set>
                                      <p:cBhvr>
                                        <p:cTn id="138" dur="1" fill="hold">
                                          <p:stCondLst>
                                            <p:cond delay="0"/>
                                          </p:stCondLst>
                                        </p:cTn>
                                        <p:tgtEl>
                                          <p:spTgt spid="132"/>
                                        </p:tgtEl>
                                        <p:attrNameLst>
                                          <p:attrName>style.visibility</p:attrName>
                                        </p:attrNameLst>
                                      </p:cBhvr>
                                      <p:to>
                                        <p:strVal val="visible"/>
                                      </p:to>
                                    </p:set>
                                    <p:anim calcmode="lin" valueType="num">
                                      <p:cBhvr>
                                        <p:cTn id="139" dur="400" fill="hold"/>
                                        <p:tgtEl>
                                          <p:spTgt spid="132"/>
                                        </p:tgtEl>
                                        <p:attrNameLst>
                                          <p:attrName>ppt_x</p:attrName>
                                        </p:attrNameLst>
                                      </p:cBhvr>
                                      <p:tavLst>
                                        <p:tav tm="0">
                                          <p:val>
                                            <p:strVal val="#ppt_x"/>
                                          </p:val>
                                        </p:tav>
                                        <p:tav tm="50000">
                                          <p:val>
                                            <p:strVal val="#ppt_x+.1"/>
                                          </p:val>
                                        </p:tav>
                                        <p:tav tm="100000">
                                          <p:val>
                                            <p:strVal val="#ppt_x"/>
                                          </p:val>
                                        </p:tav>
                                      </p:tavLst>
                                    </p:anim>
                                    <p:anim calcmode="lin" valueType="num">
                                      <p:cBhvr>
                                        <p:cTn id="140" dur="400" fill="hold"/>
                                        <p:tgtEl>
                                          <p:spTgt spid="132"/>
                                        </p:tgtEl>
                                        <p:attrNameLst>
                                          <p:attrName>ppt_y</p:attrName>
                                        </p:attrNameLst>
                                      </p:cBhvr>
                                      <p:tavLst>
                                        <p:tav tm="0">
                                          <p:val>
                                            <p:strVal val="#ppt_y"/>
                                          </p:val>
                                        </p:tav>
                                        <p:tav tm="100000">
                                          <p:val>
                                            <p:strVal val="#ppt_y"/>
                                          </p:val>
                                        </p:tav>
                                      </p:tavLst>
                                    </p:anim>
                                    <p:anim calcmode="lin" valueType="num">
                                      <p:cBhvr>
                                        <p:cTn id="141" dur="400" fill="hold"/>
                                        <p:tgtEl>
                                          <p:spTgt spid="132"/>
                                        </p:tgtEl>
                                        <p:attrNameLst>
                                          <p:attrName>ppt_h</p:attrName>
                                        </p:attrNameLst>
                                      </p:cBhvr>
                                      <p:tavLst>
                                        <p:tav tm="0">
                                          <p:val>
                                            <p:strVal val="#ppt_h/10"/>
                                          </p:val>
                                        </p:tav>
                                        <p:tav tm="50000">
                                          <p:val>
                                            <p:strVal val="#ppt_h+.01"/>
                                          </p:val>
                                        </p:tav>
                                        <p:tav tm="100000">
                                          <p:val>
                                            <p:strVal val="#ppt_h"/>
                                          </p:val>
                                        </p:tav>
                                      </p:tavLst>
                                    </p:anim>
                                    <p:anim calcmode="lin" valueType="num">
                                      <p:cBhvr>
                                        <p:cTn id="142" dur="400" fill="hold"/>
                                        <p:tgtEl>
                                          <p:spTgt spid="132"/>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400" tmFilter="0,0; .5, 1; 1, 1"/>
                                        <p:tgtEl>
                                          <p:spTgt spid="132"/>
                                        </p:tgtEl>
                                      </p:cBhvr>
                                    </p:animEffect>
                                  </p:childTnLst>
                                </p:cTn>
                              </p:par>
                            </p:childTnLst>
                          </p:cTn>
                        </p:par>
                        <p:par>
                          <p:cTn id="144" fill="hold">
                            <p:stCondLst>
                              <p:cond delay="11920"/>
                            </p:stCondLst>
                            <p:childTnLst>
                              <p:par>
                                <p:cTn id="145" presetID="53" presetClass="entr" presetSubtype="16" fill="hold" grpId="0" nodeType="afterEffect">
                                  <p:stCondLst>
                                    <p:cond delay="0"/>
                                  </p:stCondLst>
                                  <p:childTnLst>
                                    <p:set>
                                      <p:cBhvr>
                                        <p:cTn id="146" dur="1" fill="hold">
                                          <p:stCondLst>
                                            <p:cond delay="0"/>
                                          </p:stCondLst>
                                        </p:cTn>
                                        <p:tgtEl>
                                          <p:spTgt spid="148"/>
                                        </p:tgtEl>
                                        <p:attrNameLst>
                                          <p:attrName>style.visibility</p:attrName>
                                        </p:attrNameLst>
                                      </p:cBhvr>
                                      <p:to>
                                        <p:strVal val="visible"/>
                                      </p:to>
                                    </p:set>
                                    <p:anim calcmode="lin" valueType="num">
                                      <p:cBhvr>
                                        <p:cTn id="147" dur="400" fill="hold"/>
                                        <p:tgtEl>
                                          <p:spTgt spid="148"/>
                                        </p:tgtEl>
                                        <p:attrNameLst>
                                          <p:attrName>ppt_w</p:attrName>
                                        </p:attrNameLst>
                                      </p:cBhvr>
                                      <p:tavLst>
                                        <p:tav tm="0">
                                          <p:val>
                                            <p:fltVal val="0"/>
                                          </p:val>
                                        </p:tav>
                                        <p:tav tm="100000">
                                          <p:val>
                                            <p:strVal val="#ppt_w"/>
                                          </p:val>
                                        </p:tav>
                                      </p:tavLst>
                                    </p:anim>
                                    <p:anim calcmode="lin" valueType="num">
                                      <p:cBhvr>
                                        <p:cTn id="148" dur="400" fill="hold"/>
                                        <p:tgtEl>
                                          <p:spTgt spid="148"/>
                                        </p:tgtEl>
                                        <p:attrNameLst>
                                          <p:attrName>ppt_h</p:attrName>
                                        </p:attrNameLst>
                                      </p:cBhvr>
                                      <p:tavLst>
                                        <p:tav tm="0">
                                          <p:val>
                                            <p:fltVal val="0"/>
                                          </p:val>
                                        </p:tav>
                                        <p:tav tm="100000">
                                          <p:val>
                                            <p:strVal val="#ppt_h"/>
                                          </p:val>
                                        </p:tav>
                                      </p:tavLst>
                                    </p:anim>
                                    <p:animEffect transition="in" filter="fade">
                                      <p:cBhvr>
                                        <p:cTn id="149" dur="400"/>
                                        <p:tgtEl>
                                          <p:spTgt spid="148"/>
                                        </p:tgtEl>
                                      </p:cBhvr>
                                    </p:animEffect>
                                  </p:childTnLst>
                                </p:cTn>
                              </p:par>
                            </p:childTnLst>
                          </p:cTn>
                        </p:par>
                        <p:par>
                          <p:cTn id="150" fill="hold">
                            <p:stCondLst>
                              <p:cond delay="12320"/>
                            </p:stCondLst>
                            <p:childTnLst>
                              <p:par>
                                <p:cTn id="151" presetID="53" presetClass="entr" presetSubtype="16" fill="hold" grpId="0" nodeType="afterEffect">
                                  <p:stCondLst>
                                    <p:cond delay="0"/>
                                  </p:stCondLst>
                                  <p:iterate type="lt">
                                    <p:tmPct val="0"/>
                                  </p:iterate>
                                  <p:childTnLst>
                                    <p:set>
                                      <p:cBhvr>
                                        <p:cTn id="152" dur="1" fill="hold">
                                          <p:stCondLst>
                                            <p:cond delay="0"/>
                                          </p:stCondLst>
                                        </p:cTn>
                                        <p:tgtEl>
                                          <p:spTgt spid="162"/>
                                        </p:tgtEl>
                                        <p:attrNameLst>
                                          <p:attrName>style.visibility</p:attrName>
                                        </p:attrNameLst>
                                      </p:cBhvr>
                                      <p:to>
                                        <p:strVal val="visible"/>
                                      </p:to>
                                    </p:set>
                                    <p:anim calcmode="lin" valueType="num">
                                      <p:cBhvr>
                                        <p:cTn id="153" dur="250" fill="hold"/>
                                        <p:tgtEl>
                                          <p:spTgt spid="162"/>
                                        </p:tgtEl>
                                        <p:attrNameLst>
                                          <p:attrName>ppt_w</p:attrName>
                                        </p:attrNameLst>
                                      </p:cBhvr>
                                      <p:tavLst>
                                        <p:tav tm="0">
                                          <p:val>
                                            <p:fltVal val="0"/>
                                          </p:val>
                                        </p:tav>
                                        <p:tav tm="100000">
                                          <p:val>
                                            <p:strVal val="#ppt_w"/>
                                          </p:val>
                                        </p:tav>
                                      </p:tavLst>
                                    </p:anim>
                                    <p:anim calcmode="lin" valueType="num">
                                      <p:cBhvr>
                                        <p:cTn id="154" dur="250" fill="hold"/>
                                        <p:tgtEl>
                                          <p:spTgt spid="162"/>
                                        </p:tgtEl>
                                        <p:attrNameLst>
                                          <p:attrName>ppt_h</p:attrName>
                                        </p:attrNameLst>
                                      </p:cBhvr>
                                      <p:tavLst>
                                        <p:tav tm="0">
                                          <p:val>
                                            <p:fltVal val="0"/>
                                          </p:val>
                                        </p:tav>
                                        <p:tav tm="100000">
                                          <p:val>
                                            <p:strVal val="#ppt_h"/>
                                          </p:val>
                                        </p:tav>
                                      </p:tavLst>
                                    </p:anim>
                                    <p:animEffect transition="in" filter="fade">
                                      <p:cBhvr>
                                        <p:cTn id="155" dur="250"/>
                                        <p:tgtEl>
                                          <p:spTgt spid="162"/>
                                        </p:tgtEl>
                                      </p:cBhvr>
                                    </p:animEffect>
                                  </p:childTnLst>
                                </p:cTn>
                              </p:par>
                            </p:childTnLst>
                          </p:cTn>
                        </p:par>
                        <p:par>
                          <p:cTn id="156" fill="hold">
                            <p:stCondLst>
                              <p:cond delay="12570"/>
                            </p:stCondLst>
                            <p:childTnLst>
                              <p:par>
                                <p:cTn id="157" presetID="22" presetClass="entr" presetSubtype="8" fill="hold" grpId="0" nodeType="afterEffect">
                                  <p:stCondLst>
                                    <p:cond delay="0"/>
                                  </p:stCondLst>
                                  <p:childTnLst>
                                    <p:set>
                                      <p:cBhvr>
                                        <p:cTn id="158" dur="1" fill="hold">
                                          <p:stCondLst>
                                            <p:cond delay="0"/>
                                          </p:stCondLst>
                                        </p:cTn>
                                        <p:tgtEl>
                                          <p:spTgt spid="142"/>
                                        </p:tgtEl>
                                        <p:attrNameLst>
                                          <p:attrName>style.visibility</p:attrName>
                                        </p:attrNameLst>
                                      </p:cBhvr>
                                      <p:to>
                                        <p:strVal val="visible"/>
                                      </p:to>
                                    </p:set>
                                    <p:animEffect transition="in" filter="wipe(left)">
                                      <p:cBhvr>
                                        <p:cTn id="159" dur="250"/>
                                        <p:tgtEl>
                                          <p:spTgt spid="142"/>
                                        </p:tgtEl>
                                      </p:cBhvr>
                                    </p:animEffect>
                                  </p:childTnLst>
                                </p:cTn>
                              </p:par>
                            </p:childTnLst>
                          </p:cTn>
                        </p:par>
                        <p:par>
                          <p:cTn id="160" fill="hold">
                            <p:stCondLst>
                              <p:cond delay="12820"/>
                            </p:stCondLst>
                            <p:childTnLst>
                              <p:par>
                                <p:cTn id="161" presetID="16" presetClass="entr" presetSubtype="21" fill="hold" grpId="0" nodeType="afterEffect">
                                  <p:stCondLst>
                                    <p:cond delay="0"/>
                                  </p:stCondLst>
                                  <p:childTnLst>
                                    <p:set>
                                      <p:cBhvr>
                                        <p:cTn id="162" dur="1" fill="hold">
                                          <p:stCondLst>
                                            <p:cond delay="0"/>
                                          </p:stCondLst>
                                        </p:cTn>
                                        <p:tgtEl>
                                          <p:spTgt spid="20"/>
                                        </p:tgtEl>
                                        <p:attrNameLst>
                                          <p:attrName>style.visibility</p:attrName>
                                        </p:attrNameLst>
                                      </p:cBhvr>
                                      <p:to>
                                        <p:strVal val="visible"/>
                                      </p:to>
                                    </p:set>
                                    <p:animEffect transition="in" filter="barn(inVertical)">
                                      <p:cBhvr>
                                        <p:cTn id="163" dur="250"/>
                                        <p:tgtEl>
                                          <p:spTgt spid="20"/>
                                        </p:tgtEl>
                                      </p:cBhvr>
                                    </p:animEffect>
                                  </p:childTnLst>
                                </p:cTn>
                              </p:par>
                            </p:childTnLst>
                          </p:cTn>
                        </p:par>
                        <p:par>
                          <p:cTn id="164" fill="hold">
                            <p:stCondLst>
                              <p:cond delay="13070"/>
                            </p:stCondLst>
                            <p:childTnLst>
                              <p:par>
                                <p:cTn id="165" presetID="41" presetClass="entr" presetSubtype="0" fill="hold" grpId="0" nodeType="afterEffect">
                                  <p:stCondLst>
                                    <p:cond delay="0"/>
                                  </p:stCondLst>
                                  <p:iterate type="lt">
                                    <p:tmPct val="10000"/>
                                  </p:iterate>
                                  <p:childTnLst>
                                    <p:set>
                                      <p:cBhvr>
                                        <p:cTn id="166" dur="1" fill="hold">
                                          <p:stCondLst>
                                            <p:cond delay="0"/>
                                          </p:stCondLst>
                                        </p:cTn>
                                        <p:tgtEl>
                                          <p:spTgt spid="131"/>
                                        </p:tgtEl>
                                        <p:attrNameLst>
                                          <p:attrName>style.visibility</p:attrName>
                                        </p:attrNameLst>
                                      </p:cBhvr>
                                      <p:to>
                                        <p:strVal val="visible"/>
                                      </p:to>
                                    </p:set>
                                    <p:anim calcmode="lin" valueType="num">
                                      <p:cBhvr>
                                        <p:cTn id="167" dur="500" fill="hold"/>
                                        <p:tgtEl>
                                          <p:spTgt spid="131"/>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131"/>
                                        </p:tgtEl>
                                        <p:attrNameLst>
                                          <p:attrName>ppt_y</p:attrName>
                                        </p:attrNameLst>
                                      </p:cBhvr>
                                      <p:tavLst>
                                        <p:tav tm="0">
                                          <p:val>
                                            <p:strVal val="#ppt_y"/>
                                          </p:val>
                                        </p:tav>
                                        <p:tav tm="100000">
                                          <p:val>
                                            <p:strVal val="#ppt_y"/>
                                          </p:val>
                                        </p:tav>
                                      </p:tavLst>
                                    </p:anim>
                                    <p:anim calcmode="lin" valueType="num">
                                      <p:cBhvr>
                                        <p:cTn id="169" dur="500" fill="hold"/>
                                        <p:tgtEl>
                                          <p:spTgt spid="131"/>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131"/>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131"/>
                                        </p:tgtEl>
                                      </p:cBhvr>
                                    </p:animEffect>
                                  </p:childTnLst>
                                </p:cTn>
                              </p:par>
                            </p:childTnLst>
                          </p:cTn>
                        </p:par>
                        <p:par>
                          <p:cTn id="172" fill="hold">
                            <p:stCondLst>
                              <p:cond delay="13870"/>
                            </p:stCondLst>
                            <p:childTnLst>
                              <p:par>
                                <p:cTn id="173" presetID="41" presetClass="entr" presetSubtype="0" fill="hold" grpId="0" nodeType="afterEffect">
                                  <p:stCondLst>
                                    <p:cond delay="0"/>
                                  </p:stCondLst>
                                  <p:iterate type="lt">
                                    <p:tmPct val="10000"/>
                                  </p:iterate>
                                  <p:childTnLst>
                                    <p:set>
                                      <p:cBhvr>
                                        <p:cTn id="174" dur="1" fill="hold">
                                          <p:stCondLst>
                                            <p:cond delay="0"/>
                                          </p:stCondLst>
                                        </p:cTn>
                                        <p:tgtEl>
                                          <p:spTgt spid="130"/>
                                        </p:tgtEl>
                                        <p:attrNameLst>
                                          <p:attrName>style.visibility</p:attrName>
                                        </p:attrNameLst>
                                      </p:cBhvr>
                                      <p:to>
                                        <p:strVal val="visible"/>
                                      </p:to>
                                    </p:set>
                                    <p:anim calcmode="lin" valueType="num">
                                      <p:cBhvr>
                                        <p:cTn id="175" dur="400" fill="hold"/>
                                        <p:tgtEl>
                                          <p:spTgt spid="130"/>
                                        </p:tgtEl>
                                        <p:attrNameLst>
                                          <p:attrName>ppt_x</p:attrName>
                                        </p:attrNameLst>
                                      </p:cBhvr>
                                      <p:tavLst>
                                        <p:tav tm="0">
                                          <p:val>
                                            <p:strVal val="#ppt_x"/>
                                          </p:val>
                                        </p:tav>
                                        <p:tav tm="50000">
                                          <p:val>
                                            <p:strVal val="#ppt_x+.1"/>
                                          </p:val>
                                        </p:tav>
                                        <p:tav tm="100000">
                                          <p:val>
                                            <p:strVal val="#ppt_x"/>
                                          </p:val>
                                        </p:tav>
                                      </p:tavLst>
                                    </p:anim>
                                    <p:anim calcmode="lin" valueType="num">
                                      <p:cBhvr>
                                        <p:cTn id="176" dur="400" fill="hold"/>
                                        <p:tgtEl>
                                          <p:spTgt spid="130"/>
                                        </p:tgtEl>
                                        <p:attrNameLst>
                                          <p:attrName>ppt_y</p:attrName>
                                        </p:attrNameLst>
                                      </p:cBhvr>
                                      <p:tavLst>
                                        <p:tav tm="0">
                                          <p:val>
                                            <p:strVal val="#ppt_y"/>
                                          </p:val>
                                        </p:tav>
                                        <p:tav tm="100000">
                                          <p:val>
                                            <p:strVal val="#ppt_y"/>
                                          </p:val>
                                        </p:tav>
                                      </p:tavLst>
                                    </p:anim>
                                    <p:anim calcmode="lin" valueType="num">
                                      <p:cBhvr>
                                        <p:cTn id="177" dur="400" fill="hold"/>
                                        <p:tgtEl>
                                          <p:spTgt spid="130"/>
                                        </p:tgtEl>
                                        <p:attrNameLst>
                                          <p:attrName>ppt_h</p:attrName>
                                        </p:attrNameLst>
                                      </p:cBhvr>
                                      <p:tavLst>
                                        <p:tav tm="0">
                                          <p:val>
                                            <p:strVal val="#ppt_h/10"/>
                                          </p:val>
                                        </p:tav>
                                        <p:tav tm="50000">
                                          <p:val>
                                            <p:strVal val="#ppt_h+.01"/>
                                          </p:val>
                                        </p:tav>
                                        <p:tav tm="100000">
                                          <p:val>
                                            <p:strVal val="#ppt_h"/>
                                          </p:val>
                                        </p:tav>
                                      </p:tavLst>
                                    </p:anim>
                                    <p:anim calcmode="lin" valueType="num">
                                      <p:cBhvr>
                                        <p:cTn id="178" dur="400" fill="hold"/>
                                        <p:tgtEl>
                                          <p:spTgt spid="130"/>
                                        </p:tgtEl>
                                        <p:attrNameLst>
                                          <p:attrName>ppt_w</p:attrName>
                                        </p:attrNameLst>
                                      </p:cBhvr>
                                      <p:tavLst>
                                        <p:tav tm="0">
                                          <p:val>
                                            <p:strVal val="#ppt_w/10"/>
                                          </p:val>
                                        </p:tav>
                                        <p:tav tm="50000">
                                          <p:val>
                                            <p:strVal val="#ppt_w+.01"/>
                                          </p:val>
                                        </p:tav>
                                        <p:tav tm="100000">
                                          <p:val>
                                            <p:strVal val="#ppt_w"/>
                                          </p:val>
                                        </p:tav>
                                      </p:tavLst>
                                    </p:anim>
                                    <p:animEffect transition="in" filter="fade">
                                      <p:cBhvr>
                                        <p:cTn id="179" dur="400" tmFilter="0,0; .5, 1; 1, 1"/>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140" grpId="0" animBg="1"/>
      <p:bldP spid="141" grpId="0" animBg="1"/>
      <p:bldP spid="142" grpId="0" animBg="1"/>
      <p:bldP spid="143" grpId="0" animBg="1"/>
      <p:bldP spid="128" grpId="0"/>
      <p:bldP spid="129" grpId="0"/>
      <p:bldP spid="20" grpId="0" animBg="1"/>
      <p:bldP spid="130" grpId="0"/>
      <p:bldP spid="131" grpId="0"/>
      <p:bldP spid="132" grpId="0"/>
      <p:bldP spid="133" grpId="0"/>
      <p:bldP spid="138" grpId="0"/>
      <p:bldP spid="139" grpId="0"/>
      <p:bldP spid="144" grpId="0" animBg="1"/>
      <p:bldP spid="145" grpId="0" animBg="1"/>
      <p:bldP spid="147" grpId="0" animBg="1"/>
      <p:bldP spid="148" grpId="0" animBg="1"/>
      <p:bldP spid="159" grpId="0"/>
      <p:bldP spid="160" grpId="0"/>
      <p:bldP spid="161" grpId="0"/>
      <p:bldP spid="162" grpId="0"/>
      <p:bldP spid="1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4538313" y="1563894"/>
            <a:ext cx="2408269" cy="600036"/>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en-US" sz="3299" dirty="0"/>
              <a:t>财务与融资</a:t>
            </a:r>
            <a:endParaRPr lang="zh-CN" altLang="zh-CN" sz="3299" dirty="0"/>
          </a:p>
        </p:txBody>
      </p:sp>
      <p:sp>
        <p:nvSpPr>
          <p:cNvPr id="100" name="TextBox 99"/>
          <p:cNvSpPr txBox="1"/>
          <p:nvPr/>
        </p:nvSpPr>
        <p:spPr>
          <a:xfrm>
            <a:off x="4670871" y="2175124"/>
            <a:ext cx="1531266"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成本</a:t>
            </a:r>
            <a:r>
              <a:rPr lang="zh-CN" altLang="en-US" sz="1500" dirty="0"/>
              <a:t>预算</a:t>
            </a:r>
          </a:p>
        </p:txBody>
      </p:sp>
      <p:sp>
        <p:nvSpPr>
          <p:cNvPr id="101" name="圆角矩形 100"/>
          <p:cNvSpPr/>
          <p:nvPr/>
        </p:nvSpPr>
        <p:spPr bwMode="auto">
          <a:xfrm>
            <a:off x="3443790" y="3641561"/>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2" name="圆角矩形 101"/>
          <p:cNvSpPr/>
          <p:nvPr/>
        </p:nvSpPr>
        <p:spPr bwMode="auto">
          <a:xfrm>
            <a:off x="3283092" y="1231087"/>
            <a:ext cx="642793" cy="64279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3" name="圆角矩形 102"/>
          <p:cNvSpPr/>
          <p:nvPr/>
        </p:nvSpPr>
        <p:spPr bwMode="auto">
          <a:xfrm>
            <a:off x="1408278" y="1659615"/>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圆角矩形 103"/>
          <p:cNvSpPr/>
          <p:nvPr/>
        </p:nvSpPr>
        <p:spPr bwMode="auto">
          <a:xfrm>
            <a:off x="1943939" y="1070388"/>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5" name="对角圆角矩形 104"/>
          <p:cNvSpPr/>
          <p:nvPr/>
        </p:nvSpPr>
        <p:spPr bwMode="auto">
          <a:xfrm>
            <a:off x="2211770" y="1766747"/>
            <a:ext cx="1339153" cy="13391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106" name="圆角矩形 105"/>
          <p:cNvSpPr/>
          <p:nvPr/>
        </p:nvSpPr>
        <p:spPr bwMode="auto">
          <a:xfrm>
            <a:off x="1729675" y="1445351"/>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7" name="圆角矩形 106"/>
          <p:cNvSpPr/>
          <p:nvPr/>
        </p:nvSpPr>
        <p:spPr bwMode="auto">
          <a:xfrm>
            <a:off x="3604488" y="2838069"/>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8" name="圆角矩形 107"/>
          <p:cNvSpPr/>
          <p:nvPr/>
        </p:nvSpPr>
        <p:spPr bwMode="auto">
          <a:xfrm>
            <a:off x="3068827" y="3266598"/>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9" name="圆角矩形 108"/>
          <p:cNvSpPr/>
          <p:nvPr/>
        </p:nvSpPr>
        <p:spPr bwMode="auto">
          <a:xfrm>
            <a:off x="1622543" y="2945202"/>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10" name="圆角矩形 109"/>
          <p:cNvSpPr/>
          <p:nvPr/>
        </p:nvSpPr>
        <p:spPr bwMode="auto">
          <a:xfrm>
            <a:off x="3283092" y="3480863"/>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4" name="文本框 27"/>
          <p:cNvSpPr txBox="1"/>
          <p:nvPr/>
        </p:nvSpPr>
        <p:spPr>
          <a:xfrm>
            <a:off x="2388756" y="1940149"/>
            <a:ext cx="1133644" cy="1015343"/>
          </a:xfrm>
          <a:prstGeom prst="rect">
            <a:avLst/>
          </a:prstGeom>
          <a:noFill/>
        </p:spPr>
        <p:txBody>
          <a:bodyPr wrap="none" rtlCol="0">
            <a:spAutoFit/>
          </a:bodyPr>
          <a:lstStyle/>
          <a:p>
            <a:r>
              <a:rPr lang="en-US" altLang="zh-CN" sz="5998" b="1" dirty="0">
                <a:solidFill>
                  <a:schemeClr val="accent1">
                    <a:lumMod val="50000"/>
                  </a:schemeClr>
                </a:solidFill>
                <a:latin typeface="微软雅黑" pitchFamily="34" charset="-122"/>
                <a:ea typeface="微软雅黑" pitchFamily="34" charset="-122"/>
              </a:rPr>
              <a:t>05</a:t>
            </a:r>
            <a:endParaRPr lang="zh-CN" altLang="en-US" sz="5998" b="1" dirty="0">
              <a:solidFill>
                <a:schemeClr val="accent1">
                  <a:lumMod val="50000"/>
                </a:schemeClr>
              </a:solidFill>
              <a:latin typeface="微软雅黑" pitchFamily="34" charset="-122"/>
              <a:ea typeface="微软雅黑" pitchFamily="34" charset="-122"/>
            </a:endParaRPr>
          </a:p>
        </p:txBody>
      </p:sp>
      <p:sp>
        <p:nvSpPr>
          <p:cNvPr id="16" name="TextBox 15"/>
          <p:cNvSpPr txBox="1"/>
          <p:nvPr/>
        </p:nvSpPr>
        <p:spPr>
          <a:xfrm>
            <a:off x="4670871" y="2540918"/>
            <a:ext cx="1531266"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资金缺口</a:t>
            </a:r>
          </a:p>
        </p:txBody>
      </p:sp>
      <p:sp>
        <p:nvSpPr>
          <p:cNvPr id="17" name="TextBox 16"/>
          <p:cNvSpPr txBox="1"/>
          <p:nvPr/>
        </p:nvSpPr>
        <p:spPr>
          <a:xfrm>
            <a:off x="4670872" y="2847980"/>
            <a:ext cx="1570118"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融资计划</a:t>
            </a:r>
            <a:endParaRPr lang="zh-CN" altLang="en-US" sz="1500" dirty="0"/>
          </a:p>
        </p:txBody>
      </p:sp>
      <p:sp>
        <p:nvSpPr>
          <p:cNvPr id="19" name="TextBox 18"/>
          <p:cNvSpPr txBox="1"/>
          <p:nvPr/>
        </p:nvSpPr>
        <p:spPr>
          <a:xfrm>
            <a:off x="6202137" y="2212529"/>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资金主要用途</a:t>
            </a:r>
            <a:endParaRPr lang="zh-CN" altLang="en-US" sz="1500" dirty="0"/>
          </a:p>
        </p:txBody>
      </p:sp>
      <p:sp>
        <p:nvSpPr>
          <p:cNvPr id="21" name="TextBox 20"/>
          <p:cNvSpPr txBox="1"/>
          <p:nvPr/>
        </p:nvSpPr>
        <p:spPr>
          <a:xfrm>
            <a:off x="6202137" y="2548012"/>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结束语</a:t>
            </a:r>
          </a:p>
        </p:txBody>
      </p:sp>
    </p:spTree>
    <p:extLst>
      <p:ext uri="{BB962C8B-B14F-4D97-AF65-F5344CB8AC3E}">
        <p14:creationId xmlns:p14="http://schemas.microsoft.com/office/powerpoint/2010/main" val="197177981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ppt_w</p:attrName>
                                        </p:attrNameLst>
                                      </p:cBhvr>
                                      <p:tavLst>
                                        <p:tav tm="0">
                                          <p:val>
                                            <p:fltVal val="0"/>
                                          </p:val>
                                        </p:tav>
                                        <p:tav tm="100000">
                                          <p:val>
                                            <p:strVal val="#ppt_w"/>
                                          </p:val>
                                        </p:tav>
                                      </p:tavLst>
                                    </p:anim>
                                    <p:anim calcmode="lin" valueType="num">
                                      <p:cBhvr>
                                        <p:cTn id="14" dur="400" fill="hold"/>
                                        <p:tgtEl>
                                          <p:spTgt spid="105"/>
                                        </p:tgtEl>
                                        <p:attrNameLst>
                                          <p:attrName>ppt_h</p:attrName>
                                        </p:attrNameLst>
                                      </p:cBhvr>
                                      <p:tavLst>
                                        <p:tav tm="0">
                                          <p:val>
                                            <p:fltVal val="0"/>
                                          </p:val>
                                        </p:tav>
                                        <p:tav tm="100000">
                                          <p:val>
                                            <p:strVal val="#ppt_h"/>
                                          </p:val>
                                        </p:tav>
                                      </p:tavLst>
                                    </p:anim>
                                    <p:animEffect transition="in" filter="fade">
                                      <p:cBhvr>
                                        <p:cTn id="15" dur="400"/>
                                        <p:tgtEl>
                                          <p:spTgt spid="105"/>
                                        </p:tgtEl>
                                      </p:cBhvr>
                                    </p:animEffect>
                                  </p:childTnLst>
                                </p:cTn>
                              </p:par>
                            </p:childTnLst>
                          </p:cTn>
                        </p:par>
                        <p:par>
                          <p:cTn id="16" fill="hold">
                            <p:stCondLst>
                              <p:cond delay="8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2"/>
                                        </p:tgtEl>
                                        <p:attrNameLst>
                                          <p:attrName>style.visibility</p:attrName>
                                        </p:attrNameLst>
                                      </p:cBhvr>
                                      <p:to>
                                        <p:strVal val="visible"/>
                                      </p:to>
                                    </p:set>
                                    <p:anim calcmode="lin" valueType="num">
                                      <p:cBhvr>
                                        <p:cTn id="24" dur="400" fill="hold"/>
                                        <p:tgtEl>
                                          <p:spTgt spid="102"/>
                                        </p:tgtEl>
                                        <p:attrNameLst>
                                          <p:attrName>ppt_w</p:attrName>
                                        </p:attrNameLst>
                                      </p:cBhvr>
                                      <p:tavLst>
                                        <p:tav tm="0">
                                          <p:val>
                                            <p:fltVal val="0"/>
                                          </p:val>
                                        </p:tav>
                                        <p:tav tm="100000">
                                          <p:val>
                                            <p:strVal val="#ppt_w"/>
                                          </p:val>
                                        </p:tav>
                                      </p:tavLst>
                                    </p:anim>
                                    <p:anim calcmode="lin" valueType="num">
                                      <p:cBhvr>
                                        <p:cTn id="25" dur="400" fill="hold"/>
                                        <p:tgtEl>
                                          <p:spTgt spid="102"/>
                                        </p:tgtEl>
                                        <p:attrNameLst>
                                          <p:attrName>ppt_h</p:attrName>
                                        </p:attrNameLst>
                                      </p:cBhvr>
                                      <p:tavLst>
                                        <p:tav tm="0">
                                          <p:val>
                                            <p:fltVal val="0"/>
                                          </p:val>
                                        </p:tav>
                                        <p:tav tm="100000">
                                          <p:val>
                                            <p:strVal val="#ppt_h"/>
                                          </p:val>
                                        </p:tav>
                                      </p:tavLst>
                                    </p:anim>
                                    <p:animEffect transition="in" filter="fade">
                                      <p:cBhvr>
                                        <p:cTn id="26" dur="400"/>
                                        <p:tgtEl>
                                          <p:spTgt spid="102"/>
                                        </p:tgtEl>
                                      </p:cBhvr>
                                    </p:animEffect>
                                  </p:childTnLst>
                                </p:cTn>
                              </p:par>
                            </p:childTnLst>
                          </p:cTn>
                        </p:par>
                        <p:par>
                          <p:cTn id="27" fill="hold">
                            <p:stCondLst>
                              <p:cond delay="13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84"/>
                                        </p:tgtEl>
                                      </p:cBhvr>
                                    </p:animEffect>
                                    <p:animScale>
                                      <p:cBhvr>
                                        <p:cTn id="30" dur="250" autoRev="1" fill="hold"/>
                                        <p:tgtEl>
                                          <p:spTgt spid="84"/>
                                        </p:tgtEl>
                                      </p:cBhvr>
                                      <p:by x="105000" y="105000"/>
                                    </p:animScale>
                                  </p:childTnLst>
                                </p:cTn>
                              </p:par>
                              <p:par>
                                <p:cTn id="31" presetID="53" presetClass="entr" presetSubtype="16"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250" fill="hold"/>
                                        <p:tgtEl>
                                          <p:spTgt spid="107"/>
                                        </p:tgtEl>
                                        <p:attrNameLst>
                                          <p:attrName>ppt_w</p:attrName>
                                        </p:attrNameLst>
                                      </p:cBhvr>
                                      <p:tavLst>
                                        <p:tav tm="0">
                                          <p:val>
                                            <p:fltVal val="0"/>
                                          </p:val>
                                        </p:tav>
                                        <p:tav tm="100000">
                                          <p:val>
                                            <p:strVal val="#ppt_w"/>
                                          </p:val>
                                        </p:tav>
                                      </p:tavLst>
                                    </p:anim>
                                    <p:anim calcmode="lin" valueType="num">
                                      <p:cBhvr>
                                        <p:cTn id="34" dur="250" fill="hold"/>
                                        <p:tgtEl>
                                          <p:spTgt spid="107"/>
                                        </p:tgtEl>
                                        <p:attrNameLst>
                                          <p:attrName>ppt_h</p:attrName>
                                        </p:attrNameLst>
                                      </p:cBhvr>
                                      <p:tavLst>
                                        <p:tav tm="0">
                                          <p:val>
                                            <p:fltVal val="0"/>
                                          </p:val>
                                        </p:tav>
                                        <p:tav tm="100000">
                                          <p:val>
                                            <p:strVal val="#ppt_h"/>
                                          </p:val>
                                        </p:tav>
                                      </p:tavLst>
                                    </p:anim>
                                    <p:animEffect transition="in" filter="fade">
                                      <p:cBhvr>
                                        <p:cTn id="35" dur="250"/>
                                        <p:tgtEl>
                                          <p:spTgt spid="107"/>
                                        </p:tgtEl>
                                      </p:cBhvr>
                                    </p:animEffect>
                                  </p:childTnLst>
                                </p:cTn>
                              </p:par>
                            </p:childTnLst>
                          </p:cTn>
                        </p:par>
                        <p:par>
                          <p:cTn id="36" fill="hold">
                            <p:stCondLst>
                              <p:cond delay="1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2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0"/>
                                        </p:tgtEl>
                                        <p:attrNameLst>
                                          <p:attrName>style.visibility</p:attrName>
                                        </p:attrNameLst>
                                      </p:cBhvr>
                                      <p:to>
                                        <p:strVal val="visible"/>
                                      </p:to>
                                    </p:set>
                                    <p:anim calcmode="lin" valueType="num">
                                      <p:cBhvr>
                                        <p:cTn id="47"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00"/>
                                        </p:tgtEl>
                                        <p:attrNameLst>
                                          <p:attrName>ppt_y</p:attrName>
                                        </p:attrNameLst>
                                      </p:cBhvr>
                                      <p:tavLst>
                                        <p:tav tm="0">
                                          <p:val>
                                            <p:strVal val="#ppt_y"/>
                                          </p:val>
                                        </p:tav>
                                        <p:tav tm="100000">
                                          <p:val>
                                            <p:strVal val="#ppt_y"/>
                                          </p:val>
                                        </p:tav>
                                      </p:tavLst>
                                    </p:anim>
                                    <p:anim calcmode="lin" valueType="num">
                                      <p:cBhvr>
                                        <p:cTn id="49"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00"/>
                                        </p:tgtEl>
                                      </p:cBhvr>
                                    </p:animEffect>
                                  </p:childTnLst>
                                </p:cTn>
                              </p:par>
                            </p:childTnLst>
                          </p:cTn>
                        </p:par>
                        <p:par>
                          <p:cTn id="52" fill="hold">
                            <p:stCondLst>
                              <p:cond delay="28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6"/>
                                        </p:tgtEl>
                                        <p:attrNameLst>
                                          <p:attrName>ppt_y</p:attrName>
                                        </p:attrNameLst>
                                      </p:cBhvr>
                                      <p:tavLst>
                                        <p:tav tm="0">
                                          <p:val>
                                            <p:strVal val="#ppt_y"/>
                                          </p:val>
                                        </p:tav>
                                        <p:tav tm="100000">
                                          <p:val>
                                            <p:strVal val="#ppt_y"/>
                                          </p:val>
                                        </p:tav>
                                      </p:tavLst>
                                    </p:anim>
                                    <p:anim calcmode="lin" valueType="num">
                                      <p:cBhvr>
                                        <p:cTn id="5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6"/>
                                        </p:tgtEl>
                                      </p:cBhvr>
                                    </p:animEffect>
                                  </p:childTnLst>
                                </p:cTn>
                              </p:par>
                            </p:childTnLst>
                          </p:cTn>
                        </p:par>
                        <p:par>
                          <p:cTn id="60" fill="hold">
                            <p:stCondLst>
                              <p:cond delay="32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anim calcmode="lin" valueType="num">
                                      <p:cBhvr>
                                        <p:cTn id="65"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7"/>
                                        </p:tgtEl>
                                      </p:cBhvr>
                                    </p:animEffect>
                                  </p:childTnLst>
                                </p:cTn>
                              </p:par>
                            </p:childTnLst>
                          </p:cTn>
                        </p:par>
                        <p:par>
                          <p:cTn id="68" fill="hold">
                            <p:stCondLst>
                              <p:cond delay="35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9"/>
                                        </p:tgtEl>
                                        <p:attrNameLst>
                                          <p:attrName>style.visibility</p:attrName>
                                        </p:attrNameLst>
                                      </p:cBhvr>
                                      <p:to>
                                        <p:strVal val="visible"/>
                                      </p:to>
                                    </p:set>
                                    <p:anim calcmode="lin" valueType="num">
                                      <p:cBhvr>
                                        <p:cTn id="71"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19"/>
                                        </p:tgtEl>
                                        <p:attrNameLst>
                                          <p:attrName>ppt_y</p:attrName>
                                        </p:attrNameLst>
                                      </p:cBhvr>
                                      <p:tavLst>
                                        <p:tav tm="0">
                                          <p:val>
                                            <p:strVal val="#ppt_y"/>
                                          </p:val>
                                        </p:tav>
                                        <p:tav tm="100000">
                                          <p:val>
                                            <p:strVal val="#ppt_y"/>
                                          </p:val>
                                        </p:tav>
                                      </p:tavLst>
                                    </p:anim>
                                    <p:anim calcmode="lin" valueType="num">
                                      <p:cBhvr>
                                        <p:cTn id="73"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19"/>
                                        </p:tgtEl>
                                      </p:cBhvr>
                                    </p:animEffect>
                                  </p:childTnLst>
                                </p:cTn>
                              </p:par>
                            </p:childTnLst>
                          </p:cTn>
                        </p:par>
                        <p:par>
                          <p:cTn id="76" fill="hold">
                            <p:stCondLst>
                              <p:cond delay="39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1"/>
                                        </p:tgtEl>
                                        <p:attrNameLst>
                                          <p:attrName>style.visibility</p:attrName>
                                        </p:attrNameLst>
                                      </p:cBhvr>
                                      <p:to>
                                        <p:strVal val="visible"/>
                                      </p:to>
                                    </p:set>
                                    <p:anim calcmode="lin" valueType="num">
                                      <p:cBhvr>
                                        <p:cTn id="79"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0" dur="250" fill="hold"/>
                                        <p:tgtEl>
                                          <p:spTgt spid="21"/>
                                        </p:tgtEl>
                                        <p:attrNameLst>
                                          <p:attrName>ppt_y</p:attrName>
                                        </p:attrNameLst>
                                      </p:cBhvr>
                                      <p:tavLst>
                                        <p:tav tm="0">
                                          <p:val>
                                            <p:strVal val="#ppt_y"/>
                                          </p:val>
                                        </p:tav>
                                        <p:tav tm="100000">
                                          <p:val>
                                            <p:strVal val="#ppt_y"/>
                                          </p:val>
                                        </p:tav>
                                      </p:tavLst>
                                    </p:anim>
                                    <p:anim calcmode="lin" valueType="num">
                                      <p:cBhvr>
                                        <p:cTn id="81"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2"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50" tmFilter="0,0; .5, 1; 1, 1"/>
                                        <p:tgtEl>
                                          <p:spTgt spid="2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01"/>
                                        </p:tgtEl>
                                        <p:attrNameLst>
                                          <p:attrName>style.visibility</p:attrName>
                                        </p:attrNameLst>
                                      </p:cBhvr>
                                      <p:to>
                                        <p:strVal val="visible"/>
                                      </p:to>
                                    </p:set>
                                    <p:anim calcmode="lin" valueType="num">
                                      <p:cBhvr>
                                        <p:cTn id="86" dur="400" fill="hold"/>
                                        <p:tgtEl>
                                          <p:spTgt spid="101"/>
                                        </p:tgtEl>
                                        <p:attrNameLst>
                                          <p:attrName>ppt_w</p:attrName>
                                        </p:attrNameLst>
                                      </p:cBhvr>
                                      <p:tavLst>
                                        <p:tav tm="0">
                                          <p:val>
                                            <p:fltVal val="0"/>
                                          </p:val>
                                        </p:tav>
                                        <p:tav tm="100000">
                                          <p:val>
                                            <p:strVal val="#ppt_w"/>
                                          </p:val>
                                        </p:tav>
                                      </p:tavLst>
                                    </p:anim>
                                    <p:anim calcmode="lin" valueType="num">
                                      <p:cBhvr>
                                        <p:cTn id="87" dur="400" fill="hold"/>
                                        <p:tgtEl>
                                          <p:spTgt spid="101"/>
                                        </p:tgtEl>
                                        <p:attrNameLst>
                                          <p:attrName>ppt_h</p:attrName>
                                        </p:attrNameLst>
                                      </p:cBhvr>
                                      <p:tavLst>
                                        <p:tav tm="0">
                                          <p:val>
                                            <p:fltVal val="0"/>
                                          </p:val>
                                        </p:tav>
                                        <p:tav tm="100000">
                                          <p:val>
                                            <p:strVal val="#ppt_h"/>
                                          </p:val>
                                        </p:tav>
                                      </p:tavLst>
                                    </p:anim>
                                    <p:animEffect transition="in" filter="fade">
                                      <p:cBhvr>
                                        <p:cTn id="88" dur="400"/>
                                        <p:tgtEl>
                                          <p:spTgt spid="101"/>
                                        </p:tgtEl>
                                      </p:cBhvr>
                                    </p:animEffect>
                                  </p:childTnLst>
                                </p:cTn>
                              </p:par>
                            </p:childTnLst>
                          </p:cTn>
                        </p:par>
                        <p:par>
                          <p:cTn id="89" fill="hold">
                            <p:stCondLst>
                              <p:cond delay="4350"/>
                            </p:stCondLst>
                            <p:childTnLst>
                              <p:par>
                                <p:cTn id="90" presetID="53" presetClass="entr" presetSubtype="16"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 calcmode="lin" valueType="num">
                                      <p:cBhvr>
                                        <p:cTn id="92" dur="250" fill="hold"/>
                                        <p:tgtEl>
                                          <p:spTgt spid="110"/>
                                        </p:tgtEl>
                                        <p:attrNameLst>
                                          <p:attrName>ppt_w</p:attrName>
                                        </p:attrNameLst>
                                      </p:cBhvr>
                                      <p:tavLst>
                                        <p:tav tm="0">
                                          <p:val>
                                            <p:fltVal val="0"/>
                                          </p:val>
                                        </p:tav>
                                        <p:tav tm="100000">
                                          <p:val>
                                            <p:strVal val="#ppt_w"/>
                                          </p:val>
                                        </p:tav>
                                      </p:tavLst>
                                    </p:anim>
                                    <p:anim calcmode="lin" valueType="num">
                                      <p:cBhvr>
                                        <p:cTn id="93" dur="250" fill="hold"/>
                                        <p:tgtEl>
                                          <p:spTgt spid="110"/>
                                        </p:tgtEl>
                                        <p:attrNameLst>
                                          <p:attrName>ppt_h</p:attrName>
                                        </p:attrNameLst>
                                      </p:cBhvr>
                                      <p:tavLst>
                                        <p:tav tm="0">
                                          <p:val>
                                            <p:fltVal val="0"/>
                                          </p:val>
                                        </p:tav>
                                        <p:tav tm="100000">
                                          <p:val>
                                            <p:strVal val="#ppt_h"/>
                                          </p:val>
                                        </p:tav>
                                      </p:tavLst>
                                    </p:anim>
                                    <p:animEffect transition="in" filter="fade">
                                      <p:cBhvr>
                                        <p:cTn id="94" dur="250"/>
                                        <p:tgtEl>
                                          <p:spTgt spid="110"/>
                                        </p:tgtEl>
                                      </p:cBhvr>
                                    </p:animEffect>
                                  </p:childTnLst>
                                </p:cTn>
                              </p:par>
                            </p:childTnLst>
                          </p:cTn>
                        </p:par>
                        <p:par>
                          <p:cTn id="95" fill="hold">
                            <p:stCondLst>
                              <p:cond delay="4600"/>
                            </p:stCondLst>
                            <p:childTnLst>
                              <p:par>
                                <p:cTn id="96" presetID="53" presetClass="entr" presetSubtype="16"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p:cTn id="98" dur="400" fill="hold"/>
                                        <p:tgtEl>
                                          <p:spTgt spid="104"/>
                                        </p:tgtEl>
                                        <p:attrNameLst>
                                          <p:attrName>ppt_w</p:attrName>
                                        </p:attrNameLst>
                                      </p:cBhvr>
                                      <p:tavLst>
                                        <p:tav tm="0">
                                          <p:val>
                                            <p:fltVal val="0"/>
                                          </p:val>
                                        </p:tav>
                                        <p:tav tm="100000">
                                          <p:val>
                                            <p:strVal val="#ppt_w"/>
                                          </p:val>
                                        </p:tav>
                                      </p:tavLst>
                                    </p:anim>
                                    <p:anim calcmode="lin" valueType="num">
                                      <p:cBhvr>
                                        <p:cTn id="99" dur="400" fill="hold"/>
                                        <p:tgtEl>
                                          <p:spTgt spid="104"/>
                                        </p:tgtEl>
                                        <p:attrNameLst>
                                          <p:attrName>ppt_h</p:attrName>
                                        </p:attrNameLst>
                                      </p:cBhvr>
                                      <p:tavLst>
                                        <p:tav tm="0">
                                          <p:val>
                                            <p:fltVal val="0"/>
                                          </p:val>
                                        </p:tav>
                                        <p:tav tm="100000">
                                          <p:val>
                                            <p:strVal val="#ppt_h"/>
                                          </p:val>
                                        </p:tav>
                                      </p:tavLst>
                                    </p:anim>
                                    <p:animEffect transition="in" filter="fade">
                                      <p:cBhvr>
                                        <p:cTn id="100" dur="400"/>
                                        <p:tgtEl>
                                          <p:spTgt spid="104"/>
                                        </p:tgtEl>
                                      </p:cBhvr>
                                    </p:animEffect>
                                  </p:childTnLst>
                                </p:cTn>
                              </p:par>
                            </p:childTnLst>
                          </p:cTn>
                        </p:par>
                        <p:par>
                          <p:cTn id="101" fill="hold">
                            <p:stCondLst>
                              <p:cond delay="5000"/>
                            </p:stCondLst>
                            <p:childTnLst>
                              <p:par>
                                <p:cTn id="102" presetID="53" presetClass="entr" presetSubtype="16" fill="hold" grpId="0" nodeType="afterEffect">
                                  <p:stCondLst>
                                    <p:cond delay="0"/>
                                  </p:stCondLst>
                                  <p:childTnLst>
                                    <p:set>
                                      <p:cBhvr>
                                        <p:cTn id="103" dur="1" fill="hold">
                                          <p:stCondLst>
                                            <p:cond delay="0"/>
                                          </p:stCondLst>
                                        </p:cTn>
                                        <p:tgtEl>
                                          <p:spTgt spid="108"/>
                                        </p:tgtEl>
                                        <p:attrNameLst>
                                          <p:attrName>style.visibility</p:attrName>
                                        </p:attrNameLst>
                                      </p:cBhvr>
                                      <p:to>
                                        <p:strVal val="visible"/>
                                      </p:to>
                                    </p:set>
                                    <p:anim calcmode="lin" valueType="num">
                                      <p:cBhvr>
                                        <p:cTn id="104" dur="250" fill="hold"/>
                                        <p:tgtEl>
                                          <p:spTgt spid="108"/>
                                        </p:tgtEl>
                                        <p:attrNameLst>
                                          <p:attrName>ppt_w</p:attrName>
                                        </p:attrNameLst>
                                      </p:cBhvr>
                                      <p:tavLst>
                                        <p:tav tm="0">
                                          <p:val>
                                            <p:fltVal val="0"/>
                                          </p:val>
                                        </p:tav>
                                        <p:tav tm="100000">
                                          <p:val>
                                            <p:strVal val="#ppt_w"/>
                                          </p:val>
                                        </p:tav>
                                      </p:tavLst>
                                    </p:anim>
                                    <p:anim calcmode="lin" valueType="num">
                                      <p:cBhvr>
                                        <p:cTn id="105" dur="250" fill="hold"/>
                                        <p:tgtEl>
                                          <p:spTgt spid="108"/>
                                        </p:tgtEl>
                                        <p:attrNameLst>
                                          <p:attrName>ppt_h</p:attrName>
                                        </p:attrNameLst>
                                      </p:cBhvr>
                                      <p:tavLst>
                                        <p:tav tm="0">
                                          <p:val>
                                            <p:fltVal val="0"/>
                                          </p:val>
                                        </p:tav>
                                        <p:tav tm="100000">
                                          <p:val>
                                            <p:strVal val="#ppt_h"/>
                                          </p:val>
                                        </p:tav>
                                      </p:tavLst>
                                    </p:anim>
                                    <p:animEffect transition="in" filter="fade">
                                      <p:cBhvr>
                                        <p:cTn id="106" dur="250"/>
                                        <p:tgtEl>
                                          <p:spTgt spid="108"/>
                                        </p:tgtEl>
                                      </p:cBhvr>
                                    </p:animEffect>
                                  </p:childTnLst>
                                </p:cTn>
                              </p:par>
                            </p:childTnLst>
                          </p:cTn>
                        </p:par>
                        <p:par>
                          <p:cTn id="107" fill="hold">
                            <p:stCondLst>
                              <p:cond delay="5250"/>
                            </p:stCondLst>
                            <p:childTnLst>
                              <p:par>
                                <p:cTn id="108" presetID="53" presetClass="entr" presetSubtype="16" fill="hold" grpId="0" nodeType="afterEffect">
                                  <p:stCondLst>
                                    <p:cond delay="0"/>
                                  </p:stCondLst>
                                  <p:childTnLst>
                                    <p:set>
                                      <p:cBhvr>
                                        <p:cTn id="109" dur="1" fill="hold">
                                          <p:stCondLst>
                                            <p:cond delay="0"/>
                                          </p:stCondLst>
                                        </p:cTn>
                                        <p:tgtEl>
                                          <p:spTgt spid="103"/>
                                        </p:tgtEl>
                                        <p:attrNameLst>
                                          <p:attrName>style.visibility</p:attrName>
                                        </p:attrNameLst>
                                      </p:cBhvr>
                                      <p:to>
                                        <p:strVal val="visible"/>
                                      </p:to>
                                    </p:set>
                                    <p:anim calcmode="lin" valueType="num">
                                      <p:cBhvr>
                                        <p:cTn id="110" dur="400" fill="hold"/>
                                        <p:tgtEl>
                                          <p:spTgt spid="103"/>
                                        </p:tgtEl>
                                        <p:attrNameLst>
                                          <p:attrName>ppt_w</p:attrName>
                                        </p:attrNameLst>
                                      </p:cBhvr>
                                      <p:tavLst>
                                        <p:tav tm="0">
                                          <p:val>
                                            <p:fltVal val="0"/>
                                          </p:val>
                                        </p:tav>
                                        <p:tav tm="100000">
                                          <p:val>
                                            <p:strVal val="#ppt_w"/>
                                          </p:val>
                                        </p:tav>
                                      </p:tavLst>
                                    </p:anim>
                                    <p:anim calcmode="lin" valueType="num">
                                      <p:cBhvr>
                                        <p:cTn id="111" dur="400" fill="hold"/>
                                        <p:tgtEl>
                                          <p:spTgt spid="103"/>
                                        </p:tgtEl>
                                        <p:attrNameLst>
                                          <p:attrName>ppt_h</p:attrName>
                                        </p:attrNameLst>
                                      </p:cBhvr>
                                      <p:tavLst>
                                        <p:tav tm="0">
                                          <p:val>
                                            <p:fltVal val="0"/>
                                          </p:val>
                                        </p:tav>
                                        <p:tav tm="100000">
                                          <p:val>
                                            <p:strVal val="#ppt_h"/>
                                          </p:val>
                                        </p:tav>
                                      </p:tavLst>
                                    </p:anim>
                                    <p:animEffect transition="in" filter="fade">
                                      <p:cBhvr>
                                        <p:cTn id="112" dur="400"/>
                                        <p:tgtEl>
                                          <p:spTgt spid="103"/>
                                        </p:tgtEl>
                                      </p:cBhvr>
                                    </p:animEffect>
                                  </p:childTnLst>
                                </p:cTn>
                              </p:par>
                            </p:childTnLst>
                          </p:cTn>
                        </p:par>
                        <p:par>
                          <p:cTn id="113" fill="hold">
                            <p:stCondLst>
                              <p:cond delay="5650"/>
                            </p:stCondLst>
                            <p:childTnLst>
                              <p:par>
                                <p:cTn id="114" presetID="53" presetClass="entr" presetSubtype="16" fill="hold" grpId="0" nodeType="afterEffect">
                                  <p:stCondLst>
                                    <p:cond delay="0"/>
                                  </p:stCondLst>
                                  <p:childTnLst>
                                    <p:set>
                                      <p:cBhvr>
                                        <p:cTn id="115" dur="1" fill="hold">
                                          <p:stCondLst>
                                            <p:cond delay="0"/>
                                          </p:stCondLst>
                                        </p:cTn>
                                        <p:tgtEl>
                                          <p:spTgt spid="106"/>
                                        </p:tgtEl>
                                        <p:attrNameLst>
                                          <p:attrName>style.visibility</p:attrName>
                                        </p:attrNameLst>
                                      </p:cBhvr>
                                      <p:to>
                                        <p:strVal val="visible"/>
                                      </p:to>
                                    </p:set>
                                    <p:anim calcmode="lin" valueType="num">
                                      <p:cBhvr>
                                        <p:cTn id="116" dur="250" fill="hold"/>
                                        <p:tgtEl>
                                          <p:spTgt spid="106"/>
                                        </p:tgtEl>
                                        <p:attrNameLst>
                                          <p:attrName>ppt_w</p:attrName>
                                        </p:attrNameLst>
                                      </p:cBhvr>
                                      <p:tavLst>
                                        <p:tav tm="0">
                                          <p:val>
                                            <p:fltVal val="0"/>
                                          </p:val>
                                        </p:tav>
                                        <p:tav tm="100000">
                                          <p:val>
                                            <p:strVal val="#ppt_w"/>
                                          </p:val>
                                        </p:tav>
                                      </p:tavLst>
                                    </p:anim>
                                    <p:anim calcmode="lin" valueType="num">
                                      <p:cBhvr>
                                        <p:cTn id="117" dur="250" fill="hold"/>
                                        <p:tgtEl>
                                          <p:spTgt spid="106"/>
                                        </p:tgtEl>
                                        <p:attrNameLst>
                                          <p:attrName>ppt_h</p:attrName>
                                        </p:attrNameLst>
                                      </p:cBhvr>
                                      <p:tavLst>
                                        <p:tav tm="0">
                                          <p:val>
                                            <p:fltVal val="0"/>
                                          </p:val>
                                        </p:tav>
                                        <p:tav tm="100000">
                                          <p:val>
                                            <p:strVal val="#ppt_h"/>
                                          </p:val>
                                        </p:tav>
                                      </p:tavLst>
                                    </p:anim>
                                    <p:animEffect transition="in" filter="fade">
                                      <p:cBhvr>
                                        <p:cTn id="118"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84" grpId="0"/>
      <p:bldP spid="84" grpId="1"/>
      <p:bldP spid="16" grpId="0"/>
      <p:bldP spid="17" grpId="0"/>
      <p:bldP spid="19"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成本分析</a:t>
            </a:r>
          </a:p>
        </p:txBody>
      </p:sp>
      <p:sp>
        <p:nvSpPr>
          <p:cNvPr id="27" name="TextBox 26"/>
          <p:cNvSpPr txBox="1"/>
          <p:nvPr/>
        </p:nvSpPr>
        <p:spPr>
          <a:xfrm>
            <a:off x="2305590" y="267538"/>
            <a:ext cx="1952753"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Cost analysis</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80" name="Rectangle 76"/>
          <p:cNvSpPr>
            <a:spLocks noChangeArrowheads="1"/>
          </p:cNvSpPr>
          <p:nvPr/>
        </p:nvSpPr>
        <p:spPr bwMode="auto">
          <a:xfrm>
            <a:off x="3499430" y="3918304"/>
            <a:ext cx="484" cy="484"/>
          </a:xfrm>
          <a:prstGeom prst="rect">
            <a:avLst/>
          </a:prstGeom>
          <a:solidFill>
            <a:srgbClr val="F0B1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cxnSp>
        <p:nvCxnSpPr>
          <p:cNvPr id="129" name="直接连接符 128"/>
          <p:cNvCxnSpPr/>
          <p:nvPr/>
        </p:nvCxnSpPr>
        <p:spPr>
          <a:xfrm>
            <a:off x="1217106" y="2580885"/>
            <a:ext cx="2064860" cy="144478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394851" y="2513118"/>
            <a:ext cx="2400715" cy="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618557" y="1717570"/>
            <a:ext cx="727560" cy="233654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1993260" y="2512913"/>
            <a:ext cx="1802306" cy="140539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1954014" y="1535171"/>
            <a:ext cx="641195" cy="238313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6" name="Oval 94"/>
          <p:cNvSpPr>
            <a:spLocks noChangeArrowheads="1"/>
          </p:cNvSpPr>
          <p:nvPr/>
        </p:nvSpPr>
        <p:spPr bwMode="auto">
          <a:xfrm>
            <a:off x="2097774" y="2394455"/>
            <a:ext cx="1041567" cy="104156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7" name="圆角矩形 166"/>
          <p:cNvSpPr/>
          <p:nvPr/>
        </p:nvSpPr>
        <p:spPr bwMode="auto">
          <a:xfrm>
            <a:off x="815188" y="2227619"/>
            <a:ext cx="748543" cy="728929"/>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68" name="圆角矩形 167"/>
          <p:cNvSpPr/>
          <p:nvPr/>
        </p:nvSpPr>
        <p:spPr bwMode="auto">
          <a:xfrm>
            <a:off x="2234655" y="1121930"/>
            <a:ext cx="826483" cy="82648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69" name="圆角矩形 168"/>
          <p:cNvSpPr/>
          <p:nvPr/>
        </p:nvSpPr>
        <p:spPr bwMode="auto">
          <a:xfrm>
            <a:off x="1541816" y="3736031"/>
            <a:ext cx="707720" cy="707720"/>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70" name="圆角矩形 169"/>
          <p:cNvSpPr/>
          <p:nvPr/>
        </p:nvSpPr>
        <p:spPr bwMode="auto">
          <a:xfrm>
            <a:off x="3050935" y="3736031"/>
            <a:ext cx="720517" cy="72051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71" name="圆角矩形 170"/>
          <p:cNvSpPr/>
          <p:nvPr/>
        </p:nvSpPr>
        <p:spPr bwMode="auto">
          <a:xfrm>
            <a:off x="3561983" y="2173198"/>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72" name="TextBox 171"/>
          <p:cNvSpPr txBox="1"/>
          <p:nvPr/>
        </p:nvSpPr>
        <p:spPr>
          <a:xfrm>
            <a:off x="2272877" y="2552328"/>
            <a:ext cx="788261" cy="1569148"/>
          </a:xfrm>
          <a:prstGeom prst="rect">
            <a:avLst/>
          </a:prstGeom>
          <a:noFill/>
        </p:spPr>
        <p:txBody>
          <a:bodyPr wrap="square" rtlCol="0">
            <a:spAutoFit/>
          </a:bodyPr>
          <a:lstStyle/>
          <a:p>
            <a:r>
              <a:rPr lang="zh-CN" altLang="en-US" sz="2399" dirty="0">
                <a:solidFill>
                  <a:schemeClr val="bg1"/>
                </a:solidFill>
                <a:latin typeface="微软雅黑" pitchFamily="34" charset="-122"/>
                <a:ea typeface="微软雅黑" pitchFamily="34" charset="-122"/>
              </a:rPr>
              <a:t>支出成本</a:t>
            </a:r>
            <a:endParaRPr lang="zh-CN" altLang="zh-CN" sz="2399" dirty="0">
              <a:solidFill>
                <a:schemeClr val="bg1"/>
              </a:solidFill>
              <a:latin typeface="微软雅黑" pitchFamily="34" charset="-122"/>
              <a:ea typeface="微软雅黑" pitchFamily="34" charset="-122"/>
            </a:endParaRPr>
          </a:p>
        </p:txBody>
      </p:sp>
      <p:sp>
        <p:nvSpPr>
          <p:cNvPr id="173" name="TextBox 172"/>
          <p:cNvSpPr txBox="1"/>
          <p:nvPr/>
        </p:nvSpPr>
        <p:spPr>
          <a:xfrm>
            <a:off x="833653" y="2361644"/>
            <a:ext cx="788261" cy="830740"/>
          </a:xfrm>
          <a:prstGeom prst="rect">
            <a:avLst/>
          </a:prstGeom>
          <a:noFill/>
        </p:spPr>
        <p:txBody>
          <a:bodyPr wrap="square" rtlCol="0">
            <a:spAutoFit/>
          </a:bodyPr>
          <a:lstStyle/>
          <a:p>
            <a:r>
              <a:rPr lang="en-US" altLang="zh-CN" sz="2399" dirty="0">
                <a:solidFill>
                  <a:schemeClr val="bg1"/>
                </a:solidFill>
                <a:latin typeface="微软雅黑" pitchFamily="34" charset="-122"/>
                <a:ea typeface="微软雅黑" pitchFamily="34" charset="-122"/>
              </a:rPr>
              <a:t>30%</a:t>
            </a:r>
            <a:endParaRPr lang="zh-CN" altLang="zh-CN" sz="2399" dirty="0">
              <a:solidFill>
                <a:schemeClr val="bg1"/>
              </a:solidFill>
              <a:latin typeface="微软雅黑" pitchFamily="34" charset="-122"/>
              <a:ea typeface="微软雅黑" pitchFamily="34" charset="-122"/>
            </a:endParaRPr>
          </a:p>
        </p:txBody>
      </p:sp>
      <p:sp>
        <p:nvSpPr>
          <p:cNvPr id="174" name="TextBox 173"/>
          <p:cNvSpPr txBox="1"/>
          <p:nvPr/>
        </p:nvSpPr>
        <p:spPr>
          <a:xfrm>
            <a:off x="1543700" y="3870651"/>
            <a:ext cx="788261" cy="830740"/>
          </a:xfrm>
          <a:prstGeom prst="rect">
            <a:avLst/>
          </a:prstGeom>
          <a:noFill/>
        </p:spPr>
        <p:txBody>
          <a:bodyPr wrap="square" rtlCol="0">
            <a:spAutoFit/>
          </a:bodyPr>
          <a:lstStyle/>
          <a:p>
            <a:r>
              <a:rPr lang="en-US" altLang="zh-CN" sz="2399" dirty="0">
                <a:solidFill>
                  <a:schemeClr val="bg1"/>
                </a:solidFill>
                <a:latin typeface="微软雅黑" pitchFamily="34" charset="-122"/>
                <a:ea typeface="微软雅黑" pitchFamily="34" charset="-122"/>
              </a:rPr>
              <a:t>25%</a:t>
            </a:r>
            <a:endParaRPr lang="zh-CN" altLang="zh-CN" sz="2399" dirty="0">
              <a:solidFill>
                <a:schemeClr val="bg1"/>
              </a:solidFill>
              <a:latin typeface="微软雅黑" pitchFamily="34" charset="-122"/>
              <a:ea typeface="微软雅黑" pitchFamily="34" charset="-122"/>
            </a:endParaRPr>
          </a:p>
        </p:txBody>
      </p:sp>
      <p:sp>
        <p:nvSpPr>
          <p:cNvPr id="175" name="TextBox 174"/>
          <p:cNvSpPr txBox="1"/>
          <p:nvPr/>
        </p:nvSpPr>
        <p:spPr>
          <a:xfrm>
            <a:off x="3105300" y="3913137"/>
            <a:ext cx="788261" cy="830740"/>
          </a:xfrm>
          <a:prstGeom prst="rect">
            <a:avLst/>
          </a:prstGeom>
          <a:noFill/>
        </p:spPr>
        <p:txBody>
          <a:bodyPr wrap="square" rtlCol="0">
            <a:spAutoFit/>
          </a:bodyPr>
          <a:lstStyle/>
          <a:p>
            <a:r>
              <a:rPr lang="en-US" altLang="zh-CN" sz="2399" dirty="0">
                <a:solidFill>
                  <a:schemeClr val="bg1"/>
                </a:solidFill>
                <a:latin typeface="微软雅黑" pitchFamily="34" charset="-122"/>
                <a:ea typeface="微软雅黑" pitchFamily="34" charset="-122"/>
              </a:rPr>
              <a:t>10%</a:t>
            </a:r>
            <a:endParaRPr lang="zh-CN" altLang="zh-CN" sz="2399" dirty="0">
              <a:solidFill>
                <a:schemeClr val="bg1"/>
              </a:solidFill>
              <a:latin typeface="微软雅黑" pitchFamily="34" charset="-122"/>
              <a:ea typeface="微软雅黑" pitchFamily="34" charset="-122"/>
            </a:endParaRPr>
          </a:p>
        </p:txBody>
      </p:sp>
      <p:sp>
        <p:nvSpPr>
          <p:cNvPr id="176" name="TextBox 175"/>
          <p:cNvSpPr txBox="1"/>
          <p:nvPr/>
        </p:nvSpPr>
        <p:spPr>
          <a:xfrm>
            <a:off x="3546471" y="2302137"/>
            <a:ext cx="788261" cy="830740"/>
          </a:xfrm>
          <a:prstGeom prst="rect">
            <a:avLst/>
          </a:prstGeom>
          <a:noFill/>
        </p:spPr>
        <p:txBody>
          <a:bodyPr wrap="square" rtlCol="0">
            <a:spAutoFit/>
          </a:bodyPr>
          <a:lstStyle/>
          <a:p>
            <a:r>
              <a:rPr lang="en-US" altLang="zh-CN" sz="2399" dirty="0">
                <a:solidFill>
                  <a:schemeClr val="tx1">
                    <a:lumMod val="75000"/>
                    <a:lumOff val="25000"/>
                  </a:schemeClr>
                </a:solidFill>
                <a:latin typeface="微软雅黑" pitchFamily="34" charset="-122"/>
                <a:ea typeface="微软雅黑" pitchFamily="34" charset="-122"/>
              </a:rPr>
              <a:t>10%</a:t>
            </a:r>
            <a:endParaRPr lang="zh-CN" altLang="zh-CN" sz="2399" dirty="0">
              <a:solidFill>
                <a:schemeClr val="tx1">
                  <a:lumMod val="75000"/>
                  <a:lumOff val="25000"/>
                </a:schemeClr>
              </a:solidFill>
              <a:latin typeface="微软雅黑" pitchFamily="34" charset="-122"/>
              <a:ea typeface="微软雅黑" pitchFamily="34" charset="-122"/>
            </a:endParaRPr>
          </a:p>
        </p:txBody>
      </p:sp>
      <p:sp>
        <p:nvSpPr>
          <p:cNvPr id="177" name="Freeform 512"/>
          <p:cNvSpPr>
            <a:spLocks/>
          </p:cNvSpPr>
          <p:nvPr/>
        </p:nvSpPr>
        <p:spPr bwMode="auto">
          <a:xfrm>
            <a:off x="5330675" y="1849810"/>
            <a:ext cx="85122" cy="168637"/>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rgbClr val="3399FF"/>
              </a:solidFill>
            </a:endParaRPr>
          </a:p>
        </p:txBody>
      </p:sp>
      <p:sp>
        <p:nvSpPr>
          <p:cNvPr id="178" name="TextBox 177"/>
          <p:cNvSpPr txBox="1"/>
          <p:nvPr/>
        </p:nvSpPr>
        <p:spPr>
          <a:xfrm>
            <a:off x="5423915" y="1774589"/>
            <a:ext cx="2252178" cy="369332"/>
          </a:xfrm>
          <a:prstGeom prst="rect">
            <a:avLst/>
          </a:prstGeom>
          <a:noFill/>
        </p:spPr>
        <p:txBody>
          <a:bodyPr wrap="square" rtlCol="0">
            <a:spAutoFit/>
          </a:bodyPr>
          <a:lstStyle/>
          <a:p>
            <a:r>
              <a:rPr lang="zh-CN" altLang="en-US" sz="1800" dirty="0">
                <a:solidFill>
                  <a:schemeClr val="tx1">
                    <a:lumMod val="65000"/>
                    <a:lumOff val="35000"/>
                  </a:schemeClr>
                </a:solidFill>
                <a:latin typeface="微软雅黑" pitchFamily="34" charset="-122"/>
                <a:ea typeface="微软雅黑" pitchFamily="34" charset="-122"/>
              </a:rPr>
              <a:t>支出成本</a:t>
            </a:r>
            <a:r>
              <a:rPr lang="zh-CN" altLang="zh-CN" sz="1800" dirty="0">
                <a:solidFill>
                  <a:schemeClr val="tx1">
                    <a:lumMod val="65000"/>
                    <a:lumOff val="35000"/>
                  </a:schemeClr>
                </a:solidFill>
                <a:latin typeface="微软雅黑" pitchFamily="34" charset="-122"/>
                <a:ea typeface="微软雅黑" pitchFamily="34" charset="-122"/>
              </a:rPr>
              <a:t>概述</a:t>
            </a:r>
          </a:p>
        </p:txBody>
      </p:sp>
      <p:sp>
        <p:nvSpPr>
          <p:cNvPr id="179" name="TextBox 178"/>
          <p:cNvSpPr txBox="1"/>
          <p:nvPr/>
        </p:nvSpPr>
        <p:spPr>
          <a:xfrm>
            <a:off x="5432447" y="2180716"/>
            <a:ext cx="3054018" cy="203132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r>
              <a:rPr lang="zh-CN" altLang="zh-CN" sz="1200" dirty="0"/>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200" dirty="0"/>
          </a:p>
          <a:p>
            <a:endParaRPr lang="zh-CN" altLang="en-US" sz="1200" dirty="0"/>
          </a:p>
        </p:txBody>
      </p:sp>
      <p:sp>
        <p:nvSpPr>
          <p:cNvPr id="180" name="TextBox 179"/>
          <p:cNvSpPr txBox="1"/>
          <p:nvPr/>
        </p:nvSpPr>
        <p:spPr>
          <a:xfrm>
            <a:off x="2265375" y="1301646"/>
            <a:ext cx="788261" cy="830740"/>
          </a:xfrm>
          <a:prstGeom prst="rect">
            <a:avLst/>
          </a:prstGeom>
          <a:noFill/>
        </p:spPr>
        <p:txBody>
          <a:bodyPr wrap="square" rtlCol="0">
            <a:spAutoFit/>
          </a:bodyPr>
          <a:lstStyle/>
          <a:p>
            <a:r>
              <a:rPr lang="en-US" altLang="zh-CN" sz="2399" dirty="0">
                <a:solidFill>
                  <a:schemeClr val="bg1"/>
                </a:solidFill>
                <a:latin typeface="微软雅黑" pitchFamily="34" charset="-122"/>
                <a:ea typeface="微软雅黑" pitchFamily="34" charset="-122"/>
              </a:rPr>
              <a:t>25%</a:t>
            </a:r>
            <a:endParaRPr lang="zh-CN" altLang="zh-CN" sz="2399"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0846155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677"/>
                            </p:stCondLst>
                            <p:childTnLst>
                              <p:par>
                                <p:cTn id="25" presetID="31" presetClass="entr" presetSubtype="0" fill="hold" grpId="0" nodeType="afterEffect">
                                  <p:stCondLst>
                                    <p:cond delay="0"/>
                                  </p:stCondLst>
                                  <p:childTnLst>
                                    <p:set>
                                      <p:cBhvr>
                                        <p:cTn id="26" dur="1" fill="hold">
                                          <p:stCondLst>
                                            <p:cond delay="0"/>
                                          </p:stCondLst>
                                        </p:cTn>
                                        <p:tgtEl>
                                          <p:spTgt spid="166"/>
                                        </p:tgtEl>
                                        <p:attrNameLst>
                                          <p:attrName>style.visibility</p:attrName>
                                        </p:attrNameLst>
                                      </p:cBhvr>
                                      <p:to>
                                        <p:strVal val="visible"/>
                                      </p:to>
                                    </p:set>
                                    <p:anim calcmode="lin" valueType="num">
                                      <p:cBhvr>
                                        <p:cTn id="27" dur="500" fill="hold"/>
                                        <p:tgtEl>
                                          <p:spTgt spid="166"/>
                                        </p:tgtEl>
                                        <p:attrNameLst>
                                          <p:attrName>ppt_w</p:attrName>
                                        </p:attrNameLst>
                                      </p:cBhvr>
                                      <p:tavLst>
                                        <p:tav tm="0">
                                          <p:val>
                                            <p:fltVal val="0"/>
                                          </p:val>
                                        </p:tav>
                                        <p:tav tm="100000">
                                          <p:val>
                                            <p:strVal val="#ppt_w"/>
                                          </p:val>
                                        </p:tav>
                                      </p:tavLst>
                                    </p:anim>
                                    <p:anim calcmode="lin" valueType="num">
                                      <p:cBhvr>
                                        <p:cTn id="28" dur="500" fill="hold"/>
                                        <p:tgtEl>
                                          <p:spTgt spid="166"/>
                                        </p:tgtEl>
                                        <p:attrNameLst>
                                          <p:attrName>ppt_h</p:attrName>
                                        </p:attrNameLst>
                                      </p:cBhvr>
                                      <p:tavLst>
                                        <p:tav tm="0">
                                          <p:val>
                                            <p:fltVal val="0"/>
                                          </p:val>
                                        </p:tav>
                                        <p:tav tm="100000">
                                          <p:val>
                                            <p:strVal val="#ppt_h"/>
                                          </p:val>
                                        </p:tav>
                                      </p:tavLst>
                                    </p:anim>
                                    <p:anim calcmode="lin" valueType="num">
                                      <p:cBhvr>
                                        <p:cTn id="29" dur="500" fill="hold"/>
                                        <p:tgtEl>
                                          <p:spTgt spid="166"/>
                                        </p:tgtEl>
                                        <p:attrNameLst>
                                          <p:attrName>style.rotation</p:attrName>
                                        </p:attrNameLst>
                                      </p:cBhvr>
                                      <p:tavLst>
                                        <p:tav tm="0">
                                          <p:val>
                                            <p:fltVal val="90"/>
                                          </p:val>
                                        </p:tav>
                                        <p:tav tm="100000">
                                          <p:val>
                                            <p:fltVal val="0"/>
                                          </p:val>
                                        </p:tav>
                                      </p:tavLst>
                                    </p:anim>
                                    <p:animEffect transition="in" filter="fade">
                                      <p:cBhvr>
                                        <p:cTn id="30" dur="500"/>
                                        <p:tgtEl>
                                          <p:spTgt spid="166"/>
                                        </p:tgtEl>
                                      </p:cBhvr>
                                    </p:animEffect>
                                  </p:childTnLst>
                                </p:cTn>
                              </p:par>
                            </p:childTnLst>
                          </p:cTn>
                        </p:par>
                        <p:par>
                          <p:cTn id="31" fill="hold">
                            <p:stCondLst>
                              <p:cond delay="2177"/>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72"/>
                                        </p:tgtEl>
                                        <p:attrNameLst>
                                          <p:attrName>style.visibility</p:attrName>
                                        </p:attrNameLst>
                                      </p:cBhvr>
                                      <p:to>
                                        <p:strVal val="visible"/>
                                      </p:to>
                                    </p:set>
                                    <p:anim calcmode="lin" valueType="num">
                                      <p:cBhvr>
                                        <p:cTn id="3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72"/>
                                        </p:tgtEl>
                                        <p:attrNameLst>
                                          <p:attrName>ppt_y</p:attrName>
                                        </p:attrNameLst>
                                      </p:cBhvr>
                                      <p:tavLst>
                                        <p:tav tm="0">
                                          <p:val>
                                            <p:strVal val="#ppt_y"/>
                                          </p:val>
                                        </p:tav>
                                        <p:tav tm="100000">
                                          <p:val>
                                            <p:strVal val="#ppt_y"/>
                                          </p:val>
                                        </p:tav>
                                      </p:tavLst>
                                    </p:anim>
                                    <p:anim calcmode="lin" valueType="num">
                                      <p:cBhvr>
                                        <p:cTn id="3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7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72"/>
                                        </p:tgtEl>
                                      </p:cBhvr>
                                    </p:animEffect>
                                  </p:childTnLst>
                                </p:cTn>
                              </p:par>
                            </p:childTnLst>
                          </p:cTn>
                        </p:par>
                        <p:par>
                          <p:cTn id="39" fill="hold">
                            <p:stCondLst>
                              <p:cond delay="3077"/>
                            </p:stCondLst>
                            <p:childTnLst>
                              <p:par>
                                <p:cTn id="40" presetID="31" presetClass="entr" presetSubtype="0" fill="hold" grpId="0" nodeType="afterEffect">
                                  <p:stCondLst>
                                    <p:cond delay="0"/>
                                  </p:stCondLst>
                                  <p:childTnLst>
                                    <p:set>
                                      <p:cBhvr>
                                        <p:cTn id="41" dur="1" fill="hold">
                                          <p:stCondLst>
                                            <p:cond delay="0"/>
                                          </p:stCondLst>
                                        </p:cTn>
                                        <p:tgtEl>
                                          <p:spTgt spid="168"/>
                                        </p:tgtEl>
                                        <p:attrNameLst>
                                          <p:attrName>style.visibility</p:attrName>
                                        </p:attrNameLst>
                                      </p:cBhvr>
                                      <p:to>
                                        <p:strVal val="visible"/>
                                      </p:to>
                                    </p:set>
                                    <p:anim calcmode="lin" valueType="num">
                                      <p:cBhvr>
                                        <p:cTn id="42" dur="500" fill="hold"/>
                                        <p:tgtEl>
                                          <p:spTgt spid="168"/>
                                        </p:tgtEl>
                                        <p:attrNameLst>
                                          <p:attrName>ppt_w</p:attrName>
                                        </p:attrNameLst>
                                      </p:cBhvr>
                                      <p:tavLst>
                                        <p:tav tm="0">
                                          <p:val>
                                            <p:fltVal val="0"/>
                                          </p:val>
                                        </p:tav>
                                        <p:tav tm="100000">
                                          <p:val>
                                            <p:strVal val="#ppt_w"/>
                                          </p:val>
                                        </p:tav>
                                      </p:tavLst>
                                    </p:anim>
                                    <p:anim calcmode="lin" valueType="num">
                                      <p:cBhvr>
                                        <p:cTn id="43" dur="500" fill="hold"/>
                                        <p:tgtEl>
                                          <p:spTgt spid="168"/>
                                        </p:tgtEl>
                                        <p:attrNameLst>
                                          <p:attrName>ppt_h</p:attrName>
                                        </p:attrNameLst>
                                      </p:cBhvr>
                                      <p:tavLst>
                                        <p:tav tm="0">
                                          <p:val>
                                            <p:fltVal val="0"/>
                                          </p:val>
                                        </p:tav>
                                        <p:tav tm="100000">
                                          <p:val>
                                            <p:strVal val="#ppt_h"/>
                                          </p:val>
                                        </p:tav>
                                      </p:tavLst>
                                    </p:anim>
                                    <p:anim calcmode="lin" valueType="num">
                                      <p:cBhvr>
                                        <p:cTn id="44" dur="500" fill="hold"/>
                                        <p:tgtEl>
                                          <p:spTgt spid="168"/>
                                        </p:tgtEl>
                                        <p:attrNameLst>
                                          <p:attrName>style.rotation</p:attrName>
                                        </p:attrNameLst>
                                      </p:cBhvr>
                                      <p:tavLst>
                                        <p:tav tm="0">
                                          <p:val>
                                            <p:fltVal val="90"/>
                                          </p:val>
                                        </p:tav>
                                        <p:tav tm="100000">
                                          <p:val>
                                            <p:fltVal val="0"/>
                                          </p:val>
                                        </p:tav>
                                      </p:tavLst>
                                    </p:anim>
                                    <p:animEffect transition="in" filter="fade">
                                      <p:cBhvr>
                                        <p:cTn id="45" dur="500"/>
                                        <p:tgtEl>
                                          <p:spTgt spid="168"/>
                                        </p:tgtEl>
                                      </p:cBhvr>
                                    </p:animEffect>
                                  </p:childTnLst>
                                </p:cTn>
                              </p:par>
                            </p:childTnLst>
                          </p:cTn>
                        </p:par>
                        <p:par>
                          <p:cTn id="46" fill="hold">
                            <p:stCondLst>
                              <p:cond delay="3577"/>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80"/>
                                        </p:tgtEl>
                                        <p:attrNameLst>
                                          <p:attrName>style.visibility</p:attrName>
                                        </p:attrNameLst>
                                      </p:cBhvr>
                                      <p:to>
                                        <p:strVal val="visible"/>
                                      </p:to>
                                    </p:set>
                                    <p:anim calcmode="lin" valueType="num">
                                      <p:cBhvr>
                                        <p:cTn id="49" dur="500" fill="hold"/>
                                        <p:tgtEl>
                                          <p:spTgt spid="180"/>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80"/>
                                        </p:tgtEl>
                                        <p:attrNameLst>
                                          <p:attrName>ppt_y</p:attrName>
                                        </p:attrNameLst>
                                      </p:cBhvr>
                                      <p:tavLst>
                                        <p:tav tm="0">
                                          <p:val>
                                            <p:strVal val="#ppt_y"/>
                                          </p:val>
                                        </p:tav>
                                        <p:tav tm="100000">
                                          <p:val>
                                            <p:strVal val="#ppt_y"/>
                                          </p:val>
                                        </p:tav>
                                      </p:tavLst>
                                    </p:anim>
                                    <p:anim calcmode="lin" valueType="num">
                                      <p:cBhvr>
                                        <p:cTn id="51" dur="500" fill="hold"/>
                                        <p:tgtEl>
                                          <p:spTgt spid="180"/>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8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80"/>
                                        </p:tgtEl>
                                      </p:cBhvr>
                                    </p:animEffect>
                                  </p:childTnLst>
                                </p:cTn>
                              </p:par>
                            </p:childTnLst>
                          </p:cTn>
                        </p:par>
                        <p:par>
                          <p:cTn id="54" fill="hold">
                            <p:stCondLst>
                              <p:cond delay="4177"/>
                            </p:stCondLst>
                            <p:childTnLst>
                              <p:par>
                                <p:cTn id="55" presetID="53" presetClass="entr" presetSubtype="16" fill="hold" grpId="0" nodeType="afterEffect">
                                  <p:stCondLst>
                                    <p:cond delay="0"/>
                                  </p:stCondLst>
                                  <p:childTnLst>
                                    <p:set>
                                      <p:cBhvr>
                                        <p:cTn id="56" dur="1" fill="hold">
                                          <p:stCondLst>
                                            <p:cond delay="0"/>
                                          </p:stCondLst>
                                        </p:cTn>
                                        <p:tgtEl>
                                          <p:spTgt spid="171"/>
                                        </p:tgtEl>
                                        <p:attrNameLst>
                                          <p:attrName>style.visibility</p:attrName>
                                        </p:attrNameLst>
                                      </p:cBhvr>
                                      <p:to>
                                        <p:strVal val="visible"/>
                                      </p:to>
                                    </p:set>
                                    <p:anim calcmode="lin" valueType="num">
                                      <p:cBhvr>
                                        <p:cTn id="57" dur="400" fill="hold"/>
                                        <p:tgtEl>
                                          <p:spTgt spid="171"/>
                                        </p:tgtEl>
                                        <p:attrNameLst>
                                          <p:attrName>ppt_w</p:attrName>
                                        </p:attrNameLst>
                                      </p:cBhvr>
                                      <p:tavLst>
                                        <p:tav tm="0">
                                          <p:val>
                                            <p:fltVal val="0"/>
                                          </p:val>
                                        </p:tav>
                                        <p:tav tm="100000">
                                          <p:val>
                                            <p:strVal val="#ppt_w"/>
                                          </p:val>
                                        </p:tav>
                                      </p:tavLst>
                                    </p:anim>
                                    <p:anim calcmode="lin" valueType="num">
                                      <p:cBhvr>
                                        <p:cTn id="58" dur="400" fill="hold"/>
                                        <p:tgtEl>
                                          <p:spTgt spid="171"/>
                                        </p:tgtEl>
                                        <p:attrNameLst>
                                          <p:attrName>ppt_h</p:attrName>
                                        </p:attrNameLst>
                                      </p:cBhvr>
                                      <p:tavLst>
                                        <p:tav tm="0">
                                          <p:val>
                                            <p:fltVal val="0"/>
                                          </p:val>
                                        </p:tav>
                                        <p:tav tm="100000">
                                          <p:val>
                                            <p:strVal val="#ppt_h"/>
                                          </p:val>
                                        </p:tav>
                                      </p:tavLst>
                                    </p:anim>
                                    <p:animEffect transition="in" filter="fade">
                                      <p:cBhvr>
                                        <p:cTn id="59" dur="400"/>
                                        <p:tgtEl>
                                          <p:spTgt spid="171"/>
                                        </p:tgtEl>
                                      </p:cBhvr>
                                    </p:animEffect>
                                  </p:childTnLst>
                                </p:cTn>
                              </p:par>
                            </p:childTnLst>
                          </p:cTn>
                        </p:par>
                        <p:par>
                          <p:cTn id="60" fill="hold">
                            <p:stCondLst>
                              <p:cond delay="4577"/>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6"/>
                                        </p:tgtEl>
                                        <p:attrNameLst>
                                          <p:attrName>style.visibility</p:attrName>
                                        </p:attrNameLst>
                                      </p:cBhvr>
                                      <p:to>
                                        <p:strVal val="visible"/>
                                      </p:to>
                                    </p:set>
                                    <p:anim calcmode="lin" valueType="num">
                                      <p:cBhvr>
                                        <p:cTn id="63" dur="500" fill="hold"/>
                                        <p:tgtEl>
                                          <p:spTgt spid="17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6"/>
                                        </p:tgtEl>
                                        <p:attrNameLst>
                                          <p:attrName>ppt_y</p:attrName>
                                        </p:attrNameLst>
                                      </p:cBhvr>
                                      <p:tavLst>
                                        <p:tav tm="0">
                                          <p:val>
                                            <p:strVal val="#ppt_y"/>
                                          </p:val>
                                        </p:tav>
                                        <p:tav tm="100000">
                                          <p:val>
                                            <p:strVal val="#ppt_y"/>
                                          </p:val>
                                        </p:tav>
                                      </p:tavLst>
                                    </p:anim>
                                    <p:anim calcmode="lin" valueType="num">
                                      <p:cBhvr>
                                        <p:cTn id="65" dur="500" fill="hold"/>
                                        <p:tgtEl>
                                          <p:spTgt spid="17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6"/>
                                        </p:tgtEl>
                                      </p:cBhvr>
                                    </p:animEffect>
                                  </p:childTnLst>
                                </p:cTn>
                              </p:par>
                            </p:childTnLst>
                          </p:cTn>
                        </p:par>
                        <p:par>
                          <p:cTn id="68" fill="hold">
                            <p:stCondLst>
                              <p:cond delay="5177"/>
                            </p:stCondLst>
                            <p:childTnLst>
                              <p:par>
                                <p:cTn id="69" presetID="31" presetClass="entr" presetSubtype="0" fill="hold" grpId="0" nodeType="afterEffect">
                                  <p:stCondLst>
                                    <p:cond delay="0"/>
                                  </p:stCondLst>
                                  <p:childTnLst>
                                    <p:set>
                                      <p:cBhvr>
                                        <p:cTn id="70" dur="1" fill="hold">
                                          <p:stCondLst>
                                            <p:cond delay="0"/>
                                          </p:stCondLst>
                                        </p:cTn>
                                        <p:tgtEl>
                                          <p:spTgt spid="170"/>
                                        </p:tgtEl>
                                        <p:attrNameLst>
                                          <p:attrName>style.visibility</p:attrName>
                                        </p:attrNameLst>
                                      </p:cBhvr>
                                      <p:to>
                                        <p:strVal val="visible"/>
                                      </p:to>
                                    </p:set>
                                    <p:anim calcmode="lin" valueType="num">
                                      <p:cBhvr>
                                        <p:cTn id="71" dur="500" fill="hold"/>
                                        <p:tgtEl>
                                          <p:spTgt spid="170"/>
                                        </p:tgtEl>
                                        <p:attrNameLst>
                                          <p:attrName>ppt_w</p:attrName>
                                        </p:attrNameLst>
                                      </p:cBhvr>
                                      <p:tavLst>
                                        <p:tav tm="0">
                                          <p:val>
                                            <p:fltVal val="0"/>
                                          </p:val>
                                        </p:tav>
                                        <p:tav tm="100000">
                                          <p:val>
                                            <p:strVal val="#ppt_w"/>
                                          </p:val>
                                        </p:tav>
                                      </p:tavLst>
                                    </p:anim>
                                    <p:anim calcmode="lin" valueType="num">
                                      <p:cBhvr>
                                        <p:cTn id="72" dur="500" fill="hold"/>
                                        <p:tgtEl>
                                          <p:spTgt spid="170"/>
                                        </p:tgtEl>
                                        <p:attrNameLst>
                                          <p:attrName>ppt_h</p:attrName>
                                        </p:attrNameLst>
                                      </p:cBhvr>
                                      <p:tavLst>
                                        <p:tav tm="0">
                                          <p:val>
                                            <p:fltVal val="0"/>
                                          </p:val>
                                        </p:tav>
                                        <p:tav tm="100000">
                                          <p:val>
                                            <p:strVal val="#ppt_h"/>
                                          </p:val>
                                        </p:tav>
                                      </p:tavLst>
                                    </p:anim>
                                    <p:anim calcmode="lin" valueType="num">
                                      <p:cBhvr>
                                        <p:cTn id="73" dur="500" fill="hold"/>
                                        <p:tgtEl>
                                          <p:spTgt spid="170"/>
                                        </p:tgtEl>
                                        <p:attrNameLst>
                                          <p:attrName>style.rotation</p:attrName>
                                        </p:attrNameLst>
                                      </p:cBhvr>
                                      <p:tavLst>
                                        <p:tav tm="0">
                                          <p:val>
                                            <p:fltVal val="90"/>
                                          </p:val>
                                        </p:tav>
                                        <p:tav tm="100000">
                                          <p:val>
                                            <p:fltVal val="0"/>
                                          </p:val>
                                        </p:tav>
                                      </p:tavLst>
                                    </p:anim>
                                    <p:animEffect transition="in" filter="fade">
                                      <p:cBhvr>
                                        <p:cTn id="74" dur="500"/>
                                        <p:tgtEl>
                                          <p:spTgt spid="170"/>
                                        </p:tgtEl>
                                      </p:cBhvr>
                                    </p:animEffect>
                                  </p:childTnLst>
                                </p:cTn>
                              </p:par>
                            </p:childTnLst>
                          </p:cTn>
                        </p:par>
                        <p:par>
                          <p:cTn id="75" fill="hold">
                            <p:stCondLst>
                              <p:cond delay="5677"/>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75"/>
                                        </p:tgtEl>
                                        <p:attrNameLst>
                                          <p:attrName>style.visibility</p:attrName>
                                        </p:attrNameLst>
                                      </p:cBhvr>
                                      <p:to>
                                        <p:strVal val="visible"/>
                                      </p:to>
                                    </p:set>
                                    <p:anim calcmode="lin" valueType="num">
                                      <p:cBhvr>
                                        <p:cTn id="78" dur="500" fill="hold"/>
                                        <p:tgtEl>
                                          <p:spTgt spid="175"/>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75"/>
                                        </p:tgtEl>
                                        <p:attrNameLst>
                                          <p:attrName>ppt_y</p:attrName>
                                        </p:attrNameLst>
                                      </p:cBhvr>
                                      <p:tavLst>
                                        <p:tav tm="0">
                                          <p:val>
                                            <p:strVal val="#ppt_y"/>
                                          </p:val>
                                        </p:tav>
                                        <p:tav tm="100000">
                                          <p:val>
                                            <p:strVal val="#ppt_y"/>
                                          </p:val>
                                        </p:tav>
                                      </p:tavLst>
                                    </p:anim>
                                    <p:anim calcmode="lin" valueType="num">
                                      <p:cBhvr>
                                        <p:cTn id="80" dur="500" fill="hold"/>
                                        <p:tgtEl>
                                          <p:spTgt spid="175"/>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75"/>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75"/>
                                        </p:tgtEl>
                                      </p:cBhvr>
                                    </p:animEffect>
                                  </p:childTnLst>
                                </p:cTn>
                              </p:par>
                            </p:childTnLst>
                          </p:cTn>
                        </p:par>
                        <p:par>
                          <p:cTn id="83" fill="hold">
                            <p:stCondLst>
                              <p:cond delay="6277"/>
                            </p:stCondLst>
                            <p:childTnLst>
                              <p:par>
                                <p:cTn id="84" presetID="31" presetClass="entr" presetSubtype="0" fill="hold" grpId="0" nodeType="afterEffect">
                                  <p:stCondLst>
                                    <p:cond delay="0"/>
                                  </p:stCondLst>
                                  <p:childTnLst>
                                    <p:set>
                                      <p:cBhvr>
                                        <p:cTn id="85" dur="1" fill="hold">
                                          <p:stCondLst>
                                            <p:cond delay="0"/>
                                          </p:stCondLst>
                                        </p:cTn>
                                        <p:tgtEl>
                                          <p:spTgt spid="169"/>
                                        </p:tgtEl>
                                        <p:attrNameLst>
                                          <p:attrName>style.visibility</p:attrName>
                                        </p:attrNameLst>
                                      </p:cBhvr>
                                      <p:to>
                                        <p:strVal val="visible"/>
                                      </p:to>
                                    </p:set>
                                    <p:anim calcmode="lin" valueType="num">
                                      <p:cBhvr>
                                        <p:cTn id="86" dur="500" fill="hold"/>
                                        <p:tgtEl>
                                          <p:spTgt spid="169"/>
                                        </p:tgtEl>
                                        <p:attrNameLst>
                                          <p:attrName>ppt_w</p:attrName>
                                        </p:attrNameLst>
                                      </p:cBhvr>
                                      <p:tavLst>
                                        <p:tav tm="0">
                                          <p:val>
                                            <p:fltVal val="0"/>
                                          </p:val>
                                        </p:tav>
                                        <p:tav tm="100000">
                                          <p:val>
                                            <p:strVal val="#ppt_w"/>
                                          </p:val>
                                        </p:tav>
                                      </p:tavLst>
                                    </p:anim>
                                    <p:anim calcmode="lin" valueType="num">
                                      <p:cBhvr>
                                        <p:cTn id="87" dur="500" fill="hold"/>
                                        <p:tgtEl>
                                          <p:spTgt spid="169"/>
                                        </p:tgtEl>
                                        <p:attrNameLst>
                                          <p:attrName>ppt_h</p:attrName>
                                        </p:attrNameLst>
                                      </p:cBhvr>
                                      <p:tavLst>
                                        <p:tav tm="0">
                                          <p:val>
                                            <p:fltVal val="0"/>
                                          </p:val>
                                        </p:tav>
                                        <p:tav tm="100000">
                                          <p:val>
                                            <p:strVal val="#ppt_h"/>
                                          </p:val>
                                        </p:tav>
                                      </p:tavLst>
                                    </p:anim>
                                    <p:anim calcmode="lin" valueType="num">
                                      <p:cBhvr>
                                        <p:cTn id="88" dur="500" fill="hold"/>
                                        <p:tgtEl>
                                          <p:spTgt spid="169"/>
                                        </p:tgtEl>
                                        <p:attrNameLst>
                                          <p:attrName>style.rotation</p:attrName>
                                        </p:attrNameLst>
                                      </p:cBhvr>
                                      <p:tavLst>
                                        <p:tav tm="0">
                                          <p:val>
                                            <p:fltVal val="90"/>
                                          </p:val>
                                        </p:tav>
                                        <p:tav tm="100000">
                                          <p:val>
                                            <p:fltVal val="0"/>
                                          </p:val>
                                        </p:tav>
                                      </p:tavLst>
                                    </p:anim>
                                    <p:animEffect transition="in" filter="fade">
                                      <p:cBhvr>
                                        <p:cTn id="89" dur="500"/>
                                        <p:tgtEl>
                                          <p:spTgt spid="169"/>
                                        </p:tgtEl>
                                      </p:cBhvr>
                                    </p:animEffect>
                                  </p:childTnLst>
                                </p:cTn>
                              </p:par>
                            </p:childTnLst>
                          </p:cTn>
                        </p:par>
                        <p:par>
                          <p:cTn id="90" fill="hold">
                            <p:stCondLst>
                              <p:cond delay="6777"/>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174"/>
                                        </p:tgtEl>
                                        <p:attrNameLst>
                                          <p:attrName>style.visibility</p:attrName>
                                        </p:attrNameLst>
                                      </p:cBhvr>
                                      <p:to>
                                        <p:strVal val="visible"/>
                                      </p:to>
                                    </p:set>
                                    <p:anim calcmode="lin" valueType="num">
                                      <p:cBhvr>
                                        <p:cTn id="93" dur="500" fill="hold"/>
                                        <p:tgtEl>
                                          <p:spTgt spid="17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74"/>
                                        </p:tgtEl>
                                        <p:attrNameLst>
                                          <p:attrName>ppt_y</p:attrName>
                                        </p:attrNameLst>
                                      </p:cBhvr>
                                      <p:tavLst>
                                        <p:tav tm="0">
                                          <p:val>
                                            <p:strVal val="#ppt_y"/>
                                          </p:val>
                                        </p:tav>
                                        <p:tav tm="100000">
                                          <p:val>
                                            <p:strVal val="#ppt_y"/>
                                          </p:val>
                                        </p:tav>
                                      </p:tavLst>
                                    </p:anim>
                                    <p:anim calcmode="lin" valueType="num">
                                      <p:cBhvr>
                                        <p:cTn id="95" dur="500" fill="hold"/>
                                        <p:tgtEl>
                                          <p:spTgt spid="17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7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74"/>
                                        </p:tgtEl>
                                      </p:cBhvr>
                                    </p:animEffect>
                                  </p:childTnLst>
                                </p:cTn>
                              </p:par>
                            </p:childTnLst>
                          </p:cTn>
                        </p:par>
                        <p:par>
                          <p:cTn id="98" fill="hold">
                            <p:stCondLst>
                              <p:cond delay="7377"/>
                            </p:stCondLst>
                            <p:childTnLst>
                              <p:par>
                                <p:cTn id="99" presetID="31" presetClass="entr" presetSubtype="0" fill="hold" grpId="0" nodeType="afterEffect">
                                  <p:stCondLst>
                                    <p:cond delay="0"/>
                                  </p:stCondLst>
                                  <p:childTnLst>
                                    <p:set>
                                      <p:cBhvr>
                                        <p:cTn id="100" dur="1" fill="hold">
                                          <p:stCondLst>
                                            <p:cond delay="0"/>
                                          </p:stCondLst>
                                        </p:cTn>
                                        <p:tgtEl>
                                          <p:spTgt spid="167"/>
                                        </p:tgtEl>
                                        <p:attrNameLst>
                                          <p:attrName>style.visibility</p:attrName>
                                        </p:attrNameLst>
                                      </p:cBhvr>
                                      <p:to>
                                        <p:strVal val="visible"/>
                                      </p:to>
                                    </p:set>
                                    <p:anim calcmode="lin" valueType="num">
                                      <p:cBhvr>
                                        <p:cTn id="101" dur="500" fill="hold"/>
                                        <p:tgtEl>
                                          <p:spTgt spid="167"/>
                                        </p:tgtEl>
                                        <p:attrNameLst>
                                          <p:attrName>ppt_w</p:attrName>
                                        </p:attrNameLst>
                                      </p:cBhvr>
                                      <p:tavLst>
                                        <p:tav tm="0">
                                          <p:val>
                                            <p:fltVal val="0"/>
                                          </p:val>
                                        </p:tav>
                                        <p:tav tm="100000">
                                          <p:val>
                                            <p:strVal val="#ppt_w"/>
                                          </p:val>
                                        </p:tav>
                                      </p:tavLst>
                                    </p:anim>
                                    <p:anim calcmode="lin" valueType="num">
                                      <p:cBhvr>
                                        <p:cTn id="102" dur="500" fill="hold"/>
                                        <p:tgtEl>
                                          <p:spTgt spid="167"/>
                                        </p:tgtEl>
                                        <p:attrNameLst>
                                          <p:attrName>ppt_h</p:attrName>
                                        </p:attrNameLst>
                                      </p:cBhvr>
                                      <p:tavLst>
                                        <p:tav tm="0">
                                          <p:val>
                                            <p:fltVal val="0"/>
                                          </p:val>
                                        </p:tav>
                                        <p:tav tm="100000">
                                          <p:val>
                                            <p:strVal val="#ppt_h"/>
                                          </p:val>
                                        </p:tav>
                                      </p:tavLst>
                                    </p:anim>
                                    <p:anim calcmode="lin" valueType="num">
                                      <p:cBhvr>
                                        <p:cTn id="103" dur="500" fill="hold"/>
                                        <p:tgtEl>
                                          <p:spTgt spid="167"/>
                                        </p:tgtEl>
                                        <p:attrNameLst>
                                          <p:attrName>style.rotation</p:attrName>
                                        </p:attrNameLst>
                                      </p:cBhvr>
                                      <p:tavLst>
                                        <p:tav tm="0">
                                          <p:val>
                                            <p:fltVal val="90"/>
                                          </p:val>
                                        </p:tav>
                                        <p:tav tm="100000">
                                          <p:val>
                                            <p:fltVal val="0"/>
                                          </p:val>
                                        </p:tav>
                                      </p:tavLst>
                                    </p:anim>
                                    <p:animEffect transition="in" filter="fade">
                                      <p:cBhvr>
                                        <p:cTn id="104" dur="500"/>
                                        <p:tgtEl>
                                          <p:spTgt spid="167"/>
                                        </p:tgtEl>
                                      </p:cBhvr>
                                    </p:animEffect>
                                  </p:childTnLst>
                                </p:cTn>
                              </p:par>
                            </p:childTnLst>
                          </p:cTn>
                        </p:par>
                        <p:par>
                          <p:cTn id="105" fill="hold">
                            <p:stCondLst>
                              <p:cond delay="7877"/>
                            </p:stCondLst>
                            <p:childTnLst>
                              <p:par>
                                <p:cTn id="106" presetID="41" presetClass="entr" presetSubtype="0" fill="hold" grpId="0" nodeType="afterEffect">
                                  <p:stCondLst>
                                    <p:cond delay="0"/>
                                  </p:stCondLst>
                                  <p:iterate type="lt">
                                    <p:tmPct val="10000"/>
                                  </p:iterate>
                                  <p:childTnLst>
                                    <p:set>
                                      <p:cBhvr>
                                        <p:cTn id="107" dur="1" fill="hold">
                                          <p:stCondLst>
                                            <p:cond delay="0"/>
                                          </p:stCondLst>
                                        </p:cTn>
                                        <p:tgtEl>
                                          <p:spTgt spid="173"/>
                                        </p:tgtEl>
                                        <p:attrNameLst>
                                          <p:attrName>style.visibility</p:attrName>
                                        </p:attrNameLst>
                                      </p:cBhvr>
                                      <p:to>
                                        <p:strVal val="visible"/>
                                      </p:to>
                                    </p:set>
                                    <p:anim calcmode="lin" valueType="num">
                                      <p:cBhvr>
                                        <p:cTn id="108" dur="500" fill="hold"/>
                                        <p:tgtEl>
                                          <p:spTgt spid="173"/>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173"/>
                                        </p:tgtEl>
                                        <p:attrNameLst>
                                          <p:attrName>ppt_y</p:attrName>
                                        </p:attrNameLst>
                                      </p:cBhvr>
                                      <p:tavLst>
                                        <p:tav tm="0">
                                          <p:val>
                                            <p:strVal val="#ppt_y"/>
                                          </p:val>
                                        </p:tav>
                                        <p:tav tm="100000">
                                          <p:val>
                                            <p:strVal val="#ppt_y"/>
                                          </p:val>
                                        </p:tav>
                                      </p:tavLst>
                                    </p:anim>
                                    <p:anim calcmode="lin" valueType="num">
                                      <p:cBhvr>
                                        <p:cTn id="110" dur="500" fill="hold"/>
                                        <p:tgtEl>
                                          <p:spTgt spid="173"/>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173"/>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173"/>
                                        </p:tgtEl>
                                      </p:cBhvr>
                                    </p:animEffect>
                                  </p:childTnLst>
                                </p:cTn>
                              </p:par>
                            </p:childTnLst>
                          </p:cTn>
                        </p:par>
                        <p:par>
                          <p:cTn id="113" fill="hold">
                            <p:stCondLst>
                              <p:cond delay="8477"/>
                            </p:stCondLst>
                            <p:childTnLst>
                              <p:par>
                                <p:cTn id="114" presetID="22" presetClass="entr" presetSubtype="8" fill="hold" nodeType="afterEffect">
                                  <p:stCondLst>
                                    <p:cond delay="0"/>
                                  </p:stCondLst>
                                  <p:childTnLst>
                                    <p:set>
                                      <p:cBhvr>
                                        <p:cTn id="115" dur="1" fill="hold">
                                          <p:stCondLst>
                                            <p:cond delay="0"/>
                                          </p:stCondLst>
                                        </p:cTn>
                                        <p:tgtEl>
                                          <p:spTgt spid="137"/>
                                        </p:tgtEl>
                                        <p:attrNameLst>
                                          <p:attrName>style.visibility</p:attrName>
                                        </p:attrNameLst>
                                      </p:cBhvr>
                                      <p:to>
                                        <p:strVal val="visible"/>
                                      </p:to>
                                    </p:set>
                                    <p:animEffect transition="in" filter="wipe(left)">
                                      <p:cBhvr>
                                        <p:cTn id="116" dur="250"/>
                                        <p:tgtEl>
                                          <p:spTgt spid="137"/>
                                        </p:tgtEl>
                                      </p:cBhvr>
                                    </p:animEffect>
                                  </p:childTnLst>
                                </p:cTn>
                              </p:par>
                            </p:childTnLst>
                          </p:cTn>
                        </p:par>
                        <p:par>
                          <p:cTn id="117" fill="hold">
                            <p:stCondLst>
                              <p:cond delay="8727"/>
                            </p:stCondLst>
                            <p:childTnLst>
                              <p:par>
                                <p:cTn id="118" presetID="22" presetClass="entr" presetSubtype="2" fill="hold" nodeType="afterEffect">
                                  <p:stCondLst>
                                    <p:cond delay="0"/>
                                  </p:stCondLst>
                                  <p:childTnLst>
                                    <p:set>
                                      <p:cBhvr>
                                        <p:cTn id="119" dur="1" fill="hold">
                                          <p:stCondLst>
                                            <p:cond delay="0"/>
                                          </p:stCondLst>
                                        </p:cTn>
                                        <p:tgtEl>
                                          <p:spTgt spid="138"/>
                                        </p:tgtEl>
                                        <p:attrNameLst>
                                          <p:attrName>style.visibility</p:attrName>
                                        </p:attrNameLst>
                                      </p:cBhvr>
                                      <p:to>
                                        <p:strVal val="visible"/>
                                      </p:to>
                                    </p:set>
                                    <p:animEffect transition="in" filter="wipe(right)">
                                      <p:cBhvr>
                                        <p:cTn id="120" dur="250"/>
                                        <p:tgtEl>
                                          <p:spTgt spid="138"/>
                                        </p:tgtEl>
                                      </p:cBhvr>
                                    </p:animEffect>
                                  </p:childTnLst>
                                </p:cTn>
                              </p:par>
                            </p:childTnLst>
                          </p:cTn>
                        </p:par>
                        <p:par>
                          <p:cTn id="121" fill="hold">
                            <p:stCondLst>
                              <p:cond delay="8977"/>
                            </p:stCondLst>
                            <p:childTnLst>
                              <p:par>
                                <p:cTn id="122" presetID="22" presetClass="entr" presetSubtype="2" fill="hold" nodeType="afterEffect">
                                  <p:stCondLst>
                                    <p:cond delay="0"/>
                                  </p:stCondLst>
                                  <p:childTnLst>
                                    <p:set>
                                      <p:cBhvr>
                                        <p:cTn id="123" dur="1" fill="hold">
                                          <p:stCondLst>
                                            <p:cond delay="0"/>
                                          </p:stCondLst>
                                        </p:cTn>
                                        <p:tgtEl>
                                          <p:spTgt spid="129"/>
                                        </p:tgtEl>
                                        <p:attrNameLst>
                                          <p:attrName>style.visibility</p:attrName>
                                        </p:attrNameLst>
                                      </p:cBhvr>
                                      <p:to>
                                        <p:strVal val="visible"/>
                                      </p:to>
                                    </p:set>
                                    <p:animEffect transition="in" filter="wipe(right)">
                                      <p:cBhvr>
                                        <p:cTn id="124" dur="250"/>
                                        <p:tgtEl>
                                          <p:spTgt spid="129"/>
                                        </p:tgtEl>
                                      </p:cBhvr>
                                    </p:animEffect>
                                  </p:childTnLst>
                                </p:cTn>
                              </p:par>
                              <p:par>
                                <p:cTn id="125" presetID="22" presetClass="entr" presetSubtype="8" fill="hold" nodeType="withEffect">
                                  <p:stCondLst>
                                    <p:cond delay="0"/>
                                  </p:stCondLst>
                                  <p:childTnLst>
                                    <p:set>
                                      <p:cBhvr>
                                        <p:cTn id="126" dur="1" fill="hold">
                                          <p:stCondLst>
                                            <p:cond delay="0"/>
                                          </p:stCondLst>
                                        </p:cTn>
                                        <p:tgtEl>
                                          <p:spTgt spid="130"/>
                                        </p:tgtEl>
                                        <p:attrNameLst>
                                          <p:attrName>style.visibility</p:attrName>
                                        </p:attrNameLst>
                                      </p:cBhvr>
                                      <p:to>
                                        <p:strVal val="visible"/>
                                      </p:to>
                                    </p:set>
                                    <p:animEffect transition="in" filter="wipe(left)">
                                      <p:cBhvr>
                                        <p:cTn id="127" dur="250"/>
                                        <p:tgtEl>
                                          <p:spTgt spid="130"/>
                                        </p:tgtEl>
                                      </p:cBhvr>
                                    </p:animEffect>
                                  </p:childTnLst>
                                </p:cTn>
                              </p:par>
                            </p:childTnLst>
                          </p:cTn>
                        </p:par>
                        <p:par>
                          <p:cTn id="128" fill="hold">
                            <p:stCondLst>
                              <p:cond delay="9227"/>
                            </p:stCondLst>
                            <p:childTnLst>
                              <p:par>
                                <p:cTn id="129" presetID="22" presetClass="entr" presetSubtype="8" fill="hold" nodeType="afterEffect">
                                  <p:stCondLst>
                                    <p:cond delay="0"/>
                                  </p:stCondLst>
                                  <p:childTnLst>
                                    <p:set>
                                      <p:cBhvr>
                                        <p:cTn id="130" dur="1" fill="hold">
                                          <p:stCondLst>
                                            <p:cond delay="0"/>
                                          </p:stCondLst>
                                        </p:cTn>
                                        <p:tgtEl>
                                          <p:spTgt spid="165"/>
                                        </p:tgtEl>
                                        <p:attrNameLst>
                                          <p:attrName>style.visibility</p:attrName>
                                        </p:attrNameLst>
                                      </p:cBhvr>
                                      <p:to>
                                        <p:strVal val="visible"/>
                                      </p:to>
                                    </p:set>
                                    <p:animEffect transition="in" filter="wipe(left)">
                                      <p:cBhvr>
                                        <p:cTn id="131" dur="250"/>
                                        <p:tgtEl>
                                          <p:spTgt spid="165"/>
                                        </p:tgtEl>
                                      </p:cBhvr>
                                    </p:animEffect>
                                  </p:childTnLst>
                                </p:cTn>
                              </p:par>
                            </p:childTnLst>
                          </p:cTn>
                        </p:par>
                        <p:par>
                          <p:cTn id="132" fill="hold">
                            <p:stCondLst>
                              <p:cond delay="9477"/>
                            </p:stCondLst>
                            <p:childTnLst>
                              <p:par>
                                <p:cTn id="133" presetID="22" presetClass="entr" presetSubtype="8" fill="hold" grpId="0" nodeType="afterEffect">
                                  <p:stCondLst>
                                    <p:cond delay="0"/>
                                  </p:stCondLst>
                                  <p:childTnLst>
                                    <p:set>
                                      <p:cBhvr>
                                        <p:cTn id="134" dur="1" fill="hold">
                                          <p:stCondLst>
                                            <p:cond delay="0"/>
                                          </p:stCondLst>
                                        </p:cTn>
                                        <p:tgtEl>
                                          <p:spTgt spid="177"/>
                                        </p:tgtEl>
                                        <p:attrNameLst>
                                          <p:attrName>style.visibility</p:attrName>
                                        </p:attrNameLst>
                                      </p:cBhvr>
                                      <p:to>
                                        <p:strVal val="visible"/>
                                      </p:to>
                                    </p:set>
                                    <p:animEffect transition="in" filter="wipe(left)">
                                      <p:cBhvr>
                                        <p:cTn id="135" dur="250"/>
                                        <p:tgtEl>
                                          <p:spTgt spid="177"/>
                                        </p:tgtEl>
                                      </p:cBhvr>
                                    </p:animEffect>
                                  </p:childTnLst>
                                </p:cTn>
                              </p:par>
                            </p:childTnLst>
                          </p:cTn>
                        </p:par>
                        <p:par>
                          <p:cTn id="136" fill="hold">
                            <p:stCondLst>
                              <p:cond delay="9727"/>
                            </p:stCondLst>
                            <p:childTnLst>
                              <p:par>
                                <p:cTn id="137" presetID="41" presetClass="entr" presetSubtype="0" fill="hold" grpId="0" nodeType="afterEffect">
                                  <p:stCondLst>
                                    <p:cond delay="0"/>
                                  </p:stCondLst>
                                  <p:iterate type="lt">
                                    <p:tmPct val="6667"/>
                                  </p:iterate>
                                  <p:childTnLst>
                                    <p:set>
                                      <p:cBhvr>
                                        <p:cTn id="138" dur="1" fill="hold">
                                          <p:stCondLst>
                                            <p:cond delay="0"/>
                                          </p:stCondLst>
                                        </p:cTn>
                                        <p:tgtEl>
                                          <p:spTgt spid="178"/>
                                        </p:tgtEl>
                                        <p:attrNameLst>
                                          <p:attrName>style.visibility</p:attrName>
                                        </p:attrNameLst>
                                      </p:cBhvr>
                                      <p:to>
                                        <p:strVal val="visible"/>
                                      </p:to>
                                    </p:set>
                                    <p:anim calcmode="lin" valueType="num">
                                      <p:cBhvr>
                                        <p:cTn id="139" dur="500" fill="hold"/>
                                        <p:tgtEl>
                                          <p:spTgt spid="178"/>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178"/>
                                        </p:tgtEl>
                                        <p:attrNameLst>
                                          <p:attrName>ppt_y</p:attrName>
                                        </p:attrNameLst>
                                      </p:cBhvr>
                                      <p:tavLst>
                                        <p:tav tm="0">
                                          <p:val>
                                            <p:strVal val="#ppt_y"/>
                                          </p:val>
                                        </p:tav>
                                        <p:tav tm="100000">
                                          <p:val>
                                            <p:strVal val="#ppt_y"/>
                                          </p:val>
                                        </p:tav>
                                      </p:tavLst>
                                    </p:anim>
                                    <p:anim calcmode="lin" valueType="num">
                                      <p:cBhvr>
                                        <p:cTn id="141" dur="500" fill="hold"/>
                                        <p:tgtEl>
                                          <p:spTgt spid="178"/>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178"/>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178"/>
                                        </p:tgtEl>
                                      </p:cBhvr>
                                    </p:animEffect>
                                  </p:childTnLst>
                                </p:cTn>
                              </p:par>
                            </p:childTnLst>
                          </p:cTn>
                        </p:par>
                        <p:par>
                          <p:cTn id="144" fill="hold">
                            <p:stCondLst>
                              <p:cond delay="10393"/>
                            </p:stCondLst>
                            <p:childTnLst>
                              <p:par>
                                <p:cTn id="145" presetID="42" presetClass="entr" presetSubtype="0" fill="hold" grpId="0" nodeType="afterEffect">
                                  <p:stCondLst>
                                    <p:cond delay="0"/>
                                  </p:stCondLst>
                                  <p:childTnLst>
                                    <p:set>
                                      <p:cBhvr>
                                        <p:cTn id="146" dur="1" fill="hold">
                                          <p:stCondLst>
                                            <p:cond delay="0"/>
                                          </p:stCondLst>
                                        </p:cTn>
                                        <p:tgtEl>
                                          <p:spTgt spid="179"/>
                                        </p:tgtEl>
                                        <p:attrNameLst>
                                          <p:attrName>style.visibility</p:attrName>
                                        </p:attrNameLst>
                                      </p:cBhvr>
                                      <p:to>
                                        <p:strVal val="visible"/>
                                      </p:to>
                                    </p:set>
                                    <p:animEffect transition="in" filter="fade">
                                      <p:cBhvr>
                                        <p:cTn id="147" dur="500"/>
                                        <p:tgtEl>
                                          <p:spTgt spid="179"/>
                                        </p:tgtEl>
                                      </p:cBhvr>
                                    </p:animEffect>
                                    <p:anim calcmode="lin" valueType="num">
                                      <p:cBhvr>
                                        <p:cTn id="148" dur="500" fill="hold"/>
                                        <p:tgtEl>
                                          <p:spTgt spid="179"/>
                                        </p:tgtEl>
                                        <p:attrNameLst>
                                          <p:attrName>ppt_x</p:attrName>
                                        </p:attrNameLst>
                                      </p:cBhvr>
                                      <p:tavLst>
                                        <p:tav tm="0">
                                          <p:val>
                                            <p:strVal val="#ppt_x"/>
                                          </p:val>
                                        </p:tav>
                                        <p:tav tm="100000">
                                          <p:val>
                                            <p:strVal val="#ppt_x"/>
                                          </p:val>
                                        </p:tav>
                                      </p:tavLst>
                                    </p:anim>
                                    <p:anim calcmode="lin" valueType="num">
                                      <p:cBhvr>
                                        <p:cTn id="149" dur="500" fill="hold"/>
                                        <p:tgtEl>
                                          <p:spTgt spid="1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66" grpId="0" animBg="1"/>
      <p:bldP spid="167" grpId="0" animBg="1"/>
      <p:bldP spid="168" grpId="0" animBg="1"/>
      <p:bldP spid="169" grpId="0" animBg="1"/>
      <p:bldP spid="170" grpId="0" animBg="1"/>
      <p:bldP spid="171" grpId="0" animBg="1"/>
      <p:bldP spid="172" grpId="0"/>
      <p:bldP spid="173" grpId="0"/>
      <p:bldP spid="174" grpId="0"/>
      <p:bldP spid="175" grpId="0"/>
      <p:bldP spid="176" grpId="0"/>
      <p:bldP spid="177" grpId="0" animBg="1"/>
      <p:bldP spid="178" grpId="0"/>
      <p:bldP spid="179" grpId="0"/>
      <p:bldP spid="18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2699" dirty="0"/>
              <a:t>资金主要用途</a:t>
            </a:r>
          </a:p>
        </p:txBody>
      </p:sp>
      <p:sp>
        <p:nvSpPr>
          <p:cNvPr id="27" name="TextBox 26"/>
          <p:cNvSpPr txBox="1"/>
          <p:nvPr/>
        </p:nvSpPr>
        <p:spPr>
          <a:xfrm>
            <a:off x="3012951" y="267538"/>
            <a:ext cx="1952753"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Main purpose of fund</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15" name="组合 14"/>
          <p:cNvGrpSpPr>
            <a:grpSpLocks noChangeAspect="1"/>
          </p:cNvGrpSpPr>
          <p:nvPr/>
        </p:nvGrpSpPr>
        <p:grpSpPr>
          <a:xfrm>
            <a:off x="2328498" y="2313388"/>
            <a:ext cx="1082050" cy="1082818"/>
            <a:chOff x="3564284" y="-7938"/>
            <a:chExt cx="6626225" cy="6630989"/>
          </a:xfrm>
          <a:effectLst>
            <a:outerShdw blurRad="139700" dist="63500" dir="2700000" algn="tl" rotWithShape="0">
              <a:prstClr val="black">
                <a:alpha val="40000"/>
              </a:prstClr>
            </a:outerShdw>
          </a:effectLst>
        </p:grpSpPr>
        <p:sp>
          <p:nvSpPr>
            <p:cNvPr id="16" name="Freeform 5"/>
            <p:cNvSpPr>
              <a:spLocks/>
            </p:cNvSpPr>
            <p:nvPr/>
          </p:nvSpPr>
          <p:spPr bwMode="auto">
            <a:xfrm>
              <a:off x="9665047" y="3305176"/>
              <a:ext cx="517525" cy="1192213"/>
            </a:xfrm>
            <a:custGeom>
              <a:avLst/>
              <a:gdLst>
                <a:gd name="T0" fmla="*/ 89 w 138"/>
                <a:gd name="T1" fmla="*/ 276 h 317"/>
                <a:gd name="T2" fmla="*/ 104 w 138"/>
                <a:gd name="T3" fmla="*/ 226 h 317"/>
                <a:gd name="T4" fmla="*/ 103 w 138"/>
                <a:gd name="T5" fmla="*/ 226 h 317"/>
                <a:gd name="T6" fmla="*/ 116 w 138"/>
                <a:gd name="T7" fmla="*/ 172 h 317"/>
                <a:gd name="T8" fmla="*/ 125 w 138"/>
                <a:gd name="T9" fmla="*/ 119 h 317"/>
                <a:gd name="T10" fmla="*/ 130 w 138"/>
                <a:gd name="T11" fmla="*/ 66 h 317"/>
                <a:gd name="T12" fmla="*/ 133 w 138"/>
                <a:gd name="T13" fmla="*/ 12 h 317"/>
                <a:gd name="T14" fmla="*/ 132 w 138"/>
                <a:gd name="T15" fmla="*/ 12 h 317"/>
                <a:gd name="T16" fmla="*/ 135 w 138"/>
                <a:gd name="T17" fmla="*/ 0 h 317"/>
                <a:gd name="T18" fmla="*/ 135 w 138"/>
                <a:gd name="T19" fmla="*/ 0 h 317"/>
                <a:gd name="T20" fmla="*/ 134 w 138"/>
                <a:gd name="T21" fmla="*/ 0 h 317"/>
                <a:gd name="T22" fmla="*/ 111 w 138"/>
                <a:gd name="T23" fmla="*/ 0 h 317"/>
                <a:gd name="T24" fmla="*/ 109 w 138"/>
                <a:gd name="T25" fmla="*/ 0 h 317"/>
                <a:gd name="T26" fmla="*/ 75 w 138"/>
                <a:gd name="T27" fmla="*/ 0 h 317"/>
                <a:gd name="T28" fmla="*/ 74 w 138"/>
                <a:gd name="T29" fmla="*/ 0 h 317"/>
                <a:gd name="T30" fmla="*/ 54 w 138"/>
                <a:gd name="T31" fmla="*/ 0 h 317"/>
                <a:gd name="T32" fmla="*/ 54 w 138"/>
                <a:gd name="T33" fmla="*/ 0 h 317"/>
                <a:gd name="T34" fmla="*/ 53 w 138"/>
                <a:gd name="T35" fmla="*/ 0 h 317"/>
                <a:gd name="T36" fmla="*/ 53 w 138"/>
                <a:gd name="T37" fmla="*/ 0 h 317"/>
                <a:gd name="T38" fmla="*/ 53 w 138"/>
                <a:gd name="T39" fmla="*/ 7 h 317"/>
                <a:gd name="T40" fmla="*/ 56 w 138"/>
                <a:gd name="T41" fmla="*/ 32 h 317"/>
                <a:gd name="T42" fmla="*/ 51 w 138"/>
                <a:gd name="T43" fmla="*/ 56 h 317"/>
                <a:gd name="T44" fmla="*/ 53 w 138"/>
                <a:gd name="T45" fmla="*/ 82 h 317"/>
                <a:gd name="T46" fmla="*/ 46 w 138"/>
                <a:gd name="T47" fmla="*/ 106 h 317"/>
                <a:gd name="T48" fmla="*/ 46 w 138"/>
                <a:gd name="T49" fmla="*/ 130 h 317"/>
                <a:gd name="T50" fmla="*/ 38 w 138"/>
                <a:gd name="T51" fmla="*/ 153 h 317"/>
                <a:gd name="T52" fmla="*/ 37 w 138"/>
                <a:gd name="T53" fmla="*/ 178 h 317"/>
                <a:gd name="T54" fmla="*/ 27 w 138"/>
                <a:gd name="T55" fmla="*/ 201 h 317"/>
                <a:gd name="T56" fmla="*/ 24 w 138"/>
                <a:gd name="T57" fmla="*/ 226 h 317"/>
                <a:gd name="T58" fmla="*/ 13 w 138"/>
                <a:gd name="T59" fmla="*/ 249 h 317"/>
                <a:gd name="T60" fmla="*/ 9 w 138"/>
                <a:gd name="T61" fmla="*/ 273 h 317"/>
                <a:gd name="T62" fmla="*/ 0 w 138"/>
                <a:gd name="T63" fmla="*/ 288 h 317"/>
                <a:gd name="T64" fmla="*/ 1 w 138"/>
                <a:gd name="T65" fmla="*/ 288 h 317"/>
                <a:gd name="T66" fmla="*/ 19 w 138"/>
                <a:gd name="T67" fmla="*/ 295 h 317"/>
                <a:gd name="T68" fmla="*/ 20 w 138"/>
                <a:gd name="T69" fmla="*/ 296 h 317"/>
                <a:gd name="T70" fmla="*/ 52 w 138"/>
                <a:gd name="T71" fmla="*/ 308 h 317"/>
                <a:gd name="T72" fmla="*/ 54 w 138"/>
                <a:gd name="T73" fmla="*/ 309 h 317"/>
                <a:gd name="T74" fmla="*/ 75 w 138"/>
                <a:gd name="T75" fmla="*/ 317 h 317"/>
                <a:gd name="T76" fmla="*/ 76 w 138"/>
                <a:gd name="T77" fmla="*/ 317 h 317"/>
                <a:gd name="T78" fmla="*/ 76 w 138"/>
                <a:gd name="T79" fmla="*/ 317 h 317"/>
                <a:gd name="T80" fmla="*/ 89 w 138"/>
                <a:gd name="T81" fmla="*/ 27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317">
                  <a:moveTo>
                    <a:pt x="89" y="276"/>
                  </a:moveTo>
                  <a:cubicBezTo>
                    <a:pt x="99" y="261"/>
                    <a:pt x="104" y="244"/>
                    <a:pt x="104" y="226"/>
                  </a:cubicBezTo>
                  <a:cubicBezTo>
                    <a:pt x="103" y="226"/>
                    <a:pt x="103" y="226"/>
                    <a:pt x="103" y="226"/>
                  </a:cubicBezTo>
                  <a:cubicBezTo>
                    <a:pt x="113" y="210"/>
                    <a:pt x="117" y="191"/>
                    <a:pt x="116" y="172"/>
                  </a:cubicBezTo>
                  <a:cubicBezTo>
                    <a:pt x="124" y="156"/>
                    <a:pt x="128" y="138"/>
                    <a:pt x="125" y="119"/>
                  </a:cubicBezTo>
                  <a:cubicBezTo>
                    <a:pt x="132" y="102"/>
                    <a:pt x="134" y="84"/>
                    <a:pt x="130" y="66"/>
                  </a:cubicBezTo>
                  <a:cubicBezTo>
                    <a:pt x="137" y="49"/>
                    <a:pt x="138" y="30"/>
                    <a:pt x="133" y="12"/>
                  </a:cubicBezTo>
                  <a:cubicBezTo>
                    <a:pt x="132" y="12"/>
                    <a:pt x="132" y="12"/>
                    <a:pt x="132" y="12"/>
                  </a:cubicBezTo>
                  <a:cubicBezTo>
                    <a:pt x="134" y="8"/>
                    <a:pt x="134" y="4"/>
                    <a:pt x="135" y="0"/>
                  </a:cubicBezTo>
                  <a:cubicBezTo>
                    <a:pt x="135" y="0"/>
                    <a:pt x="135" y="0"/>
                    <a:pt x="135" y="0"/>
                  </a:cubicBezTo>
                  <a:cubicBezTo>
                    <a:pt x="134" y="0"/>
                    <a:pt x="134" y="0"/>
                    <a:pt x="134" y="0"/>
                  </a:cubicBezTo>
                  <a:cubicBezTo>
                    <a:pt x="111" y="0"/>
                    <a:pt x="111" y="0"/>
                    <a:pt x="111" y="0"/>
                  </a:cubicBezTo>
                  <a:cubicBezTo>
                    <a:pt x="109" y="0"/>
                    <a:pt x="109" y="0"/>
                    <a:pt x="109" y="0"/>
                  </a:cubicBezTo>
                  <a:cubicBezTo>
                    <a:pt x="75" y="0"/>
                    <a:pt x="75" y="0"/>
                    <a:pt x="75" y="0"/>
                  </a:cubicBezTo>
                  <a:cubicBezTo>
                    <a:pt x="74" y="0"/>
                    <a:pt x="74" y="0"/>
                    <a:pt x="74" y="0"/>
                  </a:cubicBezTo>
                  <a:cubicBezTo>
                    <a:pt x="54" y="0"/>
                    <a:pt x="54" y="0"/>
                    <a:pt x="54" y="0"/>
                  </a:cubicBezTo>
                  <a:cubicBezTo>
                    <a:pt x="54" y="0"/>
                    <a:pt x="54" y="0"/>
                    <a:pt x="54" y="0"/>
                  </a:cubicBezTo>
                  <a:cubicBezTo>
                    <a:pt x="53" y="0"/>
                    <a:pt x="53" y="0"/>
                    <a:pt x="53" y="0"/>
                  </a:cubicBezTo>
                  <a:cubicBezTo>
                    <a:pt x="53" y="0"/>
                    <a:pt x="53" y="0"/>
                    <a:pt x="53" y="0"/>
                  </a:cubicBezTo>
                  <a:cubicBezTo>
                    <a:pt x="53" y="2"/>
                    <a:pt x="53" y="4"/>
                    <a:pt x="53" y="7"/>
                  </a:cubicBezTo>
                  <a:cubicBezTo>
                    <a:pt x="53" y="14"/>
                    <a:pt x="54" y="24"/>
                    <a:pt x="56" y="32"/>
                  </a:cubicBezTo>
                  <a:cubicBezTo>
                    <a:pt x="53" y="40"/>
                    <a:pt x="51" y="48"/>
                    <a:pt x="51" y="56"/>
                  </a:cubicBezTo>
                  <a:cubicBezTo>
                    <a:pt x="50" y="64"/>
                    <a:pt x="51" y="73"/>
                    <a:pt x="53" y="82"/>
                  </a:cubicBezTo>
                  <a:cubicBezTo>
                    <a:pt x="49" y="89"/>
                    <a:pt x="47" y="97"/>
                    <a:pt x="46" y="106"/>
                  </a:cubicBezTo>
                  <a:cubicBezTo>
                    <a:pt x="45" y="113"/>
                    <a:pt x="45" y="122"/>
                    <a:pt x="46" y="130"/>
                  </a:cubicBezTo>
                  <a:cubicBezTo>
                    <a:pt x="42" y="137"/>
                    <a:pt x="40" y="145"/>
                    <a:pt x="38" y="153"/>
                  </a:cubicBezTo>
                  <a:cubicBezTo>
                    <a:pt x="37" y="160"/>
                    <a:pt x="36" y="170"/>
                    <a:pt x="37" y="178"/>
                  </a:cubicBezTo>
                  <a:cubicBezTo>
                    <a:pt x="32" y="186"/>
                    <a:pt x="29" y="193"/>
                    <a:pt x="27" y="201"/>
                  </a:cubicBezTo>
                  <a:cubicBezTo>
                    <a:pt x="25" y="209"/>
                    <a:pt x="24" y="218"/>
                    <a:pt x="24" y="226"/>
                  </a:cubicBezTo>
                  <a:cubicBezTo>
                    <a:pt x="19" y="233"/>
                    <a:pt x="16" y="241"/>
                    <a:pt x="13" y="249"/>
                  </a:cubicBezTo>
                  <a:cubicBezTo>
                    <a:pt x="11" y="256"/>
                    <a:pt x="9" y="264"/>
                    <a:pt x="9" y="273"/>
                  </a:cubicBezTo>
                  <a:cubicBezTo>
                    <a:pt x="5" y="278"/>
                    <a:pt x="2" y="282"/>
                    <a:pt x="0" y="288"/>
                  </a:cubicBezTo>
                  <a:cubicBezTo>
                    <a:pt x="1" y="288"/>
                    <a:pt x="1" y="288"/>
                    <a:pt x="1" y="288"/>
                  </a:cubicBezTo>
                  <a:cubicBezTo>
                    <a:pt x="19" y="295"/>
                    <a:pt x="19" y="295"/>
                    <a:pt x="19" y="295"/>
                  </a:cubicBezTo>
                  <a:cubicBezTo>
                    <a:pt x="20" y="296"/>
                    <a:pt x="20" y="296"/>
                    <a:pt x="20" y="296"/>
                  </a:cubicBezTo>
                  <a:cubicBezTo>
                    <a:pt x="52" y="308"/>
                    <a:pt x="52" y="308"/>
                    <a:pt x="52" y="308"/>
                  </a:cubicBezTo>
                  <a:cubicBezTo>
                    <a:pt x="54" y="309"/>
                    <a:pt x="54" y="309"/>
                    <a:pt x="54" y="309"/>
                  </a:cubicBezTo>
                  <a:cubicBezTo>
                    <a:pt x="75" y="317"/>
                    <a:pt x="75" y="317"/>
                    <a:pt x="75" y="317"/>
                  </a:cubicBezTo>
                  <a:cubicBezTo>
                    <a:pt x="76" y="317"/>
                    <a:pt x="76" y="317"/>
                    <a:pt x="76" y="317"/>
                  </a:cubicBezTo>
                  <a:cubicBezTo>
                    <a:pt x="76" y="317"/>
                    <a:pt x="76" y="317"/>
                    <a:pt x="76" y="317"/>
                  </a:cubicBezTo>
                  <a:cubicBezTo>
                    <a:pt x="84" y="305"/>
                    <a:pt x="88" y="291"/>
                    <a:pt x="89" y="276"/>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 name="Freeform 6"/>
            <p:cNvSpPr>
              <a:spLocks/>
            </p:cNvSpPr>
            <p:nvPr/>
          </p:nvSpPr>
          <p:spPr bwMode="auto">
            <a:xfrm>
              <a:off x="9698384" y="3549651"/>
              <a:ext cx="473075" cy="781050"/>
            </a:xfrm>
            <a:custGeom>
              <a:avLst/>
              <a:gdLst>
                <a:gd name="T0" fmla="*/ 98 w 126"/>
                <a:gd name="T1" fmla="*/ 78 h 208"/>
                <a:gd name="T2" fmla="*/ 67 w 126"/>
                <a:gd name="T3" fmla="*/ 111 h 208"/>
                <a:gd name="T4" fmla="*/ 34 w 126"/>
                <a:gd name="T5" fmla="*/ 141 h 208"/>
                <a:gd name="T6" fmla="*/ 4 w 126"/>
                <a:gd name="T7" fmla="*/ 184 h 208"/>
                <a:gd name="T8" fmla="*/ 0 w 126"/>
                <a:gd name="T9" fmla="*/ 208 h 208"/>
                <a:gd name="T10" fmla="*/ 1 w 126"/>
                <a:gd name="T11" fmla="*/ 206 h 208"/>
                <a:gd name="T12" fmla="*/ 35 w 126"/>
                <a:gd name="T13" fmla="*/ 142 h 208"/>
                <a:gd name="T14" fmla="*/ 68 w 126"/>
                <a:gd name="T15" fmla="*/ 112 h 208"/>
                <a:gd name="T16" fmla="*/ 99 w 126"/>
                <a:gd name="T17" fmla="*/ 79 h 208"/>
                <a:gd name="T18" fmla="*/ 115 w 126"/>
                <a:gd name="T19" fmla="*/ 56 h 208"/>
                <a:gd name="T20" fmla="*/ 115 w 126"/>
                <a:gd name="T21" fmla="*/ 54 h 208"/>
                <a:gd name="T22" fmla="*/ 116 w 126"/>
                <a:gd name="T23" fmla="*/ 54 h 208"/>
                <a:gd name="T24" fmla="*/ 116 w 126"/>
                <a:gd name="T25" fmla="*/ 54 h 208"/>
                <a:gd name="T26" fmla="*/ 121 w 126"/>
                <a:gd name="T27" fmla="*/ 0 h 208"/>
                <a:gd name="T28" fmla="*/ 120 w 126"/>
                <a:gd name="T29" fmla="*/ 2 h 208"/>
                <a:gd name="T30" fmla="*/ 98 w 126"/>
                <a:gd name="T31" fmla="*/ 7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208">
                  <a:moveTo>
                    <a:pt x="98" y="78"/>
                  </a:moveTo>
                  <a:cubicBezTo>
                    <a:pt x="77" y="102"/>
                    <a:pt x="67" y="111"/>
                    <a:pt x="67" y="111"/>
                  </a:cubicBezTo>
                  <a:cubicBezTo>
                    <a:pt x="67" y="111"/>
                    <a:pt x="57" y="120"/>
                    <a:pt x="34" y="141"/>
                  </a:cubicBezTo>
                  <a:cubicBezTo>
                    <a:pt x="19" y="154"/>
                    <a:pt x="9" y="168"/>
                    <a:pt x="4" y="184"/>
                  </a:cubicBezTo>
                  <a:cubicBezTo>
                    <a:pt x="2" y="191"/>
                    <a:pt x="0" y="199"/>
                    <a:pt x="0" y="208"/>
                  </a:cubicBezTo>
                  <a:cubicBezTo>
                    <a:pt x="1" y="206"/>
                    <a:pt x="1" y="206"/>
                    <a:pt x="1" y="206"/>
                  </a:cubicBezTo>
                  <a:cubicBezTo>
                    <a:pt x="3" y="180"/>
                    <a:pt x="13" y="161"/>
                    <a:pt x="35" y="142"/>
                  </a:cubicBezTo>
                  <a:cubicBezTo>
                    <a:pt x="58" y="121"/>
                    <a:pt x="67" y="112"/>
                    <a:pt x="68" y="112"/>
                  </a:cubicBezTo>
                  <a:cubicBezTo>
                    <a:pt x="68" y="112"/>
                    <a:pt x="78" y="103"/>
                    <a:pt x="99" y="79"/>
                  </a:cubicBezTo>
                  <a:cubicBezTo>
                    <a:pt x="106" y="72"/>
                    <a:pt x="111" y="64"/>
                    <a:pt x="115" y="56"/>
                  </a:cubicBezTo>
                  <a:cubicBezTo>
                    <a:pt x="115" y="54"/>
                    <a:pt x="115" y="54"/>
                    <a:pt x="115" y="54"/>
                  </a:cubicBezTo>
                  <a:cubicBezTo>
                    <a:pt x="116" y="54"/>
                    <a:pt x="116" y="54"/>
                    <a:pt x="116" y="54"/>
                  </a:cubicBezTo>
                  <a:cubicBezTo>
                    <a:pt x="116" y="54"/>
                    <a:pt x="116" y="54"/>
                    <a:pt x="116" y="54"/>
                  </a:cubicBezTo>
                  <a:cubicBezTo>
                    <a:pt x="123" y="37"/>
                    <a:pt x="125" y="19"/>
                    <a:pt x="121" y="0"/>
                  </a:cubicBezTo>
                  <a:cubicBezTo>
                    <a:pt x="120" y="2"/>
                    <a:pt x="120" y="2"/>
                    <a:pt x="120" y="2"/>
                  </a:cubicBezTo>
                  <a:cubicBezTo>
                    <a:pt x="126" y="30"/>
                    <a:pt x="119" y="56"/>
                    <a:pt x="98" y="7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 name="Freeform 7"/>
            <p:cNvSpPr>
              <a:spLocks/>
            </p:cNvSpPr>
            <p:nvPr/>
          </p:nvSpPr>
          <p:spPr bwMode="auto">
            <a:xfrm>
              <a:off x="9665047" y="3752851"/>
              <a:ext cx="481013" cy="635000"/>
            </a:xfrm>
            <a:custGeom>
              <a:avLst/>
              <a:gdLst>
                <a:gd name="T0" fmla="*/ 0 w 128"/>
                <a:gd name="T1" fmla="*/ 169 h 169"/>
                <a:gd name="T2" fmla="*/ 1 w 128"/>
                <a:gd name="T3" fmla="*/ 169 h 169"/>
                <a:gd name="T4" fmla="*/ 30 w 128"/>
                <a:gd name="T5" fmla="*/ 134 h 169"/>
                <a:gd name="T6" fmla="*/ 65 w 128"/>
                <a:gd name="T7" fmla="*/ 107 h 169"/>
                <a:gd name="T8" fmla="*/ 98 w 128"/>
                <a:gd name="T9" fmla="*/ 76 h 169"/>
                <a:gd name="T10" fmla="*/ 115 w 128"/>
                <a:gd name="T11" fmla="*/ 55 h 169"/>
                <a:gd name="T12" fmla="*/ 115 w 128"/>
                <a:gd name="T13" fmla="*/ 54 h 169"/>
                <a:gd name="T14" fmla="*/ 115 w 128"/>
                <a:gd name="T15" fmla="*/ 54 h 169"/>
                <a:gd name="T16" fmla="*/ 125 w 128"/>
                <a:gd name="T17" fmla="*/ 0 h 169"/>
                <a:gd name="T18" fmla="*/ 124 w 128"/>
                <a:gd name="T19" fmla="*/ 2 h 169"/>
                <a:gd name="T20" fmla="*/ 97 w 128"/>
                <a:gd name="T21" fmla="*/ 75 h 169"/>
                <a:gd name="T22" fmla="*/ 64 w 128"/>
                <a:gd name="T23" fmla="*/ 106 h 169"/>
                <a:gd name="T24" fmla="*/ 29 w 128"/>
                <a:gd name="T25" fmla="*/ 133 h 169"/>
                <a:gd name="T26" fmla="*/ 10 w 128"/>
                <a:gd name="T27" fmla="*/ 152 h 169"/>
                <a:gd name="T28" fmla="*/ 10 w 128"/>
                <a:gd name="T29" fmla="*/ 154 h 169"/>
                <a:gd name="T30" fmla="*/ 9 w 128"/>
                <a:gd name="T31" fmla="*/ 154 h 169"/>
                <a:gd name="T32" fmla="*/ 9 w 128"/>
                <a:gd name="T33" fmla="*/ 154 h 169"/>
                <a:gd name="T34" fmla="*/ 0 w 128"/>
                <a:gd name="T3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69">
                  <a:moveTo>
                    <a:pt x="0" y="169"/>
                  </a:moveTo>
                  <a:cubicBezTo>
                    <a:pt x="1" y="169"/>
                    <a:pt x="1" y="169"/>
                    <a:pt x="1" y="169"/>
                  </a:cubicBezTo>
                  <a:cubicBezTo>
                    <a:pt x="7" y="156"/>
                    <a:pt x="16" y="145"/>
                    <a:pt x="30" y="134"/>
                  </a:cubicBezTo>
                  <a:cubicBezTo>
                    <a:pt x="54" y="115"/>
                    <a:pt x="64" y="107"/>
                    <a:pt x="65" y="107"/>
                  </a:cubicBezTo>
                  <a:cubicBezTo>
                    <a:pt x="65" y="106"/>
                    <a:pt x="75" y="99"/>
                    <a:pt x="98" y="76"/>
                  </a:cubicBezTo>
                  <a:cubicBezTo>
                    <a:pt x="105" y="69"/>
                    <a:pt x="110" y="62"/>
                    <a:pt x="115" y="55"/>
                  </a:cubicBezTo>
                  <a:cubicBezTo>
                    <a:pt x="115" y="54"/>
                    <a:pt x="115" y="54"/>
                    <a:pt x="115" y="54"/>
                  </a:cubicBezTo>
                  <a:cubicBezTo>
                    <a:pt x="115" y="54"/>
                    <a:pt x="115" y="54"/>
                    <a:pt x="115" y="54"/>
                  </a:cubicBezTo>
                  <a:cubicBezTo>
                    <a:pt x="124" y="37"/>
                    <a:pt x="128" y="19"/>
                    <a:pt x="125" y="0"/>
                  </a:cubicBezTo>
                  <a:cubicBezTo>
                    <a:pt x="124" y="2"/>
                    <a:pt x="124" y="2"/>
                    <a:pt x="124" y="2"/>
                  </a:cubicBezTo>
                  <a:cubicBezTo>
                    <a:pt x="127" y="30"/>
                    <a:pt x="118" y="54"/>
                    <a:pt x="97" y="75"/>
                  </a:cubicBezTo>
                  <a:cubicBezTo>
                    <a:pt x="74" y="98"/>
                    <a:pt x="64" y="105"/>
                    <a:pt x="64" y="106"/>
                  </a:cubicBezTo>
                  <a:cubicBezTo>
                    <a:pt x="64" y="106"/>
                    <a:pt x="53" y="114"/>
                    <a:pt x="29" y="133"/>
                  </a:cubicBezTo>
                  <a:cubicBezTo>
                    <a:pt x="22" y="139"/>
                    <a:pt x="15" y="145"/>
                    <a:pt x="10" y="152"/>
                  </a:cubicBezTo>
                  <a:cubicBezTo>
                    <a:pt x="10" y="154"/>
                    <a:pt x="10" y="154"/>
                    <a:pt x="10" y="154"/>
                  </a:cubicBezTo>
                  <a:cubicBezTo>
                    <a:pt x="9" y="154"/>
                    <a:pt x="9" y="154"/>
                    <a:pt x="9" y="154"/>
                  </a:cubicBezTo>
                  <a:cubicBezTo>
                    <a:pt x="9" y="154"/>
                    <a:pt x="9" y="154"/>
                    <a:pt x="9" y="154"/>
                  </a:cubicBezTo>
                  <a:cubicBezTo>
                    <a:pt x="5" y="159"/>
                    <a:pt x="2" y="163"/>
                    <a:pt x="0" y="16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 name="Freeform 8"/>
            <p:cNvSpPr>
              <a:spLocks/>
            </p:cNvSpPr>
            <p:nvPr/>
          </p:nvSpPr>
          <p:spPr bwMode="auto">
            <a:xfrm>
              <a:off x="9698384" y="4324351"/>
              <a:ext cx="3175" cy="6350"/>
            </a:xfrm>
            <a:custGeom>
              <a:avLst/>
              <a:gdLst>
                <a:gd name="T0" fmla="*/ 2 w 2"/>
                <a:gd name="T1" fmla="*/ 4 h 4"/>
                <a:gd name="T2" fmla="*/ 2 w 2"/>
                <a:gd name="T3" fmla="*/ 0 h 4"/>
                <a:gd name="T4" fmla="*/ 0 w 2"/>
                <a:gd name="T5" fmla="*/ 4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4"/>
                  </a:lnTo>
                  <a:lnTo>
                    <a:pt x="0" y="4"/>
                  </a:lnTo>
                  <a:lnTo>
                    <a:pt x="2" y="4"/>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 name="Freeform 9"/>
            <p:cNvSpPr>
              <a:spLocks/>
            </p:cNvSpPr>
            <p:nvPr/>
          </p:nvSpPr>
          <p:spPr bwMode="auto">
            <a:xfrm>
              <a:off x="10130184" y="3752851"/>
              <a:ext cx="4763" cy="7938"/>
            </a:xfrm>
            <a:custGeom>
              <a:avLst/>
              <a:gdLst>
                <a:gd name="T0" fmla="*/ 0 w 3"/>
                <a:gd name="T1" fmla="*/ 0 h 5"/>
                <a:gd name="T2" fmla="*/ 0 w 3"/>
                <a:gd name="T3" fmla="*/ 5 h 5"/>
                <a:gd name="T4" fmla="*/ 3 w 3"/>
                <a:gd name="T5" fmla="*/ 0 h 5"/>
                <a:gd name="T6" fmla="*/ 3 w 3"/>
                <a:gd name="T7" fmla="*/ 0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lnTo>
                    <a:pt x="0" y="5"/>
                  </a:lnTo>
                  <a:lnTo>
                    <a:pt x="3" y="0"/>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 name="Freeform 10"/>
            <p:cNvSpPr>
              <a:spLocks/>
            </p:cNvSpPr>
            <p:nvPr/>
          </p:nvSpPr>
          <p:spPr bwMode="auto">
            <a:xfrm>
              <a:off x="9736484" y="3948113"/>
              <a:ext cx="368300" cy="469900"/>
            </a:xfrm>
            <a:custGeom>
              <a:avLst/>
              <a:gdLst>
                <a:gd name="T0" fmla="*/ 65 w 98"/>
                <a:gd name="T1" fmla="*/ 75 h 125"/>
                <a:gd name="T2" fmla="*/ 29 w 98"/>
                <a:gd name="T3" fmla="*/ 103 h 125"/>
                <a:gd name="T4" fmla="*/ 0 w 98"/>
                <a:gd name="T5" fmla="*/ 124 h 125"/>
                <a:gd name="T6" fmla="*/ 1 w 98"/>
                <a:gd name="T7" fmla="*/ 125 h 125"/>
                <a:gd name="T8" fmla="*/ 30 w 98"/>
                <a:gd name="T9" fmla="*/ 104 h 125"/>
                <a:gd name="T10" fmla="*/ 65 w 98"/>
                <a:gd name="T11" fmla="*/ 76 h 125"/>
                <a:gd name="T12" fmla="*/ 83 w 98"/>
                <a:gd name="T13" fmla="*/ 56 h 125"/>
                <a:gd name="T14" fmla="*/ 83 w 98"/>
                <a:gd name="T15" fmla="*/ 55 h 125"/>
                <a:gd name="T16" fmla="*/ 84 w 98"/>
                <a:gd name="T17" fmla="*/ 55 h 125"/>
                <a:gd name="T18" fmla="*/ 97 w 98"/>
                <a:gd name="T19" fmla="*/ 0 h 125"/>
                <a:gd name="T20" fmla="*/ 96 w 98"/>
                <a:gd name="T21" fmla="*/ 2 h 125"/>
                <a:gd name="T22" fmla="*/ 96 w 98"/>
                <a:gd name="T23" fmla="*/ 3 h 125"/>
                <a:gd name="T24" fmla="*/ 65 w 98"/>
                <a:gd name="T25" fmla="*/ 7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25">
                  <a:moveTo>
                    <a:pt x="65" y="75"/>
                  </a:moveTo>
                  <a:cubicBezTo>
                    <a:pt x="40" y="96"/>
                    <a:pt x="29" y="103"/>
                    <a:pt x="29" y="103"/>
                  </a:cubicBezTo>
                  <a:cubicBezTo>
                    <a:pt x="0" y="124"/>
                    <a:pt x="0" y="124"/>
                    <a:pt x="0" y="124"/>
                  </a:cubicBezTo>
                  <a:cubicBezTo>
                    <a:pt x="1" y="125"/>
                    <a:pt x="1" y="125"/>
                    <a:pt x="1" y="125"/>
                  </a:cubicBezTo>
                  <a:cubicBezTo>
                    <a:pt x="30" y="104"/>
                    <a:pt x="30" y="104"/>
                    <a:pt x="30" y="104"/>
                  </a:cubicBezTo>
                  <a:cubicBezTo>
                    <a:pt x="30" y="104"/>
                    <a:pt x="41" y="97"/>
                    <a:pt x="65" y="76"/>
                  </a:cubicBezTo>
                  <a:cubicBezTo>
                    <a:pt x="73" y="70"/>
                    <a:pt x="79" y="63"/>
                    <a:pt x="83" y="56"/>
                  </a:cubicBezTo>
                  <a:cubicBezTo>
                    <a:pt x="83" y="55"/>
                    <a:pt x="83" y="55"/>
                    <a:pt x="83" y="55"/>
                  </a:cubicBezTo>
                  <a:cubicBezTo>
                    <a:pt x="84" y="55"/>
                    <a:pt x="84" y="55"/>
                    <a:pt x="84" y="55"/>
                  </a:cubicBezTo>
                  <a:cubicBezTo>
                    <a:pt x="94" y="39"/>
                    <a:pt x="98" y="20"/>
                    <a:pt x="97" y="0"/>
                  </a:cubicBezTo>
                  <a:cubicBezTo>
                    <a:pt x="96" y="2"/>
                    <a:pt x="96" y="2"/>
                    <a:pt x="96" y="2"/>
                  </a:cubicBezTo>
                  <a:cubicBezTo>
                    <a:pt x="96" y="3"/>
                    <a:pt x="96" y="3"/>
                    <a:pt x="96" y="3"/>
                  </a:cubicBezTo>
                  <a:cubicBezTo>
                    <a:pt x="97" y="31"/>
                    <a:pt x="87" y="55"/>
                    <a:pt x="65" y="7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 name="Freeform 11"/>
            <p:cNvSpPr>
              <a:spLocks/>
            </p:cNvSpPr>
            <p:nvPr/>
          </p:nvSpPr>
          <p:spPr bwMode="auto">
            <a:xfrm>
              <a:off x="10096847" y="3956051"/>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 name="Freeform 12"/>
            <p:cNvSpPr>
              <a:spLocks/>
            </p:cNvSpPr>
            <p:nvPr/>
          </p:nvSpPr>
          <p:spPr bwMode="auto">
            <a:xfrm>
              <a:off x="9860309" y="4154488"/>
              <a:ext cx="195263" cy="312738"/>
            </a:xfrm>
            <a:custGeom>
              <a:avLst/>
              <a:gdLst>
                <a:gd name="T0" fmla="*/ 15 w 52"/>
                <a:gd name="T1" fmla="*/ 71 h 83"/>
                <a:gd name="T2" fmla="*/ 0 w 52"/>
                <a:gd name="T3" fmla="*/ 82 h 83"/>
                <a:gd name="T4" fmla="*/ 2 w 52"/>
                <a:gd name="T5" fmla="*/ 83 h 83"/>
                <a:gd name="T6" fmla="*/ 15 w 52"/>
                <a:gd name="T7" fmla="*/ 72 h 83"/>
                <a:gd name="T8" fmla="*/ 35 w 52"/>
                <a:gd name="T9" fmla="*/ 52 h 83"/>
                <a:gd name="T10" fmla="*/ 35 w 52"/>
                <a:gd name="T11" fmla="*/ 50 h 83"/>
                <a:gd name="T12" fmla="*/ 37 w 52"/>
                <a:gd name="T13" fmla="*/ 50 h 83"/>
                <a:gd name="T14" fmla="*/ 52 w 52"/>
                <a:gd name="T15" fmla="*/ 0 h 83"/>
                <a:gd name="T16" fmla="*/ 51 w 52"/>
                <a:gd name="T17" fmla="*/ 0 h 83"/>
                <a:gd name="T18" fmla="*/ 50 w 52"/>
                <a:gd name="T19" fmla="*/ 1 h 83"/>
                <a:gd name="T20" fmla="*/ 15 w 52"/>
                <a:gd name="T21"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3">
                  <a:moveTo>
                    <a:pt x="15" y="71"/>
                  </a:moveTo>
                  <a:cubicBezTo>
                    <a:pt x="9" y="75"/>
                    <a:pt x="4" y="79"/>
                    <a:pt x="0" y="82"/>
                  </a:cubicBezTo>
                  <a:cubicBezTo>
                    <a:pt x="2" y="83"/>
                    <a:pt x="2" y="83"/>
                    <a:pt x="2" y="83"/>
                  </a:cubicBezTo>
                  <a:cubicBezTo>
                    <a:pt x="6" y="80"/>
                    <a:pt x="10" y="76"/>
                    <a:pt x="15" y="72"/>
                  </a:cubicBezTo>
                  <a:cubicBezTo>
                    <a:pt x="23" y="66"/>
                    <a:pt x="30" y="59"/>
                    <a:pt x="35" y="52"/>
                  </a:cubicBezTo>
                  <a:cubicBezTo>
                    <a:pt x="35" y="50"/>
                    <a:pt x="35" y="50"/>
                    <a:pt x="35" y="50"/>
                  </a:cubicBezTo>
                  <a:cubicBezTo>
                    <a:pt x="37" y="50"/>
                    <a:pt x="37" y="50"/>
                    <a:pt x="37" y="50"/>
                  </a:cubicBezTo>
                  <a:cubicBezTo>
                    <a:pt x="47" y="35"/>
                    <a:pt x="52" y="18"/>
                    <a:pt x="52" y="0"/>
                  </a:cubicBezTo>
                  <a:cubicBezTo>
                    <a:pt x="51" y="0"/>
                    <a:pt x="51" y="0"/>
                    <a:pt x="51" y="0"/>
                  </a:cubicBezTo>
                  <a:cubicBezTo>
                    <a:pt x="50" y="1"/>
                    <a:pt x="50" y="1"/>
                    <a:pt x="50" y="1"/>
                  </a:cubicBezTo>
                  <a:cubicBezTo>
                    <a:pt x="50" y="29"/>
                    <a:pt x="38" y="53"/>
                    <a:pt x="15" y="7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 name="Freeform 13"/>
            <p:cNvSpPr>
              <a:spLocks/>
            </p:cNvSpPr>
            <p:nvPr/>
          </p:nvSpPr>
          <p:spPr bwMode="auto">
            <a:xfrm>
              <a:off x="10047634" y="4154488"/>
              <a:ext cx="4763" cy="4763"/>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 name="Freeform 14"/>
            <p:cNvSpPr>
              <a:spLocks/>
            </p:cNvSpPr>
            <p:nvPr/>
          </p:nvSpPr>
          <p:spPr bwMode="auto">
            <a:xfrm>
              <a:off x="9946034" y="4343401"/>
              <a:ext cx="52388" cy="153988"/>
            </a:xfrm>
            <a:custGeom>
              <a:avLst/>
              <a:gdLst>
                <a:gd name="T0" fmla="*/ 0 w 14"/>
                <a:gd name="T1" fmla="*/ 41 h 41"/>
                <a:gd name="T2" fmla="*/ 1 w 14"/>
                <a:gd name="T3" fmla="*/ 41 h 41"/>
                <a:gd name="T4" fmla="*/ 1 w 14"/>
                <a:gd name="T5" fmla="*/ 41 h 41"/>
                <a:gd name="T6" fmla="*/ 14 w 14"/>
                <a:gd name="T7" fmla="*/ 0 h 41"/>
                <a:gd name="T8" fmla="*/ 12 w 14"/>
                <a:gd name="T9" fmla="*/ 2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cubicBezTo>
                    <a:pt x="1" y="41"/>
                    <a:pt x="1" y="41"/>
                    <a:pt x="1" y="41"/>
                  </a:cubicBezTo>
                  <a:cubicBezTo>
                    <a:pt x="1" y="41"/>
                    <a:pt x="1" y="41"/>
                    <a:pt x="1" y="41"/>
                  </a:cubicBezTo>
                  <a:cubicBezTo>
                    <a:pt x="9" y="29"/>
                    <a:pt x="13" y="15"/>
                    <a:pt x="14" y="0"/>
                  </a:cubicBezTo>
                  <a:cubicBezTo>
                    <a:pt x="12" y="2"/>
                    <a:pt x="12" y="2"/>
                    <a:pt x="12" y="2"/>
                  </a:cubicBezTo>
                  <a:cubicBezTo>
                    <a:pt x="11" y="17"/>
                    <a:pt x="7" y="30"/>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9" name="Freeform 15"/>
            <p:cNvSpPr>
              <a:spLocks/>
            </p:cNvSpPr>
            <p:nvPr/>
          </p:nvSpPr>
          <p:spPr bwMode="auto">
            <a:xfrm>
              <a:off x="9992072" y="4343401"/>
              <a:ext cx="6350" cy="6350"/>
            </a:xfrm>
            <a:custGeom>
              <a:avLst/>
              <a:gdLst>
                <a:gd name="T0" fmla="*/ 0 w 4"/>
                <a:gd name="T1" fmla="*/ 0 h 4"/>
                <a:gd name="T2" fmla="*/ 0 w 4"/>
                <a:gd name="T3" fmla="*/ 4 h 4"/>
                <a:gd name="T4" fmla="*/ 4 w 4"/>
                <a:gd name="T5" fmla="*/ 0 h 4"/>
                <a:gd name="T6" fmla="*/ 0 w 4"/>
                <a:gd name="T7" fmla="*/ 0 h 4"/>
              </a:gdLst>
              <a:ahLst/>
              <a:cxnLst>
                <a:cxn ang="0">
                  <a:pos x="T0" y="T1"/>
                </a:cxn>
                <a:cxn ang="0">
                  <a:pos x="T2" y="T3"/>
                </a:cxn>
                <a:cxn ang="0">
                  <a:pos x="T4" y="T5"/>
                </a:cxn>
                <a:cxn ang="0">
                  <a:pos x="T6" y="T7"/>
                </a:cxn>
              </a:cxnLst>
              <a:rect l="0" t="0" r="r" b="b"/>
              <a:pathLst>
                <a:path w="4" h="4">
                  <a:moveTo>
                    <a:pt x="0" y="0"/>
                  </a:moveTo>
                  <a:lnTo>
                    <a:pt x="0" y="4"/>
                  </a:lnTo>
                  <a:lnTo>
                    <a:pt x="4"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0" name="Freeform 16"/>
            <p:cNvSpPr>
              <a:spLocks/>
            </p:cNvSpPr>
            <p:nvPr/>
          </p:nvSpPr>
          <p:spPr bwMode="auto">
            <a:xfrm>
              <a:off x="9863484" y="3305176"/>
              <a:ext cx="15875" cy="120650"/>
            </a:xfrm>
            <a:custGeom>
              <a:avLst/>
              <a:gdLst>
                <a:gd name="T0" fmla="*/ 1 w 4"/>
                <a:gd name="T1" fmla="*/ 0 h 32"/>
                <a:gd name="T2" fmla="*/ 1 w 4"/>
                <a:gd name="T3" fmla="*/ 0 h 32"/>
                <a:gd name="T4" fmla="*/ 0 w 4"/>
                <a:gd name="T5" fmla="*/ 0 h 32"/>
                <a:gd name="T6" fmla="*/ 0 w 4"/>
                <a:gd name="T7" fmla="*/ 0 h 32"/>
                <a:gd name="T8" fmla="*/ 0 w 4"/>
                <a:gd name="T9" fmla="*/ 7 h 32"/>
                <a:gd name="T10" fmla="*/ 3 w 4"/>
                <a:gd name="T11" fmla="*/ 32 h 32"/>
                <a:gd name="T12" fmla="*/ 3 w 4"/>
                <a:gd name="T13" fmla="*/ 31 h 32"/>
                <a:gd name="T14" fmla="*/ 4 w 4"/>
                <a:gd name="T15" fmla="*/ 30 h 32"/>
                <a:gd name="T16" fmla="*/ 1 w 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2">
                  <a:moveTo>
                    <a:pt x="1" y="0"/>
                  </a:moveTo>
                  <a:cubicBezTo>
                    <a:pt x="1" y="0"/>
                    <a:pt x="1" y="0"/>
                    <a:pt x="1" y="0"/>
                  </a:cubicBezTo>
                  <a:cubicBezTo>
                    <a:pt x="0" y="0"/>
                    <a:pt x="0" y="0"/>
                    <a:pt x="0" y="0"/>
                  </a:cubicBezTo>
                  <a:cubicBezTo>
                    <a:pt x="0" y="0"/>
                    <a:pt x="0" y="0"/>
                    <a:pt x="0" y="0"/>
                  </a:cubicBezTo>
                  <a:cubicBezTo>
                    <a:pt x="0" y="2"/>
                    <a:pt x="0" y="4"/>
                    <a:pt x="0" y="7"/>
                  </a:cubicBezTo>
                  <a:cubicBezTo>
                    <a:pt x="0" y="15"/>
                    <a:pt x="1" y="24"/>
                    <a:pt x="3" y="32"/>
                  </a:cubicBezTo>
                  <a:cubicBezTo>
                    <a:pt x="3" y="31"/>
                    <a:pt x="3" y="31"/>
                    <a:pt x="3" y="31"/>
                  </a:cubicBezTo>
                  <a:cubicBezTo>
                    <a:pt x="4" y="31"/>
                    <a:pt x="4" y="30"/>
                    <a:pt x="4" y="30"/>
                  </a:cubicBezTo>
                  <a:cubicBezTo>
                    <a:pt x="1" y="20"/>
                    <a:pt x="0" y="1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1" name="Freeform 17"/>
            <p:cNvSpPr>
              <a:spLocks/>
            </p:cNvSpPr>
            <p:nvPr/>
          </p:nvSpPr>
          <p:spPr bwMode="auto">
            <a:xfrm>
              <a:off x="9849197" y="3305176"/>
              <a:ext cx="96838" cy="307975"/>
            </a:xfrm>
            <a:custGeom>
              <a:avLst/>
              <a:gdLst>
                <a:gd name="T0" fmla="*/ 21 w 26"/>
                <a:gd name="T1" fmla="*/ 8 h 82"/>
                <a:gd name="T2" fmla="*/ 26 w 26"/>
                <a:gd name="T3" fmla="*/ 0 h 82"/>
                <a:gd name="T4" fmla="*/ 25 w 26"/>
                <a:gd name="T5" fmla="*/ 0 h 82"/>
                <a:gd name="T6" fmla="*/ 20 w 26"/>
                <a:gd name="T7" fmla="*/ 7 h 82"/>
                <a:gd name="T8" fmla="*/ 8 w 26"/>
                <a:gd name="T9" fmla="*/ 30 h 82"/>
                <a:gd name="T10" fmla="*/ 8 w 26"/>
                <a:gd name="T11" fmla="*/ 31 h 82"/>
                <a:gd name="T12" fmla="*/ 7 w 26"/>
                <a:gd name="T13" fmla="*/ 31 h 82"/>
                <a:gd name="T14" fmla="*/ 2 w 26"/>
                <a:gd name="T15" fmla="*/ 56 h 82"/>
                <a:gd name="T16" fmla="*/ 4 w 26"/>
                <a:gd name="T17" fmla="*/ 82 h 82"/>
                <a:gd name="T18" fmla="*/ 4 w 26"/>
                <a:gd name="T19" fmla="*/ 81 h 82"/>
                <a:gd name="T20" fmla="*/ 4 w 26"/>
                <a:gd name="T21" fmla="*/ 80 h 82"/>
                <a:gd name="T22" fmla="*/ 21 w 26"/>
                <a:gd name="T23" fmla="*/ 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82">
                  <a:moveTo>
                    <a:pt x="21" y="8"/>
                  </a:moveTo>
                  <a:cubicBezTo>
                    <a:pt x="26" y="0"/>
                    <a:pt x="26" y="0"/>
                    <a:pt x="26" y="0"/>
                  </a:cubicBezTo>
                  <a:cubicBezTo>
                    <a:pt x="25" y="0"/>
                    <a:pt x="25" y="0"/>
                    <a:pt x="25" y="0"/>
                  </a:cubicBezTo>
                  <a:cubicBezTo>
                    <a:pt x="20" y="7"/>
                    <a:pt x="20" y="7"/>
                    <a:pt x="20" y="7"/>
                  </a:cubicBezTo>
                  <a:cubicBezTo>
                    <a:pt x="15" y="15"/>
                    <a:pt x="11" y="22"/>
                    <a:pt x="8" y="30"/>
                  </a:cubicBezTo>
                  <a:cubicBezTo>
                    <a:pt x="8" y="31"/>
                    <a:pt x="8" y="31"/>
                    <a:pt x="8" y="31"/>
                  </a:cubicBezTo>
                  <a:cubicBezTo>
                    <a:pt x="7" y="31"/>
                    <a:pt x="7" y="31"/>
                    <a:pt x="7" y="31"/>
                  </a:cubicBezTo>
                  <a:cubicBezTo>
                    <a:pt x="4" y="39"/>
                    <a:pt x="2" y="48"/>
                    <a:pt x="2" y="56"/>
                  </a:cubicBezTo>
                  <a:cubicBezTo>
                    <a:pt x="1" y="64"/>
                    <a:pt x="2" y="73"/>
                    <a:pt x="4" y="82"/>
                  </a:cubicBezTo>
                  <a:cubicBezTo>
                    <a:pt x="4" y="81"/>
                    <a:pt x="4" y="81"/>
                    <a:pt x="4" y="81"/>
                  </a:cubicBezTo>
                  <a:cubicBezTo>
                    <a:pt x="4" y="80"/>
                    <a:pt x="4" y="80"/>
                    <a:pt x="4" y="80"/>
                  </a:cubicBezTo>
                  <a:cubicBezTo>
                    <a:pt x="0" y="54"/>
                    <a:pt x="5" y="32"/>
                    <a:pt x="21" y="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2" name="Freeform 18"/>
            <p:cNvSpPr>
              <a:spLocks/>
            </p:cNvSpPr>
            <p:nvPr/>
          </p:nvSpPr>
          <p:spPr bwMode="auto">
            <a:xfrm>
              <a:off x="9874597" y="3417888"/>
              <a:ext cx="4763" cy="4763"/>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3" name="Freeform 19"/>
            <p:cNvSpPr>
              <a:spLocks/>
            </p:cNvSpPr>
            <p:nvPr/>
          </p:nvSpPr>
          <p:spPr bwMode="auto">
            <a:xfrm>
              <a:off x="9830147" y="3305176"/>
              <a:ext cx="250825" cy="488950"/>
            </a:xfrm>
            <a:custGeom>
              <a:avLst/>
              <a:gdLst>
                <a:gd name="T0" fmla="*/ 24 w 67"/>
                <a:gd name="T1" fmla="*/ 59 h 130"/>
                <a:gd name="T2" fmla="*/ 51 w 67"/>
                <a:gd name="T3" fmla="*/ 23 h 130"/>
                <a:gd name="T4" fmla="*/ 67 w 67"/>
                <a:gd name="T5" fmla="*/ 0 h 130"/>
                <a:gd name="T6" fmla="*/ 65 w 67"/>
                <a:gd name="T7" fmla="*/ 0 h 130"/>
                <a:gd name="T8" fmla="*/ 50 w 67"/>
                <a:gd name="T9" fmla="*/ 22 h 130"/>
                <a:gd name="T10" fmla="*/ 23 w 67"/>
                <a:gd name="T11" fmla="*/ 58 h 130"/>
                <a:gd name="T12" fmla="*/ 9 w 67"/>
                <a:gd name="T13" fmla="*/ 80 h 130"/>
                <a:gd name="T14" fmla="*/ 10 w 67"/>
                <a:gd name="T15" fmla="*/ 81 h 130"/>
                <a:gd name="T16" fmla="*/ 9 w 67"/>
                <a:gd name="T17" fmla="*/ 81 h 130"/>
                <a:gd name="T18" fmla="*/ 2 w 67"/>
                <a:gd name="T19" fmla="*/ 106 h 130"/>
                <a:gd name="T20" fmla="*/ 2 w 67"/>
                <a:gd name="T21" fmla="*/ 130 h 130"/>
                <a:gd name="T22" fmla="*/ 3 w 67"/>
                <a:gd name="T23" fmla="*/ 128 h 130"/>
                <a:gd name="T24" fmla="*/ 24 w 67"/>
                <a:gd name="T25"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130">
                  <a:moveTo>
                    <a:pt x="24" y="59"/>
                  </a:moveTo>
                  <a:cubicBezTo>
                    <a:pt x="43" y="34"/>
                    <a:pt x="51" y="23"/>
                    <a:pt x="51" y="23"/>
                  </a:cubicBezTo>
                  <a:cubicBezTo>
                    <a:pt x="51" y="23"/>
                    <a:pt x="56" y="17"/>
                    <a:pt x="67" y="0"/>
                  </a:cubicBezTo>
                  <a:cubicBezTo>
                    <a:pt x="65" y="0"/>
                    <a:pt x="65" y="0"/>
                    <a:pt x="65" y="0"/>
                  </a:cubicBezTo>
                  <a:cubicBezTo>
                    <a:pt x="55" y="16"/>
                    <a:pt x="50" y="22"/>
                    <a:pt x="50" y="22"/>
                  </a:cubicBezTo>
                  <a:cubicBezTo>
                    <a:pt x="50" y="22"/>
                    <a:pt x="42" y="34"/>
                    <a:pt x="23" y="58"/>
                  </a:cubicBezTo>
                  <a:cubicBezTo>
                    <a:pt x="17" y="65"/>
                    <a:pt x="13" y="72"/>
                    <a:pt x="9" y="80"/>
                  </a:cubicBezTo>
                  <a:cubicBezTo>
                    <a:pt x="10" y="81"/>
                    <a:pt x="10" y="81"/>
                    <a:pt x="10" y="81"/>
                  </a:cubicBezTo>
                  <a:cubicBezTo>
                    <a:pt x="9" y="81"/>
                    <a:pt x="9" y="81"/>
                    <a:pt x="9" y="81"/>
                  </a:cubicBezTo>
                  <a:cubicBezTo>
                    <a:pt x="5" y="89"/>
                    <a:pt x="3" y="97"/>
                    <a:pt x="2" y="106"/>
                  </a:cubicBezTo>
                  <a:cubicBezTo>
                    <a:pt x="1" y="113"/>
                    <a:pt x="1" y="122"/>
                    <a:pt x="2" y="130"/>
                  </a:cubicBezTo>
                  <a:cubicBezTo>
                    <a:pt x="3" y="128"/>
                    <a:pt x="3" y="128"/>
                    <a:pt x="3" y="128"/>
                  </a:cubicBezTo>
                  <a:cubicBezTo>
                    <a:pt x="0" y="102"/>
                    <a:pt x="7" y="81"/>
                    <a:pt x="24" y="5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4" name="Freeform 20"/>
            <p:cNvSpPr>
              <a:spLocks/>
            </p:cNvSpPr>
            <p:nvPr/>
          </p:nvSpPr>
          <p:spPr bwMode="auto">
            <a:xfrm>
              <a:off x="9863484" y="3606801"/>
              <a:ext cx="4763"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5" name="Freeform 21"/>
            <p:cNvSpPr>
              <a:spLocks/>
            </p:cNvSpPr>
            <p:nvPr/>
          </p:nvSpPr>
          <p:spPr bwMode="auto">
            <a:xfrm>
              <a:off x="9799984" y="3305176"/>
              <a:ext cx="371475" cy="673100"/>
            </a:xfrm>
            <a:custGeom>
              <a:avLst/>
              <a:gdLst>
                <a:gd name="T0" fmla="*/ 27 w 99"/>
                <a:gd name="T1" fmla="*/ 107 h 179"/>
                <a:gd name="T2" fmla="*/ 56 w 99"/>
                <a:gd name="T3" fmla="*/ 73 h 179"/>
                <a:gd name="T4" fmla="*/ 83 w 99"/>
                <a:gd name="T5" fmla="*/ 37 h 179"/>
                <a:gd name="T6" fmla="*/ 96 w 99"/>
                <a:gd name="T7" fmla="*/ 13 h 179"/>
                <a:gd name="T8" fmla="*/ 96 w 99"/>
                <a:gd name="T9" fmla="*/ 12 h 179"/>
                <a:gd name="T10" fmla="*/ 96 w 99"/>
                <a:gd name="T11" fmla="*/ 12 h 179"/>
                <a:gd name="T12" fmla="*/ 99 w 99"/>
                <a:gd name="T13" fmla="*/ 0 h 179"/>
                <a:gd name="T14" fmla="*/ 99 w 99"/>
                <a:gd name="T15" fmla="*/ 0 h 179"/>
                <a:gd name="T16" fmla="*/ 98 w 99"/>
                <a:gd name="T17" fmla="*/ 0 h 179"/>
                <a:gd name="T18" fmla="*/ 82 w 99"/>
                <a:gd name="T19" fmla="*/ 37 h 179"/>
                <a:gd name="T20" fmla="*/ 55 w 99"/>
                <a:gd name="T21" fmla="*/ 73 h 179"/>
                <a:gd name="T22" fmla="*/ 26 w 99"/>
                <a:gd name="T23" fmla="*/ 106 h 179"/>
                <a:gd name="T24" fmla="*/ 11 w 99"/>
                <a:gd name="T25" fmla="*/ 128 h 179"/>
                <a:gd name="T26" fmla="*/ 11 w 99"/>
                <a:gd name="T27" fmla="*/ 130 h 179"/>
                <a:gd name="T28" fmla="*/ 10 w 99"/>
                <a:gd name="T29" fmla="*/ 130 h 179"/>
                <a:gd name="T30" fmla="*/ 10 w 99"/>
                <a:gd name="T31" fmla="*/ 130 h 179"/>
                <a:gd name="T32" fmla="*/ 2 w 99"/>
                <a:gd name="T33" fmla="*/ 153 h 179"/>
                <a:gd name="T34" fmla="*/ 1 w 99"/>
                <a:gd name="T35" fmla="*/ 179 h 179"/>
                <a:gd name="T36" fmla="*/ 1 w 99"/>
                <a:gd name="T37" fmla="*/ 177 h 179"/>
                <a:gd name="T38" fmla="*/ 2 w 99"/>
                <a:gd name="T39" fmla="*/ 176 h 179"/>
                <a:gd name="T40" fmla="*/ 27 w 99"/>
                <a:gd name="T41" fmla="*/ 10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79">
                  <a:moveTo>
                    <a:pt x="27" y="107"/>
                  </a:moveTo>
                  <a:cubicBezTo>
                    <a:pt x="47" y="84"/>
                    <a:pt x="56" y="73"/>
                    <a:pt x="56" y="73"/>
                  </a:cubicBezTo>
                  <a:cubicBezTo>
                    <a:pt x="56" y="73"/>
                    <a:pt x="65" y="64"/>
                    <a:pt x="83" y="37"/>
                  </a:cubicBezTo>
                  <a:cubicBezTo>
                    <a:pt x="89" y="30"/>
                    <a:pt x="93" y="21"/>
                    <a:pt x="96" y="13"/>
                  </a:cubicBezTo>
                  <a:cubicBezTo>
                    <a:pt x="96" y="13"/>
                    <a:pt x="96" y="12"/>
                    <a:pt x="96" y="12"/>
                  </a:cubicBezTo>
                  <a:cubicBezTo>
                    <a:pt x="96" y="12"/>
                    <a:pt x="96" y="12"/>
                    <a:pt x="96" y="12"/>
                  </a:cubicBezTo>
                  <a:cubicBezTo>
                    <a:pt x="98" y="8"/>
                    <a:pt x="98" y="4"/>
                    <a:pt x="99" y="0"/>
                  </a:cubicBezTo>
                  <a:cubicBezTo>
                    <a:pt x="99" y="0"/>
                    <a:pt x="99" y="0"/>
                    <a:pt x="99" y="0"/>
                  </a:cubicBezTo>
                  <a:cubicBezTo>
                    <a:pt x="98" y="0"/>
                    <a:pt x="98" y="0"/>
                    <a:pt x="98" y="0"/>
                  </a:cubicBezTo>
                  <a:cubicBezTo>
                    <a:pt x="96" y="13"/>
                    <a:pt x="91" y="25"/>
                    <a:pt x="82" y="37"/>
                  </a:cubicBezTo>
                  <a:cubicBezTo>
                    <a:pt x="64" y="63"/>
                    <a:pt x="55" y="72"/>
                    <a:pt x="55" y="73"/>
                  </a:cubicBezTo>
                  <a:cubicBezTo>
                    <a:pt x="55" y="73"/>
                    <a:pt x="46" y="83"/>
                    <a:pt x="26" y="106"/>
                  </a:cubicBezTo>
                  <a:cubicBezTo>
                    <a:pt x="20" y="114"/>
                    <a:pt x="15" y="121"/>
                    <a:pt x="11" y="128"/>
                  </a:cubicBezTo>
                  <a:cubicBezTo>
                    <a:pt x="11" y="129"/>
                    <a:pt x="11" y="129"/>
                    <a:pt x="11" y="130"/>
                  </a:cubicBezTo>
                  <a:cubicBezTo>
                    <a:pt x="10" y="130"/>
                    <a:pt x="10" y="130"/>
                    <a:pt x="10" y="130"/>
                  </a:cubicBezTo>
                  <a:cubicBezTo>
                    <a:pt x="10" y="130"/>
                    <a:pt x="10" y="130"/>
                    <a:pt x="10" y="130"/>
                  </a:cubicBezTo>
                  <a:cubicBezTo>
                    <a:pt x="6" y="137"/>
                    <a:pt x="4" y="145"/>
                    <a:pt x="2" y="153"/>
                  </a:cubicBezTo>
                  <a:cubicBezTo>
                    <a:pt x="1" y="160"/>
                    <a:pt x="0" y="170"/>
                    <a:pt x="1" y="179"/>
                  </a:cubicBezTo>
                  <a:cubicBezTo>
                    <a:pt x="1" y="177"/>
                    <a:pt x="1" y="177"/>
                    <a:pt x="1" y="177"/>
                  </a:cubicBezTo>
                  <a:cubicBezTo>
                    <a:pt x="2" y="177"/>
                    <a:pt x="2" y="177"/>
                    <a:pt x="2" y="176"/>
                  </a:cubicBezTo>
                  <a:cubicBezTo>
                    <a:pt x="0" y="150"/>
                    <a:pt x="8" y="129"/>
                    <a:pt x="27" y="10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6" name="Freeform 22"/>
            <p:cNvSpPr>
              <a:spLocks/>
            </p:cNvSpPr>
            <p:nvPr/>
          </p:nvSpPr>
          <p:spPr bwMode="auto">
            <a:xfrm>
              <a:off x="9838084" y="3786188"/>
              <a:ext cx="3175" cy="7938"/>
            </a:xfrm>
            <a:custGeom>
              <a:avLst/>
              <a:gdLst>
                <a:gd name="T0" fmla="*/ 1 w 1"/>
                <a:gd name="T1" fmla="*/ 2 h 2"/>
                <a:gd name="T2" fmla="*/ 1 w 1"/>
                <a:gd name="T3" fmla="*/ 0 h 2"/>
                <a:gd name="T4" fmla="*/ 0 w 1"/>
                <a:gd name="T5" fmla="*/ 2 h 2"/>
                <a:gd name="T6" fmla="*/ 0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7" name="Freeform 23"/>
            <p:cNvSpPr>
              <a:spLocks/>
            </p:cNvSpPr>
            <p:nvPr/>
          </p:nvSpPr>
          <p:spPr bwMode="auto">
            <a:xfrm>
              <a:off x="9755534" y="3351213"/>
              <a:ext cx="434975" cy="803275"/>
            </a:xfrm>
            <a:custGeom>
              <a:avLst/>
              <a:gdLst>
                <a:gd name="T0" fmla="*/ 0 w 116"/>
                <a:gd name="T1" fmla="*/ 214 h 214"/>
                <a:gd name="T2" fmla="*/ 1 w 116"/>
                <a:gd name="T3" fmla="*/ 213 h 214"/>
                <a:gd name="T4" fmla="*/ 31 w 116"/>
                <a:gd name="T5" fmla="*/ 145 h 214"/>
                <a:gd name="T6" fmla="*/ 62 w 116"/>
                <a:gd name="T7" fmla="*/ 113 h 214"/>
                <a:gd name="T8" fmla="*/ 91 w 116"/>
                <a:gd name="T9" fmla="*/ 79 h 214"/>
                <a:gd name="T10" fmla="*/ 109 w 116"/>
                <a:gd name="T11" fmla="*/ 0 h 214"/>
                <a:gd name="T12" fmla="*/ 108 w 116"/>
                <a:gd name="T13" fmla="*/ 0 h 214"/>
                <a:gd name="T14" fmla="*/ 108 w 116"/>
                <a:gd name="T15" fmla="*/ 1 h 214"/>
                <a:gd name="T16" fmla="*/ 91 w 116"/>
                <a:gd name="T17" fmla="*/ 78 h 214"/>
                <a:gd name="T18" fmla="*/ 61 w 116"/>
                <a:gd name="T19" fmla="*/ 112 h 214"/>
                <a:gd name="T20" fmla="*/ 30 w 116"/>
                <a:gd name="T21" fmla="*/ 144 h 214"/>
                <a:gd name="T22" fmla="*/ 14 w 116"/>
                <a:gd name="T23" fmla="*/ 164 h 214"/>
                <a:gd name="T24" fmla="*/ 14 w 116"/>
                <a:gd name="T25" fmla="*/ 165 h 214"/>
                <a:gd name="T26" fmla="*/ 13 w 116"/>
                <a:gd name="T27" fmla="*/ 165 h 214"/>
                <a:gd name="T28" fmla="*/ 3 w 116"/>
                <a:gd name="T29" fmla="*/ 189 h 214"/>
                <a:gd name="T30" fmla="*/ 0 w 116"/>
                <a:gd name="T31"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214">
                  <a:moveTo>
                    <a:pt x="0" y="214"/>
                  </a:moveTo>
                  <a:cubicBezTo>
                    <a:pt x="1" y="213"/>
                    <a:pt x="1" y="213"/>
                    <a:pt x="1" y="213"/>
                  </a:cubicBezTo>
                  <a:cubicBezTo>
                    <a:pt x="1" y="187"/>
                    <a:pt x="10" y="166"/>
                    <a:pt x="31" y="145"/>
                  </a:cubicBezTo>
                  <a:cubicBezTo>
                    <a:pt x="53" y="123"/>
                    <a:pt x="62" y="113"/>
                    <a:pt x="62" y="113"/>
                  </a:cubicBezTo>
                  <a:cubicBezTo>
                    <a:pt x="62" y="113"/>
                    <a:pt x="72" y="104"/>
                    <a:pt x="91" y="79"/>
                  </a:cubicBezTo>
                  <a:cubicBezTo>
                    <a:pt x="110" y="55"/>
                    <a:pt x="116" y="28"/>
                    <a:pt x="109" y="0"/>
                  </a:cubicBezTo>
                  <a:cubicBezTo>
                    <a:pt x="108" y="0"/>
                    <a:pt x="108" y="0"/>
                    <a:pt x="108" y="0"/>
                  </a:cubicBezTo>
                  <a:cubicBezTo>
                    <a:pt x="108" y="0"/>
                    <a:pt x="108" y="1"/>
                    <a:pt x="108" y="1"/>
                  </a:cubicBezTo>
                  <a:cubicBezTo>
                    <a:pt x="115" y="29"/>
                    <a:pt x="109" y="55"/>
                    <a:pt x="91" y="78"/>
                  </a:cubicBezTo>
                  <a:cubicBezTo>
                    <a:pt x="71" y="103"/>
                    <a:pt x="61" y="112"/>
                    <a:pt x="61" y="112"/>
                  </a:cubicBezTo>
                  <a:cubicBezTo>
                    <a:pt x="61" y="112"/>
                    <a:pt x="52" y="122"/>
                    <a:pt x="30" y="144"/>
                  </a:cubicBezTo>
                  <a:cubicBezTo>
                    <a:pt x="24" y="151"/>
                    <a:pt x="18" y="157"/>
                    <a:pt x="14" y="164"/>
                  </a:cubicBezTo>
                  <a:cubicBezTo>
                    <a:pt x="14" y="165"/>
                    <a:pt x="14" y="165"/>
                    <a:pt x="14" y="165"/>
                  </a:cubicBezTo>
                  <a:cubicBezTo>
                    <a:pt x="13" y="165"/>
                    <a:pt x="13" y="165"/>
                    <a:pt x="13" y="165"/>
                  </a:cubicBezTo>
                  <a:cubicBezTo>
                    <a:pt x="9" y="173"/>
                    <a:pt x="5" y="181"/>
                    <a:pt x="3" y="189"/>
                  </a:cubicBezTo>
                  <a:cubicBezTo>
                    <a:pt x="1" y="197"/>
                    <a:pt x="0" y="206"/>
                    <a:pt x="0" y="21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8" name="Freeform 24"/>
            <p:cNvSpPr>
              <a:spLocks/>
            </p:cNvSpPr>
            <p:nvPr/>
          </p:nvSpPr>
          <p:spPr bwMode="auto">
            <a:xfrm>
              <a:off x="10160347" y="3351213"/>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49" name="Freeform 25"/>
            <p:cNvSpPr>
              <a:spLocks/>
            </p:cNvSpPr>
            <p:nvPr/>
          </p:nvSpPr>
          <p:spPr bwMode="auto">
            <a:xfrm>
              <a:off x="9803159" y="3967163"/>
              <a:ext cx="4763"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0" name="Freeform 26"/>
            <p:cNvSpPr>
              <a:spLocks/>
            </p:cNvSpPr>
            <p:nvPr/>
          </p:nvSpPr>
          <p:spPr bwMode="auto">
            <a:xfrm>
              <a:off x="9082434" y="4387851"/>
              <a:ext cx="868363" cy="1138238"/>
            </a:xfrm>
            <a:custGeom>
              <a:avLst/>
              <a:gdLst>
                <a:gd name="T0" fmla="*/ 88 w 231"/>
                <a:gd name="T1" fmla="*/ 270 h 303"/>
                <a:gd name="T2" fmla="*/ 120 w 231"/>
                <a:gd name="T3" fmla="*/ 228 h 303"/>
                <a:gd name="T4" fmla="*/ 119 w 231"/>
                <a:gd name="T5" fmla="*/ 228 h 303"/>
                <a:gd name="T6" fmla="*/ 151 w 231"/>
                <a:gd name="T7" fmla="*/ 182 h 303"/>
                <a:gd name="T8" fmla="*/ 179 w 231"/>
                <a:gd name="T9" fmla="*/ 136 h 303"/>
                <a:gd name="T10" fmla="*/ 203 w 231"/>
                <a:gd name="T11" fmla="*/ 89 h 303"/>
                <a:gd name="T12" fmla="*/ 225 w 231"/>
                <a:gd name="T13" fmla="*/ 39 h 303"/>
                <a:gd name="T14" fmla="*/ 224 w 231"/>
                <a:gd name="T15" fmla="*/ 39 h 303"/>
                <a:gd name="T16" fmla="*/ 231 w 231"/>
                <a:gd name="T17" fmla="*/ 29 h 303"/>
                <a:gd name="T18" fmla="*/ 231 w 231"/>
                <a:gd name="T19" fmla="*/ 29 h 303"/>
                <a:gd name="T20" fmla="*/ 230 w 231"/>
                <a:gd name="T21" fmla="*/ 29 h 303"/>
                <a:gd name="T22" fmla="*/ 209 w 231"/>
                <a:gd name="T23" fmla="*/ 21 h 303"/>
                <a:gd name="T24" fmla="*/ 207 w 231"/>
                <a:gd name="T25" fmla="*/ 20 h 303"/>
                <a:gd name="T26" fmla="*/ 175 w 231"/>
                <a:gd name="T27" fmla="*/ 8 h 303"/>
                <a:gd name="T28" fmla="*/ 174 w 231"/>
                <a:gd name="T29" fmla="*/ 7 h 303"/>
                <a:gd name="T30" fmla="*/ 156 w 231"/>
                <a:gd name="T31" fmla="*/ 0 h 303"/>
                <a:gd name="T32" fmla="*/ 155 w 231"/>
                <a:gd name="T33" fmla="*/ 0 h 303"/>
                <a:gd name="T34" fmla="*/ 155 w 231"/>
                <a:gd name="T35" fmla="*/ 0 h 303"/>
                <a:gd name="T36" fmla="*/ 154 w 231"/>
                <a:gd name="T37" fmla="*/ 0 h 303"/>
                <a:gd name="T38" fmla="*/ 152 w 231"/>
                <a:gd name="T39" fmla="*/ 5 h 303"/>
                <a:gd name="T40" fmla="*/ 146 w 231"/>
                <a:gd name="T41" fmla="*/ 30 h 303"/>
                <a:gd name="T42" fmla="*/ 132 w 231"/>
                <a:gd name="T43" fmla="*/ 51 h 303"/>
                <a:gd name="T44" fmla="*/ 125 w 231"/>
                <a:gd name="T45" fmla="*/ 75 h 303"/>
                <a:gd name="T46" fmla="*/ 110 w 231"/>
                <a:gd name="T47" fmla="*/ 95 h 303"/>
                <a:gd name="T48" fmla="*/ 101 w 231"/>
                <a:gd name="T49" fmla="*/ 118 h 303"/>
                <a:gd name="T50" fmla="*/ 85 w 231"/>
                <a:gd name="T51" fmla="*/ 136 h 303"/>
                <a:gd name="T52" fmla="*/ 75 w 231"/>
                <a:gd name="T53" fmla="*/ 160 h 303"/>
                <a:gd name="T54" fmla="*/ 58 w 231"/>
                <a:gd name="T55" fmla="*/ 177 h 303"/>
                <a:gd name="T56" fmla="*/ 46 w 231"/>
                <a:gd name="T57" fmla="*/ 200 h 303"/>
                <a:gd name="T58" fmla="*/ 27 w 231"/>
                <a:gd name="T59" fmla="*/ 217 h 303"/>
                <a:gd name="T60" fmla="*/ 14 w 231"/>
                <a:gd name="T61" fmla="*/ 238 h 303"/>
                <a:gd name="T62" fmla="*/ 0 w 231"/>
                <a:gd name="T63" fmla="*/ 248 h 303"/>
                <a:gd name="T64" fmla="*/ 1 w 231"/>
                <a:gd name="T65" fmla="*/ 249 h 303"/>
                <a:gd name="T66" fmla="*/ 16 w 231"/>
                <a:gd name="T67" fmla="*/ 262 h 303"/>
                <a:gd name="T68" fmla="*/ 17 w 231"/>
                <a:gd name="T69" fmla="*/ 263 h 303"/>
                <a:gd name="T70" fmla="*/ 42 w 231"/>
                <a:gd name="T71" fmla="*/ 286 h 303"/>
                <a:gd name="T72" fmla="*/ 43 w 231"/>
                <a:gd name="T73" fmla="*/ 287 h 303"/>
                <a:gd name="T74" fmla="*/ 60 w 231"/>
                <a:gd name="T75" fmla="*/ 303 h 303"/>
                <a:gd name="T76" fmla="*/ 61 w 231"/>
                <a:gd name="T77" fmla="*/ 303 h 303"/>
                <a:gd name="T78" fmla="*/ 61 w 231"/>
                <a:gd name="T79" fmla="*/ 303 h 303"/>
                <a:gd name="T80" fmla="*/ 88 w 231"/>
                <a:gd name="T81" fmla="*/ 27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303">
                  <a:moveTo>
                    <a:pt x="88" y="270"/>
                  </a:moveTo>
                  <a:cubicBezTo>
                    <a:pt x="102" y="260"/>
                    <a:pt x="113" y="246"/>
                    <a:pt x="120" y="228"/>
                  </a:cubicBezTo>
                  <a:cubicBezTo>
                    <a:pt x="119" y="228"/>
                    <a:pt x="119" y="228"/>
                    <a:pt x="119" y="228"/>
                  </a:cubicBezTo>
                  <a:cubicBezTo>
                    <a:pt x="134" y="217"/>
                    <a:pt x="145" y="201"/>
                    <a:pt x="151" y="182"/>
                  </a:cubicBezTo>
                  <a:cubicBezTo>
                    <a:pt x="165" y="170"/>
                    <a:pt x="174" y="155"/>
                    <a:pt x="179" y="136"/>
                  </a:cubicBezTo>
                  <a:cubicBezTo>
                    <a:pt x="191" y="124"/>
                    <a:pt x="199" y="107"/>
                    <a:pt x="203" y="89"/>
                  </a:cubicBezTo>
                  <a:cubicBezTo>
                    <a:pt x="215" y="75"/>
                    <a:pt x="223" y="59"/>
                    <a:pt x="225" y="39"/>
                  </a:cubicBezTo>
                  <a:cubicBezTo>
                    <a:pt x="224" y="39"/>
                    <a:pt x="224" y="39"/>
                    <a:pt x="224" y="39"/>
                  </a:cubicBezTo>
                  <a:cubicBezTo>
                    <a:pt x="227" y="36"/>
                    <a:pt x="229" y="33"/>
                    <a:pt x="231" y="29"/>
                  </a:cubicBezTo>
                  <a:cubicBezTo>
                    <a:pt x="231" y="29"/>
                    <a:pt x="231" y="29"/>
                    <a:pt x="231" y="29"/>
                  </a:cubicBezTo>
                  <a:cubicBezTo>
                    <a:pt x="230" y="29"/>
                    <a:pt x="230" y="29"/>
                    <a:pt x="230" y="29"/>
                  </a:cubicBezTo>
                  <a:cubicBezTo>
                    <a:pt x="209" y="21"/>
                    <a:pt x="209" y="21"/>
                    <a:pt x="209" y="21"/>
                  </a:cubicBezTo>
                  <a:cubicBezTo>
                    <a:pt x="207" y="20"/>
                    <a:pt x="207" y="20"/>
                    <a:pt x="207" y="20"/>
                  </a:cubicBezTo>
                  <a:cubicBezTo>
                    <a:pt x="175" y="8"/>
                    <a:pt x="175" y="8"/>
                    <a:pt x="175" y="8"/>
                  </a:cubicBezTo>
                  <a:cubicBezTo>
                    <a:pt x="174" y="7"/>
                    <a:pt x="174" y="7"/>
                    <a:pt x="174" y="7"/>
                  </a:cubicBezTo>
                  <a:cubicBezTo>
                    <a:pt x="156" y="0"/>
                    <a:pt x="156" y="0"/>
                    <a:pt x="156" y="0"/>
                  </a:cubicBezTo>
                  <a:cubicBezTo>
                    <a:pt x="155" y="0"/>
                    <a:pt x="155" y="0"/>
                    <a:pt x="155" y="0"/>
                  </a:cubicBezTo>
                  <a:cubicBezTo>
                    <a:pt x="155" y="0"/>
                    <a:pt x="155" y="0"/>
                    <a:pt x="155" y="0"/>
                  </a:cubicBezTo>
                  <a:cubicBezTo>
                    <a:pt x="154" y="0"/>
                    <a:pt x="154" y="0"/>
                    <a:pt x="154" y="0"/>
                  </a:cubicBezTo>
                  <a:cubicBezTo>
                    <a:pt x="154" y="1"/>
                    <a:pt x="153" y="3"/>
                    <a:pt x="152" y="5"/>
                  </a:cubicBezTo>
                  <a:cubicBezTo>
                    <a:pt x="149" y="13"/>
                    <a:pt x="147" y="22"/>
                    <a:pt x="146" y="30"/>
                  </a:cubicBezTo>
                  <a:cubicBezTo>
                    <a:pt x="140" y="37"/>
                    <a:pt x="136" y="43"/>
                    <a:pt x="132" y="51"/>
                  </a:cubicBezTo>
                  <a:cubicBezTo>
                    <a:pt x="129" y="58"/>
                    <a:pt x="126" y="67"/>
                    <a:pt x="125" y="75"/>
                  </a:cubicBezTo>
                  <a:cubicBezTo>
                    <a:pt x="119" y="81"/>
                    <a:pt x="114" y="88"/>
                    <a:pt x="110" y="95"/>
                  </a:cubicBezTo>
                  <a:cubicBezTo>
                    <a:pt x="106" y="102"/>
                    <a:pt x="103" y="110"/>
                    <a:pt x="101" y="118"/>
                  </a:cubicBezTo>
                  <a:cubicBezTo>
                    <a:pt x="95" y="123"/>
                    <a:pt x="90" y="129"/>
                    <a:pt x="85" y="136"/>
                  </a:cubicBezTo>
                  <a:cubicBezTo>
                    <a:pt x="81" y="143"/>
                    <a:pt x="77" y="151"/>
                    <a:pt x="75" y="160"/>
                  </a:cubicBezTo>
                  <a:cubicBezTo>
                    <a:pt x="68" y="165"/>
                    <a:pt x="62" y="171"/>
                    <a:pt x="58" y="177"/>
                  </a:cubicBezTo>
                  <a:cubicBezTo>
                    <a:pt x="53" y="184"/>
                    <a:pt x="49" y="192"/>
                    <a:pt x="46" y="200"/>
                  </a:cubicBezTo>
                  <a:cubicBezTo>
                    <a:pt x="39" y="205"/>
                    <a:pt x="32" y="210"/>
                    <a:pt x="27" y="217"/>
                  </a:cubicBezTo>
                  <a:cubicBezTo>
                    <a:pt x="22" y="223"/>
                    <a:pt x="18" y="230"/>
                    <a:pt x="14" y="238"/>
                  </a:cubicBezTo>
                  <a:cubicBezTo>
                    <a:pt x="9" y="241"/>
                    <a:pt x="5" y="244"/>
                    <a:pt x="0" y="248"/>
                  </a:cubicBezTo>
                  <a:cubicBezTo>
                    <a:pt x="1" y="249"/>
                    <a:pt x="1" y="249"/>
                    <a:pt x="1" y="249"/>
                  </a:cubicBezTo>
                  <a:cubicBezTo>
                    <a:pt x="16" y="262"/>
                    <a:pt x="16" y="262"/>
                    <a:pt x="16" y="262"/>
                  </a:cubicBezTo>
                  <a:cubicBezTo>
                    <a:pt x="17" y="263"/>
                    <a:pt x="17" y="263"/>
                    <a:pt x="17" y="263"/>
                  </a:cubicBezTo>
                  <a:cubicBezTo>
                    <a:pt x="42" y="286"/>
                    <a:pt x="42" y="286"/>
                    <a:pt x="42" y="286"/>
                  </a:cubicBezTo>
                  <a:cubicBezTo>
                    <a:pt x="43" y="287"/>
                    <a:pt x="43" y="287"/>
                    <a:pt x="43" y="287"/>
                  </a:cubicBezTo>
                  <a:cubicBezTo>
                    <a:pt x="60" y="303"/>
                    <a:pt x="60" y="303"/>
                    <a:pt x="60" y="303"/>
                  </a:cubicBezTo>
                  <a:cubicBezTo>
                    <a:pt x="61" y="303"/>
                    <a:pt x="61" y="303"/>
                    <a:pt x="61" y="303"/>
                  </a:cubicBezTo>
                  <a:cubicBezTo>
                    <a:pt x="61" y="303"/>
                    <a:pt x="61" y="303"/>
                    <a:pt x="61" y="303"/>
                  </a:cubicBezTo>
                  <a:cubicBezTo>
                    <a:pt x="72" y="295"/>
                    <a:pt x="81" y="283"/>
                    <a:pt x="88" y="270"/>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1" name="Freeform 27"/>
            <p:cNvSpPr>
              <a:spLocks/>
            </p:cNvSpPr>
            <p:nvPr/>
          </p:nvSpPr>
          <p:spPr bwMode="auto">
            <a:xfrm>
              <a:off x="9134822" y="4718051"/>
              <a:ext cx="709613" cy="563563"/>
            </a:xfrm>
            <a:custGeom>
              <a:avLst/>
              <a:gdLst>
                <a:gd name="T0" fmla="*/ 139 w 189"/>
                <a:gd name="T1" fmla="*/ 65 h 150"/>
                <a:gd name="T2" fmla="*/ 98 w 189"/>
                <a:gd name="T3" fmla="*/ 83 h 150"/>
                <a:gd name="T4" fmla="*/ 57 w 189"/>
                <a:gd name="T5" fmla="*/ 99 h 150"/>
                <a:gd name="T6" fmla="*/ 13 w 189"/>
                <a:gd name="T7" fmla="*/ 129 h 150"/>
                <a:gd name="T8" fmla="*/ 0 w 189"/>
                <a:gd name="T9" fmla="*/ 150 h 150"/>
                <a:gd name="T10" fmla="*/ 2 w 189"/>
                <a:gd name="T11" fmla="*/ 148 h 150"/>
                <a:gd name="T12" fmla="*/ 57 w 189"/>
                <a:gd name="T13" fmla="*/ 101 h 150"/>
                <a:gd name="T14" fmla="*/ 98 w 189"/>
                <a:gd name="T15" fmla="*/ 85 h 150"/>
                <a:gd name="T16" fmla="*/ 140 w 189"/>
                <a:gd name="T17" fmla="*/ 66 h 150"/>
                <a:gd name="T18" fmla="*/ 163 w 189"/>
                <a:gd name="T19" fmla="*/ 50 h 150"/>
                <a:gd name="T20" fmla="*/ 163 w 189"/>
                <a:gd name="T21" fmla="*/ 48 h 150"/>
                <a:gd name="T22" fmla="*/ 165 w 189"/>
                <a:gd name="T23" fmla="*/ 48 h 150"/>
                <a:gd name="T24" fmla="*/ 165 w 189"/>
                <a:gd name="T25" fmla="*/ 48 h 150"/>
                <a:gd name="T26" fmla="*/ 189 w 189"/>
                <a:gd name="T27" fmla="*/ 0 h 150"/>
                <a:gd name="T28" fmla="*/ 188 w 189"/>
                <a:gd name="T29" fmla="*/ 1 h 150"/>
                <a:gd name="T30" fmla="*/ 139 w 189"/>
                <a:gd name="T31" fmla="*/ 6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150">
                  <a:moveTo>
                    <a:pt x="139" y="65"/>
                  </a:moveTo>
                  <a:cubicBezTo>
                    <a:pt x="111" y="79"/>
                    <a:pt x="98" y="83"/>
                    <a:pt x="98" y="83"/>
                  </a:cubicBezTo>
                  <a:cubicBezTo>
                    <a:pt x="98" y="83"/>
                    <a:pt x="85" y="89"/>
                    <a:pt x="57" y="99"/>
                  </a:cubicBezTo>
                  <a:cubicBezTo>
                    <a:pt x="38" y="106"/>
                    <a:pt x="24" y="116"/>
                    <a:pt x="13" y="129"/>
                  </a:cubicBezTo>
                  <a:cubicBezTo>
                    <a:pt x="8" y="135"/>
                    <a:pt x="4" y="142"/>
                    <a:pt x="0" y="150"/>
                  </a:cubicBezTo>
                  <a:cubicBezTo>
                    <a:pt x="2" y="148"/>
                    <a:pt x="2" y="148"/>
                    <a:pt x="2" y="148"/>
                  </a:cubicBezTo>
                  <a:cubicBezTo>
                    <a:pt x="14" y="125"/>
                    <a:pt x="30" y="110"/>
                    <a:pt x="57" y="101"/>
                  </a:cubicBezTo>
                  <a:cubicBezTo>
                    <a:pt x="86" y="90"/>
                    <a:pt x="98" y="85"/>
                    <a:pt x="98" y="85"/>
                  </a:cubicBezTo>
                  <a:cubicBezTo>
                    <a:pt x="98" y="84"/>
                    <a:pt x="111" y="80"/>
                    <a:pt x="140" y="66"/>
                  </a:cubicBezTo>
                  <a:cubicBezTo>
                    <a:pt x="149" y="61"/>
                    <a:pt x="156" y="56"/>
                    <a:pt x="163" y="50"/>
                  </a:cubicBezTo>
                  <a:cubicBezTo>
                    <a:pt x="163" y="48"/>
                    <a:pt x="163" y="48"/>
                    <a:pt x="163" y="48"/>
                  </a:cubicBezTo>
                  <a:cubicBezTo>
                    <a:pt x="165" y="48"/>
                    <a:pt x="165" y="48"/>
                    <a:pt x="165" y="48"/>
                  </a:cubicBezTo>
                  <a:cubicBezTo>
                    <a:pt x="165" y="48"/>
                    <a:pt x="165" y="48"/>
                    <a:pt x="165" y="48"/>
                  </a:cubicBezTo>
                  <a:cubicBezTo>
                    <a:pt x="177" y="36"/>
                    <a:pt x="185" y="19"/>
                    <a:pt x="189" y="0"/>
                  </a:cubicBezTo>
                  <a:cubicBezTo>
                    <a:pt x="188" y="1"/>
                    <a:pt x="188" y="1"/>
                    <a:pt x="188" y="1"/>
                  </a:cubicBezTo>
                  <a:cubicBezTo>
                    <a:pt x="182" y="30"/>
                    <a:pt x="166" y="51"/>
                    <a:pt x="139" y="6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2" name="Freeform 28"/>
            <p:cNvSpPr>
              <a:spLocks/>
            </p:cNvSpPr>
            <p:nvPr/>
          </p:nvSpPr>
          <p:spPr bwMode="auto">
            <a:xfrm>
              <a:off x="9082434" y="4899026"/>
              <a:ext cx="673100" cy="423863"/>
            </a:xfrm>
            <a:custGeom>
              <a:avLst/>
              <a:gdLst>
                <a:gd name="T0" fmla="*/ 0 w 179"/>
                <a:gd name="T1" fmla="*/ 112 h 113"/>
                <a:gd name="T2" fmla="*/ 1 w 179"/>
                <a:gd name="T3" fmla="*/ 113 h 113"/>
                <a:gd name="T4" fmla="*/ 41 w 179"/>
                <a:gd name="T5" fmla="*/ 91 h 113"/>
                <a:gd name="T6" fmla="*/ 83 w 179"/>
                <a:gd name="T7" fmla="*/ 78 h 113"/>
                <a:gd name="T8" fmla="*/ 126 w 179"/>
                <a:gd name="T9" fmla="*/ 62 h 113"/>
                <a:gd name="T10" fmla="*/ 149 w 179"/>
                <a:gd name="T11" fmla="*/ 48 h 113"/>
                <a:gd name="T12" fmla="*/ 150 w 179"/>
                <a:gd name="T13" fmla="*/ 47 h 113"/>
                <a:gd name="T14" fmla="*/ 150 w 179"/>
                <a:gd name="T15" fmla="*/ 47 h 113"/>
                <a:gd name="T16" fmla="*/ 179 w 179"/>
                <a:gd name="T17" fmla="*/ 0 h 113"/>
                <a:gd name="T18" fmla="*/ 177 w 179"/>
                <a:gd name="T19" fmla="*/ 2 h 113"/>
                <a:gd name="T20" fmla="*/ 125 w 179"/>
                <a:gd name="T21" fmla="*/ 60 h 113"/>
                <a:gd name="T22" fmla="*/ 83 w 179"/>
                <a:gd name="T23" fmla="*/ 77 h 113"/>
                <a:gd name="T24" fmla="*/ 41 w 179"/>
                <a:gd name="T25" fmla="*/ 90 h 113"/>
                <a:gd name="T26" fmla="*/ 16 w 179"/>
                <a:gd name="T27" fmla="*/ 100 h 113"/>
                <a:gd name="T28" fmla="*/ 15 w 179"/>
                <a:gd name="T29" fmla="*/ 102 h 113"/>
                <a:gd name="T30" fmla="*/ 14 w 179"/>
                <a:gd name="T31" fmla="*/ 102 h 113"/>
                <a:gd name="T32" fmla="*/ 14 w 179"/>
                <a:gd name="T33" fmla="*/ 102 h 113"/>
                <a:gd name="T34" fmla="*/ 0 w 179"/>
                <a:gd name="T35"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13">
                  <a:moveTo>
                    <a:pt x="0" y="112"/>
                  </a:moveTo>
                  <a:cubicBezTo>
                    <a:pt x="1" y="113"/>
                    <a:pt x="1" y="113"/>
                    <a:pt x="1" y="113"/>
                  </a:cubicBezTo>
                  <a:cubicBezTo>
                    <a:pt x="12" y="103"/>
                    <a:pt x="25" y="96"/>
                    <a:pt x="41" y="91"/>
                  </a:cubicBezTo>
                  <a:cubicBezTo>
                    <a:pt x="71" y="82"/>
                    <a:pt x="83" y="78"/>
                    <a:pt x="83" y="78"/>
                  </a:cubicBezTo>
                  <a:cubicBezTo>
                    <a:pt x="84" y="78"/>
                    <a:pt x="96" y="74"/>
                    <a:pt x="126" y="62"/>
                  </a:cubicBezTo>
                  <a:cubicBezTo>
                    <a:pt x="135" y="58"/>
                    <a:pt x="142" y="53"/>
                    <a:pt x="149" y="48"/>
                  </a:cubicBezTo>
                  <a:cubicBezTo>
                    <a:pt x="149" y="47"/>
                    <a:pt x="149" y="47"/>
                    <a:pt x="150" y="47"/>
                  </a:cubicBezTo>
                  <a:cubicBezTo>
                    <a:pt x="150" y="47"/>
                    <a:pt x="150" y="47"/>
                    <a:pt x="150" y="47"/>
                  </a:cubicBezTo>
                  <a:cubicBezTo>
                    <a:pt x="164" y="35"/>
                    <a:pt x="174" y="19"/>
                    <a:pt x="179" y="0"/>
                  </a:cubicBezTo>
                  <a:cubicBezTo>
                    <a:pt x="177" y="2"/>
                    <a:pt x="177" y="2"/>
                    <a:pt x="177" y="2"/>
                  </a:cubicBezTo>
                  <a:cubicBezTo>
                    <a:pt x="170" y="29"/>
                    <a:pt x="153" y="48"/>
                    <a:pt x="125" y="60"/>
                  </a:cubicBezTo>
                  <a:cubicBezTo>
                    <a:pt x="96" y="73"/>
                    <a:pt x="83" y="76"/>
                    <a:pt x="83" y="77"/>
                  </a:cubicBezTo>
                  <a:cubicBezTo>
                    <a:pt x="83" y="76"/>
                    <a:pt x="70" y="81"/>
                    <a:pt x="41" y="90"/>
                  </a:cubicBezTo>
                  <a:cubicBezTo>
                    <a:pt x="32" y="93"/>
                    <a:pt x="24" y="96"/>
                    <a:pt x="16" y="100"/>
                  </a:cubicBezTo>
                  <a:cubicBezTo>
                    <a:pt x="15" y="102"/>
                    <a:pt x="15" y="102"/>
                    <a:pt x="15" y="102"/>
                  </a:cubicBezTo>
                  <a:cubicBezTo>
                    <a:pt x="14" y="102"/>
                    <a:pt x="14" y="102"/>
                    <a:pt x="14" y="102"/>
                  </a:cubicBezTo>
                  <a:cubicBezTo>
                    <a:pt x="14" y="102"/>
                    <a:pt x="14" y="102"/>
                    <a:pt x="14" y="102"/>
                  </a:cubicBezTo>
                  <a:cubicBezTo>
                    <a:pt x="9" y="105"/>
                    <a:pt x="5" y="108"/>
                    <a:pt x="0" y="11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3" name="Freeform 29"/>
            <p:cNvSpPr>
              <a:spLocks/>
            </p:cNvSpPr>
            <p:nvPr/>
          </p:nvSpPr>
          <p:spPr bwMode="auto">
            <a:xfrm>
              <a:off x="9134822" y="5273676"/>
              <a:ext cx="7938" cy="7938"/>
            </a:xfrm>
            <a:custGeom>
              <a:avLst/>
              <a:gdLst>
                <a:gd name="T0" fmla="*/ 3 w 5"/>
                <a:gd name="T1" fmla="*/ 5 h 5"/>
                <a:gd name="T2" fmla="*/ 5 w 5"/>
                <a:gd name="T3" fmla="*/ 0 h 5"/>
                <a:gd name="T4" fmla="*/ 0 w 5"/>
                <a:gd name="T5" fmla="*/ 5 h 5"/>
                <a:gd name="T6" fmla="*/ 0 w 5"/>
                <a:gd name="T7" fmla="*/ 5 h 5"/>
                <a:gd name="T8" fmla="*/ 3 w 5"/>
                <a:gd name="T9" fmla="*/ 5 h 5"/>
              </a:gdLst>
              <a:ahLst/>
              <a:cxnLst>
                <a:cxn ang="0">
                  <a:pos x="T0" y="T1"/>
                </a:cxn>
                <a:cxn ang="0">
                  <a:pos x="T2" y="T3"/>
                </a:cxn>
                <a:cxn ang="0">
                  <a:pos x="T4" y="T5"/>
                </a:cxn>
                <a:cxn ang="0">
                  <a:pos x="T6" y="T7"/>
                </a:cxn>
                <a:cxn ang="0">
                  <a:pos x="T8" y="T9"/>
                </a:cxn>
              </a:cxnLst>
              <a:rect l="0" t="0" r="r" b="b"/>
              <a:pathLst>
                <a:path w="5" h="5">
                  <a:moveTo>
                    <a:pt x="3" y="5"/>
                  </a:moveTo>
                  <a:lnTo>
                    <a:pt x="5" y="0"/>
                  </a:lnTo>
                  <a:lnTo>
                    <a:pt x="0" y="5"/>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4" name="Freeform 30"/>
            <p:cNvSpPr>
              <a:spLocks/>
            </p:cNvSpPr>
            <p:nvPr/>
          </p:nvSpPr>
          <p:spPr bwMode="auto">
            <a:xfrm>
              <a:off x="9747597" y="4899026"/>
              <a:ext cx="7938" cy="6350"/>
            </a:xfrm>
            <a:custGeom>
              <a:avLst/>
              <a:gdLst>
                <a:gd name="T0" fmla="*/ 0 w 5"/>
                <a:gd name="T1" fmla="*/ 0 h 4"/>
                <a:gd name="T2" fmla="*/ 0 w 5"/>
                <a:gd name="T3" fmla="*/ 4 h 4"/>
                <a:gd name="T4" fmla="*/ 5 w 5"/>
                <a:gd name="T5" fmla="*/ 0 h 4"/>
                <a:gd name="T6" fmla="*/ 5 w 5"/>
                <a:gd name="T7" fmla="*/ 0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lnTo>
                    <a:pt x="0" y="4"/>
                  </a:lnTo>
                  <a:lnTo>
                    <a:pt x="5" y="0"/>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5" name="Freeform 31"/>
            <p:cNvSpPr>
              <a:spLocks/>
            </p:cNvSpPr>
            <p:nvPr/>
          </p:nvSpPr>
          <p:spPr bwMode="auto">
            <a:xfrm>
              <a:off x="9142759" y="5072063"/>
              <a:ext cx="506413" cy="303213"/>
            </a:xfrm>
            <a:custGeom>
              <a:avLst/>
              <a:gdLst>
                <a:gd name="T0" fmla="*/ 78 w 135"/>
                <a:gd name="T1" fmla="*/ 58 h 81"/>
                <a:gd name="T2" fmla="*/ 35 w 135"/>
                <a:gd name="T3" fmla="*/ 71 h 81"/>
                <a:gd name="T4" fmla="*/ 0 w 135"/>
                <a:gd name="T5" fmla="*/ 80 h 81"/>
                <a:gd name="T6" fmla="*/ 1 w 135"/>
                <a:gd name="T7" fmla="*/ 81 h 81"/>
                <a:gd name="T8" fmla="*/ 35 w 135"/>
                <a:gd name="T9" fmla="*/ 73 h 81"/>
                <a:gd name="T10" fmla="*/ 78 w 135"/>
                <a:gd name="T11" fmla="*/ 59 h 81"/>
                <a:gd name="T12" fmla="*/ 102 w 135"/>
                <a:gd name="T13" fmla="*/ 47 h 81"/>
                <a:gd name="T14" fmla="*/ 103 w 135"/>
                <a:gd name="T15" fmla="*/ 46 h 81"/>
                <a:gd name="T16" fmla="*/ 103 w 135"/>
                <a:gd name="T17" fmla="*/ 46 h 81"/>
                <a:gd name="T18" fmla="*/ 135 w 135"/>
                <a:gd name="T19" fmla="*/ 0 h 81"/>
                <a:gd name="T20" fmla="*/ 134 w 135"/>
                <a:gd name="T21" fmla="*/ 1 h 81"/>
                <a:gd name="T22" fmla="*/ 133 w 135"/>
                <a:gd name="T23" fmla="*/ 2 h 81"/>
                <a:gd name="T24" fmla="*/ 78 w 135"/>
                <a:gd name="T25" fmla="*/ 5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81">
                  <a:moveTo>
                    <a:pt x="78" y="58"/>
                  </a:moveTo>
                  <a:cubicBezTo>
                    <a:pt x="48" y="69"/>
                    <a:pt x="35" y="71"/>
                    <a:pt x="35" y="71"/>
                  </a:cubicBezTo>
                  <a:cubicBezTo>
                    <a:pt x="0" y="80"/>
                    <a:pt x="0" y="80"/>
                    <a:pt x="0" y="80"/>
                  </a:cubicBezTo>
                  <a:cubicBezTo>
                    <a:pt x="1" y="81"/>
                    <a:pt x="1" y="81"/>
                    <a:pt x="1" y="81"/>
                  </a:cubicBezTo>
                  <a:cubicBezTo>
                    <a:pt x="35" y="73"/>
                    <a:pt x="35" y="73"/>
                    <a:pt x="35" y="73"/>
                  </a:cubicBezTo>
                  <a:cubicBezTo>
                    <a:pt x="35" y="72"/>
                    <a:pt x="48" y="70"/>
                    <a:pt x="78" y="59"/>
                  </a:cubicBezTo>
                  <a:cubicBezTo>
                    <a:pt x="87" y="56"/>
                    <a:pt x="95" y="52"/>
                    <a:pt x="102" y="47"/>
                  </a:cubicBezTo>
                  <a:cubicBezTo>
                    <a:pt x="102" y="46"/>
                    <a:pt x="103" y="46"/>
                    <a:pt x="103" y="46"/>
                  </a:cubicBezTo>
                  <a:cubicBezTo>
                    <a:pt x="103" y="46"/>
                    <a:pt x="103" y="46"/>
                    <a:pt x="103" y="46"/>
                  </a:cubicBezTo>
                  <a:cubicBezTo>
                    <a:pt x="118" y="35"/>
                    <a:pt x="129" y="18"/>
                    <a:pt x="135" y="0"/>
                  </a:cubicBezTo>
                  <a:cubicBezTo>
                    <a:pt x="134" y="1"/>
                    <a:pt x="134" y="1"/>
                    <a:pt x="134" y="1"/>
                  </a:cubicBezTo>
                  <a:cubicBezTo>
                    <a:pt x="133" y="2"/>
                    <a:pt x="133" y="2"/>
                    <a:pt x="133" y="2"/>
                  </a:cubicBezTo>
                  <a:cubicBezTo>
                    <a:pt x="124" y="29"/>
                    <a:pt x="106" y="48"/>
                    <a:pt x="78" y="5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6" name="Freeform 32"/>
            <p:cNvSpPr>
              <a:spLocks/>
            </p:cNvSpPr>
            <p:nvPr/>
          </p:nvSpPr>
          <p:spPr bwMode="auto">
            <a:xfrm>
              <a:off x="9642822" y="507523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7" name="Freeform 33"/>
            <p:cNvSpPr>
              <a:spLocks/>
            </p:cNvSpPr>
            <p:nvPr/>
          </p:nvSpPr>
          <p:spPr bwMode="auto">
            <a:xfrm>
              <a:off x="9239597" y="5243513"/>
              <a:ext cx="293688" cy="222250"/>
            </a:xfrm>
            <a:custGeom>
              <a:avLst/>
              <a:gdLst>
                <a:gd name="T0" fmla="*/ 17 w 78"/>
                <a:gd name="T1" fmla="*/ 53 h 59"/>
                <a:gd name="T2" fmla="*/ 0 w 78"/>
                <a:gd name="T3" fmla="*/ 58 h 59"/>
                <a:gd name="T4" fmla="*/ 1 w 78"/>
                <a:gd name="T5" fmla="*/ 59 h 59"/>
                <a:gd name="T6" fmla="*/ 18 w 78"/>
                <a:gd name="T7" fmla="*/ 55 h 59"/>
                <a:gd name="T8" fmla="*/ 44 w 78"/>
                <a:gd name="T9" fmla="*/ 43 h 59"/>
                <a:gd name="T10" fmla="*/ 44 w 78"/>
                <a:gd name="T11" fmla="*/ 41 h 59"/>
                <a:gd name="T12" fmla="*/ 46 w 78"/>
                <a:gd name="T13" fmla="*/ 42 h 59"/>
                <a:gd name="T14" fmla="*/ 78 w 78"/>
                <a:gd name="T15" fmla="*/ 0 h 59"/>
                <a:gd name="T16" fmla="*/ 77 w 78"/>
                <a:gd name="T17" fmla="*/ 0 h 59"/>
                <a:gd name="T18" fmla="*/ 76 w 78"/>
                <a:gd name="T19" fmla="*/ 1 h 59"/>
                <a:gd name="T20" fmla="*/ 17 w 78"/>
                <a:gd name="T21"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9">
                  <a:moveTo>
                    <a:pt x="17" y="53"/>
                  </a:moveTo>
                  <a:cubicBezTo>
                    <a:pt x="11" y="55"/>
                    <a:pt x="5" y="57"/>
                    <a:pt x="0" y="58"/>
                  </a:cubicBezTo>
                  <a:cubicBezTo>
                    <a:pt x="1" y="59"/>
                    <a:pt x="1" y="59"/>
                    <a:pt x="1" y="59"/>
                  </a:cubicBezTo>
                  <a:cubicBezTo>
                    <a:pt x="6" y="58"/>
                    <a:pt x="12" y="56"/>
                    <a:pt x="18" y="55"/>
                  </a:cubicBezTo>
                  <a:cubicBezTo>
                    <a:pt x="27" y="52"/>
                    <a:pt x="36" y="48"/>
                    <a:pt x="44" y="43"/>
                  </a:cubicBezTo>
                  <a:cubicBezTo>
                    <a:pt x="44" y="41"/>
                    <a:pt x="44" y="41"/>
                    <a:pt x="44" y="41"/>
                  </a:cubicBezTo>
                  <a:cubicBezTo>
                    <a:pt x="46" y="42"/>
                    <a:pt x="46" y="42"/>
                    <a:pt x="46" y="42"/>
                  </a:cubicBezTo>
                  <a:cubicBezTo>
                    <a:pt x="60" y="32"/>
                    <a:pt x="71" y="18"/>
                    <a:pt x="78" y="0"/>
                  </a:cubicBezTo>
                  <a:cubicBezTo>
                    <a:pt x="77" y="0"/>
                    <a:pt x="77" y="0"/>
                    <a:pt x="77" y="0"/>
                  </a:cubicBezTo>
                  <a:cubicBezTo>
                    <a:pt x="76" y="1"/>
                    <a:pt x="76" y="1"/>
                    <a:pt x="76" y="1"/>
                  </a:cubicBezTo>
                  <a:cubicBezTo>
                    <a:pt x="66" y="27"/>
                    <a:pt x="46" y="45"/>
                    <a:pt x="17" y="5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8" name="Freeform 34"/>
            <p:cNvSpPr>
              <a:spLocks/>
            </p:cNvSpPr>
            <p:nvPr/>
          </p:nvSpPr>
          <p:spPr bwMode="auto">
            <a:xfrm>
              <a:off x="9525347" y="5243513"/>
              <a:ext cx="4763" cy="476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59" name="Freeform 35"/>
            <p:cNvSpPr>
              <a:spLocks/>
            </p:cNvSpPr>
            <p:nvPr/>
          </p:nvSpPr>
          <p:spPr bwMode="auto">
            <a:xfrm>
              <a:off x="9307859" y="5402263"/>
              <a:ext cx="104775" cy="123825"/>
            </a:xfrm>
            <a:custGeom>
              <a:avLst/>
              <a:gdLst>
                <a:gd name="T0" fmla="*/ 0 w 28"/>
                <a:gd name="T1" fmla="*/ 33 h 33"/>
                <a:gd name="T2" fmla="*/ 1 w 28"/>
                <a:gd name="T3" fmla="*/ 33 h 33"/>
                <a:gd name="T4" fmla="*/ 1 w 28"/>
                <a:gd name="T5" fmla="*/ 33 h 33"/>
                <a:gd name="T6" fmla="*/ 28 w 28"/>
                <a:gd name="T7" fmla="*/ 0 h 33"/>
                <a:gd name="T8" fmla="*/ 26 w 28"/>
                <a:gd name="T9" fmla="*/ 1 h 33"/>
                <a:gd name="T10" fmla="*/ 0 w 28"/>
                <a:gd name="T11" fmla="*/ 33 h 33"/>
              </a:gdLst>
              <a:ahLst/>
              <a:cxnLst>
                <a:cxn ang="0">
                  <a:pos x="T0" y="T1"/>
                </a:cxn>
                <a:cxn ang="0">
                  <a:pos x="T2" y="T3"/>
                </a:cxn>
                <a:cxn ang="0">
                  <a:pos x="T4" y="T5"/>
                </a:cxn>
                <a:cxn ang="0">
                  <a:pos x="T6" y="T7"/>
                </a:cxn>
                <a:cxn ang="0">
                  <a:pos x="T8" y="T9"/>
                </a:cxn>
                <a:cxn ang="0">
                  <a:pos x="T10" y="T11"/>
                </a:cxn>
              </a:cxnLst>
              <a:rect l="0" t="0" r="r" b="b"/>
              <a:pathLst>
                <a:path w="28" h="33">
                  <a:moveTo>
                    <a:pt x="0" y="33"/>
                  </a:moveTo>
                  <a:cubicBezTo>
                    <a:pt x="1" y="33"/>
                    <a:pt x="1" y="33"/>
                    <a:pt x="1" y="33"/>
                  </a:cubicBezTo>
                  <a:cubicBezTo>
                    <a:pt x="1" y="33"/>
                    <a:pt x="1" y="33"/>
                    <a:pt x="1" y="33"/>
                  </a:cubicBezTo>
                  <a:cubicBezTo>
                    <a:pt x="12" y="25"/>
                    <a:pt x="21" y="13"/>
                    <a:pt x="28" y="0"/>
                  </a:cubicBezTo>
                  <a:cubicBezTo>
                    <a:pt x="26" y="1"/>
                    <a:pt x="26" y="1"/>
                    <a:pt x="26" y="1"/>
                  </a:cubicBezTo>
                  <a:cubicBezTo>
                    <a:pt x="19" y="14"/>
                    <a:pt x="11" y="25"/>
                    <a:pt x="0" y="3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0" name="Freeform 36"/>
            <p:cNvSpPr>
              <a:spLocks/>
            </p:cNvSpPr>
            <p:nvPr/>
          </p:nvSpPr>
          <p:spPr bwMode="auto">
            <a:xfrm>
              <a:off x="9406284" y="5397501"/>
              <a:ext cx="6350" cy="7938"/>
            </a:xfrm>
            <a:custGeom>
              <a:avLst/>
              <a:gdLst>
                <a:gd name="T0" fmla="*/ 0 w 4"/>
                <a:gd name="T1" fmla="*/ 0 h 5"/>
                <a:gd name="T2" fmla="*/ 0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0" y="5"/>
                  </a:lnTo>
                  <a:lnTo>
                    <a:pt x="4" y="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1" name="Freeform 37"/>
            <p:cNvSpPr>
              <a:spLocks/>
            </p:cNvSpPr>
            <p:nvPr/>
          </p:nvSpPr>
          <p:spPr bwMode="auto">
            <a:xfrm>
              <a:off x="9630122" y="4387851"/>
              <a:ext cx="38100" cy="115888"/>
            </a:xfrm>
            <a:custGeom>
              <a:avLst/>
              <a:gdLst>
                <a:gd name="T0" fmla="*/ 10 w 10"/>
                <a:gd name="T1" fmla="*/ 0 h 31"/>
                <a:gd name="T2" fmla="*/ 9 w 10"/>
                <a:gd name="T3" fmla="*/ 0 h 31"/>
                <a:gd name="T4" fmla="*/ 9 w 10"/>
                <a:gd name="T5" fmla="*/ 0 h 31"/>
                <a:gd name="T6" fmla="*/ 8 w 10"/>
                <a:gd name="T7" fmla="*/ 0 h 31"/>
                <a:gd name="T8" fmla="*/ 6 w 10"/>
                <a:gd name="T9" fmla="*/ 5 h 31"/>
                <a:gd name="T10" fmla="*/ 0 w 10"/>
                <a:gd name="T11" fmla="*/ 31 h 31"/>
                <a:gd name="T12" fmla="*/ 1 w 10"/>
                <a:gd name="T13" fmla="*/ 29 h 31"/>
                <a:gd name="T14" fmla="*/ 1 w 10"/>
                <a:gd name="T15" fmla="*/ 29 h 31"/>
                <a:gd name="T16" fmla="*/ 10 w 1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1">
                  <a:moveTo>
                    <a:pt x="10" y="0"/>
                  </a:moveTo>
                  <a:cubicBezTo>
                    <a:pt x="9" y="0"/>
                    <a:pt x="9" y="0"/>
                    <a:pt x="9" y="0"/>
                  </a:cubicBezTo>
                  <a:cubicBezTo>
                    <a:pt x="9" y="0"/>
                    <a:pt x="9" y="0"/>
                    <a:pt x="9" y="0"/>
                  </a:cubicBezTo>
                  <a:cubicBezTo>
                    <a:pt x="8" y="0"/>
                    <a:pt x="8" y="0"/>
                    <a:pt x="8" y="0"/>
                  </a:cubicBezTo>
                  <a:cubicBezTo>
                    <a:pt x="8" y="1"/>
                    <a:pt x="7" y="3"/>
                    <a:pt x="6" y="5"/>
                  </a:cubicBezTo>
                  <a:cubicBezTo>
                    <a:pt x="3" y="13"/>
                    <a:pt x="1" y="22"/>
                    <a:pt x="0" y="31"/>
                  </a:cubicBezTo>
                  <a:cubicBezTo>
                    <a:pt x="1" y="29"/>
                    <a:pt x="1" y="29"/>
                    <a:pt x="1" y="29"/>
                  </a:cubicBezTo>
                  <a:cubicBezTo>
                    <a:pt x="1" y="29"/>
                    <a:pt x="1" y="29"/>
                    <a:pt x="1" y="29"/>
                  </a:cubicBezTo>
                  <a:cubicBezTo>
                    <a:pt x="3" y="18"/>
                    <a:pt x="5" y="9"/>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2" name="Freeform 38"/>
            <p:cNvSpPr>
              <a:spLocks/>
            </p:cNvSpPr>
            <p:nvPr/>
          </p:nvSpPr>
          <p:spPr bwMode="auto">
            <a:xfrm>
              <a:off x="9552334" y="4413251"/>
              <a:ext cx="187325" cy="255588"/>
            </a:xfrm>
            <a:custGeom>
              <a:avLst/>
              <a:gdLst>
                <a:gd name="T0" fmla="*/ 43 w 50"/>
                <a:gd name="T1" fmla="*/ 6 h 68"/>
                <a:gd name="T2" fmla="*/ 50 w 50"/>
                <a:gd name="T3" fmla="*/ 1 h 68"/>
                <a:gd name="T4" fmla="*/ 49 w 50"/>
                <a:gd name="T5" fmla="*/ 0 h 68"/>
                <a:gd name="T6" fmla="*/ 42 w 50"/>
                <a:gd name="T7" fmla="*/ 5 h 68"/>
                <a:gd name="T8" fmla="*/ 22 w 50"/>
                <a:gd name="T9" fmla="*/ 22 h 68"/>
                <a:gd name="T10" fmla="*/ 22 w 50"/>
                <a:gd name="T11" fmla="*/ 23 h 68"/>
                <a:gd name="T12" fmla="*/ 22 w 50"/>
                <a:gd name="T13" fmla="*/ 22 h 68"/>
                <a:gd name="T14" fmla="*/ 7 w 50"/>
                <a:gd name="T15" fmla="*/ 44 h 68"/>
                <a:gd name="T16" fmla="*/ 0 w 50"/>
                <a:gd name="T17" fmla="*/ 68 h 68"/>
                <a:gd name="T18" fmla="*/ 0 w 50"/>
                <a:gd name="T19" fmla="*/ 68 h 68"/>
                <a:gd name="T20" fmla="*/ 1 w 50"/>
                <a:gd name="T21" fmla="*/ 67 h 68"/>
                <a:gd name="T22" fmla="*/ 43 w 50"/>
                <a:gd name="T23" fmla="*/ 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68">
                  <a:moveTo>
                    <a:pt x="43" y="6"/>
                  </a:moveTo>
                  <a:cubicBezTo>
                    <a:pt x="50" y="1"/>
                    <a:pt x="50" y="1"/>
                    <a:pt x="50" y="1"/>
                  </a:cubicBezTo>
                  <a:cubicBezTo>
                    <a:pt x="49" y="0"/>
                    <a:pt x="49" y="0"/>
                    <a:pt x="49" y="0"/>
                  </a:cubicBezTo>
                  <a:cubicBezTo>
                    <a:pt x="42" y="5"/>
                    <a:pt x="42" y="5"/>
                    <a:pt x="42" y="5"/>
                  </a:cubicBezTo>
                  <a:cubicBezTo>
                    <a:pt x="34" y="10"/>
                    <a:pt x="28" y="16"/>
                    <a:pt x="22" y="22"/>
                  </a:cubicBezTo>
                  <a:cubicBezTo>
                    <a:pt x="22" y="23"/>
                    <a:pt x="22" y="23"/>
                    <a:pt x="22" y="23"/>
                  </a:cubicBezTo>
                  <a:cubicBezTo>
                    <a:pt x="22" y="22"/>
                    <a:pt x="22" y="22"/>
                    <a:pt x="22" y="22"/>
                  </a:cubicBezTo>
                  <a:cubicBezTo>
                    <a:pt x="16" y="29"/>
                    <a:pt x="11" y="36"/>
                    <a:pt x="7" y="44"/>
                  </a:cubicBezTo>
                  <a:cubicBezTo>
                    <a:pt x="4" y="51"/>
                    <a:pt x="1" y="60"/>
                    <a:pt x="0" y="68"/>
                  </a:cubicBezTo>
                  <a:cubicBezTo>
                    <a:pt x="0" y="68"/>
                    <a:pt x="0" y="68"/>
                    <a:pt x="0" y="68"/>
                  </a:cubicBezTo>
                  <a:cubicBezTo>
                    <a:pt x="1" y="67"/>
                    <a:pt x="1" y="67"/>
                    <a:pt x="1" y="67"/>
                  </a:cubicBezTo>
                  <a:cubicBezTo>
                    <a:pt x="6" y="41"/>
                    <a:pt x="19" y="22"/>
                    <a:pt x="43" y="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3" name="Freeform 39"/>
            <p:cNvSpPr>
              <a:spLocks/>
            </p:cNvSpPr>
            <p:nvPr/>
          </p:nvSpPr>
          <p:spPr bwMode="auto">
            <a:xfrm>
              <a:off x="9634884" y="4497388"/>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4" name="Freeform 40"/>
            <p:cNvSpPr>
              <a:spLocks/>
            </p:cNvSpPr>
            <p:nvPr/>
          </p:nvSpPr>
          <p:spPr bwMode="auto">
            <a:xfrm>
              <a:off x="9461847" y="4462463"/>
              <a:ext cx="406400" cy="368300"/>
            </a:xfrm>
            <a:custGeom>
              <a:avLst/>
              <a:gdLst>
                <a:gd name="T0" fmla="*/ 46 w 108"/>
                <a:gd name="T1" fmla="*/ 40 h 98"/>
                <a:gd name="T2" fmla="*/ 84 w 108"/>
                <a:gd name="T3" fmla="*/ 16 h 98"/>
                <a:gd name="T4" fmla="*/ 108 w 108"/>
                <a:gd name="T5" fmla="*/ 1 h 98"/>
                <a:gd name="T6" fmla="*/ 106 w 108"/>
                <a:gd name="T7" fmla="*/ 0 h 98"/>
                <a:gd name="T8" fmla="*/ 84 w 108"/>
                <a:gd name="T9" fmla="*/ 15 h 98"/>
                <a:gd name="T10" fmla="*/ 46 w 108"/>
                <a:gd name="T11" fmla="*/ 38 h 98"/>
                <a:gd name="T12" fmla="*/ 25 w 108"/>
                <a:gd name="T13" fmla="*/ 54 h 98"/>
                <a:gd name="T14" fmla="*/ 25 w 108"/>
                <a:gd name="T15" fmla="*/ 55 h 98"/>
                <a:gd name="T16" fmla="*/ 24 w 108"/>
                <a:gd name="T17" fmla="*/ 55 h 98"/>
                <a:gd name="T18" fmla="*/ 9 w 108"/>
                <a:gd name="T19" fmla="*/ 75 h 98"/>
                <a:gd name="T20" fmla="*/ 0 w 108"/>
                <a:gd name="T21" fmla="*/ 98 h 98"/>
                <a:gd name="T22" fmla="*/ 2 w 108"/>
                <a:gd name="T23" fmla="*/ 96 h 98"/>
                <a:gd name="T24" fmla="*/ 46 w 108"/>
                <a:gd name="T25"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98">
                  <a:moveTo>
                    <a:pt x="46" y="40"/>
                  </a:moveTo>
                  <a:cubicBezTo>
                    <a:pt x="73" y="24"/>
                    <a:pt x="84" y="16"/>
                    <a:pt x="84" y="16"/>
                  </a:cubicBezTo>
                  <a:cubicBezTo>
                    <a:pt x="84" y="16"/>
                    <a:pt x="92" y="12"/>
                    <a:pt x="108" y="1"/>
                  </a:cubicBezTo>
                  <a:cubicBezTo>
                    <a:pt x="106" y="0"/>
                    <a:pt x="106" y="0"/>
                    <a:pt x="106" y="0"/>
                  </a:cubicBezTo>
                  <a:cubicBezTo>
                    <a:pt x="91" y="11"/>
                    <a:pt x="84" y="15"/>
                    <a:pt x="84" y="15"/>
                  </a:cubicBezTo>
                  <a:cubicBezTo>
                    <a:pt x="83" y="15"/>
                    <a:pt x="72" y="23"/>
                    <a:pt x="46" y="38"/>
                  </a:cubicBezTo>
                  <a:cubicBezTo>
                    <a:pt x="38" y="43"/>
                    <a:pt x="31" y="48"/>
                    <a:pt x="25" y="54"/>
                  </a:cubicBezTo>
                  <a:cubicBezTo>
                    <a:pt x="25" y="55"/>
                    <a:pt x="25" y="55"/>
                    <a:pt x="25" y="55"/>
                  </a:cubicBezTo>
                  <a:cubicBezTo>
                    <a:pt x="24" y="55"/>
                    <a:pt x="24" y="55"/>
                    <a:pt x="24" y="55"/>
                  </a:cubicBezTo>
                  <a:cubicBezTo>
                    <a:pt x="18" y="61"/>
                    <a:pt x="13" y="68"/>
                    <a:pt x="9" y="75"/>
                  </a:cubicBezTo>
                  <a:cubicBezTo>
                    <a:pt x="5" y="82"/>
                    <a:pt x="2" y="90"/>
                    <a:pt x="0" y="98"/>
                  </a:cubicBezTo>
                  <a:cubicBezTo>
                    <a:pt x="2" y="96"/>
                    <a:pt x="2" y="96"/>
                    <a:pt x="2" y="96"/>
                  </a:cubicBezTo>
                  <a:cubicBezTo>
                    <a:pt x="8" y="71"/>
                    <a:pt x="22" y="54"/>
                    <a:pt x="46" y="4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5" name="Freeform 41"/>
            <p:cNvSpPr>
              <a:spLocks/>
            </p:cNvSpPr>
            <p:nvPr/>
          </p:nvSpPr>
          <p:spPr bwMode="auto">
            <a:xfrm>
              <a:off x="9552334" y="4665663"/>
              <a:ext cx="3175"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6" name="Freeform 42"/>
            <p:cNvSpPr>
              <a:spLocks/>
            </p:cNvSpPr>
            <p:nvPr/>
          </p:nvSpPr>
          <p:spPr bwMode="auto">
            <a:xfrm>
              <a:off x="9363422" y="4497388"/>
              <a:ext cx="587375" cy="492125"/>
            </a:xfrm>
            <a:custGeom>
              <a:avLst/>
              <a:gdLst>
                <a:gd name="T0" fmla="*/ 50 w 156"/>
                <a:gd name="T1" fmla="*/ 74 h 131"/>
                <a:gd name="T2" fmla="*/ 89 w 156"/>
                <a:gd name="T3" fmla="*/ 53 h 131"/>
                <a:gd name="T4" fmla="*/ 128 w 156"/>
                <a:gd name="T5" fmla="*/ 29 h 131"/>
                <a:gd name="T6" fmla="*/ 148 w 156"/>
                <a:gd name="T7" fmla="*/ 11 h 131"/>
                <a:gd name="T8" fmla="*/ 148 w 156"/>
                <a:gd name="T9" fmla="*/ 10 h 131"/>
                <a:gd name="T10" fmla="*/ 149 w 156"/>
                <a:gd name="T11" fmla="*/ 10 h 131"/>
                <a:gd name="T12" fmla="*/ 156 w 156"/>
                <a:gd name="T13" fmla="*/ 0 h 131"/>
                <a:gd name="T14" fmla="*/ 156 w 156"/>
                <a:gd name="T15" fmla="*/ 0 h 131"/>
                <a:gd name="T16" fmla="*/ 155 w 156"/>
                <a:gd name="T17" fmla="*/ 0 h 131"/>
                <a:gd name="T18" fmla="*/ 127 w 156"/>
                <a:gd name="T19" fmla="*/ 28 h 131"/>
                <a:gd name="T20" fmla="*/ 89 w 156"/>
                <a:gd name="T21" fmla="*/ 52 h 131"/>
                <a:gd name="T22" fmla="*/ 50 w 156"/>
                <a:gd name="T23" fmla="*/ 73 h 131"/>
                <a:gd name="T24" fmla="*/ 28 w 156"/>
                <a:gd name="T25" fmla="*/ 87 h 131"/>
                <a:gd name="T26" fmla="*/ 27 w 156"/>
                <a:gd name="T27" fmla="*/ 89 h 131"/>
                <a:gd name="T28" fmla="*/ 26 w 156"/>
                <a:gd name="T29" fmla="*/ 89 h 131"/>
                <a:gd name="T30" fmla="*/ 26 w 156"/>
                <a:gd name="T31" fmla="*/ 89 h 131"/>
                <a:gd name="T32" fmla="*/ 10 w 156"/>
                <a:gd name="T33" fmla="*/ 107 h 131"/>
                <a:gd name="T34" fmla="*/ 0 w 156"/>
                <a:gd name="T35" fmla="*/ 131 h 131"/>
                <a:gd name="T36" fmla="*/ 1 w 156"/>
                <a:gd name="T37" fmla="*/ 130 h 131"/>
                <a:gd name="T38" fmla="*/ 2 w 156"/>
                <a:gd name="T39" fmla="*/ 129 h 131"/>
                <a:gd name="T40" fmla="*/ 50 w 156"/>
                <a:gd name="T41" fmla="*/ 7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131">
                  <a:moveTo>
                    <a:pt x="50" y="74"/>
                  </a:moveTo>
                  <a:cubicBezTo>
                    <a:pt x="77" y="60"/>
                    <a:pt x="89" y="53"/>
                    <a:pt x="89" y="53"/>
                  </a:cubicBezTo>
                  <a:cubicBezTo>
                    <a:pt x="89" y="53"/>
                    <a:pt x="101" y="47"/>
                    <a:pt x="128" y="29"/>
                  </a:cubicBezTo>
                  <a:cubicBezTo>
                    <a:pt x="136" y="24"/>
                    <a:pt x="143" y="18"/>
                    <a:pt x="148" y="11"/>
                  </a:cubicBezTo>
                  <a:cubicBezTo>
                    <a:pt x="148" y="11"/>
                    <a:pt x="148" y="11"/>
                    <a:pt x="148" y="10"/>
                  </a:cubicBezTo>
                  <a:cubicBezTo>
                    <a:pt x="149" y="10"/>
                    <a:pt x="149" y="10"/>
                    <a:pt x="149" y="10"/>
                  </a:cubicBezTo>
                  <a:cubicBezTo>
                    <a:pt x="152" y="7"/>
                    <a:pt x="154" y="4"/>
                    <a:pt x="156" y="0"/>
                  </a:cubicBezTo>
                  <a:cubicBezTo>
                    <a:pt x="156" y="0"/>
                    <a:pt x="156" y="0"/>
                    <a:pt x="156" y="0"/>
                  </a:cubicBezTo>
                  <a:cubicBezTo>
                    <a:pt x="155" y="0"/>
                    <a:pt x="155" y="0"/>
                    <a:pt x="155" y="0"/>
                  </a:cubicBezTo>
                  <a:cubicBezTo>
                    <a:pt x="148" y="11"/>
                    <a:pt x="139" y="20"/>
                    <a:pt x="127" y="28"/>
                  </a:cubicBezTo>
                  <a:cubicBezTo>
                    <a:pt x="101" y="46"/>
                    <a:pt x="89" y="52"/>
                    <a:pt x="89" y="52"/>
                  </a:cubicBezTo>
                  <a:cubicBezTo>
                    <a:pt x="89" y="52"/>
                    <a:pt x="77" y="59"/>
                    <a:pt x="50" y="73"/>
                  </a:cubicBezTo>
                  <a:cubicBezTo>
                    <a:pt x="41" y="77"/>
                    <a:pt x="34" y="82"/>
                    <a:pt x="28" y="87"/>
                  </a:cubicBezTo>
                  <a:cubicBezTo>
                    <a:pt x="27" y="88"/>
                    <a:pt x="27" y="89"/>
                    <a:pt x="27" y="89"/>
                  </a:cubicBezTo>
                  <a:cubicBezTo>
                    <a:pt x="26" y="89"/>
                    <a:pt x="26" y="89"/>
                    <a:pt x="26" y="89"/>
                  </a:cubicBezTo>
                  <a:cubicBezTo>
                    <a:pt x="26" y="89"/>
                    <a:pt x="26" y="89"/>
                    <a:pt x="26" y="89"/>
                  </a:cubicBezTo>
                  <a:cubicBezTo>
                    <a:pt x="20" y="94"/>
                    <a:pt x="15" y="100"/>
                    <a:pt x="10" y="107"/>
                  </a:cubicBezTo>
                  <a:cubicBezTo>
                    <a:pt x="6" y="114"/>
                    <a:pt x="2" y="123"/>
                    <a:pt x="0" y="131"/>
                  </a:cubicBezTo>
                  <a:cubicBezTo>
                    <a:pt x="1" y="130"/>
                    <a:pt x="1" y="130"/>
                    <a:pt x="1" y="130"/>
                  </a:cubicBezTo>
                  <a:cubicBezTo>
                    <a:pt x="1" y="130"/>
                    <a:pt x="1" y="129"/>
                    <a:pt x="2" y="129"/>
                  </a:cubicBezTo>
                  <a:cubicBezTo>
                    <a:pt x="10" y="104"/>
                    <a:pt x="25" y="87"/>
                    <a:pt x="50" y="7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7" name="Freeform 43"/>
            <p:cNvSpPr>
              <a:spLocks/>
            </p:cNvSpPr>
            <p:nvPr/>
          </p:nvSpPr>
          <p:spPr bwMode="auto">
            <a:xfrm>
              <a:off x="9461847" y="4822826"/>
              <a:ext cx="7938" cy="7938"/>
            </a:xfrm>
            <a:custGeom>
              <a:avLst/>
              <a:gdLst>
                <a:gd name="T0" fmla="*/ 1 w 2"/>
                <a:gd name="T1" fmla="*/ 2 h 2"/>
                <a:gd name="T2" fmla="*/ 2 w 2"/>
                <a:gd name="T3" fmla="*/ 0 h 2"/>
                <a:gd name="T4" fmla="*/ 0 w 2"/>
                <a:gd name="T5" fmla="*/ 2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1" y="1"/>
                    <a:pt x="2"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8" name="Freeform 44"/>
            <p:cNvSpPr>
              <a:spLocks/>
            </p:cNvSpPr>
            <p:nvPr/>
          </p:nvSpPr>
          <p:spPr bwMode="auto">
            <a:xfrm>
              <a:off x="9255472" y="4533901"/>
              <a:ext cx="671513" cy="604838"/>
            </a:xfrm>
            <a:custGeom>
              <a:avLst/>
              <a:gdLst>
                <a:gd name="T0" fmla="*/ 0 w 179"/>
                <a:gd name="T1" fmla="*/ 161 h 161"/>
                <a:gd name="T2" fmla="*/ 1 w 179"/>
                <a:gd name="T3" fmla="*/ 161 h 161"/>
                <a:gd name="T4" fmla="*/ 53 w 179"/>
                <a:gd name="T5" fmla="*/ 108 h 161"/>
                <a:gd name="T6" fmla="*/ 94 w 179"/>
                <a:gd name="T7" fmla="*/ 89 h 161"/>
                <a:gd name="T8" fmla="*/ 134 w 179"/>
                <a:gd name="T9" fmla="*/ 68 h 161"/>
                <a:gd name="T10" fmla="*/ 179 w 179"/>
                <a:gd name="T11" fmla="*/ 0 h 161"/>
                <a:gd name="T12" fmla="*/ 178 w 179"/>
                <a:gd name="T13" fmla="*/ 0 h 161"/>
                <a:gd name="T14" fmla="*/ 177 w 179"/>
                <a:gd name="T15" fmla="*/ 1 h 161"/>
                <a:gd name="T16" fmla="*/ 133 w 179"/>
                <a:gd name="T17" fmla="*/ 67 h 161"/>
                <a:gd name="T18" fmla="*/ 93 w 179"/>
                <a:gd name="T19" fmla="*/ 88 h 161"/>
                <a:gd name="T20" fmla="*/ 53 w 179"/>
                <a:gd name="T21" fmla="*/ 106 h 161"/>
                <a:gd name="T22" fmla="*/ 31 w 179"/>
                <a:gd name="T23" fmla="*/ 119 h 161"/>
                <a:gd name="T24" fmla="*/ 30 w 179"/>
                <a:gd name="T25" fmla="*/ 120 h 161"/>
                <a:gd name="T26" fmla="*/ 30 w 179"/>
                <a:gd name="T27" fmla="*/ 120 h 161"/>
                <a:gd name="T28" fmla="*/ 12 w 179"/>
                <a:gd name="T29" fmla="*/ 138 h 161"/>
                <a:gd name="T30" fmla="*/ 0 w 179"/>
                <a:gd name="T31"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9" h="161">
                  <a:moveTo>
                    <a:pt x="0" y="161"/>
                  </a:moveTo>
                  <a:cubicBezTo>
                    <a:pt x="1" y="161"/>
                    <a:pt x="1" y="161"/>
                    <a:pt x="1" y="161"/>
                  </a:cubicBezTo>
                  <a:cubicBezTo>
                    <a:pt x="11" y="135"/>
                    <a:pt x="27" y="119"/>
                    <a:pt x="53" y="108"/>
                  </a:cubicBezTo>
                  <a:cubicBezTo>
                    <a:pt x="82" y="95"/>
                    <a:pt x="94" y="89"/>
                    <a:pt x="94" y="89"/>
                  </a:cubicBezTo>
                  <a:cubicBezTo>
                    <a:pt x="94" y="89"/>
                    <a:pt x="106" y="84"/>
                    <a:pt x="134" y="68"/>
                  </a:cubicBezTo>
                  <a:cubicBezTo>
                    <a:pt x="160" y="52"/>
                    <a:pt x="175" y="29"/>
                    <a:pt x="179" y="0"/>
                  </a:cubicBezTo>
                  <a:cubicBezTo>
                    <a:pt x="178" y="0"/>
                    <a:pt x="178" y="0"/>
                    <a:pt x="178" y="0"/>
                  </a:cubicBezTo>
                  <a:cubicBezTo>
                    <a:pt x="178" y="1"/>
                    <a:pt x="178" y="1"/>
                    <a:pt x="177" y="1"/>
                  </a:cubicBezTo>
                  <a:cubicBezTo>
                    <a:pt x="174" y="30"/>
                    <a:pt x="159" y="51"/>
                    <a:pt x="133" y="67"/>
                  </a:cubicBezTo>
                  <a:cubicBezTo>
                    <a:pt x="106" y="83"/>
                    <a:pt x="93" y="88"/>
                    <a:pt x="93" y="88"/>
                  </a:cubicBezTo>
                  <a:cubicBezTo>
                    <a:pt x="93" y="88"/>
                    <a:pt x="81" y="94"/>
                    <a:pt x="53" y="106"/>
                  </a:cubicBezTo>
                  <a:cubicBezTo>
                    <a:pt x="45" y="110"/>
                    <a:pt x="37" y="114"/>
                    <a:pt x="31" y="119"/>
                  </a:cubicBezTo>
                  <a:cubicBezTo>
                    <a:pt x="30" y="120"/>
                    <a:pt x="30" y="120"/>
                    <a:pt x="30" y="120"/>
                  </a:cubicBezTo>
                  <a:cubicBezTo>
                    <a:pt x="30" y="120"/>
                    <a:pt x="30" y="120"/>
                    <a:pt x="30" y="120"/>
                  </a:cubicBezTo>
                  <a:cubicBezTo>
                    <a:pt x="23" y="125"/>
                    <a:pt x="17" y="131"/>
                    <a:pt x="12" y="138"/>
                  </a:cubicBezTo>
                  <a:cubicBezTo>
                    <a:pt x="7" y="145"/>
                    <a:pt x="3" y="153"/>
                    <a:pt x="0" y="16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69" name="Freeform 45"/>
            <p:cNvSpPr>
              <a:spLocks/>
            </p:cNvSpPr>
            <p:nvPr/>
          </p:nvSpPr>
          <p:spPr bwMode="auto">
            <a:xfrm>
              <a:off x="9920634" y="4533901"/>
              <a:ext cx="3175" cy="4763"/>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0" name="Freeform 46"/>
            <p:cNvSpPr>
              <a:spLocks/>
            </p:cNvSpPr>
            <p:nvPr/>
          </p:nvSpPr>
          <p:spPr bwMode="auto">
            <a:xfrm>
              <a:off x="9368184" y="4981576"/>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0" y="1"/>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1" name="Freeform 47"/>
            <p:cNvSpPr>
              <a:spLocks/>
            </p:cNvSpPr>
            <p:nvPr/>
          </p:nvSpPr>
          <p:spPr bwMode="auto">
            <a:xfrm>
              <a:off x="8207722" y="5319713"/>
              <a:ext cx="1103313" cy="938213"/>
            </a:xfrm>
            <a:custGeom>
              <a:avLst/>
              <a:gdLst>
                <a:gd name="T0" fmla="*/ 74 w 294"/>
                <a:gd name="T1" fmla="*/ 228 h 250"/>
                <a:gd name="T2" fmla="*/ 119 w 294"/>
                <a:gd name="T3" fmla="*/ 201 h 250"/>
                <a:gd name="T4" fmla="*/ 118 w 294"/>
                <a:gd name="T5" fmla="*/ 200 h 250"/>
                <a:gd name="T6" fmla="*/ 164 w 294"/>
                <a:gd name="T7" fmla="*/ 169 h 250"/>
                <a:gd name="T8" fmla="*/ 207 w 294"/>
                <a:gd name="T9" fmla="*/ 136 h 250"/>
                <a:gd name="T10" fmla="*/ 246 w 294"/>
                <a:gd name="T11" fmla="*/ 100 h 250"/>
                <a:gd name="T12" fmla="*/ 285 w 294"/>
                <a:gd name="T13" fmla="*/ 63 h 250"/>
                <a:gd name="T14" fmla="*/ 284 w 294"/>
                <a:gd name="T15" fmla="*/ 62 h 250"/>
                <a:gd name="T16" fmla="*/ 294 w 294"/>
                <a:gd name="T17" fmla="*/ 55 h 250"/>
                <a:gd name="T18" fmla="*/ 294 w 294"/>
                <a:gd name="T19" fmla="*/ 55 h 250"/>
                <a:gd name="T20" fmla="*/ 293 w 294"/>
                <a:gd name="T21" fmla="*/ 55 h 250"/>
                <a:gd name="T22" fmla="*/ 276 w 294"/>
                <a:gd name="T23" fmla="*/ 39 h 250"/>
                <a:gd name="T24" fmla="*/ 275 w 294"/>
                <a:gd name="T25" fmla="*/ 38 h 250"/>
                <a:gd name="T26" fmla="*/ 250 w 294"/>
                <a:gd name="T27" fmla="*/ 15 h 250"/>
                <a:gd name="T28" fmla="*/ 249 w 294"/>
                <a:gd name="T29" fmla="*/ 14 h 250"/>
                <a:gd name="T30" fmla="*/ 234 w 294"/>
                <a:gd name="T31" fmla="*/ 1 h 250"/>
                <a:gd name="T32" fmla="*/ 234 w 294"/>
                <a:gd name="T33" fmla="*/ 1 h 250"/>
                <a:gd name="T34" fmla="*/ 233 w 294"/>
                <a:gd name="T35" fmla="*/ 0 h 250"/>
                <a:gd name="T36" fmla="*/ 233 w 294"/>
                <a:gd name="T37" fmla="*/ 0 h 250"/>
                <a:gd name="T38" fmla="*/ 229 w 294"/>
                <a:gd name="T39" fmla="*/ 5 h 250"/>
                <a:gd name="T40" fmla="*/ 214 w 294"/>
                <a:gd name="T41" fmla="*/ 26 h 250"/>
                <a:gd name="T42" fmla="*/ 194 w 294"/>
                <a:gd name="T43" fmla="*/ 40 h 250"/>
                <a:gd name="T44" fmla="*/ 178 w 294"/>
                <a:gd name="T45" fmla="*/ 60 h 250"/>
                <a:gd name="T46" fmla="*/ 157 w 294"/>
                <a:gd name="T47" fmla="*/ 73 h 250"/>
                <a:gd name="T48" fmla="*/ 141 w 294"/>
                <a:gd name="T49" fmla="*/ 91 h 250"/>
                <a:gd name="T50" fmla="*/ 120 w 294"/>
                <a:gd name="T51" fmla="*/ 103 h 250"/>
                <a:gd name="T52" fmla="*/ 101 w 294"/>
                <a:gd name="T53" fmla="*/ 121 h 250"/>
                <a:gd name="T54" fmla="*/ 79 w 294"/>
                <a:gd name="T55" fmla="*/ 131 h 250"/>
                <a:gd name="T56" fmla="*/ 60 w 294"/>
                <a:gd name="T57" fmla="*/ 148 h 250"/>
                <a:gd name="T58" fmla="*/ 37 w 294"/>
                <a:gd name="T59" fmla="*/ 157 h 250"/>
                <a:gd name="T60" fmla="*/ 17 w 294"/>
                <a:gd name="T61" fmla="*/ 172 h 250"/>
                <a:gd name="T62" fmla="*/ 0 w 294"/>
                <a:gd name="T63" fmla="*/ 177 h 250"/>
                <a:gd name="T64" fmla="*/ 1 w 294"/>
                <a:gd name="T65" fmla="*/ 178 h 250"/>
                <a:gd name="T66" fmla="*/ 9 w 294"/>
                <a:gd name="T67" fmla="*/ 195 h 250"/>
                <a:gd name="T68" fmla="*/ 10 w 294"/>
                <a:gd name="T69" fmla="*/ 197 h 250"/>
                <a:gd name="T70" fmla="*/ 25 w 294"/>
                <a:gd name="T71" fmla="*/ 227 h 250"/>
                <a:gd name="T72" fmla="*/ 26 w 294"/>
                <a:gd name="T73" fmla="*/ 228 h 250"/>
                <a:gd name="T74" fmla="*/ 36 w 294"/>
                <a:gd name="T75" fmla="*/ 249 h 250"/>
                <a:gd name="T76" fmla="*/ 37 w 294"/>
                <a:gd name="T77" fmla="*/ 250 h 250"/>
                <a:gd name="T78" fmla="*/ 37 w 294"/>
                <a:gd name="T79" fmla="*/ 250 h 250"/>
                <a:gd name="T80" fmla="*/ 74 w 294"/>
                <a:gd name="T81" fmla="*/ 22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4" h="250">
                  <a:moveTo>
                    <a:pt x="74" y="228"/>
                  </a:moveTo>
                  <a:cubicBezTo>
                    <a:pt x="91" y="224"/>
                    <a:pt x="106" y="215"/>
                    <a:pt x="119" y="201"/>
                  </a:cubicBezTo>
                  <a:cubicBezTo>
                    <a:pt x="118" y="200"/>
                    <a:pt x="118" y="200"/>
                    <a:pt x="118" y="200"/>
                  </a:cubicBezTo>
                  <a:cubicBezTo>
                    <a:pt x="136" y="195"/>
                    <a:pt x="152" y="184"/>
                    <a:pt x="164" y="169"/>
                  </a:cubicBezTo>
                  <a:cubicBezTo>
                    <a:pt x="181" y="163"/>
                    <a:pt x="196" y="152"/>
                    <a:pt x="207" y="136"/>
                  </a:cubicBezTo>
                  <a:cubicBezTo>
                    <a:pt x="223" y="129"/>
                    <a:pt x="236" y="116"/>
                    <a:pt x="246" y="100"/>
                  </a:cubicBezTo>
                  <a:cubicBezTo>
                    <a:pt x="263" y="92"/>
                    <a:pt x="276" y="80"/>
                    <a:pt x="285" y="63"/>
                  </a:cubicBezTo>
                  <a:cubicBezTo>
                    <a:pt x="284" y="62"/>
                    <a:pt x="284" y="62"/>
                    <a:pt x="284" y="62"/>
                  </a:cubicBezTo>
                  <a:cubicBezTo>
                    <a:pt x="288" y="60"/>
                    <a:pt x="291" y="58"/>
                    <a:pt x="294" y="55"/>
                  </a:cubicBezTo>
                  <a:cubicBezTo>
                    <a:pt x="294" y="55"/>
                    <a:pt x="294" y="55"/>
                    <a:pt x="294" y="55"/>
                  </a:cubicBezTo>
                  <a:cubicBezTo>
                    <a:pt x="293" y="55"/>
                    <a:pt x="293" y="55"/>
                    <a:pt x="293" y="55"/>
                  </a:cubicBezTo>
                  <a:cubicBezTo>
                    <a:pt x="276" y="39"/>
                    <a:pt x="276" y="39"/>
                    <a:pt x="276" y="39"/>
                  </a:cubicBezTo>
                  <a:cubicBezTo>
                    <a:pt x="275" y="38"/>
                    <a:pt x="275" y="38"/>
                    <a:pt x="275" y="38"/>
                  </a:cubicBezTo>
                  <a:cubicBezTo>
                    <a:pt x="250" y="15"/>
                    <a:pt x="250" y="15"/>
                    <a:pt x="250" y="15"/>
                  </a:cubicBezTo>
                  <a:cubicBezTo>
                    <a:pt x="249" y="14"/>
                    <a:pt x="249" y="14"/>
                    <a:pt x="249" y="14"/>
                  </a:cubicBezTo>
                  <a:cubicBezTo>
                    <a:pt x="234" y="1"/>
                    <a:pt x="234" y="1"/>
                    <a:pt x="234" y="1"/>
                  </a:cubicBezTo>
                  <a:cubicBezTo>
                    <a:pt x="234" y="1"/>
                    <a:pt x="234" y="1"/>
                    <a:pt x="234" y="1"/>
                  </a:cubicBezTo>
                  <a:cubicBezTo>
                    <a:pt x="233" y="0"/>
                    <a:pt x="233" y="0"/>
                    <a:pt x="233" y="0"/>
                  </a:cubicBezTo>
                  <a:cubicBezTo>
                    <a:pt x="233" y="0"/>
                    <a:pt x="233" y="0"/>
                    <a:pt x="233" y="0"/>
                  </a:cubicBezTo>
                  <a:cubicBezTo>
                    <a:pt x="232" y="1"/>
                    <a:pt x="230" y="3"/>
                    <a:pt x="229" y="5"/>
                  </a:cubicBezTo>
                  <a:cubicBezTo>
                    <a:pt x="224" y="10"/>
                    <a:pt x="218" y="18"/>
                    <a:pt x="214" y="26"/>
                  </a:cubicBezTo>
                  <a:cubicBezTo>
                    <a:pt x="207" y="30"/>
                    <a:pt x="200" y="34"/>
                    <a:pt x="194" y="40"/>
                  </a:cubicBezTo>
                  <a:cubicBezTo>
                    <a:pt x="188" y="45"/>
                    <a:pt x="183" y="53"/>
                    <a:pt x="178" y="60"/>
                  </a:cubicBezTo>
                  <a:cubicBezTo>
                    <a:pt x="170" y="63"/>
                    <a:pt x="163" y="68"/>
                    <a:pt x="157" y="73"/>
                  </a:cubicBezTo>
                  <a:cubicBezTo>
                    <a:pt x="151" y="78"/>
                    <a:pt x="145" y="84"/>
                    <a:pt x="141" y="91"/>
                  </a:cubicBezTo>
                  <a:cubicBezTo>
                    <a:pt x="133" y="94"/>
                    <a:pt x="126" y="98"/>
                    <a:pt x="120" y="103"/>
                  </a:cubicBezTo>
                  <a:cubicBezTo>
                    <a:pt x="113" y="107"/>
                    <a:pt x="107" y="114"/>
                    <a:pt x="101" y="121"/>
                  </a:cubicBezTo>
                  <a:cubicBezTo>
                    <a:pt x="93" y="123"/>
                    <a:pt x="86" y="126"/>
                    <a:pt x="79" y="131"/>
                  </a:cubicBezTo>
                  <a:cubicBezTo>
                    <a:pt x="72" y="135"/>
                    <a:pt x="65" y="141"/>
                    <a:pt x="60" y="148"/>
                  </a:cubicBezTo>
                  <a:cubicBezTo>
                    <a:pt x="51" y="150"/>
                    <a:pt x="44" y="153"/>
                    <a:pt x="37" y="157"/>
                  </a:cubicBezTo>
                  <a:cubicBezTo>
                    <a:pt x="30" y="161"/>
                    <a:pt x="23" y="166"/>
                    <a:pt x="17" y="172"/>
                  </a:cubicBezTo>
                  <a:cubicBezTo>
                    <a:pt x="11" y="173"/>
                    <a:pt x="6" y="174"/>
                    <a:pt x="0" y="177"/>
                  </a:cubicBezTo>
                  <a:cubicBezTo>
                    <a:pt x="1" y="178"/>
                    <a:pt x="1" y="178"/>
                    <a:pt x="1" y="178"/>
                  </a:cubicBezTo>
                  <a:cubicBezTo>
                    <a:pt x="9" y="195"/>
                    <a:pt x="9" y="195"/>
                    <a:pt x="9" y="195"/>
                  </a:cubicBezTo>
                  <a:cubicBezTo>
                    <a:pt x="10" y="197"/>
                    <a:pt x="10" y="197"/>
                    <a:pt x="10" y="197"/>
                  </a:cubicBezTo>
                  <a:cubicBezTo>
                    <a:pt x="25" y="227"/>
                    <a:pt x="25" y="227"/>
                    <a:pt x="25" y="227"/>
                  </a:cubicBezTo>
                  <a:cubicBezTo>
                    <a:pt x="26" y="228"/>
                    <a:pt x="26" y="228"/>
                    <a:pt x="26" y="228"/>
                  </a:cubicBezTo>
                  <a:cubicBezTo>
                    <a:pt x="36" y="249"/>
                    <a:pt x="36" y="249"/>
                    <a:pt x="36" y="249"/>
                  </a:cubicBezTo>
                  <a:cubicBezTo>
                    <a:pt x="37" y="250"/>
                    <a:pt x="37" y="250"/>
                    <a:pt x="37" y="250"/>
                  </a:cubicBezTo>
                  <a:cubicBezTo>
                    <a:pt x="37" y="250"/>
                    <a:pt x="37" y="250"/>
                    <a:pt x="37" y="250"/>
                  </a:cubicBezTo>
                  <a:cubicBezTo>
                    <a:pt x="51" y="246"/>
                    <a:pt x="63" y="239"/>
                    <a:pt x="74" y="228"/>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2" name="Freeform 48"/>
            <p:cNvSpPr>
              <a:spLocks/>
            </p:cNvSpPr>
            <p:nvPr/>
          </p:nvSpPr>
          <p:spPr bwMode="auto">
            <a:xfrm>
              <a:off x="8271222" y="5694363"/>
              <a:ext cx="860425" cy="271463"/>
            </a:xfrm>
            <a:custGeom>
              <a:avLst/>
              <a:gdLst>
                <a:gd name="T0" fmla="*/ 160 w 229"/>
                <a:gd name="T1" fmla="*/ 42 h 72"/>
                <a:gd name="T2" fmla="*/ 115 w 229"/>
                <a:gd name="T3" fmla="*/ 45 h 72"/>
                <a:gd name="T4" fmla="*/ 70 w 229"/>
                <a:gd name="T5" fmla="*/ 45 h 72"/>
                <a:gd name="T6" fmla="*/ 20 w 229"/>
                <a:gd name="T7" fmla="*/ 57 h 72"/>
                <a:gd name="T8" fmla="*/ 0 w 229"/>
                <a:gd name="T9" fmla="*/ 72 h 72"/>
                <a:gd name="T10" fmla="*/ 2 w 229"/>
                <a:gd name="T11" fmla="*/ 71 h 72"/>
                <a:gd name="T12" fmla="*/ 70 w 229"/>
                <a:gd name="T13" fmla="*/ 46 h 72"/>
                <a:gd name="T14" fmla="*/ 115 w 229"/>
                <a:gd name="T15" fmla="*/ 46 h 72"/>
                <a:gd name="T16" fmla="*/ 160 w 229"/>
                <a:gd name="T17" fmla="*/ 44 h 72"/>
                <a:gd name="T18" fmla="*/ 187 w 229"/>
                <a:gd name="T19" fmla="*/ 37 h 72"/>
                <a:gd name="T20" fmla="*/ 189 w 229"/>
                <a:gd name="T21" fmla="*/ 35 h 72"/>
                <a:gd name="T22" fmla="*/ 190 w 229"/>
                <a:gd name="T23" fmla="*/ 36 h 72"/>
                <a:gd name="T24" fmla="*/ 190 w 229"/>
                <a:gd name="T25" fmla="*/ 36 h 72"/>
                <a:gd name="T26" fmla="*/ 229 w 229"/>
                <a:gd name="T27" fmla="*/ 0 h 72"/>
                <a:gd name="T28" fmla="*/ 228 w 229"/>
                <a:gd name="T29" fmla="*/ 1 h 72"/>
                <a:gd name="T30" fmla="*/ 160 w 229"/>
                <a:gd name="T31"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9" h="72">
                  <a:moveTo>
                    <a:pt x="160" y="42"/>
                  </a:moveTo>
                  <a:cubicBezTo>
                    <a:pt x="128" y="46"/>
                    <a:pt x="115" y="45"/>
                    <a:pt x="115" y="45"/>
                  </a:cubicBezTo>
                  <a:cubicBezTo>
                    <a:pt x="115" y="45"/>
                    <a:pt x="101" y="45"/>
                    <a:pt x="70" y="45"/>
                  </a:cubicBezTo>
                  <a:cubicBezTo>
                    <a:pt x="51" y="45"/>
                    <a:pt x="34" y="48"/>
                    <a:pt x="20" y="57"/>
                  </a:cubicBezTo>
                  <a:cubicBezTo>
                    <a:pt x="13" y="61"/>
                    <a:pt x="6" y="66"/>
                    <a:pt x="0" y="72"/>
                  </a:cubicBezTo>
                  <a:cubicBezTo>
                    <a:pt x="2" y="71"/>
                    <a:pt x="2" y="71"/>
                    <a:pt x="2" y="71"/>
                  </a:cubicBezTo>
                  <a:cubicBezTo>
                    <a:pt x="21" y="53"/>
                    <a:pt x="42" y="46"/>
                    <a:pt x="70" y="46"/>
                  </a:cubicBezTo>
                  <a:cubicBezTo>
                    <a:pt x="101" y="47"/>
                    <a:pt x="115" y="46"/>
                    <a:pt x="115" y="46"/>
                  </a:cubicBezTo>
                  <a:cubicBezTo>
                    <a:pt x="115" y="46"/>
                    <a:pt x="128" y="47"/>
                    <a:pt x="160" y="44"/>
                  </a:cubicBezTo>
                  <a:cubicBezTo>
                    <a:pt x="170" y="43"/>
                    <a:pt x="179" y="41"/>
                    <a:pt x="187" y="37"/>
                  </a:cubicBezTo>
                  <a:cubicBezTo>
                    <a:pt x="189" y="35"/>
                    <a:pt x="189" y="35"/>
                    <a:pt x="189" y="35"/>
                  </a:cubicBezTo>
                  <a:cubicBezTo>
                    <a:pt x="190" y="36"/>
                    <a:pt x="190" y="36"/>
                    <a:pt x="190" y="36"/>
                  </a:cubicBezTo>
                  <a:cubicBezTo>
                    <a:pt x="190" y="36"/>
                    <a:pt x="190" y="36"/>
                    <a:pt x="190" y="36"/>
                  </a:cubicBezTo>
                  <a:cubicBezTo>
                    <a:pt x="206" y="29"/>
                    <a:pt x="220" y="16"/>
                    <a:pt x="229" y="0"/>
                  </a:cubicBezTo>
                  <a:cubicBezTo>
                    <a:pt x="228" y="1"/>
                    <a:pt x="228" y="1"/>
                    <a:pt x="228" y="1"/>
                  </a:cubicBezTo>
                  <a:cubicBezTo>
                    <a:pt x="213" y="25"/>
                    <a:pt x="190" y="39"/>
                    <a:pt x="160" y="4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3" name="Freeform 49"/>
            <p:cNvSpPr>
              <a:spLocks/>
            </p:cNvSpPr>
            <p:nvPr/>
          </p:nvSpPr>
          <p:spPr bwMode="auto">
            <a:xfrm>
              <a:off x="8207722" y="5830888"/>
              <a:ext cx="776288" cy="157163"/>
            </a:xfrm>
            <a:custGeom>
              <a:avLst/>
              <a:gdLst>
                <a:gd name="T0" fmla="*/ 0 w 207"/>
                <a:gd name="T1" fmla="*/ 41 h 42"/>
                <a:gd name="T2" fmla="*/ 1 w 207"/>
                <a:gd name="T3" fmla="*/ 42 h 42"/>
                <a:gd name="T4" fmla="*/ 46 w 207"/>
                <a:gd name="T5" fmla="*/ 36 h 42"/>
                <a:gd name="T6" fmla="*/ 90 w 207"/>
                <a:gd name="T7" fmla="*/ 38 h 42"/>
                <a:gd name="T8" fmla="*/ 135 w 207"/>
                <a:gd name="T9" fmla="*/ 38 h 42"/>
                <a:gd name="T10" fmla="*/ 162 w 207"/>
                <a:gd name="T11" fmla="*/ 34 h 42"/>
                <a:gd name="T12" fmla="*/ 163 w 207"/>
                <a:gd name="T13" fmla="*/ 33 h 42"/>
                <a:gd name="T14" fmla="*/ 163 w 207"/>
                <a:gd name="T15" fmla="*/ 33 h 42"/>
                <a:gd name="T16" fmla="*/ 207 w 207"/>
                <a:gd name="T17" fmla="*/ 0 h 42"/>
                <a:gd name="T18" fmla="*/ 204 w 207"/>
                <a:gd name="T19" fmla="*/ 1 h 42"/>
                <a:gd name="T20" fmla="*/ 135 w 207"/>
                <a:gd name="T21" fmla="*/ 37 h 42"/>
                <a:gd name="T22" fmla="*/ 90 w 207"/>
                <a:gd name="T23" fmla="*/ 37 h 42"/>
                <a:gd name="T24" fmla="*/ 46 w 207"/>
                <a:gd name="T25" fmla="*/ 34 h 42"/>
                <a:gd name="T26" fmla="*/ 19 w 207"/>
                <a:gd name="T27" fmla="*/ 35 h 42"/>
                <a:gd name="T28" fmla="*/ 18 w 207"/>
                <a:gd name="T29" fmla="*/ 37 h 42"/>
                <a:gd name="T30" fmla="*/ 17 w 207"/>
                <a:gd name="T31" fmla="*/ 36 h 42"/>
                <a:gd name="T32" fmla="*/ 17 w 207"/>
                <a:gd name="T33" fmla="*/ 36 h 42"/>
                <a:gd name="T34" fmla="*/ 0 w 207"/>
                <a:gd name="T3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42">
                  <a:moveTo>
                    <a:pt x="0" y="41"/>
                  </a:moveTo>
                  <a:cubicBezTo>
                    <a:pt x="1" y="42"/>
                    <a:pt x="1" y="42"/>
                    <a:pt x="1" y="42"/>
                  </a:cubicBezTo>
                  <a:cubicBezTo>
                    <a:pt x="14" y="36"/>
                    <a:pt x="29" y="34"/>
                    <a:pt x="46" y="36"/>
                  </a:cubicBezTo>
                  <a:cubicBezTo>
                    <a:pt x="76" y="38"/>
                    <a:pt x="90" y="38"/>
                    <a:pt x="90" y="38"/>
                  </a:cubicBezTo>
                  <a:cubicBezTo>
                    <a:pt x="90" y="38"/>
                    <a:pt x="103" y="40"/>
                    <a:pt x="135" y="38"/>
                  </a:cubicBezTo>
                  <a:cubicBezTo>
                    <a:pt x="145" y="38"/>
                    <a:pt x="154" y="36"/>
                    <a:pt x="162" y="34"/>
                  </a:cubicBezTo>
                  <a:cubicBezTo>
                    <a:pt x="162" y="34"/>
                    <a:pt x="163" y="33"/>
                    <a:pt x="163" y="33"/>
                  </a:cubicBezTo>
                  <a:cubicBezTo>
                    <a:pt x="163" y="33"/>
                    <a:pt x="163" y="33"/>
                    <a:pt x="163" y="33"/>
                  </a:cubicBezTo>
                  <a:cubicBezTo>
                    <a:pt x="181" y="27"/>
                    <a:pt x="196" y="16"/>
                    <a:pt x="207" y="0"/>
                  </a:cubicBezTo>
                  <a:cubicBezTo>
                    <a:pt x="204" y="1"/>
                    <a:pt x="204" y="1"/>
                    <a:pt x="204" y="1"/>
                  </a:cubicBezTo>
                  <a:cubicBezTo>
                    <a:pt x="188" y="24"/>
                    <a:pt x="165" y="36"/>
                    <a:pt x="135" y="37"/>
                  </a:cubicBezTo>
                  <a:cubicBezTo>
                    <a:pt x="103" y="38"/>
                    <a:pt x="90" y="37"/>
                    <a:pt x="90" y="37"/>
                  </a:cubicBezTo>
                  <a:cubicBezTo>
                    <a:pt x="90" y="37"/>
                    <a:pt x="76" y="37"/>
                    <a:pt x="46" y="34"/>
                  </a:cubicBezTo>
                  <a:cubicBezTo>
                    <a:pt x="36" y="34"/>
                    <a:pt x="28" y="34"/>
                    <a:pt x="19" y="35"/>
                  </a:cubicBezTo>
                  <a:cubicBezTo>
                    <a:pt x="18" y="37"/>
                    <a:pt x="18" y="37"/>
                    <a:pt x="18" y="37"/>
                  </a:cubicBezTo>
                  <a:cubicBezTo>
                    <a:pt x="17" y="36"/>
                    <a:pt x="17" y="36"/>
                    <a:pt x="17" y="36"/>
                  </a:cubicBezTo>
                  <a:cubicBezTo>
                    <a:pt x="17" y="36"/>
                    <a:pt x="17" y="36"/>
                    <a:pt x="17" y="36"/>
                  </a:cubicBezTo>
                  <a:cubicBezTo>
                    <a:pt x="11" y="37"/>
                    <a:pt x="6" y="38"/>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4" name="Freeform 50"/>
            <p:cNvSpPr>
              <a:spLocks/>
            </p:cNvSpPr>
            <p:nvPr/>
          </p:nvSpPr>
          <p:spPr bwMode="auto">
            <a:xfrm>
              <a:off x="8271222" y="5961063"/>
              <a:ext cx="7938" cy="7938"/>
            </a:xfrm>
            <a:custGeom>
              <a:avLst/>
              <a:gdLst>
                <a:gd name="T0" fmla="*/ 2 w 5"/>
                <a:gd name="T1" fmla="*/ 5 h 5"/>
                <a:gd name="T2" fmla="*/ 5 w 5"/>
                <a:gd name="T3" fmla="*/ 0 h 5"/>
                <a:gd name="T4" fmla="*/ 0 w 5"/>
                <a:gd name="T5" fmla="*/ 3 h 5"/>
                <a:gd name="T6" fmla="*/ 0 w 5"/>
                <a:gd name="T7" fmla="*/ 3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lnTo>
                    <a:pt x="5" y="0"/>
                  </a:lnTo>
                  <a:lnTo>
                    <a:pt x="0" y="3"/>
                  </a:lnTo>
                  <a:lnTo>
                    <a:pt x="0" y="3"/>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5" name="Freeform 51"/>
            <p:cNvSpPr>
              <a:spLocks/>
            </p:cNvSpPr>
            <p:nvPr/>
          </p:nvSpPr>
          <p:spPr bwMode="auto">
            <a:xfrm>
              <a:off x="8972897" y="5826126"/>
              <a:ext cx="11113" cy="7938"/>
            </a:xfrm>
            <a:custGeom>
              <a:avLst/>
              <a:gdLst>
                <a:gd name="T0" fmla="*/ 5 w 7"/>
                <a:gd name="T1" fmla="*/ 0 h 5"/>
                <a:gd name="T2" fmla="*/ 0 w 7"/>
                <a:gd name="T3" fmla="*/ 5 h 5"/>
                <a:gd name="T4" fmla="*/ 7 w 7"/>
                <a:gd name="T5" fmla="*/ 3 h 5"/>
                <a:gd name="T6" fmla="*/ 7 w 7"/>
                <a:gd name="T7" fmla="*/ 3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lnTo>
                    <a:pt x="0" y="5"/>
                  </a:lnTo>
                  <a:lnTo>
                    <a:pt x="7" y="3"/>
                  </a:lnTo>
                  <a:lnTo>
                    <a:pt x="7"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6" name="Freeform 52"/>
            <p:cNvSpPr>
              <a:spLocks/>
            </p:cNvSpPr>
            <p:nvPr/>
          </p:nvSpPr>
          <p:spPr bwMode="auto">
            <a:xfrm>
              <a:off x="8241059" y="5954713"/>
              <a:ext cx="582613" cy="130175"/>
            </a:xfrm>
            <a:custGeom>
              <a:avLst/>
              <a:gdLst>
                <a:gd name="T0" fmla="*/ 81 w 155"/>
                <a:gd name="T1" fmla="*/ 33 h 35"/>
                <a:gd name="T2" fmla="*/ 36 w 155"/>
                <a:gd name="T3" fmla="*/ 30 h 35"/>
                <a:gd name="T4" fmla="*/ 0 w 155"/>
                <a:gd name="T5" fmla="*/ 26 h 35"/>
                <a:gd name="T6" fmla="*/ 1 w 155"/>
                <a:gd name="T7" fmla="*/ 28 h 35"/>
                <a:gd name="T8" fmla="*/ 36 w 155"/>
                <a:gd name="T9" fmla="*/ 32 h 35"/>
                <a:gd name="T10" fmla="*/ 81 w 155"/>
                <a:gd name="T11" fmla="*/ 35 h 35"/>
                <a:gd name="T12" fmla="*/ 108 w 155"/>
                <a:gd name="T13" fmla="*/ 32 h 35"/>
                <a:gd name="T14" fmla="*/ 109 w 155"/>
                <a:gd name="T15" fmla="*/ 31 h 35"/>
                <a:gd name="T16" fmla="*/ 109 w 155"/>
                <a:gd name="T17" fmla="*/ 31 h 35"/>
                <a:gd name="T18" fmla="*/ 155 w 155"/>
                <a:gd name="T19" fmla="*/ 0 h 35"/>
                <a:gd name="T20" fmla="*/ 154 w 155"/>
                <a:gd name="T21" fmla="*/ 0 h 35"/>
                <a:gd name="T22" fmla="*/ 153 w 155"/>
                <a:gd name="T23" fmla="*/ 1 h 35"/>
                <a:gd name="T24" fmla="*/ 81 w 155"/>
                <a:gd name="T2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35">
                  <a:moveTo>
                    <a:pt x="81" y="33"/>
                  </a:moveTo>
                  <a:cubicBezTo>
                    <a:pt x="49" y="33"/>
                    <a:pt x="36" y="30"/>
                    <a:pt x="36" y="30"/>
                  </a:cubicBezTo>
                  <a:cubicBezTo>
                    <a:pt x="0" y="26"/>
                    <a:pt x="0" y="26"/>
                    <a:pt x="0" y="26"/>
                  </a:cubicBezTo>
                  <a:cubicBezTo>
                    <a:pt x="1" y="28"/>
                    <a:pt x="1" y="28"/>
                    <a:pt x="1" y="28"/>
                  </a:cubicBezTo>
                  <a:cubicBezTo>
                    <a:pt x="36" y="32"/>
                    <a:pt x="36" y="32"/>
                    <a:pt x="36" y="32"/>
                  </a:cubicBezTo>
                  <a:cubicBezTo>
                    <a:pt x="36" y="32"/>
                    <a:pt x="49" y="34"/>
                    <a:pt x="81" y="35"/>
                  </a:cubicBezTo>
                  <a:cubicBezTo>
                    <a:pt x="91" y="35"/>
                    <a:pt x="100" y="34"/>
                    <a:pt x="108" y="32"/>
                  </a:cubicBezTo>
                  <a:cubicBezTo>
                    <a:pt x="108" y="31"/>
                    <a:pt x="109" y="31"/>
                    <a:pt x="109" y="31"/>
                  </a:cubicBezTo>
                  <a:cubicBezTo>
                    <a:pt x="109" y="31"/>
                    <a:pt x="109" y="31"/>
                    <a:pt x="109" y="31"/>
                  </a:cubicBezTo>
                  <a:cubicBezTo>
                    <a:pt x="127" y="26"/>
                    <a:pt x="143" y="15"/>
                    <a:pt x="155" y="0"/>
                  </a:cubicBezTo>
                  <a:cubicBezTo>
                    <a:pt x="154" y="0"/>
                    <a:pt x="154" y="0"/>
                    <a:pt x="154" y="0"/>
                  </a:cubicBezTo>
                  <a:cubicBezTo>
                    <a:pt x="153" y="1"/>
                    <a:pt x="153" y="1"/>
                    <a:pt x="153" y="1"/>
                  </a:cubicBezTo>
                  <a:cubicBezTo>
                    <a:pt x="135" y="23"/>
                    <a:pt x="111" y="34"/>
                    <a:pt x="81" y="3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7" name="Freeform 53"/>
            <p:cNvSpPr>
              <a:spLocks/>
            </p:cNvSpPr>
            <p:nvPr/>
          </p:nvSpPr>
          <p:spPr bwMode="auto">
            <a:xfrm>
              <a:off x="8815734" y="5954713"/>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8" name="Freeform 54"/>
            <p:cNvSpPr>
              <a:spLocks/>
            </p:cNvSpPr>
            <p:nvPr/>
          </p:nvSpPr>
          <p:spPr bwMode="auto">
            <a:xfrm>
              <a:off x="8301384" y="6070601"/>
              <a:ext cx="352425" cy="115888"/>
            </a:xfrm>
            <a:custGeom>
              <a:avLst/>
              <a:gdLst>
                <a:gd name="T0" fmla="*/ 18 w 94"/>
                <a:gd name="T1" fmla="*/ 29 h 31"/>
                <a:gd name="T2" fmla="*/ 0 w 94"/>
                <a:gd name="T3" fmla="*/ 27 h 31"/>
                <a:gd name="T4" fmla="*/ 1 w 94"/>
                <a:gd name="T5" fmla="*/ 28 h 31"/>
                <a:gd name="T6" fmla="*/ 18 w 94"/>
                <a:gd name="T7" fmla="*/ 30 h 31"/>
                <a:gd name="T8" fmla="*/ 46 w 94"/>
                <a:gd name="T9" fmla="*/ 28 h 31"/>
                <a:gd name="T10" fmla="*/ 48 w 94"/>
                <a:gd name="T11" fmla="*/ 27 h 31"/>
                <a:gd name="T12" fmla="*/ 49 w 94"/>
                <a:gd name="T13" fmla="*/ 28 h 31"/>
                <a:gd name="T14" fmla="*/ 94 w 94"/>
                <a:gd name="T15" fmla="*/ 1 h 31"/>
                <a:gd name="T16" fmla="*/ 93 w 94"/>
                <a:gd name="T17" fmla="*/ 0 h 31"/>
                <a:gd name="T18" fmla="*/ 92 w 94"/>
                <a:gd name="T19" fmla="*/ 1 h 31"/>
                <a:gd name="T20" fmla="*/ 18 w 94"/>
                <a:gd name="T2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1">
                  <a:moveTo>
                    <a:pt x="18" y="29"/>
                  </a:moveTo>
                  <a:cubicBezTo>
                    <a:pt x="11" y="28"/>
                    <a:pt x="5" y="27"/>
                    <a:pt x="0" y="27"/>
                  </a:cubicBezTo>
                  <a:cubicBezTo>
                    <a:pt x="1" y="28"/>
                    <a:pt x="1" y="28"/>
                    <a:pt x="1" y="28"/>
                  </a:cubicBezTo>
                  <a:cubicBezTo>
                    <a:pt x="6" y="29"/>
                    <a:pt x="12" y="29"/>
                    <a:pt x="18" y="30"/>
                  </a:cubicBezTo>
                  <a:cubicBezTo>
                    <a:pt x="28" y="31"/>
                    <a:pt x="37" y="30"/>
                    <a:pt x="46" y="28"/>
                  </a:cubicBezTo>
                  <a:cubicBezTo>
                    <a:pt x="48" y="27"/>
                    <a:pt x="48" y="27"/>
                    <a:pt x="48" y="27"/>
                  </a:cubicBezTo>
                  <a:cubicBezTo>
                    <a:pt x="49" y="28"/>
                    <a:pt x="49" y="28"/>
                    <a:pt x="49" y="28"/>
                  </a:cubicBezTo>
                  <a:cubicBezTo>
                    <a:pt x="66" y="24"/>
                    <a:pt x="81" y="15"/>
                    <a:pt x="94" y="1"/>
                  </a:cubicBezTo>
                  <a:cubicBezTo>
                    <a:pt x="93" y="0"/>
                    <a:pt x="93" y="0"/>
                    <a:pt x="93" y="0"/>
                  </a:cubicBezTo>
                  <a:cubicBezTo>
                    <a:pt x="92" y="1"/>
                    <a:pt x="92" y="1"/>
                    <a:pt x="92" y="1"/>
                  </a:cubicBezTo>
                  <a:cubicBezTo>
                    <a:pt x="73" y="22"/>
                    <a:pt x="48" y="31"/>
                    <a:pt x="18" y="2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79" name="Freeform 55"/>
            <p:cNvSpPr>
              <a:spLocks/>
            </p:cNvSpPr>
            <p:nvPr/>
          </p:nvSpPr>
          <p:spPr bwMode="auto">
            <a:xfrm>
              <a:off x="8647459" y="607060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0" name="Freeform 56"/>
            <p:cNvSpPr>
              <a:spLocks/>
            </p:cNvSpPr>
            <p:nvPr/>
          </p:nvSpPr>
          <p:spPr bwMode="auto">
            <a:xfrm>
              <a:off x="8342659" y="6175376"/>
              <a:ext cx="142875" cy="82550"/>
            </a:xfrm>
            <a:custGeom>
              <a:avLst/>
              <a:gdLst>
                <a:gd name="T0" fmla="*/ 0 w 38"/>
                <a:gd name="T1" fmla="*/ 21 h 22"/>
                <a:gd name="T2" fmla="*/ 1 w 38"/>
                <a:gd name="T3" fmla="*/ 22 h 22"/>
                <a:gd name="T4" fmla="*/ 1 w 38"/>
                <a:gd name="T5" fmla="*/ 22 h 22"/>
                <a:gd name="T6" fmla="*/ 38 w 38"/>
                <a:gd name="T7" fmla="*/ 0 h 22"/>
                <a:gd name="T8" fmla="*/ 35 w 38"/>
                <a:gd name="T9" fmla="*/ 0 h 22"/>
                <a:gd name="T10" fmla="*/ 0 w 38"/>
                <a:gd name="T11" fmla="*/ 21 h 22"/>
              </a:gdLst>
              <a:ahLst/>
              <a:cxnLst>
                <a:cxn ang="0">
                  <a:pos x="T0" y="T1"/>
                </a:cxn>
                <a:cxn ang="0">
                  <a:pos x="T2" y="T3"/>
                </a:cxn>
                <a:cxn ang="0">
                  <a:pos x="T4" y="T5"/>
                </a:cxn>
                <a:cxn ang="0">
                  <a:pos x="T6" y="T7"/>
                </a:cxn>
                <a:cxn ang="0">
                  <a:pos x="T8" y="T9"/>
                </a:cxn>
                <a:cxn ang="0">
                  <a:pos x="T10" y="T11"/>
                </a:cxn>
              </a:cxnLst>
              <a:rect l="0" t="0" r="r" b="b"/>
              <a:pathLst>
                <a:path w="38" h="22">
                  <a:moveTo>
                    <a:pt x="0" y="21"/>
                  </a:moveTo>
                  <a:cubicBezTo>
                    <a:pt x="1" y="22"/>
                    <a:pt x="1" y="22"/>
                    <a:pt x="1" y="22"/>
                  </a:cubicBezTo>
                  <a:cubicBezTo>
                    <a:pt x="1" y="22"/>
                    <a:pt x="1" y="22"/>
                    <a:pt x="1" y="22"/>
                  </a:cubicBezTo>
                  <a:cubicBezTo>
                    <a:pt x="15" y="18"/>
                    <a:pt x="27" y="11"/>
                    <a:pt x="38" y="0"/>
                  </a:cubicBezTo>
                  <a:cubicBezTo>
                    <a:pt x="35" y="0"/>
                    <a:pt x="35" y="0"/>
                    <a:pt x="35" y="0"/>
                  </a:cubicBezTo>
                  <a:cubicBezTo>
                    <a:pt x="25" y="10"/>
                    <a:pt x="13" y="17"/>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1" name="Freeform 57"/>
            <p:cNvSpPr>
              <a:spLocks/>
            </p:cNvSpPr>
            <p:nvPr/>
          </p:nvSpPr>
          <p:spPr bwMode="auto">
            <a:xfrm>
              <a:off x="8474422" y="6172201"/>
              <a:ext cx="11113" cy="3175"/>
            </a:xfrm>
            <a:custGeom>
              <a:avLst/>
              <a:gdLst>
                <a:gd name="T0" fmla="*/ 4 w 7"/>
                <a:gd name="T1" fmla="*/ 0 h 2"/>
                <a:gd name="T2" fmla="*/ 0 w 7"/>
                <a:gd name="T3" fmla="*/ 2 h 2"/>
                <a:gd name="T4" fmla="*/ 7 w 7"/>
                <a:gd name="T5" fmla="*/ 2 h 2"/>
                <a:gd name="T6" fmla="*/ 4 w 7"/>
                <a:gd name="T7" fmla="*/ 0 h 2"/>
              </a:gdLst>
              <a:ahLst/>
              <a:cxnLst>
                <a:cxn ang="0">
                  <a:pos x="T0" y="T1"/>
                </a:cxn>
                <a:cxn ang="0">
                  <a:pos x="T2" y="T3"/>
                </a:cxn>
                <a:cxn ang="0">
                  <a:pos x="T4" y="T5"/>
                </a:cxn>
                <a:cxn ang="0">
                  <a:pos x="T6" y="T7"/>
                </a:cxn>
              </a:cxnLst>
              <a:rect l="0" t="0" r="r" b="b"/>
              <a:pathLst>
                <a:path w="7" h="2">
                  <a:moveTo>
                    <a:pt x="4" y="0"/>
                  </a:moveTo>
                  <a:lnTo>
                    <a:pt x="0" y="2"/>
                  </a:lnTo>
                  <a:lnTo>
                    <a:pt x="7" y="2"/>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2" name="Freeform 58"/>
            <p:cNvSpPr>
              <a:spLocks/>
            </p:cNvSpPr>
            <p:nvPr/>
          </p:nvSpPr>
          <p:spPr bwMode="auto">
            <a:xfrm>
              <a:off x="9010997" y="5319713"/>
              <a:ext cx="74613" cy="96838"/>
            </a:xfrm>
            <a:custGeom>
              <a:avLst/>
              <a:gdLst>
                <a:gd name="T0" fmla="*/ 20 w 20"/>
                <a:gd name="T1" fmla="*/ 1 h 26"/>
                <a:gd name="T2" fmla="*/ 20 w 20"/>
                <a:gd name="T3" fmla="*/ 1 h 26"/>
                <a:gd name="T4" fmla="*/ 19 w 20"/>
                <a:gd name="T5" fmla="*/ 0 h 26"/>
                <a:gd name="T6" fmla="*/ 19 w 20"/>
                <a:gd name="T7" fmla="*/ 0 h 26"/>
                <a:gd name="T8" fmla="*/ 15 w 20"/>
                <a:gd name="T9" fmla="*/ 5 h 26"/>
                <a:gd name="T10" fmla="*/ 0 w 20"/>
                <a:gd name="T11" fmla="*/ 26 h 26"/>
                <a:gd name="T12" fmla="*/ 1 w 20"/>
                <a:gd name="T13" fmla="*/ 25 h 26"/>
                <a:gd name="T14" fmla="*/ 2 w 20"/>
                <a:gd name="T15" fmla="*/ 25 h 26"/>
                <a:gd name="T16" fmla="*/ 20 w 20"/>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20" y="1"/>
                  </a:moveTo>
                  <a:cubicBezTo>
                    <a:pt x="20" y="1"/>
                    <a:pt x="20" y="1"/>
                    <a:pt x="20" y="1"/>
                  </a:cubicBezTo>
                  <a:cubicBezTo>
                    <a:pt x="19" y="0"/>
                    <a:pt x="19" y="0"/>
                    <a:pt x="19" y="0"/>
                  </a:cubicBezTo>
                  <a:cubicBezTo>
                    <a:pt x="19" y="0"/>
                    <a:pt x="19" y="0"/>
                    <a:pt x="19" y="0"/>
                  </a:cubicBezTo>
                  <a:cubicBezTo>
                    <a:pt x="18" y="1"/>
                    <a:pt x="16" y="3"/>
                    <a:pt x="15" y="5"/>
                  </a:cubicBezTo>
                  <a:cubicBezTo>
                    <a:pt x="9" y="10"/>
                    <a:pt x="4" y="18"/>
                    <a:pt x="0" y="26"/>
                  </a:cubicBezTo>
                  <a:cubicBezTo>
                    <a:pt x="1" y="25"/>
                    <a:pt x="1" y="25"/>
                    <a:pt x="1" y="25"/>
                  </a:cubicBezTo>
                  <a:cubicBezTo>
                    <a:pt x="2" y="25"/>
                    <a:pt x="2" y="25"/>
                    <a:pt x="2" y="25"/>
                  </a:cubicBezTo>
                  <a:cubicBezTo>
                    <a:pt x="7" y="15"/>
                    <a:pt x="13" y="7"/>
                    <a:pt x="2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3" name="Freeform 59"/>
            <p:cNvSpPr>
              <a:spLocks/>
            </p:cNvSpPr>
            <p:nvPr/>
          </p:nvSpPr>
          <p:spPr bwMode="auto">
            <a:xfrm>
              <a:off x="8876059" y="5372101"/>
              <a:ext cx="269875" cy="173038"/>
            </a:xfrm>
            <a:custGeom>
              <a:avLst/>
              <a:gdLst>
                <a:gd name="T0" fmla="*/ 63 w 72"/>
                <a:gd name="T1" fmla="*/ 3 h 46"/>
                <a:gd name="T2" fmla="*/ 72 w 72"/>
                <a:gd name="T3" fmla="*/ 1 h 46"/>
                <a:gd name="T4" fmla="*/ 71 w 72"/>
                <a:gd name="T5" fmla="*/ 0 h 46"/>
                <a:gd name="T6" fmla="*/ 63 w 72"/>
                <a:gd name="T7" fmla="*/ 2 h 46"/>
                <a:gd name="T8" fmla="*/ 38 w 72"/>
                <a:gd name="T9" fmla="*/ 11 h 46"/>
                <a:gd name="T10" fmla="*/ 38 w 72"/>
                <a:gd name="T11" fmla="*/ 11 h 46"/>
                <a:gd name="T12" fmla="*/ 37 w 72"/>
                <a:gd name="T13" fmla="*/ 11 h 46"/>
                <a:gd name="T14" fmla="*/ 16 w 72"/>
                <a:gd name="T15" fmla="*/ 26 h 46"/>
                <a:gd name="T16" fmla="*/ 0 w 72"/>
                <a:gd name="T17" fmla="*/ 46 h 46"/>
                <a:gd name="T18" fmla="*/ 1 w 72"/>
                <a:gd name="T19" fmla="*/ 46 h 46"/>
                <a:gd name="T20" fmla="*/ 2 w 72"/>
                <a:gd name="T21" fmla="*/ 45 h 46"/>
                <a:gd name="T22" fmla="*/ 63 w 72"/>
                <a:gd name="T23"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46">
                  <a:moveTo>
                    <a:pt x="63" y="3"/>
                  </a:moveTo>
                  <a:cubicBezTo>
                    <a:pt x="72" y="1"/>
                    <a:pt x="72" y="1"/>
                    <a:pt x="72" y="1"/>
                  </a:cubicBezTo>
                  <a:cubicBezTo>
                    <a:pt x="71" y="0"/>
                    <a:pt x="71" y="0"/>
                    <a:pt x="71" y="0"/>
                  </a:cubicBezTo>
                  <a:cubicBezTo>
                    <a:pt x="63" y="2"/>
                    <a:pt x="63" y="2"/>
                    <a:pt x="63" y="2"/>
                  </a:cubicBezTo>
                  <a:cubicBezTo>
                    <a:pt x="54" y="4"/>
                    <a:pt x="46" y="7"/>
                    <a:pt x="38" y="11"/>
                  </a:cubicBezTo>
                  <a:cubicBezTo>
                    <a:pt x="38" y="11"/>
                    <a:pt x="38" y="11"/>
                    <a:pt x="38" y="11"/>
                  </a:cubicBezTo>
                  <a:cubicBezTo>
                    <a:pt x="37" y="11"/>
                    <a:pt x="37" y="11"/>
                    <a:pt x="37" y="11"/>
                  </a:cubicBezTo>
                  <a:cubicBezTo>
                    <a:pt x="29" y="15"/>
                    <a:pt x="22" y="20"/>
                    <a:pt x="16" y="26"/>
                  </a:cubicBezTo>
                  <a:cubicBezTo>
                    <a:pt x="10" y="31"/>
                    <a:pt x="5" y="39"/>
                    <a:pt x="0" y="46"/>
                  </a:cubicBezTo>
                  <a:cubicBezTo>
                    <a:pt x="1" y="46"/>
                    <a:pt x="1" y="46"/>
                    <a:pt x="1" y="46"/>
                  </a:cubicBezTo>
                  <a:cubicBezTo>
                    <a:pt x="2" y="45"/>
                    <a:pt x="2" y="45"/>
                    <a:pt x="2" y="45"/>
                  </a:cubicBezTo>
                  <a:cubicBezTo>
                    <a:pt x="16" y="23"/>
                    <a:pt x="35" y="10"/>
                    <a:pt x="63" y="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4" name="Freeform 60"/>
            <p:cNvSpPr>
              <a:spLocks/>
            </p:cNvSpPr>
            <p:nvPr/>
          </p:nvSpPr>
          <p:spPr bwMode="auto">
            <a:xfrm>
              <a:off x="9014172" y="5413376"/>
              <a:ext cx="476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5" name="Freeform 61"/>
            <p:cNvSpPr>
              <a:spLocks/>
            </p:cNvSpPr>
            <p:nvPr/>
          </p:nvSpPr>
          <p:spPr bwMode="auto">
            <a:xfrm>
              <a:off x="8736359" y="5462588"/>
              <a:ext cx="508000" cy="198438"/>
            </a:xfrm>
            <a:custGeom>
              <a:avLst/>
              <a:gdLst>
                <a:gd name="T0" fmla="*/ 64 w 135"/>
                <a:gd name="T1" fmla="*/ 15 h 53"/>
                <a:gd name="T2" fmla="*/ 108 w 135"/>
                <a:gd name="T3" fmla="*/ 7 h 53"/>
                <a:gd name="T4" fmla="*/ 135 w 135"/>
                <a:gd name="T5" fmla="*/ 1 h 53"/>
                <a:gd name="T6" fmla="*/ 134 w 135"/>
                <a:gd name="T7" fmla="*/ 0 h 53"/>
                <a:gd name="T8" fmla="*/ 108 w 135"/>
                <a:gd name="T9" fmla="*/ 6 h 53"/>
                <a:gd name="T10" fmla="*/ 64 w 135"/>
                <a:gd name="T11" fmla="*/ 14 h 53"/>
                <a:gd name="T12" fmla="*/ 39 w 135"/>
                <a:gd name="T13" fmla="*/ 21 h 53"/>
                <a:gd name="T14" fmla="*/ 39 w 135"/>
                <a:gd name="T15" fmla="*/ 22 h 53"/>
                <a:gd name="T16" fmla="*/ 38 w 135"/>
                <a:gd name="T17" fmla="*/ 22 h 53"/>
                <a:gd name="T18" fmla="*/ 16 w 135"/>
                <a:gd name="T19" fmla="*/ 35 h 53"/>
                <a:gd name="T20" fmla="*/ 0 w 135"/>
                <a:gd name="T21" fmla="*/ 53 h 53"/>
                <a:gd name="T22" fmla="*/ 2 w 135"/>
                <a:gd name="T23" fmla="*/ 52 h 53"/>
                <a:gd name="T24" fmla="*/ 64 w 135"/>
                <a:gd name="T25"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53">
                  <a:moveTo>
                    <a:pt x="64" y="15"/>
                  </a:moveTo>
                  <a:cubicBezTo>
                    <a:pt x="94" y="10"/>
                    <a:pt x="108" y="7"/>
                    <a:pt x="108" y="7"/>
                  </a:cubicBezTo>
                  <a:cubicBezTo>
                    <a:pt x="108" y="7"/>
                    <a:pt x="116" y="6"/>
                    <a:pt x="135" y="1"/>
                  </a:cubicBezTo>
                  <a:cubicBezTo>
                    <a:pt x="134" y="0"/>
                    <a:pt x="134" y="0"/>
                    <a:pt x="134" y="0"/>
                  </a:cubicBezTo>
                  <a:cubicBezTo>
                    <a:pt x="116" y="5"/>
                    <a:pt x="108" y="6"/>
                    <a:pt x="108" y="6"/>
                  </a:cubicBezTo>
                  <a:cubicBezTo>
                    <a:pt x="107" y="6"/>
                    <a:pt x="94" y="9"/>
                    <a:pt x="64" y="14"/>
                  </a:cubicBezTo>
                  <a:cubicBezTo>
                    <a:pt x="55" y="16"/>
                    <a:pt x="47" y="18"/>
                    <a:pt x="39" y="21"/>
                  </a:cubicBezTo>
                  <a:cubicBezTo>
                    <a:pt x="39" y="22"/>
                    <a:pt x="39" y="22"/>
                    <a:pt x="39" y="22"/>
                  </a:cubicBezTo>
                  <a:cubicBezTo>
                    <a:pt x="38" y="22"/>
                    <a:pt x="38" y="22"/>
                    <a:pt x="38" y="22"/>
                  </a:cubicBezTo>
                  <a:cubicBezTo>
                    <a:pt x="30" y="25"/>
                    <a:pt x="23" y="29"/>
                    <a:pt x="16" y="35"/>
                  </a:cubicBezTo>
                  <a:cubicBezTo>
                    <a:pt x="10" y="40"/>
                    <a:pt x="4" y="46"/>
                    <a:pt x="0" y="53"/>
                  </a:cubicBezTo>
                  <a:cubicBezTo>
                    <a:pt x="2" y="52"/>
                    <a:pt x="2" y="52"/>
                    <a:pt x="2" y="52"/>
                  </a:cubicBezTo>
                  <a:cubicBezTo>
                    <a:pt x="17" y="31"/>
                    <a:pt x="36" y="20"/>
                    <a:pt x="64" y="1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6" name="Freeform 62"/>
            <p:cNvSpPr>
              <a:spLocks/>
            </p:cNvSpPr>
            <p:nvPr/>
          </p:nvSpPr>
          <p:spPr bwMode="auto">
            <a:xfrm>
              <a:off x="8879234" y="5540376"/>
              <a:ext cx="4763" cy="4763"/>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7" name="Freeform 63"/>
            <p:cNvSpPr>
              <a:spLocks/>
            </p:cNvSpPr>
            <p:nvPr/>
          </p:nvSpPr>
          <p:spPr bwMode="auto">
            <a:xfrm>
              <a:off x="8587134" y="5526088"/>
              <a:ext cx="723900" cy="247650"/>
            </a:xfrm>
            <a:custGeom>
              <a:avLst/>
              <a:gdLst>
                <a:gd name="T0" fmla="*/ 68 w 193"/>
                <a:gd name="T1" fmla="*/ 31 h 66"/>
                <a:gd name="T2" fmla="*/ 112 w 193"/>
                <a:gd name="T3" fmla="*/ 26 h 66"/>
                <a:gd name="T4" fmla="*/ 156 w 193"/>
                <a:gd name="T5" fmla="*/ 17 h 66"/>
                <a:gd name="T6" fmla="*/ 182 w 193"/>
                <a:gd name="T7" fmla="*/ 8 h 66"/>
                <a:gd name="T8" fmla="*/ 182 w 193"/>
                <a:gd name="T9" fmla="*/ 7 h 66"/>
                <a:gd name="T10" fmla="*/ 183 w 193"/>
                <a:gd name="T11" fmla="*/ 7 h 66"/>
                <a:gd name="T12" fmla="*/ 193 w 193"/>
                <a:gd name="T13" fmla="*/ 0 h 66"/>
                <a:gd name="T14" fmla="*/ 193 w 193"/>
                <a:gd name="T15" fmla="*/ 0 h 66"/>
                <a:gd name="T16" fmla="*/ 192 w 193"/>
                <a:gd name="T17" fmla="*/ 0 h 66"/>
                <a:gd name="T18" fmla="*/ 156 w 193"/>
                <a:gd name="T19" fmla="*/ 16 h 66"/>
                <a:gd name="T20" fmla="*/ 112 w 193"/>
                <a:gd name="T21" fmla="*/ 24 h 66"/>
                <a:gd name="T22" fmla="*/ 68 w 193"/>
                <a:gd name="T23" fmla="*/ 30 h 66"/>
                <a:gd name="T24" fmla="*/ 42 w 193"/>
                <a:gd name="T25" fmla="*/ 35 h 66"/>
                <a:gd name="T26" fmla="*/ 41 w 193"/>
                <a:gd name="T27" fmla="*/ 37 h 66"/>
                <a:gd name="T28" fmla="*/ 39 w 193"/>
                <a:gd name="T29" fmla="*/ 36 h 66"/>
                <a:gd name="T30" fmla="*/ 40 w 193"/>
                <a:gd name="T31" fmla="*/ 36 h 66"/>
                <a:gd name="T32" fmla="*/ 19 w 193"/>
                <a:gd name="T33" fmla="*/ 48 h 66"/>
                <a:gd name="T34" fmla="*/ 0 w 193"/>
                <a:gd name="T35" fmla="*/ 66 h 66"/>
                <a:gd name="T36" fmla="*/ 2 w 193"/>
                <a:gd name="T37" fmla="*/ 65 h 66"/>
                <a:gd name="T38" fmla="*/ 3 w 193"/>
                <a:gd name="T39" fmla="*/ 65 h 66"/>
                <a:gd name="T40" fmla="*/ 68 w 193"/>
                <a:gd name="T41" fmla="*/ 3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66">
                  <a:moveTo>
                    <a:pt x="68" y="31"/>
                  </a:moveTo>
                  <a:cubicBezTo>
                    <a:pt x="98" y="27"/>
                    <a:pt x="112" y="25"/>
                    <a:pt x="112" y="26"/>
                  </a:cubicBezTo>
                  <a:cubicBezTo>
                    <a:pt x="112" y="25"/>
                    <a:pt x="125" y="24"/>
                    <a:pt x="156" y="17"/>
                  </a:cubicBezTo>
                  <a:cubicBezTo>
                    <a:pt x="166" y="15"/>
                    <a:pt x="174" y="12"/>
                    <a:pt x="182" y="8"/>
                  </a:cubicBezTo>
                  <a:cubicBezTo>
                    <a:pt x="182" y="8"/>
                    <a:pt x="182" y="7"/>
                    <a:pt x="182" y="7"/>
                  </a:cubicBezTo>
                  <a:cubicBezTo>
                    <a:pt x="183" y="7"/>
                    <a:pt x="183" y="7"/>
                    <a:pt x="183" y="7"/>
                  </a:cubicBezTo>
                  <a:cubicBezTo>
                    <a:pt x="187" y="5"/>
                    <a:pt x="190" y="3"/>
                    <a:pt x="193" y="0"/>
                  </a:cubicBezTo>
                  <a:cubicBezTo>
                    <a:pt x="193" y="0"/>
                    <a:pt x="193" y="0"/>
                    <a:pt x="193" y="0"/>
                  </a:cubicBezTo>
                  <a:cubicBezTo>
                    <a:pt x="192" y="0"/>
                    <a:pt x="192" y="0"/>
                    <a:pt x="192" y="0"/>
                  </a:cubicBezTo>
                  <a:cubicBezTo>
                    <a:pt x="182" y="7"/>
                    <a:pt x="170" y="13"/>
                    <a:pt x="156" y="16"/>
                  </a:cubicBezTo>
                  <a:cubicBezTo>
                    <a:pt x="125" y="23"/>
                    <a:pt x="112" y="24"/>
                    <a:pt x="112" y="24"/>
                  </a:cubicBezTo>
                  <a:cubicBezTo>
                    <a:pt x="112" y="24"/>
                    <a:pt x="98" y="26"/>
                    <a:pt x="68" y="30"/>
                  </a:cubicBezTo>
                  <a:cubicBezTo>
                    <a:pt x="58" y="31"/>
                    <a:pt x="50" y="33"/>
                    <a:pt x="42" y="35"/>
                  </a:cubicBezTo>
                  <a:cubicBezTo>
                    <a:pt x="41" y="36"/>
                    <a:pt x="41" y="36"/>
                    <a:pt x="41" y="37"/>
                  </a:cubicBezTo>
                  <a:cubicBezTo>
                    <a:pt x="39" y="36"/>
                    <a:pt x="39" y="36"/>
                    <a:pt x="39" y="36"/>
                  </a:cubicBezTo>
                  <a:cubicBezTo>
                    <a:pt x="40" y="36"/>
                    <a:pt x="40" y="36"/>
                    <a:pt x="40" y="36"/>
                  </a:cubicBezTo>
                  <a:cubicBezTo>
                    <a:pt x="32" y="39"/>
                    <a:pt x="25" y="43"/>
                    <a:pt x="19" y="48"/>
                  </a:cubicBezTo>
                  <a:cubicBezTo>
                    <a:pt x="12" y="52"/>
                    <a:pt x="5" y="59"/>
                    <a:pt x="0" y="66"/>
                  </a:cubicBezTo>
                  <a:cubicBezTo>
                    <a:pt x="2" y="65"/>
                    <a:pt x="2" y="65"/>
                    <a:pt x="2" y="65"/>
                  </a:cubicBezTo>
                  <a:cubicBezTo>
                    <a:pt x="2" y="65"/>
                    <a:pt x="2" y="65"/>
                    <a:pt x="3" y="65"/>
                  </a:cubicBezTo>
                  <a:cubicBezTo>
                    <a:pt x="19" y="44"/>
                    <a:pt x="39" y="34"/>
                    <a:pt x="68" y="3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8" name="Freeform 64"/>
            <p:cNvSpPr>
              <a:spLocks/>
            </p:cNvSpPr>
            <p:nvPr/>
          </p:nvSpPr>
          <p:spPr bwMode="auto">
            <a:xfrm>
              <a:off x="8733184" y="5657851"/>
              <a:ext cx="11113" cy="6350"/>
            </a:xfrm>
            <a:custGeom>
              <a:avLst/>
              <a:gdLst>
                <a:gd name="T0" fmla="*/ 2 w 3"/>
                <a:gd name="T1" fmla="*/ 2 h 2"/>
                <a:gd name="T2" fmla="*/ 3 w 3"/>
                <a:gd name="T3" fmla="*/ 0 h 2"/>
                <a:gd name="T4" fmla="*/ 1 w 3"/>
                <a:gd name="T5" fmla="*/ 1 h 2"/>
                <a:gd name="T6" fmla="*/ 0 w 3"/>
                <a:gd name="T7" fmla="*/ 1 h 2"/>
                <a:gd name="T8" fmla="*/ 2 w 3"/>
                <a:gd name="T9" fmla="*/ 2 h 2"/>
              </a:gdLst>
              <a:ahLst/>
              <a:cxnLst>
                <a:cxn ang="0">
                  <a:pos x="T0" y="T1"/>
                </a:cxn>
                <a:cxn ang="0">
                  <a:pos x="T2" y="T3"/>
                </a:cxn>
                <a:cxn ang="0">
                  <a:pos x="T4" y="T5"/>
                </a:cxn>
                <a:cxn ang="0">
                  <a:pos x="T6" y="T7"/>
                </a:cxn>
                <a:cxn ang="0">
                  <a:pos x="T8" y="T9"/>
                </a:cxn>
              </a:cxnLst>
              <a:rect l="0" t="0" r="r" b="b"/>
              <a:pathLst>
                <a:path w="3" h="2">
                  <a:moveTo>
                    <a:pt x="2" y="2"/>
                  </a:moveTo>
                  <a:cubicBezTo>
                    <a:pt x="2" y="1"/>
                    <a:pt x="2" y="1"/>
                    <a:pt x="3" y="0"/>
                  </a:cubicBezTo>
                  <a:cubicBezTo>
                    <a:pt x="1" y="1"/>
                    <a:pt x="1" y="1"/>
                    <a:pt x="1" y="1"/>
                  </a:cubicBezTo>
                  <a:cubicBezTo>
                    <a:pt x="0" y="1"/>
                    <a:pt x="0" y="1"/>
                    <a:pt x="0" y="1"/>
                  </a:cubicBez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9" name="Freeform 65"/>
            <p:cNvSpPr>
              <a:spLocks/>
            </p:cNvSpPr>
            <p:nvPr/>
          </p:nvSpPr>
          <p:spPr bwMode="auto">
            <a:xfrm>
              <a:off x="8433147" y="5551488"/>
              <a:ext cx="844550" cy="323850"/>
            </a:xfrm>
            <a:custGeom>
              <a:avLst/>
              <a:gdLst>
                <a:gd name="T0" fmla="*/ 0 w 225"/>
                <a:gd name="T1" fmla="*/ 86 h 86"/>
                <a:gd name="T2" fmla="*/ 1 w 225"/>
                <a:gd name="T3" fmla="*/ 86 h 86"/>
                <a:gd name="T4" fmla="*/ 69 w 225"/>
                <a:gd name="T5" fmla="*/ 55 h 86"/>
                <a:gd name="T6" fmla="*/ 113 w 225"/>
                <a:gd name="T7" fmla="*/ 53 h 86"/>
                <a:gd name="T8" fmla="*/ 158 w 225"/>
                <a:gd name="T9" fmla="*/ 47 h 86"/>
                <a:gd name="T10" fmla="*/ 225 w 225"/>
                <a:gd name="T11" fmla="*/ 1 h 86"/>
                <a:gd name="T12" fmla="*/ 224 w 225"/>
                <a:gd name="T13" fmla="*/ 0 h 86"/>
                <a:gd name="T14" fmla="*/ 223 w 225"/>
                <a:gd name="T15" fmla="*/ 1 h 86"/>
                <a:gd name="T16" fmla="*/ 158 w 225"/>
                <a:gd name="T17" fmla="*/ 46 h 86"/>
                <a:gd name="T18" fmla="*/ 113 w 225"/>
                <a:gd name="T19" fmla="*/ 51 h 86"/>
                <a:gd name="T20" fmla="*/ 69 w 225"/>
                <a:gd name="T21" fmla="*/ 54 h 86"/>
                <a:gd name="T22" fmla="*/ 44 w 225"/>
                <a:gd name="T23" fmla="*/ 58 h 86"/>
                <a:gd name="T24" fmla="*/ 43 w 225"/>
                <a:gd name="T25" fmla="*/ 59 h 86"/>
                <a:gd name="T26" fmla="*/ 43 w 225"/>
                <a:gd name="T27" fmla="*/ 58 h 86"/>
                <a:gd name="T28" fmla="*/ 19 w 225"/>
                <a:gd name="T29" fmla="*/ 69 h 86"/>
                <a:gd name="T30" fmla="*/ 0 w 225"/>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5" h="86">
                  <a:moveTo>
                    <a:pt x="0" y="86"/>
                  </a:moveTo>
                  <a:cubicBezTo>
                    <a:pt x="1" y="86"/>
                    <a:pt x="1" y="86"/>
                    <a:pt x="1" y="86"/>
                  </a:cubicBezTo>
                  <a:cubicBezTo>
                    <a:pt x="19" y="66"/>
                    <a:pt x="40" y="57"/>
                    <a:pt x="69" y="55"/>
                  </a:cubicBezTo>
                  <a:cubicBezTo>
                    <a:pt x="100" y="54"/>
                    <a:pt x="113" y="53"/>
                    <a:pt x="113" y="53"/>
                  </a:cubicBezTo>
                  <a:cubicBezTo>
                    <a:pt x="113" y="53"/>
                    <a:pt x="127" y="52"/>
                    <a:pt x="158" y="47"/>
                  </a:cubicBezTo>
                  <a:cubicBezTo>
                    <a:pt x="188" y="42"/>
                    <a:pt x="211" y="26"/>
                    <a:pt x="225" y="1"/>
                  </a:cubicBezTo>
                  <a:cubicBezTo>
                    <a:pt x="224" y="0"/>
                    <a:pt x="224" y="0"/>
                    <a:pt x="224" y="0"/>
                  </a:cubicBezTo>
                  <a:cubicBezTo>
                    <a:pt x="224" y="0"/>
                    <a:pt x="223" y="1"/>
                    <a:pt x="223" y="1"/>
                  </a:cubicBezTo>
                  <a:cubicBezTo>
                    <a:pt x="209" y="26"/>
                    <a:pt x="188" y="41"/>
                    <a:pt x="158" y="46"/>
                  </a:cubicBezTo>
                  <a:cubicBezTo>
                    <a:pt x="127" y="51"/>
                    <a:pt x="113" y="51"/>
                    <a:pt x="113" y="51"/>
                  </a:cubicBezTo>
                  <a:cubicBezTo>
                    <a:pt x="113" y="51"/>
                    <a:pt x="100" y="53"/>
                    <a:pt x="69" y="54"/>
                  </a:cubicBezTo>
                  <a:cubicBezTo>
                    <a:pt x="60" y="55"/>
                    <a:pt x="51" y="56"/>
                    <a:pt x="44" y="58"/>
                  </a:cubicBezTo>
                  <a:cubicBezTo>
                    <a:pt x="43" y="59"/>
                    <a:pt x="43" y="59"/>
                    <a:pt x="43" y="59"/>
                  </a:cubicBezTo>
                  <a:cubicBezTo>
                    <a:pt x="43" y="58"/>
                    <a:pt x="43" y="58"/>
                    <a:pt x="43" y="58"/>
                  </a:cubicBezTo>
                  <a:cubicBezTo>
                    <a:pt x="34" y="61"/>
                    <a:pt x="26" y="64"/>
                    <a:pt x="19" y="69"/>
                  </a:cubicBezTo>
                  <a:cubicBezTo>
                    <a:pt x="12" y="73"/>
                    <a:pt x="5" y="79"/>
                    <a:pt x="0" y="8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0" name="Freeform 66"/>
            <p:cNvSpPr>
              <a:spLocks/>
            </p:cNvSpPr>
            <p:nvPr/>
          </p:nvSpPr>
          <p:spPr bwMode="auto">
            <a:xfrm>
              <a:off x="9269759" y="5551488"/>
              <a:ext cx="4763" cy="4763"/>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1" name="Freeform 67"/>
            <p:cNvSpPr>
              <a:spLocks/>
            </p:cNvSpPr>
            <p:nvPr/>
          </p:nvSpPr>
          <p:spPr bwMode="auto">
            <a:xfrm>
              <a:off x="8593484" y="5770563"/>
              <a:ext cx="4763"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2" name="Freeform 68"/>
            <p:cNvSpPr>
              <a:spLocks/>
            </p:cNvSpPr>
            <p:nvPr/>
          </p:nvSpPr>
          <p:spPr bwMode="auto">
            <a:xfrm>
              <a:off x="7152034" y="5980113"/>
              <a:ext cx="1193800" cy="612775"/>
            </a:xfrm>
            <a:custGeom>
              <a:avLst/>
              <a:gdLst>
                <a:gd name="T0" fmla="*/ 50 w 318"/>
                <a:gd name="T1" fmla="*/ 155 h 163"/>
                <a:gd name="T2" fmla="*/ 102 w 318"/>
                <a:gd name="T3" fmla="*/ 146 h 163"/>
                <a:gd name="T4" fmla="*/ 101 w 318"/>
                <a:gd name="T5" fmla="*/ 145 h 163"/>
                <a:gd name="T6" fmla="*/ 156 w 318"/>
                <a:gd name="T7" fmla="*/ 133 h 163"/>
                <a:gd name="T8" fmla="*/ 207 w 318"/>
                <a:gd name="T9" fmla="*/ 118 h 163"/>
                <a:gd name="T10" fmla="*/ 257 w 318"/>
                <a:gd name="T11" fmla="*/ 99 h 163"/>
                <a:gd name="T12" fmla="*/ 306 w 318"/>
                <a:gd name="T13" fmla="*/ 77 h 163"/>
                <a:gd name="T14" fmla="*/ 306 w 318"/>
                <a:gd name="T15" fmla="*/ 77 h 163"/>
                <a:gd name="T16" fmla="*/ 318 w 318"/>
                <a:gd name="T17" fmla="*/ 74 h 163"/>
                <a:gd name="T18" fmla="*/ 318 w 318"/>
                <a:gd name="T19" fmla="*/ 74 h 163"/>
                <a:gd name="T20" fmla="*/ 317 w 318"/>
                <a:gd name="T21" fmla="*/ 73 h 163"/>
                <a:gd name="T22" fmla="*/ 307 w 318"/>
                <a:gd name="T23" fmla="*/ 52 h 163"/>
                <a:gd name="T24" fmla="*/ 306 w 318"/>
                <a:gd name="T25" fmla="*/ 51 h 163"/>
                <a:gd name="T26" fmla="*/ 291 w 318"/>
                <a:gd name="T27" fmla="*/ 21 h 163"/>
                <a:gd name="T28" fmla="*/ 290 w 318"/>
                <a:gd name="T29" fmla="*/ 19 h 163"/>
                <a:gd name="T30" fmla="*/ 282 w 318"/>
                <a:gd name="T31" fmla="*/ 2 h 163"/>
                <a:gd name="T32" fmla="*/ 282 w 318"/>
                <a:gd name="T33" fmla="*/ 1 h 163"/>
                <a:gd name="T34" fmla="*/ 281 w 318"/>
                <a:gd name="T35" fmla="*/ 1 h 163"/>
                <a:gd name="T36" fmla="*/ 281 w 318"/>
                <a:gd name="T37" fmla="*/ 0 h 163"/>
                <a:gd name="T38" fmla="*/ 275 w 318"/>
                <a:gd name="T39" fmla="*/ 3 h 163"/>
                <a:gd name="T40" fmla="*/ 254 w 318"/>
                <a:gd name="T41" fmla="*/ 17 h 163"/>
                <a:gd name="T42" fmla="*/ 230 w 318"/>
                <a:gd name="T43" fmla="*/ 23 h 163"/>
                <a:gd name="T44" fmla="*/ 208 w 318"/>
                <a:gd name="T45" fmla="*/ 36 h 163"/>
                <a:gd name="T46" fmla="*/ 184 w 318"/>
                <a:gd name="T47" fmla="*/ 41 h 163"/>
                <a:gd name="T48" fmla="*/ 162 w 318"/>
                <a:gd name="T49" fmla="*/ 52 h 163"/>
                <a:gd name="T50" fmla="*/ 138 w 318"/>
                <a:gd name="T51" fmla="*/ 55 h 163"/>
                <a:gd name="T52" fmla="*/ 115 w 318"/>
                <a:gd name="T53" fmla="*/ 65 h 163"/>
                <a:gd name="T54" fmla="*/ 90 w 318"/>
                <a:gd name="T55" fmla="*/ 67 h 163"/>
                <a:gd name="T56" fmla="*/ 66 w 318"/>
                <a:gd name="T57" fmla="*/ 75 h 163"/>
                <a:gd name="T58" fmla="*/ 41 w 318"/>
                <a:gd name="T59" fmla="*/ 75 h 163"/>
                <a:gd name="T60" fmla="*/ 17 w 318"/>
                <a:gd name="T61" fmla="*/ 82 h 163"/>
                <a:gd name="T62" fmla="*/ 0 w 318"/>
                <a:gd name="T63" fmla="*/ 80 h 163"/>
                <a:gd name="T64" fmla="*/ 0 w 318"/>
                <a:gd name="T65" fmla="*/ 81 h 163"/>
                <a:gd name="T66" fmla="*/ 2 w 318"/>
                <a:gd name="T67" fmla="*/ 101 h 163"/>
                <a:gd name="T68" fmla="*/ 2 w 318"/>
                <a:gd name="T69" fmla="*/ 103 h 163"/>
                <a:gd name="T70" fmla="*/ 5 w 318"/>
                <a:gd name="T71" fmla="*/ 136 h 163"/>
                <a:gd name="T72" fmla="*/ 5 w 318"/>
                <a:gd name="T73" fmla="*/ 138 h 163"/>
                <a:gd name="T74" fmla="*/ 7 w 318"/>
                <a:gd name="T75" fmla="*/ 161 h 163"/>
                <a:gd name="T76" fmla="*/ 7 w 318"/>
                <a:gd name="T77" fmla="*/ 162 h 163"/>
                <a:gd name="T78" fmla="*/ 8 w 318"/>
                <a:gd name="T79" fmla="*/ 162 h 163"/>
                <a:gd name="T80" fmla="*/ 50 w 318"/>
                <a:gd name="T81" fmla="*/ 15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8" h="163">
                  <a:moveTo>
                    <a:pt x="50" y="155"/>
                  </a:moveTo>
                  <a:cubicBezTo>
                    <a:pt x="68" y="157"/>
                    <a:pt x="85" y="155"/>
                    <a:pt x="102" y="146"/>
                  </a:cubicBezTo>
                  <a:cubicBezTo>
                    <a:pt x="101" y="145"/>
                    <a:pt x="101" y="145"/>
                    <a:pt x="101" y="145"/>
                  </a:cubicBezTo>
                  <a:cubicBezTo>
                    <a:pt x="120" y="147"/>
                    <a:pt x="139" y="143"/>
                    <a:pt x="156" y="133"/>
                  </a:cubicBezTo>
                  <a:cubicBezTo>
                    <a:pt x="174" y="134"/>
                    <a:pt x="191" y="128"/>
                    <a:pt x="207" y="118"/>
                  </a:cubicBezTo>
                  <a:cubicBezTo>
                    <a:pt x="225" y="117"/>
                    <a:pt x="242" y="110"/>
                    <a:pt x="257" y="99"/>
                  </a:cubicBezTo>
                  <a:cubicBezTo>
                    <a:pt x="275" y="97"/>
                    <a:pt x="292" y="90"/>
                    <a:pt x="306" y="77"/>
                  </a:cubicBezTo>
                  <a:cubicBezTo>
                    <a:pt x="306" y="77"/>
                    <a:pt x="306" y="77"/>
                    <a:pt x="306" y="77"/>
                  </a:cubicBezTo>
                  <a:cubicBezTo>
                    <a:pt x="310" y="76"/>
                    <a:pt x="314" y="75"/>
                    <a:pt x="318" y="74"/>
                  </a:cubicBezTo>
                  <a:cubicBezTo>
                    <a:pt x="318" y="74"/>
                    <a:pt x="318" y="74"/>
                    <a:pt x="318" y="74"/>
                  </a:cubicBezTo>
                  <a:cubicBezTo>
                    <a:pt x="317" y="73"/>
                    <a:pt x="317" y="73"/>
                    <a:pt x="317" y="73"/>
                  </a:cubicBezTo>
                  <a:cubicBezTo>
                    <a:pt x="307" y="52"/>
                    <a:pt x="307" y="52"/>
                    <a:pt x="307" y="52"/>
                  </a:cubicBezTo>
                  <a:cubicBezTo>
                    <a:pt x="306" y="51"/>
                    <a:pt x="306" y="51"/>
                    <a:pt x="306" y="51"/>
                  </a:cubicBezTo>
                  <a:cubicBezTo>
                    <a:pt x="291" y="21"/>
                    <a:pt x="291" y="21"/>
                    <a:pt x="291" y="21"/>
                  </a:cubicBezTo>
                  <a:cubicBezTo>
                    <a:pt x="290" y="19"/>
                    <a:pt x="290" y="19"/>
                    <a:pt x="290" y="19"/>
                  </a:cubicBezTo>
                  <a:cubicBezTo>
                    <a:pt x="282" y="2"/>
                    <a:pt x="282" y="2"/>
                    <a:pt x="282" y="2"/>
                  </a:cubicBezTo>
                  <a:cubicBezTo>
                    <a:pt x="282" y="1"/>
                    <a:pt x="282" y="1"/>
                    <a:pt x="282" y="1"/>
                  </a:cubicBezTo>
                  <a:cubicBezTo>
                    <a:pt x="281" y="1"/>
                    <a:pt x="281" y="1"/>
                    <a:pt x="281" y="1"/>
                  </a:cubicBezTo>
                  <a:cubicBezTo>
                    <a:pt x="281" y="0"/>
                    <a:pt x="281" y="0"/>
                    <a:pt x="281" y="0"/>
                  </a:cubicBezTo>
                  <a:cubicBezTo>
                    <a:pt x="279" y="1"/>
                    <a:pt x="277" y="2"/>
                    <a:pt x="275" y="3"/>
                  </a:cubicBezTo>
                  <a:cubicBezTo>
                    <a:pt x="268" y="6"/>
                    <a:pt x="261" y="12"/>
                    <a:pt x="254" y="17"/>
                  </a:cubicBezTo>
                  <a:cubicBezTo>
                    <a:pt x="246" y="18"/>
                    <a:pt x="238" y="20"/>
                    <a:pt x="230" y="23"/>
                  </a:cubicBezTo>
                  <a:cubicBezTo>
                    <a:pt x="223" y="26"/>
                    <a:pt x="215" y="31"/>
                    <a:pt x="208" y="36"/>
                  </a:cubicBezTo>
                  <a:cubicBezTo>
                    <a:pt x="200" y="37"/>
                    <a:pt x="192" y="38"/>
                    <a:pt x="184" y="41"/>
                  </a:cubicBezTo>
                  <a:cubicBezTo>
                    <a:pt x="176" y="43"/>
                    <a:pt x="169" y="47"/>
                    <a:pt x="162" y="52"/>
                  </a:cubicBezTo>
                  <a:cubicBezTo>
                    <a:pt x="154" y="52"/>
                    <a:pt x="146" y="53"/>
                    <a:pt x="138" y="55"/>
                  </a:cubicBezTo>
                  <a:cubicBezTo>
                    <a:pt x="131" y="57"/>
                    <a:pt x="122" y="61"/>
                    <a:pt x="115" y="65"/>
                  </a:cubicBezTo>
                  <a:cubicBezTo>
                    <a:pt x="106" y="64"/>
                    <a:pt x="98" y="65"/>
                    <a:pt x="90" y="67"/>
                  </a:cubicBezTo>
                  <a:cubicBezTo>
                    <a:pt x="82" y="68"/>
                    <a:pt x="74" y="71"/>
                    <a:pt x="66" y="75"/>
                  </a:cubicBezTo>
                  <a:cubicBezTo>
                    <a:pt x="57" y="74"/>
                    <a:pt x="49" y="74"/>
                    <a:pt x="41" y="75"/>
                  </a:cubicBezTo>
                  <a:cubicBezTo>
                    <a:pt x="33" y="76"/>
                    <a:pt x="25" y="79"/>
                    <a:pt x="17" y="82"/>
                  </a:cubicBezTo>
                  <a:cubicBezTo>
                    <a:pt x="12" y="81"/>
                    <a:pt x="6" y="80"/>
                    <a:pt x="0" y="80"/>
                  </a:cubicBezTo>
                  <a:cubicBezTo>
                    <a:pt x="0" y="81"/>
                    <a:pt x="0" y="81"/>
                    <a:pt x="0" y="81"/>
                  </a:cubicBezTo>
                  <a:cubicBezTo>
                    <a:pt x="2" y="101"/>
                    <a:pt x="2" y="101"/>
                    <a:pt x="2" y="101"/>
                  </a:cubicBezTo>
                  <a:cubicBezTo>
                    <a:pt x="2" y="103"/>
                    <a:pt x="2" y="103"/>
                    <a:pt x="2" y="103"/>
                  </a:cubicBezTo>
                  <a:cubicBezTo>
                    <a:pt x="5" y="136"/>
                    <a:pt x="5" y="136"/>
                    <a:pt x="5" y="136"/>
                  </a:cubicBezTo>
                  <a:cubicBezTo>
                    <a:pt x="5" y="138"/>
                    <a:pt x="5" y="138"/>
                    <a:pt x="5" y="138"/>
                  </a:cubicBezTo>
                  <a:cubicBezTo>
                    <a:pt x="7" y="161"/>
                    <a:pt x="7" y="161"/>
                    <a:pt x="7" y="161"/>
                  </a:cubicBezTo>
                  <a:cubicBezTo>
                    <a:pt x="7" y="162"/>
                    <a:pt x="7" y="162"/>
                    <a:pt x="7" y="162"/>
                  </a:cubicBezTo>
                  <a:cubicBezTo>
                    <a:pt x="8" y="162"/>
                    <a:pt x="8" y="162"/>
                    <a:pt x="8" y="162"/>
                  </a:cubicBezTo>
                  <a:cubicBezTo>
                    <a:pt x="22" y="163"/>
                    <a:pt x="36" y="161"/>
                    <a:pt x="50" y="155"/>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3" name="Freeform 69"/>
            <p:cNvSpPr>
              <a:spLocks/>
            </p:cNvSpPr>
            <p:nvPr/>
          </p:nvSpPr>
          <p:spPr bwMode="auto">
            <a:xfrm>
              <a:off x="7215534" y="6254751"/>
              <a:ext cx="901700" cy="180975"/>
            </a:xfrm>
            <a:custGeom>
              <a:avLst/>
              <a:gdLst>
                <a:gd name="T0" fmla="*/ 160 w 240"/>
                <a:gd name="T1" fmla="*/ 40 h 48"/>
                <a:gd name="T2" fmla="*/ 117 w 240"/>
                <a:gd name="T3" fmla="*/ 26 h 48"/>
                <a:gd name="T4" fmla="*/ 76 w 240"/>
                <a:gd name="T5" fmla="*/ 10 h 48"/>
                <a:gd name="T6" fmla="*/ 24 w 240"/>
                <a:gd name="T7" fmla="*/ 2 h 48"/>
                <a:gd name="T8" fmla="*/ 0 w 240"/>
                <a:gd name="T9" fmla="*/ 9 h 48"/>
                <a:gd name="T10" fmla="*/ 3 w 240"/>
                <a:gd name="T11" fmla="*/ 9 h 48"/>
                <a:gd name="T12" fmla="*/ 75 w 240"/>
                <a:gd name="T13" fmla="*/ 11 h 48"/>
                <a:gd name="T14" fmla="*/ 117 w 240"/>
                <a:gd name="T15" fmla="*/ 27 h 48"/>
                <a:gd name="T16" fmla="*/ 160 w 240"/>
                <a:gd name="T17" fmla="*/ 41 h 48"/>
                <a:gd name="T18" fmla="*/ 188 w 240"/>
                <a:gd name="T19" fmla="*/ 45 h 48"/>
                <a:gd name="T20" fmla="*/ 190 w 240"/>
                <a:gd name="T21" fmla="*/ 44 h 48"/>
                <a:gd name="T22" fmla="*/ 190 w 240"/>
                <a:gd name="T23" fmla="*/ 45 h 48"/>
                <a:gd name="T24" fmla="*/ 190 w 240"/>
                <a:gd name="T25" fmla="*/ 45 h 48"/>
                <a:gd name="T26" fmla="*/ 240 w 240"/>
                <a:gd name="T27" fmla="*/ 26 h 48"/>
                <a:gd name="T28" fmla="*/ 239 w 240"/>
                <a:gd name="T29" fmla="*/ 25 h 48"/>
                <a:gd name="T30" fmla="*/ 160 w 240"/>
                <a:gd name="T31"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 h="48">
                  <a:moveTo>
                    <a:pt x="160" y="40"/>
                  </a:moveTo>
                  <a:cubicBezTo>
                    <a:pt x="129" y="31"/>
                    <a:pt x="117" y="26"/>
                    <a:pt x="117" y="26"/>
                  </a:cubicBezTo>
                  <a:cubicBezTo>
                    <a:pt x="117" y="26"/>
                    <a:pt x="104" y="21"/>
                    <a:pt x="76" y="10"/>
                  </a:cubicBezTo>
                  <a:cubicBezTo>
                    <a:pt x="57" y="2"/>
                    <a:pt x="41" y="0"/>
                    <a:pt x="24" y="2"/>
                  </a:cubicBezTo>
                  <a:cubicBezTo>
                    <a:pt x="16" y="3"/>
                    <a:pt x="8" y="6"/>
                    <a:pt x="0" y="9"/>
                  </a:cubicBezTo>
                  <a:cubicBezTo>
                    <a:pt x="3" y="9"/>
                    <a:pt x="3" y="9"/>
                    <a:pt x="3" y="9"/>
                  </a:cubicBezTo>
                  <a:cubicBezTo>
                    <a:pt x="27" y="0"/>
                    <a:pt x="49" y="0"/>
                    <a:pt x="75" y="11"/>
                  </a:cubicBezTo>
                  <a:cubicBezTo>
                    <a:pt x="104" y="22"/>
                    <a:pt x="116" y="27"/>
                    <a:pt x="117" y="27"/>
                  </a:cubicBezTo>
                  <a:cubicBezTo>
                    <a:pt x="117" y="27"/>
                    <a:pt x="129" y="32"/>
                    <a:pt x="160" y="41"/>
                  </a:cubicBezTo>
                  <a:cubicBezTo>
                    <a:pt x="169" y="44"/>
                    <a:pt x="179" y="45"/>
                    <a:pt x="188" y="45"/>
                  </a:cubicBezTo>
                  <a:cubicBezTo>
                    <a:pt x="190" y="44"/>
                    <a:pt x="190" y="44"/>
                    <a:pt x="190" y="44"/>
                  </a:cubicBezTo>
                  <a:cubicBezTo>
                    <a:pt x="190" y="45"/>
                    <a:pt x="190" y="45"/>
                    <a:pt x="190" y="45"/>
                  </a:cubicBezTo>
                  <a:cubicBezTo>
                    <a:pt x="190" y="45"/>
                    <a:pt x="190" y="45"/>
                    <a:pt x="190" y="45"/>
                  </a:cubicBezTo>
                  <a:cubicBezTo>
                    <a:pt x="208" y="44"/>
                    <a:pt x="225" y="37"/>
                    <a:pt x="240" y="26"/>
                  </a:cubicBezTo>
                  <a:cubicBezTo>
                    <a:pt x="239" y="25"/>
                    <a:pt x="239" y="25"/>
                    <a:pt x="239" y="25"/>
                  </a:cubicBezTo>
                  <a:cubicBezTo>
                    <a:pt x="215" y="43"/>
                    <a:pt x="189" y="48"/>
                    <a:pt x="160" y="4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4" name="Freeform 70"/>
            <p:cNvSpPr>
              <a:spLocks/>
            </p:cNvSpPr>
            <p:nvPr/>
          </p:nvSpPr>
          <p:spPr bwMode="auto">
            <a:xfrm>
              <a:off x="7152034" y="6280151"/>
              <a:ext cx="777875" cy="211138"/>
            </a:xfrm>
            <a:custGeom>
              <a:avLst/>
              <a:gdLst>
                <a:gd name="T0" fmla="*/ 0 w 207"/>
                <a:gd name="T1" fmla="*/ 0 h 56"/>
                <a:gd name="T2" fmla="*/ 0 w 207"/>
                <a:gd name="T3" fmla="*/ 1 h 56"/>
                <a:gd name="T4" fmla="*/ 44 w 207"/>
                <a:gd name="T5" fmla="*/ 12 h 56"/>
                <a:gd name="T6" fmla="*/ 84 w 207"/>
                <a:gd name="T7" fmla="*/ 31 h 56"/>
                <a:gd name="T8" fmla="*/ 127 w 207"/>
                <a:gd name="T9" fmla="*/ 48 h 56"/>
                <a:gd name="T10" fmla="*/ 153 w 207"/>
                <a:gd name="T11" fmla="*/ 53 h 56"/>
                <a:gd name="T12" fmla="*/ 154 w 207"/>
                <a:gd name="T13" fmla="*/ 52 h 56"/>
                <a:gd name="T14" fmla="*/ 155 w 207"/>
                <a:gd name="T15" fmla="*/ 53 h 56"/>
                <a:gd name="T16" fmla="*/ 207 w 207"/>
                <a:gd name="T17" fmla="*/ 38 h 56"/>
                <a:gd name="T18" fmla="*/ 205 w 207"/>
                <a:gd name="T19" fmla="*/ 38 h 56"/>
                <a:gd name="T20" fmla="*/ 127 w 207"/>
                <a:gd name="T21" fmla="*/ 46 h 56"/>
                <a:gd name="T22" fmla="*/ 85 w 207"/>
                <a:gd name="T23" fmla="*/ 30 h 56"/>
                <a:gd name="T24" fmla="*/ 45 w 207"/>
                <a:gd name="T25" fmla="*/ 11 h 56"/>
                <a:gd name="T26" fmla="*/ 20 w 207"/>
                <a:gd name="T27" fmla="*/ 2 h 56"/>
                <a:gd name="T28" fmla="*/ 18 w 207"/>
                <a:gd name="T29" fmla="*/ 3 h 56"/>
                <a:gd name="T30" fmla="*/ 17 w 207"/>
                <a:gd name="T31" fmla="*/ 2 h 56"/>
                <a:gd name="T32" fmla="*/ 17 w 207"/>
                <a:gd name="T33" fmla="*/ 2 h 56"/>
                <a:gd name="T34" fmla="*/ 0 w 207"/>
                <a:gd name="T3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56">
                  <a:moveTo>
                    <a:pt x="0" y="0"/>
                  </a:moveTo>
                  <a:cubicBezTo>
                    <a:pt x="0" y="1"/>
                    <a:pt x="0" y="1"/>
                    <a:pt x="0" y="1"/>
                  </a:cubicBezTo>
                  <a:cubicBezTo>
                    <a:pt x="14" y="1"/>
                    <a:pt x="29" y="5"/>
                    <a:pt x="44" y="12"/>
                  </a:cubicBezTo>
                  <a:cubicBezTo>
                    <a:pt x="72" y="26"/>
                    <a:pt x="84" y="31"/>
                    <a:pt x="84" y="31"/>
                  </a:cubicBezTo>
                  <a:cubicBezTo>
                    <a:pt x="85" y="31"/>
                    <a:pt x="96" y="37"/>
                    <a:pt x="127" y="48"/>
                  </a:cubicBezTo>
                  <a:cubicBezTo>
                    <a:pt x="136" y="51"/>
                    <a:pt x="145" y="52"/>
                    <a:pt x="153" y="53"/>
                  </a:cubicBezTo>
                  <a:cubicBezTo>
                    <a:pt x="154" y="53"/>
                    <a:pt x="154" y="53"/>
                    <a:pt x="154" y="52"/>
                  </a:cubicBezTo>
                  <a:cubicBezTo>
                    <a:pt x="155" y="53"/>
                    <a:pt x="155" y="53"/>
                    <a:pt x="155" y="53"/>
                  </a:cubicBezTo>
                  <a:cubicBezTo>
                    <a:pt x="173" y="54"/>
                    <a:pt x="191" y="49"/>
                    <a:pt x="207" y="38"/>
                  </a:cubicBezTo>
                  <a:cubicBezTo>
                    <a:pt x="205" y="38"/>
                    <a:pt x="205" y="38"/>
                    <a:pt x="205" y="38"/>
                  </a:cubicBezTo>
                  <a:cubicBezTo>
                    <a:pt x="181" y="53"/>
                    <a:pt x="155" y="56"/>
                    <a:pt x="127" y="46"/>
                  </a:cubicBezTo>
                  <a:cubicBezTo>
                    <a:pt x="97" y="36"/>
                    <a:pt x="85" y="30"/>
                    <a:pt x="85" y="30"/>
                  </a:cubicBezTo>
                  <a:cubicBezTo>
                    <a:pt x="85" y="30"/>
                    <a:pt x="73" y="24"/>
                    <a:pt x="45" y="11"/>
                  </a:cubicBezTo>
                  <a:cubicBezTo>
                    <a:pt x="36" y="7"/>
                    <a:pt x="28" y="4"/>
                    <a:pt x="20" y="2"/>
                  </a:cubicBezTo>
                  <a:cubicBezTo>
                    <a:pt x="18" y="3"/>
                    <a:pt x="18" y="3"/>
                    <a:pt x="18" y="3"/>
                  </a:cubicBezTo>
                  <a:cubicBezTo>
                    <a:pt x="17" y="2"/>
                    <a:pt x="17" y="2"/>
                    <a:pt x="17" y="2"/>
                  </a:cubicBezTo>
                  <a:cubicBezTo>
                    <a:pt x="17" y="2"/>
                    <a:pt x="17" y="2"/>
                    <a:pt x="17" y="2"/>
                  </a:cubicBezTo>
                  <a:cubicBezTo>
                    <a:pt x="12" y="1"/>
                    <a:pt x="6"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5" name="Freeform 71"/>
            <p:cNvSpPr>
              <a:spLocks/>
            </p:cNvSpPr>
            <p:nvPr/>
          </p:nvSpPr>
          <p:spPr bwMode="auto">
            <a:xfrm>
              <a:off x="7215534" y="6288088"/>
              <a:ext cx="11113" cy="4763"/>
            </a:xfrm>
            <a:custGeom>
              <a:avLst/>
              <a:gdLst>
                <a:gd name="T0" fmla="*/ 2 w 7"/>
                <a:gd name="T1" fmla="*/ 3 h 3"/>
                <a:gd name="T2" fmla="*/ 7 w 7"/>
                <a:gd name="T3" fmla="*/ 0 h 3"/>
                <a:gd name="T4" fmla="*/ 0 w 7"/>
                <a:gd name="T5" fmla="*/ 0 h 3"/>
                <a:gd name="T6" fmla="*/ 0 w 7"/>
                <a:gd name="T7" fmla="*/ 0 h 3"/>
                <a:gd name="T8" fmla="*/ 2 w 7"/>
                <a:gd name="T9" fmla="*/ 3 h 3"/>
              </a:gdLst>
              <a:ahLst/>
              <a:cxnLst>
                <a:cxn ang="0">
                  <a:pos x="T0" y="T1"/>
                </a:cxn>
                <a:cxn ang="0">
                  <a:pos x="T2" y="T3"/>
                </a:cxn>
                <a:cxn ang="0">
                  <a:pos x="T4" y="T5"/>
                </a:cxn>
                <a:cxn ang="0">
                  <a:pos x="T6" y="T7"/>
                </a:cxn>
                <a:cxn ang="0">
                  <a:pos x="T8" y="T9"/>
                </a:cxn>
              </a:cxnLst>
              <a:rect l="0" t="0" r="r" b="b"/>
              <a:pathLst>
                <a:path w="7" h="3">
                  <a:moveTo>
                    <a:pt x="2" y="3"/>
                  </a:moveTo>
                  <a:lnTo>
                    <a:pt x="7" y="0"/>
                  </a:lnTo>
                  <a:lnTo>
                    <a:pt x="0"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6" name="Freeform 72"/>
            <p:cNvSpPr>
              <a:spLocks/>
            </p:cNvSpPr>
            <p:nvPr/>
          </p:nvSpPr>
          <p:spPr bwMode="auto">
            <a:xfrm>
              <a:off x="7921972" y="6419851"/>
              <a:ext cx="7938" cy="3175"/>
            </a:xfrm>
            <a:custGeom>
              <a:avLst/>
              <a:gdLst>
                <a:gd name="T0" fmla="*/ 5 w 5"/>
                <a:gd name="T1" fmla="*/ 0 h 2"/>
                <a:gd name="T2" fmla="*/ 0 w 5"/>
                <a:gd name="T3" fmla="*/ 2 h 2"/>
                <a:gd name="T4" fmla="*/ 5 w 5"/>
                <a:gd name="T5" fmla="*/ 2 h 2"/>
                <a:gd name="T6" fmla="*/ 5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0" y="2"/>
                  </a:lnTo>
                  <a:lnTo>
                    <a:pt x="5"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7" name="Freeform 73"/>
            <p:cNvSpPr>
              <a:spLocks/>
            </p:cNvSpPr>
            <p:nvPr/>
          </p:nvSpPr>
          <p:spPr bwMode="auto">
            <a:xfrm>
              <a:off x="7158384" y="6359526"/>
              <a:ext cx="579438" cy="180975"/>
            </a:xfrm>
            <a:custGeom>
              <a:avLst/>
              <a:gdLst>
                <a:gd name="T0" fmla="*/ 72 w 154"/>
                <a:gd name="T1" fmla="*/ 36 h 48"/>
                <a:gd name="T2" fmla="*/ 32 w 154"/>
                <a:gd name="T3" fmla="*/ 17 h 48"/>
                <a:gd name="T4" fmla="*/ 0 w 154"/>
                <a:gd name="T5" fmla="*/ 0 h 48"/>
                <a:gd name="T6" fmla="*/ 0 w 154"/>
                <a:gd name="T7" fmla="*/ 2 h 48"/>
                <a:gd name="T8" fmla="*/ 31 w 154"/>
                <a:gd name="T9" fmla="*/ 18 h 48"/>
                <a:gd name="T10" fmla="*/ 72 w 154"/>
                <a:gd name="T11" fmla="*/ 37 h 48"/>
                <a:gd name="T12" fmla="*/ 98 w 154"/>
                <a:gd name="T13" fmla="*/ 44 h 48"/>
                <a:gd name="T14" fmla="*/ 99 w 154"/>
                <a:gd name="T15" fmla="*/ 44 h 48"/>
                <a:gd name="T16" fmla="*/ 99 w 154"/>
                <a:gd name="T17" fmla="*/ 44 h 48"/>
                <a:gd name="T18" fmla="*/ 154 w 154"/>
                <a:gd name="T19" fmla="*/ 32 h 48"/>
                <a:gd name="T20" fmla="*/ 153 w 154"/>
                <a:gd name="T21" fmla="*/ 32 h 48"/>
                <a:gd name="T22" fmla="*/ 151 w 154"/>
                <a:gd name="T23" fmla="*/ 32 h 48"/>
                <a:gd name="T24" fmla="*/ 72 w 154"/>
                <a:gd name="T25"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48">
                  <a:moveTo>
                    <a:pt x="72" y="36"/>
                  </a:moveTo>
                  <a:cubicBezTo>
                    <a:pt x="43" y="24"/>
                    <a:pt x="32" y="17"/>
                    <a:pt x="32" y="17"/>
                  </a:cubicBezTo>
                  <a:cubicBezTo>
                    <a:pt x="0" y="0"/>
                    <a:pt x="0" y="0"/>
                    <a:pt x="0" y="0"/>
                  </a:cubicBezTo>
                  <a:cubicBezTo>
                    <a:pt x="0" y="2"/>
                    <a:pt x="0" y="2"/>
                    <a:pt x="0" y="2"/>
                  </a:cubicBezTo>
                  <a:cubicBezTo>
                    <a:pt x="31" y="18"/>
                    <a:pt x="31" y="18"/>
                    <a:pt x="31" y="18"/>
                  </a:cubicBezTo>
                  <a:cubicBezTo>
                    <a:pt x="31" y="18"/>
                    <a:pt x="42" y="25"/>
                    <a:pt x="72" y="37"/>
                  </a:cubicBezTo>
                  <a:cubicBezTo>
                    <a:pt x="81" y="41"/>
                    <a:pt x="90" y="43"/>
                    <a:pt x="98" y="44"/>
                  </a:cubicBezTo>
                  <a:cubicBezTo>
                    <a:pt x="99" y="44"/>
                    <a:pt x="99" y="44"/>
                    <a:pt x="99" y="44"/>
                  </a:cubicBezTo>
                  <a:cubicBezTo>
                    <a:pt x="99" y="44"/>
                    <a:pt x="99" y="44"/>
                    <a:pt x="99" y="44"/>
                  </a:cubicBezTo>
                  <a:cubicBezTo>
                    <a:pt x="118" y="46"/>
                    <a:pt x="137" y="42"/>
                    <a:pt x="154" y="32"/>
                  </a:cubicBezTo>
                  <a:cubicBezTo>
                    <a:pt x="153" y="32"/>
                    <a:pt x="153" y="32"/>
                    <a:pt x="153" y="32"/>
                  </a:cubicBezTo>
                  <a:cubicBezTo>
                    <a:pt x="151" y="32"/>
                    <a:pt x="151" y="32"/>
                    <a:pt x="151" y="32"/>
                  </a:cubicBezTo>
                  <a:cubicBezTo>
                    <a:pt x="126" y="46"/>
                    <a:pt x="100" y="48"/>
                    <a:pt x="72" y="3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8" name="Freeform 74"/>
            <p:cNvSpPr>
              <a:spLocks/>
            </p:cNvSpPr>
            <p:nvPr/>
          </p:nvSpPr>
          <p:spPr bwMode="auto">
            <a:xfrm>
              <a:off x="7726709" y="6477001"/>
              <a:ext cx="7938" cy="3175"/>
            </a:xfrm>
            <a:custGeom>
              <a:avLst/>
              <a:gdLst>
                <a:gd name="T0" fmla="*/ 0 w 2"/>
                <a:gd name="T1" fmla="*/ 1 h 1"/>
                <a:gd name="T2" fmla="*/ 2 w 2"/>
                <a:gd name="T3" fmla="*/ 1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1" y="0"/>
                    <a:pt x="1" y="0"/>
                    <a:pt x="1" y="0"/>
                  </a:cubicBezTo>
                  <a:cubicBezTo>
                    <a:pt x="1" y="1"/>
                    <a:pt x="1"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9" name="Freeform 75"/>
            <p:cNvSpPr>
              <a:spLocks/>
            </p:cNvSpPr>
            <p:nvPr/>
          </p:nvSpPr>
          <p:spPr bwMode="auto">
            <a:xfrm>
              <a:off x="7171084" y="6491288"/>
              <a:ext cx="363538" cy="82550"/>
            </a:xfrm>
            <a:custGeom>
              <a:avLst/>
              <a:gdLst>
                <a:gd name="T0" fmla="*/ 16 w 97"/>
                <a:gd name="T1" fmla="*/ 9 h 22"/>
                <a:gd name="T2" fmla="*/ 0 w 97"/>
                <a:gd name="T3" fmla="*/ 0 h 22"/>
                <a:gd name="T4" fmla="*/ 0 w 97"/>
                <a:gd name="T5" fmla="*/ 2 h 22"/>
                <a:gd name="T6" fmla="*/ 16 w 97"/>
                <a:gd name="T7" fmla="*/ 10 h 22"/>
                <a:gd name="T8" fmla="*/ 42 w 97"/>
                <a:gd name="T9" fmla="*/ 19 h 22"/>
                <a:gd name="T10" fmla="*/ 44 w 97"/>
                <a:gd name="T11" fmla="*/ 18 h 22"/>
                <a:gd name="T12" fmla="*/ 45 w 97"/>
                <a:gd name="T13" fmla="*/ 19 h 22"/>
                <a:gd name="T14" fmla="*/ 97 w 97"/>
                <a:gd name="T15" fmla="*/ 10 h 22"/>
                <a:gd name="T16" fmla="*/ 96 w 97"/>
                <a:gd name="T17" fmla="*/ 9 h 22"/>
                <a:gd name="T18" fmla="*/ 95 w 97"/>
                <a:gd name="T19" fmla="*/ 9 h 22"/>
                <a:gd name="T20" fmla="*/ 16 w 97"/>
                <a:gd name="T21"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22">
                  <a:moveTo>
                    <a:pt x="16" y="9"/>
                  </a:moveTo>
                  <a:cubicBezTo>
                    <a:pt x="10" y="6"/>
                    <a:pt x="5" y="3"/>
                    <a:pt x="0" y="0"/>
                  </a:cubicBezTo>
                  <a:cubicBezTo>
                    <a:pt x="0" y="2"/>
                    <a:pt x="0" y="2"/>
                    <a:pt x="0" y="2"/>
                  </a:cubicBezTo>
                  <a:cubicBezTo>
                    <a:pt x="5" y="4"/>
                    <a:pt x="10" y="7"/>
                    <a:pt x="16" y="10"/>
                  </a:cubicBezTo>
                  <a:cubicBezTo>
                    <a:pt x="25" y="14"/>
                    <a:pt x="34" y="17"/>
                    <a:pt x="42" y="19"/>
                  </a:cubicBezTo>
                  <a:cubicBezTo>
                    <a:pt x="44" y="18"/>
                    <a:pt x="44" y="18"/>
                    <a:pt x="44" y="18"/>
                  </a:cubicBezTo>
                  <a:cubicBezTo>
                    <a:pt x="45" y="19"/>
                    <a:pt x="45" y="19"/>
                    <a:pt x="45" y="19"/>
                  </a:cubicBezTo>
                  <a:cubicBezTo>
                    <a:pt x="63" y="21"/>
                    <a:pt x="80" y="19"/>
                    <a:pt x="97" y="10"/>
                  </a:cubicBezTo>
                  <a:cubicBezTo>
                    <a:pt x="96" y="9"/>
                    <a:pt x="96" y="9"/>
                    <a:pt x="96" y="9"/>
                  </a:cubicBezTo>
                  <a:cubicBezTo>
                    <a:pt x="95" y="9"/>
                    <a:pt x="95" y="9"/>
                    <a:pt x="95" y="9"/>
                  </a:cubicBezTo>
                  <a:cubicBezTo>
                    <a:pt x="70" y="22"/>
                    <a:pt x="43" y="22"/>
                    <a:pt x="16" y="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0" name="Freeform 76"/>
            <p:cNvSpPr>
              <a:spLocks/>
            </p:cNvSpPr>
            <p:nvPr/>
          </p:nvSpPr>
          <p:spPr bwMode="auto">
            <a:xfrm>
              <a:off x="7526684" y="652462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1" name="Freeform 77"/>
            <p:cNvSpPr>
              <a:spLocks/>
            </p:cNvSpPr>
            <p:nvPr/>
          </p:nvSpPr>
          <p:spPr bwMode="auto">
            <a:xfrm>
              <a:off x="7177434" y="6562726"/>
              <a:ext cx="161925" cy="30163"/>
            </a:xfrm>
            <a:custGeom>
              <a:avLst/>
              <a:gdLst>
                <a:gd name="T0" fmla="*/ 0 w 43"/>
                <a:gd name="T1" fmla="*/ 6 h 8"/>
                <a:gd name="T2" fmla="*/ 0 w 43"/>
                <a:gd name="T3" fmla="*/ 7 h 8"/>
                <a:gd name="T4" fmla="*/ 1 w 43"/>
                <a:gd name="T5" fmla="*/ 7 h 8"/>
                <a:gd name="T6" fmla="*/ 43 w 43"/>
                <a:gd name="T7" fmla="*/ 0 h 8"/>
                <a:gd name="T8" fmla="*/ 40 w 43"/>
                <a:gd name="T9" fmla="*/ 0 h 8"/>
                <a:gd name="T10" fmla="*/ 0 w 43"/>
                <a:gd name="T11" fmla="*/ 6 h 8"/>
              </a:gdLst>
              <a:ahLst/>
              <a:cxnLst>
                <a:cxn ang="0">
                  <a:pos x="T0" y="T1"/>
                </a:cxn>
                <a:cxn ang="0">
                  <a:pos x="T2" y="T3"/>
                </a:cxn>
                <a:cxn ang="0">
                  <a:pos x="T4" y="T5"/>
                </a:cxn>
                <a:cxn ang="0">
                  <a:pos x="T6" y="T7"/>
                </a:cxn>
                <a:cxn ang="0">
                  <a:pos x="T8" y="T9"/>
                </a:cxn>
                <a:cxn ang="0">
                  <a:pos x="T10" y="T11"/>
                </a:cxn>
              </a:cxnLst>
              <a:rect l="0" t="0" r="r" b="b"/>
              <a:pathLst>
                <a:path w="43" h="8">
                  <a:moveTo>
                    <a:pt x="0" y="6"/>
                  </a:moveTo>
                  <a:cubicBezTo>
                    <a:pt x="0" y="7"/>
                    <a:pt x="0" y="7"/>
                    <a:pt x="0" y="7"/>
                  </a:cubicBezTo>
                  <a:cubicBezTo>
                    <a:pt x="1" y="7"/>
                    <a:pt x="1" y="7"/>
                    <a:pt x="1" y="7"/>
                  </a:cubicBezTo>
                  <a:cubicBezTo>
                    <a:pt x="15" y="8"/>
                    <a:pt x="29" y="6"/>
                    <a:pt x="43" y="0"/>
                  </a:cubicBezTo>
                  <a:cubicBezTo>
                    <a:pt x="40" y="0"/>
                    <a:pt x="40" y="0"/>
                    <a:pt x="40" y="0"/>
                  </a:cubicBezTo>
                  <a:cubicBezTo>
                    <a:pt x="27" y="5"/>
                    <a:pt x="14" y="7"/>
                    <a:pt x="0" y="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2" name="Freeform 78"/>
            <p:cNvSpPr>
              <a:spLocks/>
            </p:cNvSpPr>
            <p:nvPr/>
          </p:nvSpPr>
          <p:spPr bwMode="auto">
            <a:xfrm>
              <a:off x="7328247" y="6559551"/>
              <a:ext cx="11113" cy="3175"/>
            </a:xfrm>
            <a:custGeom>
              <a:avLst/>
              <a:gdLst>
                <a:gd name="T0" fmla="*/ 5 w 7"/>
                <a:gd name="T1" fmla="*/ 0 h 2"/>
                <a:gd name="T2" fmla="*/ 0 w 7"/>
                <a:gd name="T3" fmla="*/ 2 h 2"/>
                <a:gd name="T4" fmla="*/ 7 w 7"/>
                <a:gd name="T5" fmla="*/ 2 h 2"/>
                <a:gd name="T6" fmla="*/ 5 w 7"/>
                <a:gd name="T7" fmla="*/ 0 h 2"/>
              </a:gdLst>
              <a:ahLst/>
              <a:cxnLst>
                <a:cxn ang="0">
                  <a:pos x="T0" y="T1"/>
                </a:cxn>
                <a:cxn ang="0">
                  <a:pos x="T2" y="T3"/>
                </a:cxn>
                <a:cxn ang="0">
                  <a:pos x="T4" y="T5"/>
                </a:cxn>
                <a:cxn ang="0">
                  <a:pos x="T6" y="T7"/>
                </a:cxn>
              </a:cxnLst>
              <a:rect l="0" t="0" r="r" b="b"/>
              <a:pathLst>
                <a:path w="7" h="2">
                  <a:moveTo>
                    <a:pt x="5" y="0"/>
                  </a:moveTo>
                  <a:lnTo>
                    <a:pt x="0"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3" name="Freeform 79"/>
            <p:cNvSpPr>
              <a:spLocks/>
            </p:cNvSpPr>
            <p:nvPr/>
          </p:nvSpPr>
          <p:spPr bwMode="auto">
            <a:xfrm>
              <a:off x="8106122" y="5980113"/>
              <a:ext cx="104775" cy="68263"/>
            </a:xfrm>
            <a:custGeom>
              <a:avLst/>
              <a:gdLst>
                <a:gd name="T0" fmla="*/ 28 w 28"/>
                <a:gd name="T1" fmla="*/ 2 h 18"/>
                <a:gd name="T2" fmla="*/ 28 w 28"/>
                <a:gd name="T3" fmla="*/ 1 h 18"/>
                <a:gd name="T4" fmla="*/ 27 w 28"/>
                <a:gd name="T5" fmla="*/ 1 h 18"/>
                <a:gd name="T6" fmla="*/ 27 w 28"/>
                <a:gd name="T7" fmla="*/ 0 h 18"/>
                <a:gd name="T8" fmla="*/ 21 w 28"/>
                <a:gd name="T9" fmla="*/ 3 h 18"/>
                <a:gd name="T10" fmla="*/ 0 w 28"/>
                <a:gd name="T11" fmla="*/ 18 h 18"/>
                <a:gd name="T12" fmla="*/ 1 w 28"/>
                <a:gd name="T13" fmla="*/ 17 h 18"/>
                <a:gd name="T14" fmla="*/ 2 w 28"/>
                <a:gd name="T15" fmla="*/ 17 h 18"/>
                <a:gd name="T16" fmla="*/ 28 w 28"/>
                <a:gd name="T1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8">
                  <a:moveTo>
                    <a:pt x="28" y="2"/>
                  </a:moveTo>
                  <a:cubicBezTo>
                    <a:pt x="28" y="1"/>
                    <a:pt x="28" y="1"/>
                    <a:pt x="28" y="1"/>
                  </a:cubicBezTo>
                  <a:cubicBezTo>
                    <a:pt x="27" y="1"/>
                    <a:pt x="27" y="1"/>
                    <a:pt x="27" y="1"/>
                  </a:cubicBezTo>
                  <a:cubicBezTo>
                    <a:pt x="27" y="0"/>
                    <a:pt x="27" y="0"/>
                    <a:pt x="27" y="0"/>
                  </a:cubicBezTo>
                  <a:cubicBezTo>
                    <a:pt x="25" y="1"/>
                    <a:pt x="23" y="2"/>
                    <a:pt x="21" y="3"/>
                  </a:cubicBezTo>
                  <a:cubicBezTo>
                    <a:pt x="14" y="6"/>
                    <a:pt x="6" y="12"/>
                    <a:pt x="0" y="18"/>
                  </a:cubicBezTo>
                  <a:cubicBezTo>
                    <a:pt x="1" y="17"/>
                    <a:pt x="1" y="17"/>
                    <a:pt x="1" y="17"/>
                  </a:cubicBezTo>
                  <a:cubicBezTo>
                    <a:pt x="2" y="17"/>
                    <a:pt x="2" y="17"/>
                    <a:pt x="2" y="17"/>
                  </a:cubicBezTo>
                  <a:cubicBezTo>
                    <a:pt x="10" y="10"/>
                    <a:pt x="19" y="5"/>
                    <a:pt x="28" y="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4" name="Freeform 80"/>
            <p:cNvSpPr>
              <a:spLocks/>
            </p:cNvSpPr>
            <p:nvPr/>
          </p:nvSpPr>
          <p:spPr bwMode="auto">
            <a:xfrm>
              <a:off x="7933084" y="6037263"/>
              <a:ext cx="311150" cy="77788"/>
            </a:xfrm>
            <a:custGeom>
              <a:avLst/>
              <a:gdLst>
                <a:gd name="T0" fmla="*/ 74 w 83"/>
                <a:gd name="T1" fmla="*/ 4 h 21"/>
                <a:gd name="T2" fmla="*/ 83 w 83"/>
                <a:gd name="T3" fmla="*/ 6 h 21"/>
                <a:gd name="T4" fmla="*/ 82 w 83"/>
                <a:gd name="T5" fmla="*/ 4 h 21"/>
                <a:gd name="T6" fmla="*/ 74 w 83"/>
                <a:gd name="T7" fmla="*/ 3 h 21"/>
                <a:gd name="T8" fmla="*/ 48 w 83"/>
                <a:gd name="T9" fmla="*/ 2 h 21"/>
                <a:gd name="T10" fmla="*/ 48 w 83"/>
                <a:gd name="T11" fmla="*/ 3 h 21"/>
                <a:gd name="T12" fmla="*/ 47 w 83"/>
                <a:gd name="T13" fmla="*/ 2 h 21"/>
                <a:gd name="T14" fmla="*/ 22 w 83"/>
                <a:gd name="T15" fmla="*/ 8 h 21"/>
                <a:gd name="T16" fmla="*/ 0 w 83"/>
                <a:gd name="T17" fmla="*/ 21 h 21"/>
                <a:gd name="T18" fmla="*/ 1 w 83"/>
                <a:gd name="T19" fmla="*/ 21 h 21"/>
                <a:gd name="T20" fmla="*/ 2 w 83"/>
                <a:gd name="T21" fmla="*/ 21 h 21"/>
                <a:gd name="T22" fmla="*/ 74 w 83"/>
                <a:gd name="T23"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21">
                  <a:moveTo>
                    <a:pt x="74" y="4"/>
                  </a:moveTo>
                  <a:cubicBezTo>
                    <a:pt x="83" y="6"/>
                    <a:pt x="83" y="6"/>
                    <a:pt x="83" y="6"/>
                  </a:cubicBezTo>
                  <a:cubicBezTo>
                    <a:pt x="82" y="4"/>
                    <a:pt x="82" y="4"/>
                    <a:pt x="82" y="4"/>
                  </a:cubicBezTo>
                  <a:cubicBezTo>
                    <a:pt x="74" y="3"/>
                    <a:pt x="74" y="3"/>
                    <a:pt x="74" y="3"/>
                  </a:cubicBezTo>
                  <a:cubicBezTo>
                    <a:pt x="65" y="2"/>
                    <a:pt x="56" y="1"/>
                    <a:pt x="48" y="2"/>
                  </a:cubicBezTo>
                  <a:cubicBezTo>
                    <a:pt x="48" y="3"/>
                    <a:pt x="48" y="3"/>
                    <a:pt x="48" y="3"/>
                  </a:cubicBezTo>
                  <a:cubicBezTo>
                    <a:pt x="47" y="2"/>
                    <a:pt x="47" y="2"/>
                    <a:pt x="47" y="2"/>
                  </a:cubicBezTo>
                  <a:cubicBezTo>
                    <a:pt x="38" y="3"/>
                    <a:pt x="30" y="5"/>
                    <a:pt x="22" y="8"/>
                  </a:cubicBezTo>
                  <a:cubicBezTo>
                    <a:pt x="15" y="11"/>
                    <a:pt x="7" y="16"/>
                    <a:pt x="0" y="21"/>
                  </a:cubicBezTo>
                  <a:cubicBezTo>
                    <a:pt x="1" y="21"/>
                    <a:pt x="1" y="21"/>
                    <a:pt x="1" y="21"/>
                  </a:cubicBezTo>
                  <a:cubicBezTo>
                    <a:pt x="2" y="21"/>
                    <a:pt x="2" y="21"/>
                    <a:pt x="2" y="21"/>
                  </a:cubicBezTo>
                  <a:cubicBezTo>
                    <a:pt x="23" y="5"/>
                    <a:pt x="45" y="0"/>
                    <a:pt x="74" y="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5" name="Freeform 81"/>
            <p:cNvSpPr>
              <a:spLocks/>
            </p:cNvSpPr>
            <p:nvPr/>
          </p:nvSpPr>
          <p:spPr bwMode="auto">
            <a:xfrm>
              <a:off x="8109297" y="6043613"/>
              <a:ext cx="4763" cy="476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6" name="Freeform 82"/>
            <p:cNvSpPr>
              <a:spLocks/>
            </p:cNvSpPr>
            <p:nvPr/>
          </p:nvSpPr>
          <p:spPr bwMode="auto">
            <a:xfrm>
              <a:off x="7760047" y="6108701"/>
              <a:ext cx="544513" cy="66675"/>
            </a:xfrm>
            <a:custGeom>
              <a:avLst/>
              <a:gdLst>
                <a:gd name="T0" fmla="*/ 74 w 145"/>
                <a:gd name="T1" fmla="*/ 6 h 18"/>
                <a:gd name="T2" fmla="*/ 117 w 145"/>
                <a:gd name="T3" fmla="*/ 14 h 18"/>
                <a:gd name="T4" fmla="*/ 145 w 145"/>
                <a:gd name="T5" fmla="*/ 18 h 18"/>
                <a:gd name="T6" fmla="*/ 144 w 145"/>
                <a:gd name="T7" fmla="*/ 17 h 18"/>
                <a:gd name="T8" fmla="*/ 117 w 145"/>
                <a:gd name="T9" fmla="*/ 13 h 18"/>
                <a:gd name="T10" fmla="*/ 74 w 145"/>
                <a:gd name="T11" fmla="*/ 5 h 18"/>
                <a:gd name="T12" fmla="*/ 48 w 145"/>
                <a:gd name="T13" fmla="*/ 2 h 18"/>
                <a:gd name="T14" fmla="*/ 48 w 145"/>
                <a:gd name="T15" fmla="*/ 3 h 18"/>
                <a:gd name="T16" fmla="*/ 47 w 145"/>
                <a:gd name="T17" fmla="*/ 2 h 18"/>
                <a:gd name="T18" fmla="*/ 22 w 145"/>
                <a:gd name="T19" fmla="*/ 7 h 18"/>
                <a:gd name="T20" fmla="*/ 0 w 145"/>
                <a:gd name="T21" fmla="*/ 18 h 18"/>
                <a:gd name="T22" fmla="*/ 2 w 145"/>
                <a:gd name="T23" fmla="*/ 18 h 18"/>
                <a:gd name="T24" fmla="*/ 74 w 145"/>
                <a:gd name="T25"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8">
                  <a:moveTo>
                    <a:pt x="74" y="6"/>
                  </a:moveTo>
                  <a:cubicBezTo>
                    <a:pt x="104" y="12"/>
                    <a:pt x="117" y="14"/>
                    <a:pt x="117" y="14"/>
                  </a:cubicBezTo>
                  <a:cubicBezTo>
                    <a:pt x="117" y="14"/>
                    <a:pt x="126" y="16"/>
                    <a:pt x="145" y="18"/>
                  </a:cubicBezTo>
                  <a:cubicBezTo>
                    <a:pt x="144" y="17"/>
                    <a:pt x="144" y="17"/>
                    <a:pt x="144" y="17"/>
                  </a:cubicBezTo>
                  <a:cubicBezTo>
                    <a:pt x="126" y="15"/>
                    <a:pt x="118" y="13"/>
                    <a:pt x="117" y="13"/>
                  </a:cubicBezTo>
                  <a:cubicBezTo>
                    <a:pt x="117" y="13"/>
                    <a:pt x="104" y="11"/>
                    <a:pt x="74" y="5"/>
                  </a:cubicBezTo>
                  <a:cubicBezTo>
                    <a:pt x="65" y="3"/>
                    <a:pt x="56" y="2"/>
                    <a:pt x="48" y="2"/>
                  </a:cubicBezTo>
                  <a:cubicBezTo>
                    <a:pt x="48" y="3"/>
                    <a:pt x="48" y="3"/>
                    <a:pt x="48" y="3"/>
                  </a:cubicBezTo>
                  <a:cubicBezTo>
                    <a:pt x="47" y="2"/>
                    <a:pt x="47" y="2"/>
                    <a:pt x="47" y="2"/>
                  </a:cubicBezTo>
                  <a:cubicBezTo>
                    <a:pt x="38" y="3"/>
                    <a:pt x="30" y="4"/>
                    <a:pt x="22" y="7"/>
                  </a:cubicBezTo>
                  <a:cubicBezTo>
                    <a:pt x="14" y="9"/>
                    <a:pt x="7" y="13"/>
                    <a:pt x="0" y="18"/>
                  </a:cubicBezTo>
                  <a:cubicBezTo>
                    <a:pt x="2" y="18"/>
                    <a:pt x="2" y="18"/>
                    <a:pt x="2" y="18"/>
                  </a:cubicBezTo>
                  <a:cubicBezTo>
                    <a:pt x="24" y="4"/>
                    <a:pt x="46" y="0"/>
                    <a:pt x="74" y="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7" name="Freeform 83"/>
            <p:cNvSpPr>
              <a:spLocks/>
            </p:cNvSpPr>
            <p:nvPr/>
          </p:nvSpPr>
          <p:spPr bwMode="auto">
            <a:xfrm>
              <a:off x="7936259" y="6115051"/>
              <a:ext cx="4763" cy="476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8" name="Freeform 84"/>
            <p:cNvSpPr>
              <a:spLocks/>
            </p:cNvSpPr>
            <p:nvPr/>
          </p:nvSpPr>
          <p:spPr bwMode="auto">
            <a:xfrm>
              <a:off x="7580659" y="6169026"/>
              <a:ext cx="765175" cy="104775"/>
            </a:xfrm>
            <a:custGeom>
              <a:avLst/>
              <a:gdLst>
                <a:gd name="T0" fmla="*/ 76 w 204"/>
                <a:gd name="T1" fmla="*/ 7 h 28"/>
                <a:gd name="T2" fmla="*/ 119 w 204"/>
                <a:gd name="T3" fmla="*/ 18 h 28"/>
                <a:gd name="T4" fmla="*/ 164 w 204"/>
                <a:gd name="T5" fmla="*/ 26 h 28"/>
                <a:gd name="T6" fmla="*/ 191 w 204"/>
                <a:gd name="T7" fmla="*/ 27 h 28"/>
                <a:gd name="T8" fmla="*/ 192 w 204"/>
                <a:gd name="T9" fmla="*/ 26 h 28"/>
                <a:gd name="T10" fmla="*/ 192 w 204"/>
                <a:gd name="T11" fmla="*/ 27 h 28"/>
                <a:gd name="T12" fmla="*/ 204 w 204"/>
                <a:gd name="T13" fmla="*/ 24 h 28"/>
                <a:gd name="T14" fmla="*/ 204 w 204"/>
                <a:gd name="T15" fmla="*/ 24 h 28"/>
                <a:gd name="T16" fmla="*/ 203 w 204"/>
                <a:gd name="T17" fmla="*/ 23 h 28"/>
                <a:gd name="T18" fmla="*/ 164 w 204"/>
                <a:gd name="T19" fmla="*/ 25 h 28"/>
                <a:gd name="T20" fmla="*/ 119 w 204"/>
                <a:gd name="T21" fmla="*/ 17 h 28"/>
                <a:gd name="T22" fmla="*/ 76 w 204"/>
                <a:gd name="T23" fmla="*/ 6 h 28"/>
                <a:gd name="T24" fmla="*/ 50 w 204"/>
                <a:gd name="T25" fmla="*/ 2 h 28"/>
                <a:gd name="T26" fmla="*/ 48 w 204"/>
                <a:gd name="T27" fmla="*/ 3 h 28"/>
                <a:gd name="T28" fmla="*/ 48 w 204"/>
                <a:gd name="T29" fmla="*/ 2 h 28"/>
                <a:gd name="T30" fmla="*/ 48 w 204"/>
                <a:gd name="T31" fmla="*/ 2 h 28"/>
                <a:gd name="T32" fmla="*/ 24 w 204"/>
                <a:gd name="T33" fmla="*/ 5 h 28"/>
                <a:gd name="T34" fmla="*/ 0 w 204"/>
                <a:gd name="T35" fmla="*/ 15 h 28"/>
                <a:gd name="T36" fmla="*/ 2 w 204"/>
                <a:gd name="T37" fmla="*/ 15 h 28"/>
                <a:gd name="T38" fmla="*/ 3 w 204"/>
                <a:gd name="T39" fmla="*/ 15 h 28"/>
                <a:gd name="T40" fmla="*/ 76 w 204"/>
                <a:gd name="T41"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4" h="28">
                  <a:moveTo>
                    <a:pt x="76" y="7"/>
                  </a:moveTo>
                  <a:cubicBezTo>
                    <a:pt x="106" y="15"/>
                    <a:pt x="119" y="18"/>
                    <a:pt x="119" y="18"/>
                  </a:cubicBezTo>
                  <a:cubicBezTo>
                    <a:pt x="119" y="18"/>
                    <a:pt x="132" y="22"/>
                    <a:pt x="164" y="26"/>
                  </a:cubicBezTo>
                  <a:cubicBezTo>
                    <a:pt x="173" y="28"/>
                    <a:pt x="182" y="28"/>
                    <a:pt x="191" y="27"/>
                  </a:cubicBezTo>
                  <a:cubicBezTo>
                    <a:pt x="191" y="27"/>
                    <a:pt x="191" y="26"/>
                    <a:pt x="192" y="26"/>
                  </a:cubicBezTo>
                  <a:cubicBezTo>
                    <a:pt x="192" y="27"/>
                    <a:pt x="192" y="27"/>
                    <a:pt x="192" y="27"/>
                  </a:cubicBezTo>
                  <a:cubicBezTo>
                    <a:pt x="196" y="26"/>
                    <a:pt x="200" y="25"/>
                    <a:pt x="204" y="24"/>
                  </a:cubicBezTo>
                  <a:cubicBezTo>
                    <a:pt x="204" y="24"/>
                    <a:pt x="204" y="24"/>
                    <a:pt x="204" y="24"/>
                  </a:cubicBezTo>
                  <a:cubicBezTo>
                    <a:pt x="203" y="23"/>
                    <a:pt x="203" y="23"/>
                    <a:pt x="203" y="23"/>
                  </a:cubicBezTo>
                  <a:cubicBezTo>
                    <a:pt x="191" y="26"/>
                    <a:pt x="178" y="27"/>
                    <a:pt x="164" y="25"/>
                  </a:cubicBezTo>
                  <a:cubicBezTo>
                    <a:pt x="132" y="21"/>
                    <a:pt x="120" y="17"/>
                    <a:pt x="119" y="17"/>
                  </a:cubicBezTo>
                  <a:cubicBezTo>
                    <a:pt x="119" y="17"/>
                    <a:pt x="106" y="14"/>
                    <a:pt x="76" y="6"/>
                  </a:cubicBezTo>
                  <a:cubicBezTo>
                    <a:pt x="67" y="4"/>
                    <a:pt x="58" y="2"/>
                    <a:pt x="50" y="2"/>
                  </a:cubicBezTo>
                  <a:cubicBezTo>
                    <a:pt x="49" y="2"/>
                    <a:pt x="49" y="3"/>
                    <a:pt x="48" y="3"/>
                  </a:cubicBezTo>
                  <a:cubicBezTo>
                    <a:pt x="48" y="2"/>
                    <a:pt x="48" y="2"/>
                    <a:pt x="48" y="2"/>
                  </a:cubicBezTo>
                  <a:cubicBezTo>
                    <a:pt x="48" y="2"/>
                    <a:pt x="48" y="2"/>
                    <a:pt x="48" y="2"/>
                  </a:cubicBezTo>
                  <a:cubicBezTo>
                    <a:pt x="40" y="2"/>
                    <a:pt x="32" y="3"/>
                    <a:pt x="24" y="5"/>
                  </a:cubicBezTo>
                  <a:cubicBezTo>
                    <a:pt x="16" y="7"/>
                    <a:pt x="8" y="11"/>
                    <a:pt x="0" y="15"/>
                  </a:cubicBezTo>
                  <a:cubicBezTo>
                    <a:pt x="2" y="15"/>
                    <a:pt x="2" y="15"/>
                    <a:pt x="2" y="15"/>
                  </a:cubicBezTo>
                  <a:cubicBezTo>
                    <a:pt x="2" y="15"/>
                    <a:pt x="3" y="15"/>
                    <a:pt x="3" y="15"/>
                  </a:cubicBezTo>
                  <a:cubicBezTo>
                    <a:pt x="26" y="2"/>
                    <a:pt x="48" y="0"/>
                    <a:pt x="76" y="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9" name="Freeform 85"/>
            <p:cNvSpPr>
              <a:spLocks/>
            </p:cNvSpPr>
            <p:nvPr/>
          </p:nvSpPr>
          <p:spPr bwMode="auto">
            <a:xfrm>
              <a:off x="7760047" y="6175376"/>
              <a:ext cx="7938" cy="4763"/>
            </a:xfrm>
            <a:custGeom>
              <a:avLst/>
              <a:gdLst>
                <a:gd name="T0" fmla="*/ 0 w 2"/>
                <a:gd name="T1" fmla="*/ 1 h 1"/>
                <a:gd name="T2" fmla="*/ 2 w 2"/>
                <a:gd name="T3" fmla="*/ 0 h 1"/>
                <a:gd name="T4" fmla="*/ 0 w 2"/>
                <a:gd name="T5" fmla="*/ 0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0"/>
                    <a:pt x="2" y="0"/>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0" name="Freeform 86"/>
            <p:cNvSpPr>
              <a:spLocks/>
            </p:cNvSpPr>
            <p:nvPr/>
          </p:nvSpPr>
          <p:spPr bwMode="auto">
            <a:xfrm>
              <a:off x="7399684" y="6216651"/>
              <a:ext cx="901700" cy="150813"/>
            </a:xfrm>
            <a:custGeom>
              <a:avLst/>
              <a:gdLst>
                <a:gd name="T0" fmla="*/ 0 w 240"/>
                <a:gd name="T1" fmla="*/ 12 h 40"/>
                <a:gd name="T2" fmla="*/ 1 w 240"/>
                <a:gd name="T3" fmla="*/ 13 h 40"/>
                <a:gd name="T4" fmla="*/ 76 w 240"/>
                <a:gd name="T5" fmla="*/ 9 h 40"/>
                <a:gd name="T6" fmla="*/ 118 w 240"/>
                <a:gd name="T7" fmla="*/ 23 h 40"/>
                <a:gd name="T8" fmla="*/ 162 w 240"/>
                <a:gd name="T9" fmla="*/ 34 h 40"/>
                <a:gd name="T10" fmla="*/ 240 w 240"/>
                <a:gd name="T11" fmla="*/ 14 h 40"/>
                <a:gd name="T12" fmla="*/ 240 w 240"/>
                <a:gd name="T13" fmla="*/ 14 h 40"/>
                <a:gd name="T14" fmla="*/ 239 w 240"/>
                <a:gd name="T15" fmla="*/ 14 h 40"/>
                <a:gd name="T16" fmla="*/ 162 w 240"/>
                <a:gd name="T17" fmla="*/ 33 h 40"/>
                <a:gd name="T18" fmla="*/ 118 w 240"/>
                <a:gd name="T19" fmla="*/ 21 h 40"/>
                <a:gd name="T20" fmla="*/ 76 w 240"/>
                <a:gd name="T21" fmla="*/ 8 h 40"/>
                <a:gd name="T22" fmla="*/ 51 w 240"/>
                <a:gd name="T23" fmla="*/ 2 h 40"/>
                <a:gd name="T24" fmla="*/ 50 w 240"/>
                <a:gd name="T25" fmla="*/ 3 h 40"/>
                <a:gd name="T26" fmla="*/ 50 w 240"/>
                <a:gd name="T27" fmla="*/ 2 h 40"/>
                <a:gd name="T28" fmla="*/ 24 w 240"/>
                <a:gd name="T29" fmla="*/ 4 h 40"/>
                <a:gd name="T30" fmla="*/ 0 w 240"/>
                <a:gd name="T31"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 h="40">
                  <a:moveTo>
                    <a:pt x="0" y="12"/>
                  </a:moveTo>
                  <a:cubicBezTo>
                    <a:pt x="1" y="13"/>
                    <a:pt x="1" y="13"/>
                    <a:pt x="1" y="13"/>
                  </a:cubicBezTo>
                  <a:cubicBezTo>
                    <a:pt x="25" y="1"/>
                    <a:pt x="48" y="0"/>
                    <a:pt x="76" y="9"/>
                  </a:cubicBezTo>
                  <a:cubicBezTo>
                    <a:pt x="105" y="19"/>
                    <a:pt x="118" y="22"/>
                    <a:pt x="118" y="23"/>
                  </a:cubicBezTo>
                  <a:cubicBezTo>
                    <a:pt x="118" y="23"/>
                    <a:pt x="130" y="27"/>
                    <a:pt x="162" y="34"/>
                  </a:cubicBezTo>
                  <a:cubicBezTo>
                    <a:pt x="192" y="40"/>
                    <a:pt x="218" y="33"/>
                    <a:pt x="240" y="14"/>
                  </a:cubicBezTo>
                  <a:cubicBezTo>
                    <a:pt x="240" y="14"/>
                    <a:pt x="240" y="14"/>
                    <a:pt x="240" y="14"/>
                  </a:cubicBezTo>
                  <a:cubicBezTo>
                    <a:pt x="239" y="14"/>
                    <a:pt x="239" y="14"/>
                    <a:pt x="239" y="14"/>
                  </a:cubicBezTo>
                  <a:cubicBezTo>
                    <a:pt x="217" y="32"/>
                    <a:pt x="191" y="39"/>
                    <a:pt x="162" y="33"/>
                  </a:cubicBezTo>
                  <a:cubicBezTo>
                    <a:pt x="131" y="26"/>
                    <a:pt x="118" y="21"/>
                    <a:pt x="118" y="21"/>
                  </a:cubicBezTo>
                  <a:cubicBezTo>
                    <a:pt x="118" y="21"/>
                    <a:pt x="105" y="18"/>
                    <a:pt x="76" y="8"/>
                  </a:cubicBezTo>
                  <a:cubicBezTo>
                    <a:pt x="67" y="5"/>
                    <a:pt x="59" y="3"/>
                    <a:pt x="51" y="2"/>
                  </a:cubicBezTo>
                  <a:cubicBezTo>
                    <a:pt x="50" y="3"/>
                    <a:pt x="50" y="3"/>
                    <a:pt x="50" y="3"/>
                  </a:cubicBezTo>
                  <a:cubicBezTo>
                    <a:pt x="50" y="2"/>
                    <a:pt x="50" y="2"/>
                    <a:pt x="50" y="2"/>
                  </a:cubicBezTo>
                  <a:cubicBezTo>
                    <a:pt x="41" y="1"/>
                    <a:pt x="32" y="2"/>
                    <a:pt x="24" y="4"/>
                  </a:cubicBezTo>
                  <a:cubicBezTo>
                    <a:pt x="16" y="5"/>
                    <a:pt x="8" y="8"/>
                    <a:pt x="0" y="1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1" name="Freeform 87"/>
            <p:cNvSpPr>
              <a:spLocks/>
            </p:cNvSpPr>
            <p:nvPr/>
          </p:nvSpPr>
          <p:spPr bwMode="auto">
            <a:xfrm>
              <a:off x="8296622" y="6265863"/>
              <a:ext cx="4763" cy="317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2" name="Freeform 88"/>
            <p:cNvSpPr>
              <a:spLocks/>
            </p:cNvSpPr>
            <p:nvPr/>
          </p:nvSpPr>
          <p:spPr bwMode="auto">
            <a:xfrm>
              <a:off x="7587009" y="6224588"/>
              <a:ext cx="4763"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3" name="Freeform 89"/>
            <p:cNvSpPr>
              <a:spLocks/>
            </p:cNvSpPr>
            <p:nvPr/>
          </p:nvSpPr>
          <p:spPr bwMode="auto">
            <a:xfrm>
              <a:off x="5972522" y="6183313"/>
              <a:ext cx="1209675" cy="428625"/>
            </a:xfrm>
            <a:custGeom>
              <a:avLst/>
              <a:gdLst>
                <a:gd name="T0" fmla="*/ 43 w 322"/>
                <a:gd name="T1" fmla="*/ 87 h 114"/>
                <a:gd name="T2" fmla="*/ 94 w 322"/>
                <a:gd name="T3" fmla="*/ 97 h 114"/>
                <a:gd name="T4" fmla="*/ 94 w 322"/>
                <a:gd name="T5" fmla="*/ 97 h 114"/>
                <a:gd name="T6" fmla="*/ 149 w 322"/>
                <a:gd name="T7" fmla="*/ 105 h 114"/>
                <a:gd name="T8" fmla="*/ 203 w 322"/>
                <a:gd name="T9" fmla="*/ 109 h 114"/>
                <a:gd name="T10" fmla="*/ 256 w 322"/>
                <a:gd name="T11" fmla="*/ 109 h 114"/>
                <a:gd name="T12" fmla="*/ 310 w 322"/>
                <a:gd name="T13" fmla="*/ 107 h 114"/>
                <a:gd name="T14" fmla="*/ 309 w 322"/>
                <a:gd name="T15" fmla="*/ 106 h 114"/>
                <a:gd name="T16" fmla="*/ 322 w 322"/>
                <a:gd name="T17" fmla="*/ 108 h 114"/>
                <a:gd name="T18" fmla="*/ 321 w 322"/>
                <a:gd name="T19" fmla="*/ 108 h 114"/>
                <a:gd name="T20" fmla="*/ 321 w 322"/>
                <a:gd name="T21" fmla="*/ 107 h 114"/>
                <a:gd name="T22" fmla="*/ 319 w 322"/>
                <a:gd name="T23" fmla="*/ 84 h 114"/>
                <a:gd name="T24" fmla="*/ 319 w 322"/>
                <a:gd name="T25" fmla="*/ 82 h 114"/>
                <a:gd name="T26" fmla="*/ 316 w 322"/>
                <a:gd name="T27" fmla="*/ 49 h 114"/>
                <a:gd name="T28" fmla="*/ 316 w 322"/>
                <a:gd name="T29" fmla="*/ 47 h 114"/>
                <a:gd name="T30" fmla="*/ 314 w 322"/>
                <a:gd name="T31" fmla="*/ 27 h 114"/>
                <a:gd name="T32" fmla="*/ 314 w 322"/>
                <a:gd name="T33" fmla="*/ 27 h 114"/>
                <a:gd name="T34" fmla="*/ 314 w 322"/>
                <a:gd name="T35" fmla="*/ 26 h 114"/>
                <a:gd name="T36" fmla="*/ 314 w 322"/>
                <a:gd name="T37" fmla="*/ 26 h 114"/>
                <a:gd name="T38" fmla="*/ 308 w 322"/>
                <a:gd name="T39" fmla="*/ 27 h 114"/>
                <a:gd name="T40" fmla="*/ 283 w 322"/>
                <a:gd name="T41" fmla="*/ 32 h 114"/>
                <a:gd name="T42" fmla="*/ 258 w 322"/>
                <a:gd name="T43" fmla="*/ 29 h 114"/>
                <a:gd name="T44" fmla="*/ 233 w 322"/>
                <a:gd name="T45" fmla="*/ 33 h 114"/>
                <a:gd name="T46" fmla="*/ 208 w 322"/>
                <a:gd name="T47" fmla="*/ 29 h 114"/>
                <a:gd name="T48" fmla="*/ 184 w 322"/>
                <a:gd name="T49" fmla="*/ 31 h 114"/>
                <a:gd name="T50" fmla="*/ 161 w 322"/>
                <a:gd name="T51" fmla="*/ 25 h 114"/>
                <a:gd name="T52" fmla="*/ 135 w 322"/>
                <a:gd name="T53" fmla="*/ 26 h 114"/>
                <a:gd name="T54" fmla="*/ 112 w 322"/>
                <a:gd name="T55" fmla="*/ 19 h 114"/>
                <a:gd name="T56" fmla="*/ 86 w 322"/>
                <a:gd name="T57" fmla="*/ 18 h 114"/>
                <a:gd name="T58" fmla="*/ 63 w 322"/>
                <a:gd name="T59" fmla="*/ 9 h 114"/>
                <a:gd name="T60" fmla="*/ 38 w 322"/>
                <a:gd name="T61" fmla="*/ 7 h 114"/>
                <a:gd name="T62" fmla="*/ 23 w 322"/>
                <a:gd name="T63" fmla="*/ 0 h 114"/>
                <a:gd name="T64" fmla="*/ 22 w 322"/>
                <a:gd name="T65" fmla="*/ 1 h 114"/>
                <a:gd name="T66" fmla="*/ 17 w 322"/>
                <a:gd name="T67" fmla="*/ 20 h 114"/>
                <a:gd name="T68" fmla="*/ 17 w 322"/>
                <a:gd name="T69" fmla="*/ 21 h 114"/>
                <a:gd name="T70" fmla="*/ 7 w 322"/>
                <a:gd name="T71" fmla="*/ 54 h 114"/>
                <a:gd name="T72" fmla="*/ 7 w 322"/>
                <a:gd name="T73" fmla="*/ 55 h 114"/>
                <a:gd name="T74" fmla="*/ 1 w 322"/>
                <a:gd name="T75" fmla="*/ 77 h 114"/>
                <a:gd name="T76" fmla="*/ 0 w 322"/>
                <a:gd name="T77" fmla="*/ 78 h 114"/>
                <a:gd name="T78" fmla="*/ 0 w 322"/>
                <a:gd name="T79" fmla="*/ 79 h 114"/>
                <a:gd name="T80" fmla="*/ 43 w 322"/>
                <a:gd name="T81" fmla="*/ 8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2" h="114">
                  <a:moveTo>
                    <a:pt x="43" y="87"/>
                  </a:moveTo>
                  <a:cubicBezTo>
                    <a:pt x="58" y="96"/>
                    <a:pt x="75" y="99"/>
                    <a:pt x="94" y="97"/>
                  </a:cubicBezTo>
                  <a:cubicBezTo>
                    <a:pt x="94" y="97"/>
                    <a:pt x="94" y="97"/>
                    <a:pt x="94" y="97"/>
                  </a:cubicBezTo>
                  <a:cubicBezTo>
                    <a:pt x="111" y="105"/>
                    <a:pt x="130" y="108"/>
                    <a:pt x="149" y="105"/>
                  </a:cubicBezTo>
                  <a:cubicBezTo>
                    <a:pt x="166" y="112"/>
                    <a:pt x="184" y="113"/>
                    <a:pt x="203" y="109"/>
                  </a:cubicBezTo>
                  <a:cubicBezTo>
                    <a:pt x="219" y="114"/>
                    <a:pt x="238" y="114"/>
                    <a:pt x="256" y="109"/>
                  </a:cubicBezTo>
                  <a:cubicBezTo>
                    <a:pt x="273" y="114"/>
                    <a:pt x="292" y="113"/>
                    <a:pt x="310" y="107"/>
                  </a:cubicBezTo>
                  <a:cubicBezTo>
                    <a:pt x="309" y="106"/>
                    <a:pt x="309" y="106"/>
                    <a:pt x="309" y="106"/>
                  </a:cubicBezTo>
                  <a:cubicBezTo>
                    <a:pt x="313" y="107"/>
                    <a:pt x="317" y="108"/>
                    <a:pt x="322" y="108"/>
                  </a:cubicBezTo>
                  <a:cubicBezTo>
                    <a:pt x="321" y="108"/>
                    <a:pt x="321" y="108"/>
                    <a:pt x="321" y="108"/>
                  </a:cubicBezTo>
                  <a:cubicBezTo>
                    <a:pt x="321" y="107"/>
                    <a:pt x="321" y="107"/>
                    <a:pt x="321" y="107"/>
                  </a:cubicBezTo>
                  <a:cubicBezTo>
                    <a:pt x="319" y="84"/>
                    <a:pt x="319" y="84"/>
                    <a:pt x="319" y="84"/>
                  </a:cubicBezTo>
                  <a:cubicBezTo>
                    <a:pt x="319" y="82"/>
                    <a:pt x="319" y="82"/>
                    <a:pt x="319" y="82"/>
                  </a:cubicBezTo>
                  <a:cubicBezTo>
                    <a:pt x="316" y="49"/>
                    <a:pt x="316" y="49"/>
                    <a:pt x="316" y="49"/>
                  </a:cubicBezTo>
                  <a:cubicBezTo>
                    <a:pt x="316" y="47"/>
                    <a:pt x="316" y="47"/>
                    <a:pt x="316" y="47"/>
                  </a:cubicBezTo>
                  <a:cubicBezTo>
                    <a:pt x="314" y="27"/>
                    <a:pt x="314" y="27"/>
                    <a:pt x="314" y="27"/>
                  </a:cubicBezTo>
                  <a:cubicBezTo>
                    <a:pt x="314" y="27"/>
                    <a:pt x="314" y="27"/>
                    <a:pt x="314" y="27"/>
                  </a:cubicBezTo>
                  <a:cubicBezTo>
                    <a:pt x="314" y="26"/>
                    <a:pt x="314" y="26"/>
                    <a:pt x="314" y="26"/>
                  </a:cubicBezTo>
                  <a:cubicBezTo>
                    <a:pt x="314" y="26"/>
                    <a:pt x="314" y="26"/>
                    <a:pt x="314" y="26"/>
                  </a:cubicBezTo>
                  <a:cubicBezTo>
                    <a:pt x="312" y="26"/>
                    <a:pt x="310" y="26"/>
                    <a:pt x="308" y="27"/>
                  </a:cubicBezTo>
                  <a:cubicBezTo>
                    <a:pt x="300" y="27"/>
                    <a:pt x="291" y="29"/>
                    <a:pt x="283" y="32"/>
                  </a:cubicBezTo>
                  <a:cubicBezTo>
                    <a:pt x="274" y="30"/>
                    <a:pt x="266" y="29"/>
                    <a:pt x="258" y="29"/>
                  </a:cubicBezTo>
                  <a:cubicBezTo>
                    <a:pt x="250" y="29"/>
                    <a:pt x="241" y="31"/>
                    <a:pt x="233" y="33"/>
                  </a:cubicBezTo>
                  <a:cubicBezTo>
                    <a:pt x="225" y="31"/>
                    <a:pt x="217" y="29"/>
                    <a:pt x="208" y="29"/>
                  </a:cubicBezTo>
                  <a:cubicBezTo>
                    <a:pt x="200" y="28"/>
                    <a:pt x="192" y="29"/>
                    <a:pt x="184" y="31"/>
                  </a:cubicBezTo>
                  <a:cubicBezTo>
                    <a:pt x="176" y="28"/>
                    <a:pt x="169" y="26"/>
                    <a:pt x="161" y="25"/>
                  </a:cubicBezTo>
                  <a:cubicBezTo>
                    <a:pt x="153" y="25"/>
                    <a:pt x="144" y="25"/>
                    <a:pt x="135" y="26"/>
                  </a:cubicBezTo>
                  <a:cubicBezTo>
                    <a:pt x="127" y="23"/>
                    <a:pt x="120" y="20"/>
                    <a:pt x="112" y="19"/>
                  </a:cubicBezTo>
                  <a:cubicBezTo>
                    <a:pt x="104" y="18"/>
                    <a:pt x="95" y="18"/>
                    <a:pt x="86" y="18"/>
                  </a:cubicBezTo>
                  <a:cubicBezTo>
                    <a:pt x="79" y="14"/>
                    <a:pt x="71" y="11"/>
                    <a:pt x="63" y="9"/>
                  </a:cubicBezTo>
                  <a:cubicBezTo>
                    <a:pt x="55" y="8"/>
                    <a:pt x="47" y="7"/>
                    <a:pt x="38" y="7"/>
                  </a:cubicBezTo>
                  <a:cubicBezTo>
                    <a:pt x="33" y="4"/>
                    <a:pt x="28" y="2"/>
                    <a:pt x="23" y="0"/>
                  </a:cubicBezTo>
                  <a:cubicBezTo>
                    <a:pt x="22" y="1"/>
                    <a:pt x="22" y="1"/>
                    <a:pt x="22" y="1"/>
                  </a:cubicBezTo>
                  <a:cubicBezTo>
                    <a:pt x="17" y="20"/>
                    <a:pt x="17" y="20"/>
                    <a:pt x="17" y="20"/>
                  </a:cubicBezTo>
                  <a:cubicBezTo>
                    <a:pt x="17" y="21"/>
                    <a:pt x="17" y="21"/>
                    <a:pt x="17" y="21"/>
                  </a:cubicBezTo>
                  <a:cubicBezTo>
                    <a:pt x="7" y="54"/>
                    <a:pt x="7" y="54"/>
                    <a:pt x="7" y="54"/>
                  </a:cubicBezTo>
                  <a:cubicBezTo>
                    <a:pt x="7" y="55"/>
                    <a:pt x="7" y="55"/>
                    <a:pt x="7" y="55"/>
                  </a:cubicBezTo>
                  <a:cubicBezTo>
                    <a:pt x="1" y="77"/>
                    <a:pt x="1" y="77"/>
                    <a:pt x="1" y="77"/>
                  </a:cubicBezTo>
                  <a:cubicBezTo>
                    <a:pt x="0" y="78"/>
                    <a:pt x="0" y="78"/>
                    <a:pt x="0" y="78"/>
                  </a:cubicBezTo>
                  <a:cubicBezTo>
                    <a:pt x="0" y="79"/>
                    <a:pt x="0" y="79"/>
                    <a:pt x="0" y="79"/>
                  </a:cubicBezTo>
                  <a:cubicBezTo>
                    <a:pt x="13" y="85"/>
                    <a:pt x="27" y="88"/>
                    <a:pt x="43" y="87"/>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4" name="Freeform 90"/>
            <p:cNvSpPr>
              <a:spLocks/>
            </p:cNvSpPr>
            <p:nvPr/>
          </p:nvSpPr>
          <p:spPr bwMode="auto">
            <a:xfrm>
              <a:off x="6115397" y="6210301"/>
              <a:ext cx="819150" cy="407988"/>
            </a:xfrm>
            <a:custGeom>
              <a:avLst/>
              <a:gdLst>
                <a:gd name="T0" fmla="*/ 138 w 218"/>
                <a:gd name="T1" fmla="*/ 86 h 109"/>
                <a:gd name="T2" fmla="*/ 103 w 218"/>
                <a:gd name="T3" fmla="*/ 58 h 109"/>
                <a:gd name="T4" fmla="*/ 70 w 218"/>
                <a:gd name="T5" fmla="*/ 28 h 109"/>
                <a:gd name="T6" fmla="*/ 25 w 218"/>
                <a:gd name="T7" fmla="*/ 2 h 109"/>
                <a:gd name="T8" fmla="*/ 0 w 218"/>
                <a:gd name="T9" fmla="*/ 0 h 109"/>
                <a:gd name="T10" fmla="*/ 2 w 218"/>
                <a:gd name="T11" fmla="*/ 2 h 109"/>
                <a:gd name="T12" fmla="*/ 70 w 218"/>
                <a:gd name="T13" fmla="*/ 29 h 109"/>
                <a:gd name="T14" fmla="*/ 102 w 218"/>
                <a:gd name="T15" fmla="*/ 59 h 109"/>
                <a:gd name="T16" fmla="*/ 137 w 218"/>
                <a:gd name="T17" fmla="*/ 87 h 109"/>
                <a:gd name="T18" fmla="*/ 162 w 218"/>
                <a:gd name="T19" fmla="*/ 101 h 109"/>
                <a:gd name="T20" fmla="*/ 164 w 218"/>
                <a:gd name="T21" fmla="*/ 101 h 109"/>
                <a:gd name="T22" fmla="*/ 165 w 218"/>
                <a:gd name="T23" fmla="*/ 102 h 109"/>
                <a:gd name="T24" fmla="*/ 165 w 218"/>
                <a:gd name="T25" fmla="*/ 102 h 109"/>
                <a:gd name="T26" fmla="*/ 218 w 218"/>
                <a:gd name="T27" fmla="*/ 102 h 109"/>
                <a:gd name="T28" fmla="*/ 217 w 218"/>
                <a:gd name="T29" fmla="*/ 101 h 109"/>
                <a:gd name="T30" fmla="*/ 138 w 218"/>
                <a:gd name="T31" fmla="*/ 8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109">
                  <a:moveTo>
                    <a:pt x="138" y="86"/>
                  </a:moveTo>
                  <a:cubicBezTo>
                    <a:pt x="113" y="67"/>
                    <a:pt x="103" y="58"/>
                    <a:pt x="103" y="58"/>
                  </a:cubicBezTo>
                  <a:cubicBezTo>
                    <a:pt x="103" y="58"/>
                    <a:pt x="93" y="49"/>
                    <a:pt x="70" y="28"/>
                  </a:cubicBezTo>
                  <a:cubicBezTo>
                    <a:pt x="56" y="15"/>
                    <a:pt x="41" y="6"/>
                    <a:pt x="25" y="2"/>
                  </a:cubicBezTo>
                  <a:cubicBezTo>
                    <a:pt x="17" y="1"/>
                    <a:pt x="9" y="0"/>
                    <a:pt x="0" y="0"/>
                  </a:cubicBezTo>
                  <a:cubicBezTo>
                    <a:pt x="2" y="2"/>
                    <a:pt x="2" y="2"/>
                    <a:pt x="2" y="2"/>
                  </a:cubicBezTo>
                  <a:cubicBezTo>
                    <a:pt x="28" y="1"/>
                    <a:pt x="49" y="10"/>
                    <a:pt x="70" y="29"/>
                  </a:cubicBezTo>
                  <a:cubicBezTo>
                    <a:pt x="92" y="50"/>
                    <a:pt x="102" y="59"/>
                    <a:pt x="102" y="59"/>
                  </a:cubicBezTo>
                  <a:cubicBezTo>
                    <a:pt x="102" y="59"/>
                    <a:pt x="112" y="68"/>
                    <a:pt x="137" y="87"/>
                  </a:cubicBezTo>
                  <a:cubicBezTo>
                    <a:pt x="145" y="93"/>
                    <a:pt x="154" y="98"/>
                    <a:pt x="162" y="101"/>
                  </a:cubicBezTo>
                  <a:cubicBezTo>
                    <a:pt x="164" y="101"/>
                    <a:pt x="164" y="101"/>
                    <a:pt x="164" y="101"/>
                  </a:cubicBezTo>
                  <a:cubicBezTo>
                    <a:pt x="165" y="102"/>
                    <a:pt x="165" y="102"/>
                    <a:pt x="165" y="102"/>
                  </a:cubicBezTo>
                  <a:cubicBezTo>
                    <a:pt x="165" y="102"/>
                    <a:pt x="165" y="102"/>
                    <a:pt x="165" y="102"/>
                  </a:cubicBezTo>
                  <a:cubicBezTo>
                    <a:pt x="182" y="107"/>
                    <a:pt x="200" y="107"/>
                    <a:pt x="218" y="102"/>
                  </a:cubicBezTo>
                  <a:cubicBezTo>
                    <a:pt x="217" y="101"/>
                    <a:pt x="217" y="101"/>
                    <a:pt x="217" y="101"/>
                  </a:cubicBezTo>
                  <a:cubicBezTo>
                    <a:pt x="189" y="109"/>
                    <a:pt x="163" y="105"/>
                    <a:pt x="138" y="8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5" name="Freeform 91"/>
            <p:cNvSpPr>
              <a:spLocks/>
            </p:cNvSpPr>
            <p:nvPr/>
          </p:nvSpPr>
          <p:spPr bwMode="auto">
            <a:xfrm>
              <a:off x="6055072" y="6183313"/>
              <a:ext cx="679450" cy="428625"/>
            </a:xfrm>
            <a:custGeom>
              <a:avLst/>
              <a:gdLst>
                <a:gd name="T0" fmla="*/ 1 w 181"/>
                <a:gd name="T1" fmla="*/ 0 h 114"/>
                <a:gd name="T2" fmla="*/ 0 w 181"/>
                <a:gd name="T3" fmla="*/ 1 h 114"/>
                <a:gd name="T4" fmla="*/ 38 w 181"/>
                <a:gd name="T5" fmla="*/ 27 h 114"/>
                <a:gd name="T6" fmla="*/ 69 w 181"/>
                <a:gd name="T7" fmla="*/ 58 h 114"/>
                <a:gd name="T8" fmla="*/ 102 w 181"/>
                <a:gd name="T9" fmla="*/ 89 h 114"/>
                <a:gd name="T10" fmla="*/ 125 w 181"/>
                <a:gd name="T11" fmla="*/ 104 h 114"/>
                <a:gd name="T12" fmla="*/ 126 w 181"/>
                <a:gd name="T13" fmla="*/ 104 h 114"/>
                <a:gd name="T14" fmla="*/ 126 w 181"/>
                <a:gd name="T15" fmla="*/ 104 h 114"/>
                <a:gd name="T16" fmla="*/ 181 w 181"/>
                <a:gd name="T17" fmla="*/ 109 h 114"/>
                <a:gd name="T18" fmla="*/ 178 w 181"/>
                <a:gd name="T19" fmla="*/ 108 h 114"/>
                <a:gd name="T20" fmla="*/ 103 w 181"/>
                <a:gd name="T21" fmla="*/ 88 h 114"/>
                <a:gd name="T22" fmla="*/ 70 w 181"/>
                <a:gd name="T23" fmla="*/ 58 h 114"/>
                <a:gd name="T24" fmla="*/ 39 w 181"/>
                <a:gd name="T25" fmla="*/ 26 h 114"/>
                <a:gd name="T26" fmla="*/ 18 w 181"/>
                <a:gd name="T27" fmla="*/ 9 h 114"/>
                <a:gd name="T28" fmla="*/ 16 w 181"/>
                <a:gd name="T29" fmla="*/ 9 h 114"/>
                <a:gd name="T30" fmla="*/ 16 w 181"/>
                <a:gd name="T31" fmla="*/ 7 h 114"/>
                <a:gd name="T32" fmla="*/ 16 w 181"/>
                <a:gd name="T33" fmla="*/ 7 h 114"/>
                <a:gd name="T34" fmla="*/ 1 w 181"/>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1" h="114">
                  <a:moveTo>
                    <a:pt x="1" y="0"/>
                  </a:moveTo>
                  <a:cubicBezTo>
                    <a:pt x="0" y="1"/>
                    <a:pt x="0" y="1"/>
                    <a:pt x="0" y="1"/>
                  </a:cubicBezTo>
                  <a:cubicBezTo>
                    <a:pt x="14" y="6"/>
                    <a:pt x="26" y="14"/>
                    <a:pt x="38" y="27"/>
                  </a:cubicBezTo>
                  <a:cubicBezTo>
                    <a:pt x="59" y="49"/>
                    <a:pt x="69" y="58"/>
                    <a:pt x="69" y="58"/>
                  </a:cubicBezTo>
                  <a:cubicBezTo>
                    <a:pt x="69" y="58"/>
                    <a:pt x="78" y="68"/>
                    <a:pt x="102" y="89"/>
                  </a:cubicBezTo>
                  <a:cubicBezTo>
                    <a:pt x="109" y="95"/>
                    <a:pt x="117" y="100"/>
                    <a:pt x="125" y="104"/>
                  </a:cubicBezTo>
                  <a:cubicBezTo>
                    <a:pt x="125" y="104"/>
                    <a:pt x="126" y="104"/>
                    <a:pt x="126" y="104"/>
                  </a:cubicBezTo>
                  <a:cubicBezTo>
                    <a:pt x="126" y="104"/>
                    <a:pt x="126" y="104"/>
                    <a:pt x="126" y="104"/>
                  </a:cubicBezTo>
                  <a:cubicBezTo>
                    <a:pt x="143" y="112"/>
                    <a:pt x="162" y="113"/>
                    <a:pt x="181" y="109"/>
                  </a:cubicBezTo>
                  <a:cubicBezTo>
                    <a:pt x="178" y="108"/>
                    <a:pt x="178" y="108"/>
                    <a:pt x="178" y="108"/>
                  </a:cubicBezTo>
                  <a:cubicBezTo>
                    <a:pt x="151" y="114"/>
                    <a:pt x="126" y="107"/>
                    <a:pt x="103" y="88"/>
                  </a:cubicBezTo>
                  <a:cubicBezTo>
                    <a:pt x="79" y="68"/>
                    <a:pt x="70" y="58"/>
                    <a:pt x="70" y="58"/>
                  </a:cubicBezTo>
                  <a:cubicBezTo>
                    <a:pt x="70" y="57"/>
                    <a:pt x="60" y="48"/>
                    <a:pt x="39" y="26"/>
                  </a:cubicBezTo>
                  <a:cubicBezTo>
                    <a:pt x="32" y="19"/>
                    <a:pt x="25" y="13"/>
                    <a:pt x="18" y="9"/>
                  </a:cubicBezTo>
                  <a:cubicBezTo>
                    <a:pt x="16" y="9"/>
                    <a:pt x="16" y="9"/>
                    <a:pt x="16" y="9"/>
                  </a:cubicBezTo>
                  <a:cubicBezTo>
                    <a:pt x="16" y="7"/>
                    <a:pt x="16" y="7"/>
                    <a:pt x="16" y="7"/>
                  </a:cubicBezTo>
                  <a:cubicBezTo>
                    <a:pt x="16" y="7"/>
                    <a:pt x="16" y="7"/>
                    <a:pt x="16" y="7"/>
                  </a:cubicBezTo>
                  <a:cubicBezTo>
                    <a:pt x="11" y="4"/>
                    <a:pt x="6" y="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6" name="Freeform 92"/>
            <p:cNvSpPr>
              <a:spLocks/>
            </p:cNvSpPr>
            <p:nvPr/>
          </p:nvSpPr>
          <p:spPr bwMode="auto">
            <a:xfrm>
              <a:off x="6115397" y="6210301"/>
              <a:ext cx="6350" cy="6350"/>
            </a:xfrm>
            <a:custGeom>
              <a:avLst/>
              <a:gdLst>
                <a:gd name="T0" fmla="*/ 0 w 4"/>
                <a:gd name="T1" fmla="*/ 4 h 4"/>
                <a:gd name="T2" fmla="*/ 4 w 4"/>
                <a:gd name="T3" fmla="*/ 4 h 4"/>
                <a:gd name="T4" fmla="*/ 0 w 4"/>
                <a:gd name="T5" fmla="*/ 0 h 4"/>
                <a:gd name="T6" fmla="*/ 0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4" y="4"/>
                  </a:lnTo>
                  <a:lnTo>
                    <a:pt x="0" y="0"/>
                  </a:lnTo>
                  <a:lnTo>
                    <a:pt x="0" y="0"/>
                  </a:lnTo>
                  <a:lnTo>
                    <a:pt x="0" y="4"/>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7" name="Freeform 93"/>
            <p:cNvSpPr>
              <a:spLocks/>
            </p:cNvSpPr>
            <p:nvPr/>
          </p:nvSpPr>
          <p:spPr bwMode="auto">
            <a:xfrm>
              <a:off x="6723409" y="6589713"/>
              <a:ext cx="11113" cy="3175"/>
            </a:xfrm>
            <a:custGeom>
              <a:avLst/>
              <a:gdLst>
                <a:gd name="T0" fmla="*/ 5 w 7"/>
                <a:gd name="T1" fmla="*/ 0 h 2"/>
                <a:gd name="T2" fmla="*/ 0 w 7"/>
                <a:gd name="T3" fmla="*/ 0 h 2"/>
                <a:gd name="T4" fmla="*/ 7 w 7"/>
                <a:gd name="T5" fmla="*/ 2 h 2"/>
                <a:gd name="T6" fmla="*/ 7 w 7"/>
                <a:gd name="T7" fmla="*/ 2 h 2"/>
                <a:gd name="T8" fmla="*/ 5 w 7"/>
                <a:gd name="T9" fmla="*/ 0 h 2"/>
              </a:gdLst>
              <a:ahLst/>
              <a:cxnLst>
                <a:cxn ang="0">
                  <a:pos x="T0" y="T1"/>
                </a:cxn>
                <a:cxn ang="0">
                  <a:pos x="T2" y="T3"/>
                </a:cxn>
                <a:cxn ang="0">
                  <a:pos x="T4" y="T5"/>
                </a:cxn>
                <a:cxn ang="0">
                  <a:pos x="T6" y="T7"/>
                </a:cxn>
                <a:cxn ang="0">
                  <a:pos x="T8" y="T9"/>
                </a:cxn>
              </a:cxnLst>
              <a:rect l="0" t="0" r="r" b="b"/>
              <a:pathLst>
                <a:path w="7" h="2">
                  <a:moveTo>
                    <a:pt x="5" y="0"/>
                  </a:moveTo>
                  <a:lnTo>
                    <a:pt x="0" y="0"/>
                  </a:lnTo>
                  <a:lnTo>
                    <a:pt x="7"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8" name="Freeform 94"/>
            <p:cNvSpPr>
              <a:spLocks/>
            </p:cNvSpPr>
            <p:nvPr/>
          </p:nvSpPr>
          <p:spPr bwMode="auto">
            <a:xfrm>
              <a:off x="6036022" y="6257926"/>
              <a:ext cx="495300" cy="331788"/>
            </a:xfrm>
            <a:custGeom>
              <a:avLst/>
              <a:gdLst>
                <a:gd name="T0" fmla="*/ 55 w 132"/>
                <a:gd name="T1" fmla="*/ 59 h 88"/>
                <a:gd name="T2" fmla="*/ 23 w 132"/>
                <a:gd name="T3" fmla="*/ 27 h 88"/>
                <a:gd name="T4" fmla="*/ 0 w 132"/>
                <a:gd name="T5" fmla="*/ 0 h 88"/>
                <a:gd name="T6" fmla="*/ 0 w 132"/>
                <a:gd name="T7" fmla="*/ 1 h 88"/>
                <a:gd name="T8" fmla="*/ 22 w 132"/>
                <a:gd name="T9" fmla="*/ 28 h 88"/>
                <a:gd name="T10" fmla="*/ 54 w 132"/>
                <a:gd name="T11" fmla="*/ 60 h 88"/>
                <a:gd name="T12" fmla="*/ 76 w 132"/>
                <a:gd name="T13" fmla="*/ 76 h 88"/>
                <a:gd name="T14" fmla="*/ 77 w 132"/>
                <a:gd name="T15" fmla="*/ 76 h 88"/>
                <a:gd name="T16" fmla="*/ 77 w 132"/>
                <a:gd name="T17" fmla="*/ 77 h 88"/>
                <a:gd name="T18" fmla="*/ 132 w 132"/>
                <a:gd name="T19" fmla="*/ 84 h 88"/>
                <a:gd name="T20" fmla="*/ 131 w 132"/>
                <a:gd name="T21" fmla="*/ 84 h 88"/>
                <a:gd name="T22" fmla="*/ 130 w 132"/>
                <a:gd name="T23" fmla="*/ 84 h 88"/>
                <a:gd name="T24" fmla="*/ 55 w 132"/>
                <a:gd name="T25"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88">
                  <a:moveTo>
                    <a:pt x="55" y="59"/>
                  </a:moveTo>
                  <a:cubicBezTo>
                    <a:pt x="32" y="37"/>
                    <a:pt x="24" y="27"/>
                    <a:pt x="23" y="27"/>
                  </a:cubicBezTo>
                  <a:cubicBezTo>
                    <a:pt x="0" y="0"/>
                    <a:pt x="0" y="0"/>
                    <a:pt x="0" y="0"/>
                  </a:cubicBezTo>
                  <a:cubicBezTo>
                    <a:pt x="0" y="1"/>
                    <a:pt x="0" y="1"/>
                    <a:pt x="0" y="1"/>
                  </a:cubicBezTo>
                  <a:cubicBezTo>
                    <a:pt x="22" y="28"/>
                    <a:pt x="22" y="28"/>
                    <a:pt x="22" y="28"/>
                  </a:cubicBezTo>
                  <a:cubicBezTo>
                    <a:pt x="23" y="28"/>
                    <a:pt x="31" y="38"/>
                    <a:pt x="54" y="60"/>
                  </a:cubicBezTo>
                  <a:cubicBezTo>
                    <a:pt x="61" y="67"/>
                    <a:pt x="68" y="72"/>
                    <a:pt x="76" y="76"/>
                  </a:cubicBezTo>
                  <a:cubicBezTo>
                    <a:pt x="76" y="76"/>
                    <a:pt x="77" y="76"/>
                    <a:pt x="77" y="76"/>
                  </a:cubicBezTo>
                  <a:cubicBezTo>
                    <a:pt x="77" y="77"/>
                    <a:pt x="77" y="77"/>
                    <a:pt x="77" y="77"/>
                  </a:cubicBezTo>
                  <a:cubicBezTo>
                    <a:pt x="94" y="85"/>
                    <a:pt x="113" y="88"/>
                    <a:pt x="132" y="84"/>
                  </a:cubicBezTo>
                  <a:cubicBezTo>
                    <a:pt x="131" y="84"/>
                    <a:pt x="131" y="84"/>
                    <a:pt x="131" y="84"/>
                  </a:cubicBezTo>
                  <a:cubicBezTo>
                    <a:pt x="130" y="84"/>
                    <a:pt x="130" y="84"/>
                    <a:pt x="130" y="84"/>
                  </a:cubicBezTo>
                  <a:cubicBezTo>
                    <a:pt x="102" y="88"/>
                    <a:pt x="77" y="80"/>
                    <a:pt x="55" y="5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9" name="Freeform 95"/>
            <p:cNvSpPr>
              <a:spLocks/>
            </p:cNvSpPr>
            <p:nvPr/>
          </p:nvSpPr>
          <p:spPr bwMode="auto">
            <a:xfrm>
              <a:off x="6524972" y="657383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0" name="Freeform 96"/>
            <p:cNvSpPr>
              <a:spLocks/>
            </p:cNvSpPr>
            <p:nvPr/>
          </p:nvSpPr>
          <p:spPr bwMode="auto">
            <a:xfrm>
              <a:off x="5997922" y="6386513"/>
              <a:ext cx="327025" cy="168275"/>
            </a:xfrm>
            <a:custGeom>
              <a:avLst/>
              <a:gdLst>
                <a:gd name="T0" fmla="*/ 12 w 87"/>
                <a:gd name="T1" fmla="*/ 13 h 45"/>
                <a:gd name="T2" fmla="*/ 0 w 87"/>
                <a:gd name="T3" fmla="*/ 0 h 45"/>
                <a:gd name="T4" fmla="*/ 0 w 87"/>
                <a:gd name="T5" fmla="*/ 1 h 45"/>
                <a:gd name="T6" fmla="*/ 11 w 87"/>
                <a:gd name="T7" fmla="*/ 14 h 45"/>
                <a:gd name="T8" fmla="*/ 33 w 87"/>
                <a:gd name="T9" fmla="*/ 32 h 45"/>
                <a:gd name="T10" fmla="*/ 36 w 87"/>
                <a:gd name="T11" fmla="*/ 32 h 45"/>
                <a:gd name="T12" fmla="*/ 36 w 87"/>
                <a:gd name="T13" fmla="*/ 33 h 45"/>
                <a:gd name="T14" fmla="*/ 87 w 87"/>
                <a:gd name="T15" fmla="*/ 43 h 45"/>
                <a:gd name="T16" fmla="*/ 87 w 87"/>
                <a:gd name="T17" fmla="*/ 43 h 45"/>
                <a:gd name="T18" fmla="*/ 86 w 87"/>
                <a:gd name="T19" fmla="*/ 42 h 45"/>
                <a:gd name="T20" fmla="*/ 12 w 87"/>
                <a:gd name="T2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5">
                  <a:moveTo>
                    <a:pt x="12" y="13"/>
                  </a:moveTo>
                  <a:cubicBezTo>
                    <a:pt x="8" y="8"/>
                    <a:pt x="4" y="4"/>
                    <a:pt x="0" y="0"/>
                  </a:cubicBezTo>
                  <a:cubicBezTo>
                    <a:pt x="0" y="1"/>
                    <a:pt x="0" y="1"/>
                    <a:pt x="0" y="1"/>
                  </a:cubicBezTo>
                  <a:cubicBezTo>
                    <a:pt x="3" y="5"/>
                    <a:pt x="7" y="9"/>
                    <a:pt x="11" y="14"/>
                  </a:cubicBezTo>
                  <a:cubicBezTo>
                    <a:pt x="18" y="21"/>
                    <a:pt x="26" y="27"/>
                    <a:pt x="33" y="32"/>
                  </a:cubicBezTo>
                  <a:cubicBezTo>
                    <a:pt x="36" y="32"/>
                    <a:pt x="36" y="32"/>
                    <a:pt x="36" y="32"/>
                  </a:cubicBezTo>
                  <a:cubicBezTo>
                    <a:pt x="36" y="33"/>
                    <a:pt x="36" y="33"/>
                    <a:pt x="36" y="33"/>
                  </a:cubicBezTo>
                  <a:cubicBezTo>
                    <a:pt x="51" y="42"/>
                    <a:pt x="68" y="45"/>
                    <a:pt x="87" y="43"/>
                  </a:cubicBezTo>
                  <a:cubicBezTo>
                    <a:pt x="87" y="43"/>
                    <a:pt x="87" y="43"/>
                    <a:pt x="87" y="43"/>
                  </a:cubicBezTo>
                  <a:cubicBezTo>
                    <a:pt x="86" y="42"/>
                    <a:pt x="86" y="42"/>
                    <a:pt x="86" y="42"/>
                  </a:cubicBezTo>
                  <a:cubicBezTo>
                    <a:pt x="57" y="45"/>
                    <a:pt x="33" y="35"/>
                    <a:pt x="12" y="1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1" name="Freeform 97"/>
            <p:cNvSpPr>
              <a:spLocks/>
            </p:cNvSpPr>
            <p:nvPr/>
          </p:nvSpPr>
          <p:spPr bwMode="auto">
            <a:xfrm>
              <a:off x="6321772" y="6543676"/>
              <a:ext cx="3175" cy="476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2" name="Freeform 98"/>
            <p:cNvSpPr>
              <a:spLocks/>
            </p:cNvSpPr>
            <p:nvPr/>
          </p:nvSpPr>
          <p:spPr bwMode="auto">
            <a:xfrm>
              <a:off x="5972522" y="6472238"/>
              <a:ext cx="160338" cy="41275"/>
            </a:xfrm>
            <a:custGeom>
              <a:avLst/>
              <a:gdLst>
                <a:gd name="T0" fmla="*/ 1 w 43"/>
                <a:gd name="T1" fmla="*/ 0 h 11"/>
                <a:gd name="T2" fmla="*/ 0 w 43"/>
                <a:gd name="T3" fmla="*/ 1 h 11"/>
                <a:gd name="T4" fmla="*/ 0 w 43"/>
                <a:gd name="T5" fmla="*/ 2 h 11"/>
                <a:gd name="T6" fmla="*/ 43 w 43"/>
                <a:gd name="T7" fmla="*/ 10 h 11"/>
                <a:gd name="T8" fmla="*/ 40 w 43"/>
                <a:gd name="T9" fmla="*/ 9 h 11"/>
                <a:gd name="T10" fmla="*/ 1 w 43"/>
                <a:gd name="T11" fmla="*/ 0 h 11"/>
              </a:gdLst>
              <a:ahLst/>
              <a:cxnLst>
                <a:cxn ang="0">
                  <a:pos x="T0" y="T1"/>
                </a:cxn>
                <a:cxn ang="0">
                  <a:pos x="T2" y="T3"/>
                </a:cxn>
                <a:cxn ang="0">
                  <a:pos x="T4" y="T5"/>
                </a:cxn>
                <a:cxn ang="0">
                  <a:pos x="T6" y="T7"/>
                </a:cxn>
                <a:cxn ang="0">
                  <a:pos x="T8" y="T9"/>
                </a:cxn>
                <a:cxn ang="0">
                  <a:pos x="T10" y="T11"/>
                </a:cxn>
              </a:cxnLst>
              <a:rect l="0" t="0" r="r" b="b"/>
              <a:pathLst>
                <a:path w="43" h="11">
                  <a:moveTo>
                    <a:pt x="1" y="0"/>
                  </a:moveTo>
                  <a:cubicBezTo>
                    <a:pt x="0" y="1"/>
                    <a:pt x="0" y="1"/>
                    <a:pt x="0" y="1"/>
                  </a:cubicBezTo>
                  <a:cubicBezTo>
                    <a:pt x="0" y="2"/>
                    <a:pt x="0" y="2"/>
                    <a:pt x="0" y="2"/>
                  </a:cubicBezTo>
                  <a:cubicBezTo>
                    <a:pt x="13" y="8"/>
                    <a:pt x="27" y="11"/>
                    <a:pt x="43" y="10"/>
                  </a:cubicBezTo>
                  <a:cubicBezTo>
                    <a:pt x="40" y="9"/>
                    <a:pt x="40" y="9"/>
                    <a:pt x="40" y="9"/>
                  </a:cubicBezTo>
                  <a:cubicBezTo>
                    <a:pt x="26" y="9"/>
                    <a:pt x="13" y="6"/>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3" name="Freeform 99"/>
            <p:cNvSpPr>
              <a:spLocks/>
            </p:cNvSpPr>
            <p:nvPr/>
          </p:nvSpPr>
          <p:spPr bwMode="auto">
            <a:xfrm>
              <a:off x="6121747" y="6505576"/>
              <a:ext cx="11113" cy="4763"/>
            </a:xfrm>
            <a:custGeom>
              <a:avLst/>
              <a:gdLst>
                <a:gd name="T0" fmla="*/ 7 w 7"/>
                <a:gd name="T1" fmla="*/ 0 h 3"/>
                <a:gd name="T2" fmla="*/ 0 w 7"/>
                <a:gd name="T3" fmla="*/ 0 h 3"/>
                <a:gd name="T4" fmla="*/ 7 w 7"/>
                <a:gd name="T5" fmla="*/ 3 h 3"/>
                <a:gd name="T6" fmla="*/ 7 w 7"/>
                <a:gd name="T7" fmla="*/ 0 h 3"/>
              </a:gdLst>
              <a:ahLst/>
              <a:cxnLst>
                <a:cxn ang="0">
                  <a:pos x="T0" y="T1"/>
                </a:cxn>
                <a:cxn ang="0">
                  <a:pos x="T2" y="T3"/>
                </a:cxn>
                <a:cxn ang="0">
                  <a:pos x="T4" y="T5"/>
                </a:cxn>
                <a:cxn ang="0">
                  <a:pos x="T6" y="T7"/>
                </a:cxn>
              </a:cxnLst>
              <a:rect l="0" t="0" r="r" b="b"/>
              <a:pathLst>
                <a:path w="7" h="3">
                  <a:moveTo>
                    <a:pt x="7" y="0"/>
                  </a:moveTo>
                  <a:lnTo>
                    <a:pt x="0" y="0"/>
                  </a:lnTo>
                  <a:lnTo>
                    <a:pt x="7" y="3"/>
                  </a:lnTo>
                  <a:lnTo>
                    <a:pt x="7"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4" name="Freeform 100"/>
            <p:cNvSpPr>
              <a:spLocks/>
            </p:cNvSpPr>
            <p:nvPr/>
          </p:nvSpPr>
          <p:spPr bwMode="auto">
            <a:xfrm>
              <a:off x="7031384" y="6280151"/>
              <a:ext cx="120650" cy="26988"/>
            </a:xfrm>
            <a:custGeom>
              <a:avLst/>
              <a:gdLst>
                <a:gd name="T0" fmla="*/ 32 w 32"/>
                <a:gd name="T1" fmla="*/ 1 h 7"/>
                <a:gd name="T2" fmla="*/ 32 w 32"/>
                <a:gd name="T3" fmla="*/ 1 h 7"/>
                <a:gd name="T4" fmla="*/ 32 w 32"/>
                <a:gd name="T5" fmla="*/ 0 h 7"/>
                <a:gd name="T6" fmla="*/ 32 w 32"/>
                <a:gd name="T7" fmla="*/ 0 h 7"/>
                <a:gd name="T8" fmla="*/ 26 w 32"/>
                <a:gd name="T9" fmla="*/ 1 h 7"/>
                <a:gd name="T10" fmla="*/ 0 w 32"/>
                <a:gd name="T11" fmla="*/ 6 h 7"/>
                <a:gd name="T12" fmla="*/ 2 w 32"/>
                <a:gd name="T13" fmla="*/ 7 h 7"/>
                <a:gd name="T14" fmla="*/ 3 w 32"/>
                <a:gd name="T15" fmla="*/ 7 h 7"/>
                <a:gd name="T16" fmla="*/ 32 w 32"/>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
                  <a:moveTo>
                    <a:pt x="32" y="1"/>
                  </a:moveTo>
                  <a:cubicBezTo>
                    <a:pt x="32" y="1"/>
                    <a:pt x="32" y="1"/>
                    <a:pt x="32" y="1"/>
                  </a:cubicBezTo>
                  <a:cubicBezTo>
                    <a:pt x="32" y="0"/>
                    <a:pt x="32" y="0"/>
                    <a:pt x="32" y="0"/>
                  </a:cubicBezTo>
                  <a:cubicBezTo>
                    <a:pt x="32" y="0"/>
                    <a:pt x="32" y="0"/>
                    <a:pt x="32" y="0"/>
                  </a:cubicBezTo>
                  <a:cubicBezTo>
                    <a:pt x="30" y="0"/>
                    <a:pt x="28" y="0"/>
                    <a:pt x="26" y="1"/>
                  </a:cubicBezTo>
                  <a:cubicBezTo>
                    <a:pt x="18" y="1"/>
                    <a:pt x="8" y="3"/>
                    <a:pt x="0" y="6"/>
                  </a:cubicBezTo>
                  <a:cubicBezTo>
                    <a:pt x="2" y="7"/>
                    <a:pt x="2" y="7"/>
                    <a:pt x="2" y="7"/>
                  </a:cubicBezTo>
                  <a:cubicBezTo>
                    <a:pt x="2" y="7"/>
                    <a:pt x="2" y="7"/>
                    <a:pt x="3" y="7"/>
                  </a:cubicBezTo>
                  <a:cubicBezTo>
                    <a:pt x="13" y="3"/>
                    <a:pt x="22" y="2"/>
                    <a:pt x="32"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5" name="Freeform 101"/>
            <p:cNvSpPr>
              <a:spLocks/>
            </p:cNvSpPr>
            <p:nvPr/>
          </p:nvSpPr>
          <p:spPr bwMode="auto">
            <a:xfrm>
              <a:off x="6847234" y="6284913"/>
              <a:ext cx="311150" cy="82550"/>
            </a:xfrm>
            <a:custGeom>
              <a:avLst/>
              <a:gdLst>
                <a:gd name="T0" fmla="*/ 75 w 83"/>
                <a:gd name="T1" fmla="*/ 17 h 22"/>
                <a:gd name="T2" fmla="*/ 83 w 83"/>
                <a:gd name="T3" fmla="*/ 22 h 22"/>
                <a:gd name="T4" fmla="*/ 83 w 83"/>
                <a:gd name="T5" fmla="*/ 20 h 22"/>
                <a:gd name="T6" fmla="*/ 75 w 83"/>
                <a:gd name="T7" fmla="*/ 16 h 22"/>
                <a:gd name="T8" fmla="*/ 52 w 83"/>
                <a:gd name="T9" fmla="*/ 6 h 22"/>
                <a:gd name="T10" fmla="*/ 51 w 83"/>
                <a:gd name="T11" fmla="*/ 6 h 22"/>
                <a:gd name="T12" fmla="*/ 51 w 83"/>
                <a:gd name="T13" fmla="*/ 6 h 22"/>
                <a:gd name="T14" fmla="*/ 25 w 83"/>
                <a:gd name="T15" fmla="*/ 2 h 22"/>
                <a:gd name="T16" fmla="*/ 0 w 83"/>
                <a:gd name="T17" fmla="*/ 6 h 22"/>
                <a:gd name="T18" fmla="*/ 1 w 83"/>
                <a:gd name="T19" fmla="*/ 7 h 22"/>
                <a:gd name="T20" fmla="*/ 2 w 83"/>
                <a:gd name="T21" fmla="*/ 7 h 22"/>
                <a:gd name="T22" fmla="*/ 75 w 83"/>
                <a:gd name="T23"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22">
                  <a:moveTo>
                    <a:pt x="75" y="17"/>
                  </a:moveTo>
                  <a:cubicBezTo>
                    <a:pt x="83" y="22"/>
                    <a:pt x="83" y="22"/>
                    <a:pt x="83" y="22"/>
                  </a:cubicBezTo>
                  <a:cubicBezTo>
                    <a:pt x="83" y="20"/>
                    <a:pt x="83" y="20"/>
                    <a:pt x="83" y="20"/>
                  </a:cubicBezTo>
                  <a:cubicBezTo>
                    <a:pt x="75" y="16"/>
                    <a:pt x="75" y="16"/>
                    <a:pt x="75" y="16"/>
                  </a:cubicBezTo>
                  <a:cubicBezTo>
                    <a:pt x="67" y="12"/>
                    <a:pt x="60" y="8"/>
                    <a:pt x="52" y="6"/>
                  </a:cubicBezTo>
                  <a:cubicBezTo>
                    <a:pt x="51" y="6"/>
                    <a:pt x="51" y="6"/>
                    <a:pt x="51" y="6"/>
                  </a:cubicBezTo>
                  <a:cubicBezTo>
                    <a:pt x="51" y="6"/>
                    <a:pt x="51" y="6"/>
                    <a:pt x="51" y="6"/>
                  </a:cubicBezTo>
                  <a:cubicBezTo>
                    <a:pt x="42" y="3"/>
                    <a:pt x="34" y="2"/>
                    <a:pt x="25" y="2"/>
                  </a:cubicBezTo>
                  <a:cubicBezTo>
                    <a:pt x="17" y="2"/>
                    <a:pt x="8" y="4"/>
                    <a:pt x="0" y="6"/>
                  </a:cubicBezTo>
                  <a:cubicBezTo>
                    <a:pt x="1" y="7"/>
                    <a:pt x="1" y="7"/>
                    <a:pt x="1" y="7"/>
                  </a:cubicBezTo>
                  <a:cubicBezTo>
                    <a:pt x="1" y="7"/>
                    <a:pt x="2" y="7"/>
                    <a:pt x="2" y="7"/>
                  </a:cubicBezTo>
                  <a:cubicBezTo>
                    <a:pt x="27" y="0"/>
                    <a:pt x="50" y="3"/>
                    <a:pt x="75" y="1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6" name="Freeform 102"/>
            <p:cNvSpPr>
              <a:spLocks/>
            </p:cNvSpPr>
            <p:nvPr/>
          </p:nvSpPr>
          <p:spPr bwMode="auto">
            <a:xfrm>
              <a:off x="7039322" y="6307138"/>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7" name="Freeform 103"/>
            <p:cNvSpPr>
              <a:spLocks/>
            </p:cNvSpPr>
            <p:nvPr/>
          </p:nvSpPr>
          <p:spPr bwMode="auto">
            <a:xfrm>
              <a:off x="6663084" y="6284913"/>
              <a:ext cx="508000" cy="214313"/>
            </a:xfrm>
            <a:custGeom>
              <a:avLst/>
              <a:gdLst>
                <a:gd name="T0" fmla="*/ 73 w 135"/>
                <a:gd name="T1" fmla="*/ 20 h 57"/>
                <a:gd name="T2" fmla="*/ 111 w 135"/>
                <a:gd name="T3" fmla="*/ 43 h 57"/>
                <a:gd name="T4" fmla="*/ 135 w 135"/>
                <a:gd name="T5" fmla="*/ 57 h 57"/>
                <a:gd name="T6" fmla="*/ 135 w 135"/>
                <a:gd name="T7" fmla="*/ 55 h 57"/>
                <a:gd name="T8" fmla="*/ 112 w 135"/>
                <a:gd name="T9" fmla="*/ 42 h 57"/>
                <a:gd name="T10" fmla="*/ 74 w 135"/>
                <a:gd name="T11" fmla="*/ 19 h 57"/>
                <a:gd name="T12" fmla="*/ 51 w 135"/>
                <a:gd name="T13" fmla="*/ 7 h 57"/>
                <a:gd name="T14" fmla="*/ 50 w 135"/>
                <a:gd name="T15" fmla="*/ 7 h 57"/>
                <a:gd name="T16" fmla="*/ 50 w 135"/>
                <a:gd name="T17" fmla="*/ 7 h 57"/>
                <a:gd name="T18" fmla="*/ 24 w 135"/>
                <a:gd name="T19" fmla="*/ 2 h 57"/>
                <a:gd name="T20" fmla="*/ 0 w 135"/>
                <a:gd name="T21" fmla="*/ 4 h 57"/>
                <a:gd name="T22" fmla="*/ 2 w 135"/>
                <a:gd name="T23" fmla="*/ 5 h 57"/>
                <a:gd name="T24" fmla="*/ 73 w 135"/>
                <a:gd name="T2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57">
                  <a:moveTo>
                    <a:pt x="73" y="20"/>
                  </a:moveTo>
                  <a:cubicBezTo>
                    <a:pt x="99" y="36"/>
                    <a:pt x="111" y="43"/>
                    <a:pt x="111" y="43"/>
                  </a:cubicBezTo>
                  <a:cubicBezTo>
                    <a:pt x="111" y="43"/>
                    <a:pt x="118" y="48"/>
                    <a:pt x="135" y="57"/>
                  </a:cubicBezTo>
                  <a:cubicBezTo>
                    <a:pt x="135" y="55"/>
                    <a:pt x="135" y="55"/>
                    <a:pt x="135" y="55"/>
                  </a:cubicBezTo>
                  <a:cubicBezTo>
                    <a:pt x="119" y="47"/>
                    <a:pt x="112" y="42"/>
                    <a:pt x="112" y="42"/>
                  </a:cubicBezTo>
                  <a:cubicBezTo>
                    <a:pt x="112" y="42"/>
                    <a:pt x="100" y="35"/>
                    <a:pt x="74" y="19"/>
                  </a:cubicBezTo>
                  <a:cubicBezTo>
                    <a:pt x="66" y="14"/>
                    <a:pt x="59" y="10"/>
                    <a:pt x="51" y="7"/>
                  </a:cubicBezTo>
                  <a:cubicBezTo>
                    <a:pt x="50" y="7"/>
                    <a:pt x="50" y="7"/>
                    <a:pt x="50" y="7"/>
                  </a:cubicBezTo>
                  <a:cubicBezTo>
                    <a:pt x="50" y="7"/>
                    <a:pt x="50" y="7"/>
                    <a:pt x="50" y="7"/>
                  </a:cubicBezTo>
                  <a:cubicBezTo>
                    <a:pt x="41" y="4"/>
                    <a:pt x="33" y="2"/>
                    <a:pt x="24" y="2"/>
                  </a:cubicBezTo>
                  <a:cubicBezTo>
                    <a:pt x="16" y="1"/>
                    <a:pt x="8" y="2"/>
                    <a:pt x="0" y="4"/>
                  </a:cubicBezTo>
                  <a:cubicBezTo>
                    <a:pt x="2" y="5"/>
                    <a:pt x="2" y="5"/>
                    <a:pt x="2" y="5"/>
                  </a:cubicBezTo>
                  <a:cubicBezTo>
                    <a:pt x="27" y="0"/>
                    <a:pt x="49" y="4"/>
                    <a:pt x="73" y="2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8" name="Freeform 104"/>
            <p:cNvSpPr>
              <a:spLocks/>
            </p:cNvSpPr>
            <p:nvPr/>
          </p:nvSpPr>
          <p:spPr bwMode="auto">
            <a:xfrm>
              <a:off x="6850409" y="6310313"/>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9" name="Freeform 105"/>
            <p:cNvSpPr>
              <a:spLocks/>
            </p:cNvSpPr>
            <p:nvPr/>
          </p:nvSpPr>
          <p:spPr bwMode="auto">
            <a:xfrm>
              <a:off x="6478934" y="6269038"/>
              <a:ext cx="703263" cy="320675"/>
            </a:xfrm>
            <a:custGeom>
              <a:avLst/>
              <a:gdLst>
                <a:gd name="T0" fmla="*/ 73 w 187"/>
                <a:gd name="T1" fmla="*/ 23 h 85"/>
                <a:gd name="T2" fmla="*/ 110 w 187"/>
                <a:gd name="T3" fmla="*/ 49 h 85"/>
                <a:gd name="T4" fmla="*/ 148 w 187"/>
                <a:gd name="T5" fmla="*/ 73 h 85"/>
                <a:gd name="T6" fmla="*/ 173 w 187"/>
                <a:gd name="T7" fmla="*/ 83 h 85"/>
                <a:gd name="T8" fmla="*/ 174 w 187"/>
                <a:gd name="T9" fmla="*/ 83 h 85"/>
                <a:gd name="T10" fmla="*/ 174 w 187"/>
                <a:gd name="T11" fmla="*/ 83 h 85"/>
                <a:gd name="T12" fmla="*/ 187 w 187"/>
                <a:gd name="T13" fmla="*/ 85 h 85"/>
                <a:gd name="T14" fmla="*/ 186 w 187"/>
                <a:gd name="T15" fmla="*/ 85 h 85"/>
                <a:gd name="T16" fmla="*/ 186 w 187"/>
                <a:gd name="T17" fmla="*/ 84 h 85"/>
                <a:gd name="T18" fmla="*/ 149 w 187"/>
                <a:gd name="T19" fmla="*/ 72 h 85"/>
                <a:gd name="T20" fmla="*/ 110 w 187"/>
                <a:gd name="T21" fmla="*/ 48 h 85"/>
                <a:gd name="T22" fmla="*/ 74 w 187"/>
                <a:gd name="T23" fmla="*/ 22 h 85"/>
                <a:gd name="T24" fmla="*/ 51 w 187"/>
                <a:gd name="T25" fmla="*/ 9 h 85"/>
                <a:gd name="T26" fmla="*/ 49 w 187"/>
                <a:gd name="T27" fmla="*/ 9 h 85"/>
                <a:gd name="T28" fmla="*/ 49 w 187"/>
                <a:gd name="T29" fmla="*/ 8 h 85"/>
                <a:gd name="T30" fmla="*/ 49 w 187"/>
                <a:gd name="T31" fmla="*/ 8 h 85"/>
                <a:gd name="T32" fmla="*/ 26 w 187"/>
                <a:gd name="T33" fmla="*/ 2 h 85"/>
                <a:gd name="T34" fmla="*/ 0 w 187"/>
                <a:gd name="T35" fmla="*/ 3 h 85"/>
                <a:gd name="T36" fmla="*/ 1 w 187"/>
                <a:gd name="T37" fmla="*/ 4 h 85"/>
                <a:gd name="T38" fmla="*/ 2 w 187"/>
                <a:gd name="T39" fmla="*/ 4 h 85"/>
                <a:gd name="T40" fmla="*/ 73 w 187"/>
                <a:gd name="T41" fmla="*/ 2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7" h="85">
                  <a:moveTo>
                    <a:pt x="73" y="23"/>
                  </a:moveTo>
                  <a:cubicBezTo>
                    <a:pt x="98" y="41"/>
                    <a:pt x="110" y="49"/>
                    <a:pt x="110" y="49"/>
                  </a:cubicBezTo>
                  <a:cubicBezTo>
                    <a:pt x="110" y="49"/>
                    <a:pt x="120" y="57"/>
                    <a:pt x="148" y="73"/>
                  </a:cubicBezTo>
                  <a:cubicBezTo>
                    <a:pt x="156" y="78"/>
                    <a:pt x="165" y="81"/>
                    <a:pt x="173" y="83"/>
                  </a:cubicBezTo>
                  <a:cubicBezTo>
                    <a:pt x="174" y="83"/>
                    <a:pt x="174" y="83"/>
                    <a:pt x="174" y="83"/>
                  </a:cubicBezTo>
                  <a:cubicBezTo>
                    <a:pt x="174" y="83"/>
                    <a:pt x="174" y="83"/>
                    <a:pt x="174" y="83"/>
                  </a:cubicBezTo>
                  <a:cubicBezTo>
                    <a:pt x="178" y="84"/>
                    <a:pt x="182" y="85"/>
                    <a:pt x="187" y="85"/>
                  </a:cubicBezTo>
                  <a:cubicBezTo>
                    <a:pt x="186" y="85"/>
                    <a:pt x="186" y="85"/>
                    <a:pt x="186" y="85"/>
                  </a:cubicBezTo>
                  <a:cubicBezTo>
                    <a:pt x="186" y="84"/>
                    <a:pt x="186" y="84"/>
                    <a:pt x="186" y="84"/>
                  </a:cubicBezTo>
                  <a:cubicBezTo>
                    <a:pt x="174" y="83"/>
                    <a:pt x="161" y="79"/>
                    <a:pt x="149" y="72"/>
                  </a:cubicBezTo>
                  <a:cubicBezTo>
                    <a:pt x="121" y="56"/>
                    <a:pt x="111" y="48"/>
                    <a:pt x="110" y="48"/>
                  </a:cubicBezTo>
                  <a:cubicBezTo>
                    <a:pt x="110" y="48"/>
                    <a:pt x="99" y="40"/>
                    <a:pt x="74" y="22"/>
                  </a:cubicBezTo>
                  <a:cubicBezTo>
                    <a:pt x="66" y="17"/>
                    <a:pt x="59" y="12"/>
                    <a:pt x="51" y="9"/>
                  </a:cubicBezTo>
                  <a:cubicBezTo>
                    <a:pt x="50" y="9"/>
                    <a:pt x="50" y="9"/>
                    <a:pt x="49" y="9"/>
                  </a:cubicBezTo>
                  <a:cubicBezTo>
                    <a:pt x="49" y="8"/>
                    <a:pt x="49" y="8"/>
                    <a:pt x="49" y="8"/>
                  </a:cubicBezTo>
                  <a:cubicBezTo>
                    <a:pt x="49" y="8"/>
                    <a:pt x="49" y="8"/>
                    <a:pt x="49" y="8"/>
                  </a:cubicBezTo>
                  <a:cubicBezTo>
                    <a:pt x="41" y="5"/>
                    <a:pt x="34" y="3"/>
                    <a:pt x="26" y="2"/>
                  </a:cubicBezTo>
                  <a:cubicBezTo>
                    <a:pt x="18" y="2"/>
                    <a:pt x="8" y="2"/>
                    <a:pt x="0" y="3"/>
                  </a:cubicBezTo>
                  <a:cubicBezTo>
                    <a:pt x="1" y="4"/>
                    <a:pt x="1" y="4"/>
                    <a:pt x="1" y="4"/>
                  </a:cubicBezTo>
                  <a:cubicBezTo>
                    <a:pt x="2" y="4"/>
                    <a:pt x="2" y="4"/>
                    <a:pt x="2" y="4"/>
                  </a:cubicBezTo>
                  <a:cubicBezTo>
                    <a:pt x="28" y="0"/>
                    <a:pt x="50" y="6"/>
                    <a:pt x="73" y="2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0" name="Freeform 106"/>
            <p:cNvSpPr>
              <a:spLocks/>
            </p:cNvSpPr>
            <p:nvPr/>
          </p:nvSpPr>
          <p:spPr bwMode="auto">
            <a:xfrm>
              <a:off x="6663084" y="6299201"/>
              <a:ext cx="7938" cy="4763"/>
            </a:xfrm>
            <a:custGeom>
              <a:avLst/>
              <a:gdLst>
                <a:gd name="T0" fmla="*/ 0 w 2"/>
                <a:gd name="T1" fmla="*/ 1 h 1"/>
                <a:gd name="T2" fmla="*/ 2 w 2"/>
                <a:gd name="T3" fmla="*/ 1 h 1"/>
                <a:gd name="T4" fmla="*/ 0 w 2"/>
                <a:gd name="T5" fmla="*/ 0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2" y="1"/>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1" name="Freeform 107"/>
            <p:cNvSpPr>
              <a:spLocks/>
            </p:cNvSpPr>
            <p:nvPr/>
          </p:nvSpPr>
          <p:spPr bwMode="auto">
            <a:xfrm>
              <a:off x="6294784" y="6246813"/>
              <a:ext cx="841375" cy="376238"/>
            </a:xfrm>
            <a:custGeom>
              <a:avLst/>
              <a:gdLst>
                <a:gd name="T0" fmla="*/ 0 w 224"/>
                <a:gd name="T1" fmla="*/ 1 h 100"/>
                <a:gd name="T2" fmla="*/ 1 w 224"/>
                <a:gd name="T3" fmla="*/ 3 h 100"/>
                <a:gd name="T4" fmla="*/ 72 w 224"/>
                <a:gd name="T5" fmla="*/ 26 h 100"/>
                <a:gd name="T6" fmla="*/ 106 w 224"/>
                <a:gd name="T7" fmla="*/ 53 h 100"/>
                <a:gd name="T8" fmla="*/ 143 w 224"/>
                <a:gd name="T9" fmla="*/ 80 h 100"/>
                <a:gd name="T10" fmla="*/ 224 w 224"/>
                <a:gd name="T11" fmla="*/ 90 h 100"/>
                <a:gd name="T12" fmla="*/ 223 w 224"/>
                <a:gd name="T13" fmla="*/ 89 h 100"/>
                <a:gd name="T14" fmla="*/ 222 w 224"/>
                <a:gd name="T15" fmla="*/ 89 h 100"/>
                <a:gd name="T16" fmla="*/ 144 w 224"/>
                <a:gd name="T17" fmla="*/ 79 h 100"/>
                <a:gd name="T18" fmla="*/ 107 w 224"/>
                <a:gd name="T19" fmla="*/ 52 h 100"/>
                <a:gd name="T20" fmla="*/ 73 w 224"/>
                <a:gd name="T21" fmla="*/ 25 h 100"/>
                <a:gd name="T22" fmla="*/ 51 w 224"/>
                <a:gd name="T23" fmla="*/ 10 h 100"/>
                <a:gd name="T24" fmla="*/ 50 w 224"/>
                <a:gd name="T25" fmla="*/ 11 h 100"/>
                <a:gd name="T26" fmla="*/ 50 w 224"/>
                <a:gd name="T27" fmla="*/ 10 h 100"/>
                <a:gd name="T28" fmla="*/ 26 w 224"/>
                <a:gd name="T29" fmla="*/ 2 h 100"/>
                <a:gd name="T30" fmla="*/ 0 w 224"/>
                <a:gd name="T31"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100">
                  <a:moveTo>
                    <a:pt x="0" y="1"/>
                  </a:moveTo>
                  <a:cubicBezTo>
                    <a:pt x="1" y="3"/>
                    <a:pt x="1" y="3"/>
                    <a:pt x="1" y="3"/>
                  </a:cubicBezTo>
                  <a:cubicBezTo>
                    <a:pt x="28" y="0"/>
                    <a:pt x="49" y="7"/>
                    <a:pt x="72" y="26"/>
                  </a:cubicBezTo>
                  <a:cubicBezTo>
                    <a:pt x="96" y="45"/>
                    <a:pt x="106" y="53"/>
                    <a:pt x="106" y="53"/>
                  </a:cubicBezTo>
                  <a:cubicBezTo>
                    <a:pt x="107" y="53"/>
                    <a:pt x="117" y="62"/>
                    <a:pt x="143" y="80"/>
                  </a:cubicBezTo>
                  <a:cubicBezTo>
                    <a:pt x="169" y="96"/>
                    <a:pt x="196" y="100"/>
                    <a:pt x="224" y="90"/>
                  </a:cubicBezTo>
                  <a:cubicBezTo>
                    <a:pt x="223" y="89"/>
                    <a:pt x="223" y="89"/>
                    <a:pt x="223" y="89"/>
                  </a:cubicBezTo>
                  <a:cubicBezTo>
                    <a:pt x="223" y="89"/>
                    <a:pt x="223" y="89"/>
                    <a:pt x="222" y="89"/>
                  </a:cubicBezTo>
                  <a:cubicBezTo>
                    <a:pt x="195" y="98"/>
                    <a:pt x="169" y="95"/>
                    <a:pt x="144" y="79"/>
                  </a:cubicBezTo>
                  <a:cubicBezTo>
                    <a:pt x="117" y="61"/>
                    <a:pt x="107" y="53"/>
                    <a:pt x="107" y="52"/>
                  </a:cubicBezTo>
                  <a:cubicBezTo>
                    <a:pt x="107" y="52"/>
                    <a:pt x="96" y="44"/>
                    <a:pt x="73" y="25"/>
                  </a:cubicBezTo>
                  <a:cubicBezTo>
                    <a:pt x="66" y="19"/>
                    <a:pt x="58" y="14"/>
                    <a:pt x="51" y="10"/>
                  </a:cubicBezTo>
                  <a:cubicBezTo>
                    <a:pt x="50" y="11"/>
                    <a:pt x="50" y="11"/>
                    <a:pt x="50" y="11"/>
                  </a:cubicBezTo>
                  <a:cubicBezTo>
                    <a:pt x="50" y="10"/>
                    <a:pt x="50" y="10"/>
                    <a:pt x="50" y="10"/>
                  </a:cubicBezTo>
                  <a:cubicBezTo>
                    <a:pt x="42" y="6"/>
                    <a:pt x="34" y="3"/>
                    <a:pt x="26" y="2"/>
                  </a:cubicBezTo>
                  <a:cubicBezTo>
                    <a:pt x="18" y="1"/>
                    <a:pt x="9"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2" name="Freeform 108"/>
            <p:cNvSpPr>
              <a:spLocks/>
            </p:cNvSpPr>
            <p:nvPr/>
          </p:nvSpPr>
          <p:spPr bwMode="auto">
            <a:xfrm>
              <a:off x="7129809" y="6581776"/>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3" name="Freeform 109"/>
            <p:cNvSpPr>
              <a:spLocks/>
            </p:cNvSpPr>
            <p:nvPr/>
          </p:nvSpPr>
          <p:spPr bwMode="auto">
            <a:xfrm>
              <a:off x="6483697" y="6284913"/>
              <a:ext cx="3175"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4" name="Freeform 110"/>
            <p:cNvSpPr>
              <a:spLocks/>
            </p:cNvSpPr>
            <p:nvPr/>
          </p:nvSpPr>
          <p:spPr bwMode="auto">
            <a:xfrm>
              <a:off x="4889847" y="5691188"/>
              <a:ext cx="1168400" cy="788988"/>
            </a:xfrm>
            <a:custGeom>
              <a:avLst/>
              <a:gdLst>
                <a:gd name="T0" fmla="*/ 36 w 311"/>
                <a:gd name="T1" fmla="*/ 89 h 210"/>
                <a:gd name="T2" fmla="*/ 80 w 311"/>
                <a:gd name="T3" fmla="*/ 117 h 210"/>
                <a:gd name="T4" fmla="*/ 80 w 311"/>
                <a:gd name="T5" fmla="*/ 117 h 210"/>
                <a:gd name="T6" fmla="*/ 129 w 311"/>
                <a:gd name="T7" fmla="*/ 144 h 210"/>
                <a:gd name="T8" fmla="*/ 177 w 311"/>
                <a:gd name="T9" fmla="*/ 167 h 210"/>
                <a:gd name="T10" fmla="*/ 227 w 311"/>
                <a:gd name="T11" fmla="*/ 187 h 210"/>
                <a:gd name="T12" fmla="*/ 278 w 311"/>
                <a:gd name="T13" fmla="*/ 204 h 210"/>
                <a:gd name="T14" fmla="*/ 278 w 311"/>
                <a:gd name="T15" fmla="*/ 203 h 210"/>
                <a:gd name="T16" fmla="*/ 288 w 311"/>
                <a:gd name="T17" fmla="*/ 210 h 210"/>
                <a:gd name="T18" fmla="*/ 288 w 311"/>
                <a:gd name="T19" fmla="*/ 209 h 210"/>
                <a:gd name="T20" fmla="*/ 289 w 311"/>
                <a:gd name="T21" fmla="*/ 208 h 210"/>
                <a:gd name="T22" fmla="*/ 295 w 311"/>
                <a:gd name="T23" fmla="*/ 186 h 210"/>
                <a:gd name="T24" fmla="*/ 295 w 311"/>
                <a:gd name="T25" fmla="*/ 185 h 210"/>
                <a:gd name="T26" fmla="*/ 305 w 311"/>
                <a:gd name="T27" fmla="*/ 152 h 210"/>
                <a:gd name="T28" fmla="*/ 305 w 311"/>
                <a:gd name="T29" fmla="*/ 151 h 210"/>
                <a:gd name="T30" fmla="*/ 310 w 311"/>
                <a:gd name="T31" fmla="*/ 132 h 210"/>
                <a:gd name="T32" fmla="*/ 310 w 311"/>
                <a:gd name="T33" fmla="*/ 132 h 210"/>
                <a:gd name="T34" fmla="*/ 311 w 311"/>
                <a:gd name="T35" fmla="*/ 131 h 210"/>
                <a:gd name="T36" fmla="*/ 311 w 311"/>
                <a:gd name="T37" fmla="*/ 130 h 210"/>
                <a:gd name="T38" fmla="*/ 305 w 311"/>
                <a:gd name="T39" fmla="*/ 128 h 210"/>
                <a:gd name="T40" fmla="*/ 279 w 311"/>
                <a:gd name="T41" fmla="*/ 125 h 210"/>
                <a:gd name="T42" fmla="*/ 258 w 311"/>
                <a:gd name="T43" fmla="*/ 113 h 210"/>
                <a:gd name="T44" fmla="*/ 233 w 311"/>
                <a:gd name="T45" fmla="*/ 108 h 210"/>
                <a:gd name="T46" fmla="*/ 212 w 311"/>
                <a:gd name="T47" fmla="*/ 95 h 210"/>
                <a:gd name="T48" fmla="*/ 188 w 311"/>
                <a:gd name="T49" fmla="*/ 88 h 210"/>
                <a:gd name="T50" fmla="*/ 168 w 311"/>
                <a:gd name="T51" fmla="*/ 74 h 210"/>
                <a:gd name="T52" fmla="*/ 144 w 311"/>
                <a:gd name="T53" fmla="*/ 66 h 210"/>
                <a:gd name="T54" fmla="*/ 125 w 311"/>
                <a:gd name="T55" fmla="*/ 50 h 210"/>
                <a:gd name="T56" fmla="*/ 101 w 311"/>
                <a:gd name="T57" fmla="*/ 41 h 210"/>
                <a:gd name="T58" fmla="*/ 83 w 311"/>
                <a:gd name="T59" fmla="*/ 24 h 210"/>
                <a:gd name="T60" fmla="*/ 61 w 311"/>
                <a:gd name="T61" fmla="*/ 13 h 210"/>
                <a:gd name="T62" fmla="*/ 49 w 311"/>
                <a:gd name="T63" fmla="*/ 0 h 210"/>
                <a:gd name="T64" fmla="*/ 48 w 311"/>
                <a:gd name="T65" fmla="*/ 1 h 210"/>
                <a:gd name="T66" fmla="*/ 37 w 311"/>
                <a:gd name="T67" fmla="*/ 17 h 210"/>
                <a:gd name="T68" fmla="*/ 36 w 311"/>
                <a:gd name="T69" fmla="*/ 18 h 210"/>
                <a:gd name="T70" fmla="*/ 15 w 311"/>
                <a:gd name="T71" fmla="*/ 45 h 210"/>
                <a:gd name="T72" fmla="*/ 14 w 311"/>
                <a:gd name="T73" fmla="*/ 46 h 210"/>
                <a:gd name="T74" fmla="*/ 0 w 311"/>
                <a:gd name="T75" fmla="*/ 65 h 210"/>
                <a:gd name="T76" fmla="*/ 0 w 311"/>
                <a:gd name="T77" fmla="*/ 65 h 210"/>
                <a:gd name="T78" fmla="*/ 0 w 311"/>
                <a:gd name="T79" fmla="*/ 66 h 210"/>
                <a:gd name="T80" fmla="*/ 36 w 311"/>
                <a:gd name="T81" fmla="*/ 8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1" h="210">
                  <a:moveTo>
                    <a:pt x="36" y="89"/>
                  </a:moveTo>
                  <a:cubicBezTo>
                    <a:pt x="47" y="103"/>
                    <a:pt x="62" y="112"/>
                    <a:pt x="80" y="117"/>
                  </a:cubicBezTo>
                  <a:cubicBezTo>
                    <a:pt x="80" y="117"/>
                    <a:pt x="80" y="117"/>
                    <a:pt x="80" y="117"/>
                  </a:cubicBezTo>
                  <a:cubicBezTo>
                    <a:pt x="93" y="130"/>
                    <a:pt x="110" y="140"/>
                    <a:pt x="129" y="144"/>
                  </a:cubicBezTo>
                  <a:cubicBezTo>
                    <a:pt x="142" y="157"/>
                    <a:pt x="158" y="164"/>
                    <a:pt x="177" y="167"/>
                  </a:cubicBezTo>
                  <a:cubicBezTo>
                    <a:pt x="191" y="179"/>
                    <a:pt x="208" y="185"/>
                    <a:pt x="227" y="187"/>
                  </a:cubicBezTo>
                  <a:cubicBezTo>
                    <a:pt x="241" y="198"/>
                    <a:pt x="258" y="204"/>
                    <a:pt x="278" y="204"/>
                  </a:cubicBezTo>
                  <a:cubicBezTo>
                    <a:pt x="278" y="203"/>
                    <a:pt x="278" y="203"/>
                    <a:pt x="278" y="203"/>
                  </a:cubicBezTo>
                  <a:cubicBezTo>
                    <a:pt x="281" y="206"/>
                    <a:pt x="285" y="208"/>
                    <a:pt x="288" y="210"/>
                  </a:cubicBezTo>
                  <a:cubicBezTo>
                    <a:pt x="288" y="209"/>
                    <a:pt x="288" y="209"/>
                    <a:pt x="288" y="209"/>
                  </a:cubicBezTo>
                  <a:cubicBezTo>
                    <a:pt x="289" y="208"/>
                    <a:pt x="289" y="208"/>
                    <a:pt x="289" y="208"/>
                  </a:cubicBezTo>
                  <a:cubicBezTo>
                    <a:pt x="295" y="186"/>
                    <a:pt x="295" y="186"/>
                    <a:pt x="295" y="186"/>
                  </a:cubicBezTo>
                  <a:cubicBezTo>
                    <a:pt x="295" y="185"/>
                    <a:pt x="295" y="185"/>
                    <a:pt x="295" y="185"/>
                  </a:cubicBezTo>
                  <a:cubicBezTo>
                    <a:pt x="305" y="152"/>
                    <a:pt x="305" y="152"/>
                    <a:pt x="305" y="152"/>
                  </a:cubicBezTo>
                  <a:cubicBezTo>
                    <a:pt x="305" y="151"/>
                    <a:pt x="305" y="151"/>
                    <a:pt x="305" y="151"/>
                  </a:cubicBezTo>
                  <a:cubicBezTo>
                    <a:pt x="310" y="132"/>
                    <a:pt x="310" y="132"/>
                    <a:pt x="310" y="132"/>
                  </a:cubicBezTo>
                  <a:cubicBezTo>
                    <a:pt x="310" y="132"/>
                    <a:pt x="310" y="132"/>
                    <a:pt x="310" y="132"/>
                  </a:cubicBezTo>
                  <a:cubicBezTo>
                    <a:pt x="311" y="131"/>
                    <a:pt x="311" y="131"/>
                    <a:pt x="311" y="131"/>
                  </a:cubicBezTo>
                  <a:cubicBezTo>
                    <a:pt x="311" y="130"/>
                    <a:pt x="311" y="130"/>
                    <a:pt x="311" y="130"/>
                  </a:cubicBezTo>
                  <a:cubicBezTo>
                    <a:pt x="309" y="130"/>
                    <a:pt x="307" y="129"/>
                    <a:pt x="305" y="128"/>
                  </a:cubicBezTo>
                  <a:cubicBezTo>
                    <a:pt x="297" y="126"/>
                    <a:pt x="288" y="125"/>
                    <a:pt x="279" y="125"/>
                  </a:cubicBezTo>
                  <a:cubicBezTo>
                    <a:pt x="273" y="120"/>
                    <a:pt x="265" y="116"/>
                    <a:pt x="258" y="113"/>
                  </a:cubicBezTo>
                  <a:cubicBezTo>
                    <a:pt x="250" y="110"/>
                    <a:pt x="241" y="109"/>
                    <a:pt x="233" y="108"/>
                  </a:cubicBezTo>
                  <a:cubicBezTo>
                    <a:pt x="226" y="102"/>
                    <a:pt x="219" y="98"/>
                    <a:pt x="212" y="95"/>
                  </a:cubicBezTo>
                  <a:cubicBezTo>
                    <a:pt x="204" y="91"/>
                    <a:pt x="196" y="89"/>
                    <a:pt x="188" y="88"/>
                  </a:cubicBezTo>
                  <a:cubicBezTo>
                    <a:pt x="182" y="82"/>
                    <a:pt x="175" y="78"/>
                    <a:pt x="168" y="74"/>
                  </a:cubicBezTo>
                  <a:cubicBezTo>
                    <a:pt x="161" y="71"/>
                    <a:pt x="152" y="68"/>
                    <a:pt x="144" y="66"/>
                  </a:cubicBezTo>
                  <a:cubicBezTo>
                    <a:pt x="138" y="60"/>
                    <a:pt x="132" y="55"/>
                    <a:pt x="125" y="50"/>
                  </a:cubicBezTo>
                  <a:cubicBezTo>
                    <a:pt x="118" y="46"/>
                    <a:pt x="110" y="43"/>
                    <a:pt x="101" y="41"/>
                  </a:cubicBezTo>
                  <a:cubicBezTo>
                    <a:pt x="96" y="34"/>
                    <a:pt x="90" y="28"/>
                    <a:pt x="83" y="24"/>
                  </a:cubicBezTo>
                  <a:cubicBezTo>
                    <a:pt x="76" y="19"/>
                    <a:pt x="69" y="16"/>
                    <a:pt x="61" y="13"/>
                  </a:cubicBezTo>
                  <a:cubicBezTo>
                    <a:pt x="57" y="8"/>
                    <a:pt x="53" y="4"/>
                    <a:pt x="49" y="0"/>
                  </a:cubicBezTo>
                  <a:cubicBezTo>
                    <a:pt x="48" y="1"/>
                    <a:pt x="48" y="1"/>
                    <a:pt x="48" y="1"/>
                  </a:cubicBezTo>
                  <a:cubicBezTo>
                    <a:pt x="37" y="17"/>
                    <a:pt x="37" y="17"/>
                    <a:pt x="37" y="17"/>
                  </a:cubicBezTo>
                  <a:cubicBezTo>
                    <a:pt x="36" y="18"/>
                    <a:pt x="36" y="18"/>
                    <a:pt x="36" y="18"/>
                  </a:cubicBezTo>
                  <a:cubicBezTo>
                    <a:pt x="15" y="45"/>
                    <a:pt x="15" y="45"/>
                    <a:pt x="15" y="45"/>
                  </a:cubicBezTo>
                  <a:cubicBezTo>
                    <a:pt x="14" y="46"/>
                    <a:pt x="14" y="46"/>
                    <a:pt x="14" y="46"/>
                  </a:cubicBezTo>
                  <a:cubicBezTo>
                    <a:pt x="0" y="65"/>
                    <a:pt x="0" y="65"/>
                    <a:pt x="0" y="65"/>
                  </a:cubicBezTo>
                  <a:cubicBezTo>
                    <a:pt x="0" y="65"/>
                    <a:pt x="0" y="65"/>
                    <a:pt x="0" y="65"/>
                  </a:cubicBezTo>
                  <a:cubicBezTo>
                    <a:pt x="0" y="66"/>
                    <a:pt x="0" y="66"/>
                    <a:pt x="0" y="66"/>
                  </a:cubicBezTo>
                  <a:cubicBezTo>
                    <a:pt x="9" y="76"/>
                    <a:pt x="21" y="84"/>
                    <a:pt x="36" y="89"/>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5" name="Freeform 111"/>
            <p:cNvSpPr>
              <a:spLocks/>
            </p:cNvSpPr>
            <p:nvPr/>
          </p:nvSpPr>
          <p:spPr bwMode="auto">
            <a:xfrm>
              <a:off x="5120034" y="5740401"/>
              <a:ext cx="622300" cy="652463"/>
            </a:xfrm>
            <a:custGeom>
              <a:avLst/>
              <a:gdLst>
                <a:gd name="T0" fmla="*/ 97 w 166"/>
                <a:gd name="T1" fmla="*/ 130 h 174"/>
                <a:gd name="T2" fmla="*/ 75 w 166"/>
                <a:gd name="T3" fmla="*/ 91 h 174"/>
                <a:gd name="T4" fmla="*/ 55 w 166"/>
                <a:gd name="T5" fmla="*/ 51 h 174"/>
                <a:gd name="T6" fmla="*/ 22 w 166"/>
                <a:gd name="T7" fmla="*/ 11 h 174"/>
                <a:gd name="T8" fmla="*/ 0 w 166"/>
                <a:gd name="T9" fmla="*/ 0 h 174"/>
                <a:gd name="T10" fmla="*/ 1 w 166"/>
                <a:gd name="T11" fmla="*/ 2 h 174"/>
                <a:gd name="T12" fmla="*/ 54 w 166"/>
                <a:gd name="T13" fmla="*/ 52 h 174"/>
                <a:gd name="T14" fmla="*/ 74 w 166"/>
                <a:gd name="T15" fmla="*/ 92 h 174"/>
                <a:gd name="T16" fmla="*/ 96 w 166"/>
                <a:gd name="T17" fmla="*/ 131 h 174"/>
                <a:gd name="T18" fmla="*/ 114 w 166"/>
                <a:gd name="T19" fmla="*/ 153 h 174"/>
                <a:gd name="T20" fmla="*/ 116 w 166"/>
                <a:gd name="T21" fmla="*/ 153 h 174"/>
                <a:gd name="T22" fmla="*/ 116 w 166"/>
                <a:gd name="T23" fmla="*/ 154 h 174"/>
                <a:gd name="T24" fmla="*/ 116 w 166"/>
                <a:gd name="T25" fmla="*/ 154 h 174"/>
                <a:gd name="T26" fmla="*/ 166 w 166"/>
                <a:gd name="T27" fmla="*/ 174 h 174"/>
                <a:gd name="T28" fmla="*/ 165 w 166"/>
                <a:gd name="T29" fmla="*/ 173 h 174"/>
                <a:gd name="T30" fmla="*/ 97 w 166"/>
                <a:gd name="T31" fmla="*/ 1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74">
                  <a:moveTo>
                    <a:pt x="97" y="130"/>
                  </a:moveTo>
                  <a:cubicBezTo>
                    <a:pt x="80" y="103"/>
                    <a:pt x="75" y="91"/>
                    <a:pt x="75" y="91"/>
                  </a:cubicBezTo>
                  <a:cubicBezTo>
                    <a:pt x="75" y="91"/>
                    <a:pt x="68" y="79"/>
                    <a:pt x="55" y="51"/>
                  </a:cubicBezTo>
                  <a:cubicBezTo>
                    <a:pt x="47" y="33"/>
                    <a:pt x="36" y="20"/>
                    <a:pt x="22" y="11"/>
                  </a:cubicBezTo>
                  <a:cubicBezTo>
                    <a:pt x="15" y="6"/>
                    <a:pt x="8" y="3"/>
                    <a:pt x="0" y="0"/>
                  </a:cubicBezTo>
                  <a:cubicBezTo>
                    <a:pt x="1" y="2"/>
                    <a:pt x="1" y="2"/>
                    <a:pt x="1" y="2"/>
                  </a:cubicBezTo>
                  <a:cubicBezTo>
                    <a:pt x="26" y="11"/>
                    <a:pt x="42" y="26"/>
                    <a:pt x="54" y="52"/>
                  </a:cubicBezTo>
                  <a:cubicBezTo>
                    <a:pt x="67" y="80"/>
                    <a:pt x="74" y="91"/>
                    <a:pt x="74" y="92"/>
                  </a:cubicBezTo>
                  <a:cubicBezTo>
                    <a:pt x="74" y="92"/>
                    <a:pt x="79" y="104"/>
                    <a:pt x="96" y="131"/>
                  </a:cubicBezTo>
                  <a:cubicBezTo>
                    <a:pt x="101" y="139"/>
                    <a:pt x="107" y="147"/>
                    <a:pt x="114" y="153"/>
                  </a:cubicBezTo>
                  <a:cubicBezTo>
                    <a:pt x="116" y="153"/>
                    <a:pt x="116" y="153"/>
                    <a:pt x="116" y="153"/>
                  </a:cubicBezTo>
                  <a:cubicBezTo>
                    <a:pt x="116" y="154"/>
                    <a:pt x="116" y="154"/>
                    <a:pt x="116" y="154"/>
                  </a:cubicBezTo>
                  <a:cubicBezTo>
                    <a:pt x="116" y="154"/>
                    <a:pt x="116" y="154"/>
                    <a:pt x="116" y="154"/>
                  </a:cubicBezTo>
                  <a:cubicBezTo>
                    <a:pt x="130" y="166"/>
                    <a:pt x="147" y="172"/>
                    <a:pt x="166" y="174"/>
                  </a:cubicBezTo>
                  <a:cubicBezTo>
                    <a:pt x="165" y="173"/>
                    <a:pt x="165" y="173"/>
                    <a:pt x="165" y="173"/>
                  </a:cubicBezTo>
                  <a:cubicBezTo>
                    <a:pt x="136" y="170"/>
                    <a:pt x="113" y="156"/>
                    <a:pt x="97" y="13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6" name="Freeform 112"/>
            <p:cNvSpPr>
              <a:spLocks/>
            </p:cNvSpPr>
            <p:nvPr/>
          </p:nvSpPr>
          <p:spPr bwMode="auto">
            <a:xfrm>
              <a:off x="5070822" y="5691188"/>
              <a:ext cx="484188" cy="627063"/>
            </a:xfrm>
            <a:custGeom>
              <a:avLst/>
              <a:gdLst>
                <a:gd name="T0" fmla="*/ 1 w 129"/>
                <a:gd name="T1" fmla="*/ 0 h 167"/>
                <a:gd name="T2" fmla="*/ 0 w 129"/>
                <a:gd name="T3" fmla="*/ 1 h 167"/>
                <a:gd name="T4" fmla="*/ 26 w 129"/>
                <a:gd name="T5" fmla="*/ 39 h 167"/>
                <a:gd name="T6" fmla="*/ 43 w 129"/>
                <a:gd name="T7" fmla="*/ 80 h 167"/>
                <a:gd name="T8" fmla="*/ 63 w 129"/>
                <a:gd name="T9" fmla="*/ 120 h 167"/>
                <a:gd name="T10" fmla="*/ 79 w 129"/>
                <a:gd name="T11" fmla="*/ 142 h 167"/>
                <a:gd name="T12" fmla="*/ 80 w 129"/>
                <a:gd name="T13" fmla="*/ 142 h 167"/>
                <a:gd name="T14" fmla="*/ 80 w 129"/>
                <a:gd name="T15" fmla="*/ 143 h 167"/>
                <a:gd name="T16" fmla="*/ 129 w 129"/>
                <a:gd name="T17" fmla="*/ 167 h 167"/>
                <a:gd name="T18" fmla="*/ 127 w 129"/>
                <a:gd name="T19" fmla="*/ 166 h 167"/>
                <a:gd name="T20" fmla="*/ 64 w 129"/>
                <a:gd name="T21" fmla="*/ 120 h 167"/>
                <a:gd name="T22" fmla="*/ 44 w 129"/>
                <a:gd name="T23" fmla="*/ 79 h 167"/>
                <a:gd name="T24" fmla="*/ 27 w 129"/>
                <a:gd name="T25" fmla="*/ 38 h 167"/>
                <a:gd name="T26" fmla="*/ 14 w 129"/>
                <a:gd name="T27" fmla="*/ 15 h 167"/>
                <a:gd name="T28" fmla="*/ 13 w 129"/>
                <a:gd name="T29" fmla="*/ 14 h 167"/>
                <a:gd name="T30" fmla="*/ 13 w 129"/>
                <a:gd name="T31" fmla="*/ 13 h 167"/>
                <a:gd name="T32" fmla="*/ 13 w 129"/>
                <a:gd name="T33" fmla="*/ 13 h 167"/>
                <a:gd name="T34" fmla="*/ 1 w 129"/>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67">
                  <a:moveTo>
                    <a:pt x="1" y="0"/>
                  </a:moveTo>
                  <a:cubicBezTo>
                    <a:pt x="0" y="1"/>
                    <a:pt x="0" y="1"/>
                    <a:pt x="0" y="1"/>
                  </a:cubicBezTo>
                  <a:cubicBezTo>
                    <a:pt x="11" y="10"/>
                    <a:pt x="19" y="23"/>
                    <a:pt x="26" y="39"/>
                  </a:cubicBezTo>
                  <a:cubicBezTo>
                    <a:pt x="37" y="67"/>
                    <a:pt x="43" y="79"/>
                    <a:pt x="43" y="80"/>
                  </a:cubicBezTo>
                  <a:cubicBezTo>
                    <a:pt x="43" y="80"/>
                    <a:pt x="48" y="92"/>
                    <a:pt x="63" y="120"/>
                  </a:cubicBezTo>
                  <a:cubicBezTo>
                    <a:pt x="68" y="129"/>
                    <a:pt x="73" y="136"/>
                    <a:pt x="79" y="142"/>
                  </a:cubicBezTo>
                  <a:cubicBezTo>
                    <a:pt x="79" y="142"/>
                    <a:pt x="80" y="142"/>
                    <a:pt x="80" y="142"/>
                  </a:cubicBezTo>
                  <a:cubicBezTo>
                    <a:pt x="80" y="143"/>
                    <a:pt x="80" y="143"/>
                    <a:pt x="80" y="143"/>
                  </a:cubicBezTo>
                  <a:cubicBezTo>
                    <a:pt x="93" y="156"/>
                    <a:pt x="110" y="164"/>
                    <a:pt x="129" y="167"/>
                  </a:cubicBezTo>
                  <a:cubicBezTo>
                    <a:pt x="127" y="166"/>
                    <a:pt x="127" y="166"/>
                    <a:pt x="127" y="166"/>
                  </a:cubicBezTo>
                  <a:cubicBezTo>
                    <a:pt x="99" y="161"/>
                    <a:pt x="79" y="146"/>
                    <a:pt x="64" y="120"/>
                  </a:cubicBezTo>
                  <a:cubicBezTo>
                    <a:pt x="49" y="92"/>
                    <a:pt x="44" y="79"/>
                    <a:pt x="44" y="79"/>
                  </a:cubicBezTo>
                  <a:cubicBezTo>
                    <a:pt x="44" y="79"/>
                    <a:pt x="39" y="67"/>
                    <a:pt x="27" y="38"/>
                  </a:cubicBezTo>
                  <a:cubicBezTo>
                    <a:pt x="23" y="29"/>
                    <a:pt x="19" y="22"/>
                    <a:pt x="14" y="15"/>
                  </a:cubicBezTo>
                  <a:cubicBezTo>
                    <a:pt x="13" y="14"/>
                    <a:pt x="13" y="14"/>
                    <a:pt x="13" y="14"/>
                  </a:cubicBezTo>
                  <a:cubicBezTo>
                    <a:pt x="13" y="13"/>
                    <a:pt x="13" y="13"/>
                    <a:pt x="13" y="13"/>
                  </a:cubicBezTo>
                  <a:cubicBezTo>
                    <a:pt x="13" y="13"/>
                    <a:pt x="13" y="13"/>
                    <a:pt x="13" y="13"/>
                  </a:cubicBezTo>
                  <a:cubicBezTo>
                    <a:pt x="9" y="8"/>
                    <a:pt x="5" y="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7" name="Freeform 113"/>
            <p:cNvSpPr>
              <a:spLocks/>
            </p:cNvSpPr>
            <p:nvPr/>
          </p:nvSpPr>
          <p:spPr bwMode="auto">
            <a:xfrm>
              <a:off x="5120034" y="5740401"/>
              <a:ext cx="3175" cy="6350"/>
            </a:xfrm>
            <a:custGeom>
              <a:avLst/>
              <a:gdLst>
                <a:gd name="T0" fmla="*/ 0 w 2"/>
                <a:gd name="T1" fmla="*/ 2 h 4"/>
                <a:gd name="T2" fmla="*/ 2 w 2"/>
                <a:gd name="T3" fmla="*/ 4 h 4"/>
                <a:gd name="T4" fmla="*/ 0 w 2"/>
                <a:gd name="T5" fmla="*/ 0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0" y="0"/>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8" name="Freeform 114"/>
            <p:cNvSpPr>
              <a:spLocks/>
            </p:cNvSpPr>
            <p:nvPr/>
          </p:nvSpPr>
          <p:spPr bwMode="auto">
            <a:xfrm>
              <a:off x="5547072" y="6315076"/>
              <a:ext cx="7938" cy="3175"/>
            </a:xfrm>
            <a:custGeom>
              <a:avLst/>
              <a:gdLst>
                <a:gd name="T0" fmla="*/ 5 w 5"/>
                <a:gd name="T1" fmla="*/ 0 h 2"/>
                <a:gd name="T2" fmla="*/ 0 w 5"/>
                <a:gd name="T3" fmla="*/ 0 h 2"/>
                <a:gd name="T4" fmla="*/ 5 w 5"/>
                <a:gd name="T5" fmla="*/ 2 h 2"/>
                <a:gd name="T6" fmla="*/ 5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0" y="0"/>
                  </a:lnTo>
                  <a:lnTo>
                    <a:pt x="5"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9" name="Freeform 115"/>
            <p:cNvSpPr>
              <a:spLocks/>
            </p:cNvSpPr>
            <p:nvPr/>
          </p:nvSpPr>
          <p:spPr bwMode="auto">
            <a:xfrm>
              <a:off x="5024784" y="5754688"/>
              <a:ext cx="350838" cy="477838"/>
            </a:xfrm>
            <a:custGeom>
              <a:avLst/>
              <a:gdLst>
                <a:gd name="T0" fmla="*/ 30 w 93"/>
                <a:gd name="T1" fmla="*/ 75 h 127"/>
                <a:gd name="T2" fmla="*/ 13 w 93"/>
                <a:gd name="T3" fmla="*/ 33 h 127"/>
                <a:gd name="T4" fmla="*/ 1 w 93"/>
                <a:gd name="T5" fmla="*/ 0 h 127"/>
                <a:gd name="T6" fmla="*/ 0 w 93"/>
                <a:gd name="T7" fmla="*/ 1 h 127"/>
                <a:gd name="T8" fmla="*/ 11 w 93"/>
                <a:gd name="T9" fmla="*/ 34 h 127"/>
                <a:gd name="T10" fmla="*/ 29 w 93"/>
                <a:gd name="T11" fmla="*/ 76 h 127"/>
                <a:gd name="T12" fmla="*/ 44 w 93"/>
                <a:gd name="T13" fmla="*/ 99 h 127"/>
                <a:gd name="T14" fmla="*/ 44 w 93"/>
                <a:gd name="T15" fmla="*/ 99 h 127"/>
                <a:gd name="T16" fmla="*/ 44 w 93"/>
                <a:gd name="T17" fmla="*/ 100 h 127"/>
                <a:gd name="T18" fmla="*/ 93 w 93"/>
                <a:gd name="T19" fmla="*/ 127 h 127"/>
                <a:gd name="T20" fmla="*/ 92 w 93"/>
                <a:gd name="T21" fmla="*/ 126 h 127"/>
                <a:gd name="T22" fmla="*/ 91 w 93"/>
                <a:gd name="T23" fmla="*/ 125 h 127"/>
                <a:gd name="T24" fmla="*/ 30 w 93"/>
                <a:gd name="T25"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27">
                  <a:moveTo>
                    <a:pt x="30" y="75"/>
                  </a:moveTo>
                  <a:cubicBezTo>
                    <a:pt x="17" y="46"/>
                    <a:pt x="13" y="34"/>
                    <a:pt x="13" y="33"/>
                  </a:cubicBezTo>
                  <a:cubicBezTo>
                    <a:pt x="1" y="0"/>
                    <a:pt x="1" y="0"/>
                    <a:pt x="1" y="0"/>
                  </a:cubicBezTo>
                  <a:cubicBezTo>
                    <a:pt x="0" y="1"/>
                    <a:pt x="0" y="1"/>
                    <a:pt x="0" y="1"/>
                  </a:cubicBezTo>
                  <a:cubicBezTo>
                    <a:pt x="11" y="34"/>
                    <a:pt x="11" y="34"/>
                    <a:pt x="11" y="34"/>
                  </a:cubicBezTo>
                  <a:cubicBezTo>
                    <a:pt x="11" y="34"/>
                    <a:pt x="15" y="47"/>
                    <a:pt x="29" y="76"/>
                  </a:cubicBezTo>
                  <a:cubicBezTo>
                    <a:pt x="33" y="84"/>
                    <a:pt x="38" y="92"/>
                    <a:pt x="44" y="99"/>
                  </a:cubicBezTo>
                  <a:cubicBezTo>
                    <a:pt x="44" y="99"/>
                    <a:pt x="44" y="99"/>
                    <a:pt x="44" y="99"/>
                  </a:cubicBezTo>
                  <a:cubicBezTo>
                    <a:pt x="44" y="100"/>
                    <a:pt x="44" y="100"/>
                    <a:pt x="44" y="100"/>
                  </a:cubicBezTo>
                  <a:cubicBezTo>
                    <a:pt x="57" y="113"/>
                    <a:pt x="74" y="123"/>
                    <a:pt x="93" y="127"/>
                  </a:cubicBezTo>
                  <a:cubicBezTo>
                    <a:pt x="92" y="126"/>
                    <a:pt x="92" y="126"/>
                    <a:pt x="92" y="126"/>
                  </a:cubicBezTo>
                  <a:cubicBezTo>
                    <a:pt x="91" y="125"/>
                    <a:pt x="91" y="125"/>
                    <a:pt x="91" y="125"/>
                  </a:cubicBezTo>
                  <a:cubicBezTo>
                    <a:pt x="63" y="119"/>
                    <a:pt x="43" y="102"/>
                    <a:pt x="30" y="7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0" name="Freeform 116"/>
            <p:cNvSpPr>
              <a:spLocks/>
            </p:cNvSpPr>
            <p:nvPr/>
          </p:nvSpPr>
          <p:spPr bwMode="auto">
            <a:xfrm>
              <a:off x="5367684" y="6224588"/>
              <a:ext cx="3175" cy="3175"/>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1" name="Freeform 117"/>
            <p:cNvSpPr>
              <a:spLocks/>
            </p:cNvSpPr>
            <p:nvPr/>
          </p:nvSpPr>
          <p:spPr bwMode="auto">
            <a:xfrm>
              <a:off x="4942234" y="5859463"/>
              <a:ext cx="249238" cy="271463"/>
            </a:xfrm>
            <a:custGeom>
              <a:avLst/>
              <a:gdLst>
                <a:gd name="T0" fmla="*/ 8 w 66"/>
                <a:gd name="T1" fmla="*/ 17 h 72"/>
                <a:gd name="T2" fmla="*/ 1 w 66"/>
                <a:gd name="T3" fmla="*/ 0 h 72"/>
                <a:gd name="T4" fmla="*/ 0 w 66"/>
                <a:gd name="T5" fmla="*/ 1 h 72"/>
                <a:gd name="T6" fmla="*/ 6 w 66"/>
                <a:gd name="T7" fmla="*/ 17 h 72"/>
                <a:gd name="T8" fmla="*/ 20 w 66"/>
                <a:gd name="T9" fmla="*/ 42 h 72"/>
                <a:gd name="T10" fmla="*/ 22 w 66"/>
                <a:gd name="T11" fmla="*/ 43 h 72"/>
                <a:gd name="T12" fmla="*/ 22 w 66"/>
                <a:gd name="T13" fmla="*/ 44 h 72"/>
                <a:gd name="T14" fmla="*/ 66 w 66"/>
                <a:gd name="T15" fmla="*/ 72 h 72"/>
                <a:gd name="T16" fmla="*/ 66 w 66"/>
                <a:gd name="T17" fmla="*/ 72 h 72"/>
                <a:gd name="T18" fmla="*/ 66 w 66"/>
                <a:gd name="T19" fmla="*/ 71 h 72"/>
                <a:gd name="T20" fmla="*/ 8 w 66"/>
                <a:gd name="T21" fmla="*/ 1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72">
                  <a:moveTo>
                    <a:pt x="8" y="17"/>
                  </a:moveTo>
                  <a:cubicBezTo>
                    <a:pt x="5" y="10"/>
                    <a:pt x="3" y="5"/>
                    <a:pt x="1" y="0"/>
                  </a:cubicBezTo>
                  <a:cubicBezTo>
                    <a:pt x="0" y="1"/>
                    <a:pt x="0" y="1"/>
                    <a:pt x="0" y="1"/>
                  </a:cubicBezTo>
                  <a:cubicBezTo>
                    <a:pt x="2" y="6"/>
                    <a:pt x="4" y="11"/>
                    <a:pt x="6" y="17"/>
                  </a:cubicBezTo>
                  <a:cubicBezTo>
                    <a:pt x="10" y="27"/>
                    <a:pt x="15" y="35"/>
                    <a:pt x="20" y="42"/>
                  </a:cubicBezTo>
                  <a:cubicBezTo>
                    <a:pt x="22" y="43"/>
                    <a:pt x="22" y="43"/>
                    <a:pt x="22" y="43"/>
                  </a:cubicBezTo>
                  <a:cubicBezTo>
                    <a:pt x="22" y="44"/>
                    <a:pt x="22" y="44"/>
                    <a:pt x="22" y="44"/>
                  </a:cubicBezTo>
                  <a:cubicBezTo>
                    <a:pt x="33" y="58"/>
                    <a:pt x="48" y="67"/>
                    <a:pt x="66" y="72"/>
                  </a:cubicBezTo>
                  <a:cubicBezTo>
                    <a:pt x="66" y="72"/>
                    <a:pt x="66" y="72"/>
                    <a:pt x="66" y="72"/>
                  </a:cubicBezTo>
                  <a:cubicBezTo>
                    <a:pt x="66" y="71"/>
                    <a:pt x="66" y="71"/>
                    <a:pt x="66" y="71"/>
                  </a:cubicBezTo>
                  <a:cubicBezTo>
                    <a:pt x="38" y="63"/>
                    <a:pt x="19" y="45"/>
                    <a:pt x="8" y="1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2" name="Freeform 118"/>
            <p:cNvSpPr>
              <a:spLocks/>
            </p:cNvSpPr>
            <p:nvPr/>
          </p:nvSpPr>
          <p:spPr bwMode="auto">
            <a:xfrm>
              <a:off x="5191472" y="6126163"/>
              <a:ext cx="0" cy="476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3" name="Freeform 119"/>
            <p:cNvSpPr>
              <a:spLocks/>
            </p:cNvSpPr>
            <p:nvPr/>
          </p:nvSpPr>
          <p:spPr bwMode="auto">
            <a:xfrm>
              <a:off x="4889847" y="5935663"/>
              <a:ext cx="134938" cy="90488"/>
            </a:xfrm>
            <a:custGeom>
              <a:avLst/>
              <a:gdLst>
                <a:gd name="T0" fmla="*/ 0 w 36"/>
                <a:gd name="T1" fmla="*/ 0 h 24"/>
                <a:gd name="T2" fmla="*/ 0 w 36"/>
                <a:gd name="T3" fmla="*/ 0 h 24"/>
                <a:gd name="T4" fmla="*/ 0 w 36"/>
                <a:gd name="T5" fmla="*/ 1 h 24"/>
                <a:gd name="T6" fmla="*/ 36 w 36"/>
                <a:gd name="T7" fmla="*/ 24 h 24"/>
                <a:gd name="T8" fmla="*/ 34 w 36"/>
                <a:gd name="T9" fmla="*/ 22 h 24"/>
                <a:gd name="T10" fmla="*/ 0 w 36"/>
                <a:gd name="T11" fmla="*/ 0 h 24"/>
              </a:gdLst>
              <a:ahLst/>
              <a:cxnLst>
                <a:cxn ang="0">
                  <a:pos x="T0" y="T1"/>
                </a:cxn>
                <a:cxn ang="0">
                  <a:pos x="T2" y="T3"/>
                </a:cxn>
                <a:cxn ang="0">
                  <a:pos x="T4" y="T5"/>
                </a:cxn>
                <a:cxn ang="0">
                  <a:pos x="T6" y="T7"/>
                </a:cxn>
                <a:cxn ang="0">
                  <a:pos x="T8" y="T9"/>
                </a:cxn>
                <a:cxn ang="0">
                  <a:pos x="T10" y="T11"/>
                </a:cxn>
              </a:cxnLst>
              <a:rect l="0" t="0" r="r" b="b"/>
              <a:pathLst>
                <a:path w="36" h="24">
                  <a:moveTo>
                    <a:pt x="0" y="0"/>
                  </a:moveTo>
                  <a:cubicBezTo>
                    <a:pt x="0" y="0"/>
                    <a:pt x="0" y="0"/>
                    <a:pt x="0" y="0"/>
                  </a:cubicBezTo>
                  <a:cubicBezTo>
                    <a:pt x="0" y="1"/>
                    <a:pt x="0" y="1"/>
                    <a:pt x="0" y="1"/>
                  </a:cubicBezTo>
                  <a:cubicBezTo>
                    <a:pt x="9" y="11"/>
                    <a:pt x="21" y="19"/>
                    <a:pt x="36" y="24"/>
                  </a:cubicBezTo>
                  <a:cubicBezTo>
                    <a:pt x="34" y="22"/>
                    <a:pt x="34" y="22"/>
                    <a:pt x="34" y="22"/>
                  </a:cubicBezTo>
                  <a:cubicBezTo>
                    <a:pt x="21" y="17"/>
                    <a:pt x="9" y="9"/>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4" name="Freeform 120"/>
            <p:cNvSpPr>
              <a:spLocks/>
            </p:cNvSpPr>
            <p:nvPr/>
          </p:nvSpPr>
          <p:spPr bwMode="auto">
            <a:xfrm>
              <a:off x="5018434" y="6018213"/>
              <a:ext cx="6350" cy="7938"/>
            </a:xfrm>
            <a:custGeom>
              <a:avLst/>
              <a:gdLst>
                <a:gd name="T0" fmla="*/ 4 w 4"/>
                <a:gd name="T1" fmla="*/ 2 h 5"/>
                <a:gd name="T2" fmla="*/ 0 w 4"/>
                <a:gd name="T3" fmla="*/ 0 h 5"/>
                <a:gd name="T4" fmla="*/ 4 w 4"/>
                <a:gd name="T5" fmla="*/ 5 h 5"/>
                <a:gd name="T6" fmla="*/ 4 w 4"/>
                <a:gd name="T7" fmla="*/ 2 h 5"/>
              </a:gdLst>
              <a:ahLst/>
              <a:cxnLst>
                <a:cxn ang="0">
                  <a:pos x="T0" y="T1"/>
                </a:cxn>
                <a:cxn ang="0">
                  <a:pos x="T2" y="T3"/>
                </a:cxn>
                <a:cxn ang="0">
                  <a:pos x="T4" y="T5"/>
                </a:cxn>
                <a:cxn ang="0">
                  <a:pos x="T6" y="T7"/>
                </a:cxn>
              </a:cxnLst>
              <a:rect l="0" t="0" r="r" b="b"/>
              <a:pathLst>
                <a:path w="4" h="5">
                  <a:moveTo>
                    <a:pt x="4" y="2"/>
                  </a:moveTo>
                  <a:lnTo>
                    <a:pt x="0" y="0"/>
                  </a:lnTo>
                  <a:lnTo>
                    <a:pt x="4"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5" name="Freeform 121"/>
            <p:cNvSpPr>
              <a:spLocks/>
            </p:cNvSpPr>
            <p:nvPr/>
          </p:nvSpPr>
          <p:spPr bwMode="auto">
            <a:xfrm>
              <a:off x="5937597" y="6161088"/>
              <a:ext cx="120650" cy="25400"/>
            </a:xfrm>
            <a:custGeom>
              <a:avLst/>
              <a:gdLst>
                <a:gd name="T0" fmla="*/ 31 w 32"/>
                <a:gd name="T1" fmla="*/ 7 h 7"/>
                <a:gd name="T2" fmla="*/ 31 w 32"/>
                <a:gd name="T3" fmla="*/ 7 h 7"/>
                <a:gd name="T4" fmla="*/ 32 w 32"/>
                <a:gd name="T5" fmla="*/ 6 h 7"/>
                <a:gd name="T6" fmla="*/ 32 w 32"/>
                <a:gd name="T7" fmla="*/ 5 h 7"/>
                <a:gd name="T8" fmla="*/ 26 w 32"/>
                <a:gd name="T9" fmla="*/ 3 h 7"/>
                <a:gd name="T10" fmla="*/ 0 w 32"/>
                <a:gd name="T11" fmla="*/ 0 h 7"/>
                <a:gd name="T12" fmla="*/ 1 w 32"/>
                <a:gd name="T13" fmla="*/ 0 h 7"/>
                <a:gd name="T14" fmla="*/ 2 w 32"/>
                <a:gd name="T15" fmla="*/ 1 h 7"/>
                <a:gd name="T16" fmla="*/ 31 w 32"/>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
                  <a:moveTo>
                    <a:pt x="31" y="7"/>
                  </a:moveTo>
                  <a:cubicBezTo>
                    <a:pt x="31" y="7"/>
                    <a:pt x="31" y="7"/>
                    <a:pt x="31" y="7"/>
                  </a:cubicBezTo>
                  <a:cubicBezTo>
                    <a:pt x="32" y="6"/>
                    <a:pt x="32" y="6"/>
                    <a:pt x="32" y="6"/>
                  </a:cubicBezTo>
                  <a:cubicBezTo>
                    <a:pt x="32" y="5"/>
                    <a:pt x="32" y="5"/>
                    <a:pt x="32" y="5"/>
                  </a:cubicBezTo>
                  <a:cubicBezTo>
                    <a:pt x="30" y="5"/>
                    <a:pt x="28" y="4"/>
                    <a:pt x="26" y="3"/>
                  </a:cubicBezTo>
                  <a:cubicBezTo>
                    <a:pt x="18" y="1"/>
                    <a:pt x="9" y="0"/>
                    <a:pt x="0" y="0"/>
                  </a:cubicBezTo>
                  <a:cubicBezTo>
                    <a:pt x="1" y="0"/>
                    <a:pt x="1" y="0"/>
                    <a:pt x="1" y="0"/>
                  </a:cubicBezTo>
                  <a:cubicBezTo>
                    <a:pt x="2" y="1"/>
                    <a:pt x="2" y="1"/>
                    <a:pt x="2" y="1"/>
                  </a:cubicBezTo>
                  <a:cubicBezTo>
                    <a:pt x="13" y="1"/>
                    <a:pt x="22" y="3"/>
                    <a:pt x="31" y="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6" name="Freeform 122"/>
            <p:cNvSpPr>
              <a:spLocks/>
            </p:cNvSpPr>
            <p:nvPr/>
          </p:nvSpPr>
          <p:spPr bwMode="auto">
            <a:xfrm>
              <a:off x="5766147" y="6097588"/>
              <a:ext cx="269875" cy="165100"/>
            </a:xfrm>
            <a:custGeom>
              <a:avLst/>
              <a:gdLst>
                <a:gd name="T0" fmla="*/ 66 w 72"/>
                <a:gd name="T1" fmla="*/ 37 h 44"/>
                <a:gd name="T2" fmla="*/ 72 w 72"/>
                <a:gd name="T3" fmla="*/ 44 h 44"/>
                <a:gd name="T4" fmla="*/ 72 w 72"/>
                <a:gd name="T5" fmla="*/ 43 h 44"/>
                <a:gd name="T6" fmla="*/ 67 w 72"/>
                <a:gd name="T7" fmla="*/ 36 h 44"/>
                <a:gd name="T8" fmla="*/ 48 w 72"/>
                <a:gd name="T9" fmla="*/ 18 h 44"/>
                <a:gd name="T10" fmla="*/ 47 w 72"/>
                <a:gd name="T11" fmla="*/ 18 h 44"/>
                <a:gd name="T12" fmla="*/ 47 w 72"/>
                <a:gd name="T13" fmla="*/ 17 h 44"/>
                <a:gd name="T14" fmla="*/ 25 w 72"/>
                <a:gd name="T15" fmla="*/ 5 h 44"/>
                <a:gd name="T16" fmla="*/ 0 w 72"/>
                <a:gd name="T17" fmla="*/ 0 h 44"/>
                <a:gd name="T18" fmla="*/ 0 w 72"/>
                <a:gd name="T19" fmla="*/ 0 h 44"/>
                <a:gd name="T20" fmla="*/ 1 w 72"/>
                <a:gd name="T21" fmla="*/ 1 h 44"/>
                <a:gd name="T22" fmla="*/ 66 w 72"/>
                <a:gd name="T23"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44">
                  <a:moveTo>
                    <a:pt x="66" y="37"/>
                  </a:moveTo>
                  <a:cubicBezTo>
                    <a:pt x="72" y="44"/>
                    <a:pt x="72" y="44"/>
                    <a:pt x="72" y="44"/>
                  </a:cubicBezTo>
                  <a:cubicBezTo>
                    <a:pt x="72" y="43"/>
                    <a:pt x="72" y="43"/>
                    <a:pt x="72" y="43"/>
                  </a:cubicBezTo>
                  <a:cubicBezTo>
                    <a:pt x="67" y="36"/>
                    <a:pt x="67" y="36"/>
                    <a:pt x="67" y="36"/>
                  </a:cubicBezTo>
                  <a:cubicBezTo>
                    <a:pt x="61" y="29"/>
                    <a:pt x="55" y="23"/>
                    <a:pt x="48" y="18"/>
                  </a:cubicBezTo>
                  <a:cubicBezTo>
                    <a:pt x="47" y="18"/>
                    <a:pt x="47" y="18"/>
                    <a:pt x="47" y="18"/>
                  </a:cubicBezTo>
                  <a:cubicBezTo>
                    <a:pt x="47" y="17"/>
                    <a:pt x="47" y="17"/>
                    <a:pt x="47" y="17"/>
                  </a:cubicBezTo>
                  <a:cubicBezTo>
                    <a:pt x="40" y="12"/>
                    <a:pt x="33" y="8"/>
                    <a:pt x="25" y="5"/>
                  </a:cubicBezTo>
                  <a:cubicBezTo>
                    <a:pt x="17" y="2"/>
                    <a:pt x="8" y="1"/>
                    <a:pt x="0" y="0"/>
                  </a:cubicBezTo>
                  <a:cubicBezTo>
                    <a:pt x="0" y="0"/>
                    <a:pt x="0" y="0"/>
                    <a:pt x="0" y="0"/>
                  </a:cubicBezTo>
                  <a:cubicBezTo>
                    <a:pt x="1" y="1"/>
                    <a:pt x="1" y="1"/>
                    <a:pt x="1" y="1"/>
                  </a:cubicBezTo>
                  <a:cubicBezTo>
                    <a:pt x="28" y="4"/>
                    <a:pt x="47" y="15"/>
                    <a:pt x="66" y="3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7" name="Freeform 123"/>
            <p:cNvSpPr>
              <a:spLocks/>
            </p:cNvSpPr>
            <p:nvPr/>
          </p:nvSpPr>
          <p:spPr bwMode="auto">
            <a:xfrm>
              <a:off x="5942359" y="6161088"/>
              <a:ext cx="3175" cy="3175"/>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8" name="Freeform 124"/>
            <p:cNvSpPr>
              <a:spLocks/>
            </p:cNvSpPr>
            <p:nvPr/>
          </p:nvSpPr>
          <p:spPr bwMode="auto">
            <a:xfrm>
              <a:off x="5596284" y="6021388"/>
              <a:ext cx="401638" cy="368300"/>
            </a:xfrm>
            <a:custGeom>
              <a:avLst/>
              <a:gdLst>
                <a:gd name="T0" fmla="*/ 62 w 107"/>
                <a:gd name="T1" fmla="*/ 41 h 98"/>
                <a:gd name="T2" fmla="*/ 89 w 107"/>
                <a:gd name="T3" fmla="*/ 76 h 98"/>
                <a:gd name="T4" fmla="*/ 107 w 107"/>
                <a:gd name="T5" fmla="*/ 98 h 98"/>
                <a:gd name="T6" fmla="*/ 107 w 107"/>
                <a:gd name="T7" fmla="*/ 97 h 98"/>
                <a:gd name="T8" fmla="*/ 90 w 107"/>
                <a:gd name="T9" fmla="*/ 76 h 98"/>
                <a:gd name="T10" fmla="*/ 64 w 107"/>
                <a:gd name="T11" fmla="*/ 40 h 98"/>
                <a:gd name="T12" fmla="*/ 46 w 107"/>
                <a:gd name="T13" fmla="*/ 21 h 98"/>
                <a:gd name="T14" fmla="*/ 45 w 107"/>
                <a:gd name="T15" fmla="*/ 21 h 98"/>
                <a:gd name="T16" fmla="*/ 45 w 107"/>
                <a:gd name="T17" fmla="*/ 20 h 98"/>
                <a:gd name="T18" fmla="*/ 24 w 107"/>
                <a:gd name="T19" fmla="*/ 7 h 98"/>
                <a:gd name="T20" fmla="*/ 0 w 107"/>
                <a:gd name="T21" fmla="*/ 0 h 98"/>
                <a:gd name="T22" fmla="*/ 2 w 107"/>
                <a:gd name="T23" fmla="*/ 2 h 98"/>
                <a:gd name="T24" fmla="*/ 62 w 107"/>
                <a:gd name="T25"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98">
                  <a:moveTo>
                    <a:pt x="62" y="41"/>
                  </a:moveTo>
                  <a:cubicBezTo>
                    <a:pt x="81" y="66"/>
                    <a:pt x="89" y="76"/>
                    <a:pt x="89" y="76"/>
                  </a:cubicBezTo>
                  <a:cubicBezTo>
                    <a:pt x="89" y="77"/>
                    <a:pt x="94" y="83"/>
                    <a:pt x="107" y="98"/>
                  </a:cubicBezTo>
                  <a:cubicBezTo>
                    <a:pt x="107" y="97"/>
                    <a:pt x="107" y="97"/>
                    <a:pt x="107" y="97"/>
                  </a:cubicBezTo>
                  <a:cubicBezTo>
                    <a:pt x="95" y="82"/>
                    <a:pt x="90" y="76"/>
                    <a:pt x="90" y="76"/>
                  </a:cubicBezTo>
                  <a:cubicBezTo>
                    <a:pt x="90" y="76"/>
                    <a:pt x="82" y="65"/>
                    <a:pt x="64" y="40"/>
                  </a:cubicBezTo>
                  <a:cubicBezTo>
                    <a:pt x="58" y="33"/>
                    <a:pt x="52" y="27"/>
                    <a:pt x="46" y="21"/>
                  </a:cubicBezTo>
                  <a:cubicBezTo>
                    <a:pt x="45" y="21"/>
                    <a:pt x="45" y="21"/>
                    <a:pt x="45" y="21"/>
                  </a:cubicBezTo>
                  <a:cubicBezTo>
                    <a:pt x="45" y="20"/>
                    <a:pt x="45" y="20"/>
                    <a:pt x="45" y="20"/>
                  </a:cubicBezTo>
                  <a:cubicBezTo>
                    <a:pt x="39" y="15"/>
                    <a:pt x="31" y="10"/>
                    <a:pt x="24" y="7"/>
                  </a:cubicBezTo>
                  <a:cubicBezTo>
                    <a:pt x="16" y="3"/>
                    <a:pt x="8" y="1"/>
                    <a:pt x="0" y="0"/>
                  </a:cubicBezTo>
                  <a:cubicBezTo>
                    <a:pt x="2" y="2"/>
                    <a:pt x="2" y="2"/>
                    <a:pt x="2" y="2"/>
                  </a:cubicBezTo>
                  <a:cubicBezTo>
                    <a:pt x="27" y="6"/>
                    <a:pt x="46" y="18"/>
                    <a:pt x="62" y="4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49" name="Freeform 125"/>
            <p:cNvSpPr>
              <a:spLocks/>
            </p:cNvSpPr>
            <p:nvPr/>
          </p:nvSpPr>
          <p:spPr bwMode="auto">
            <a:xfrm>
              <a:off x="5766147" y="6097588"/>
              <a:ext cx="3175" cy="3175"/>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0" name="Freeform 126"/>
            <p:cNvSpPr>
              <a:spLocks/>
            </p:cNvSpPr>
            <p:nvPr/>
          </p:nvSpPr>
          <p:spPr bwMode="auto">
            <a:xfrm>
              <a:off x="5431184" y="5938838"/>
              <a:ext cx="544513" cy="541338"/>
            </a:xfrm>
            <a:custGeom>
              <a:avLst/>
              <a:gdLst>
                <a:gd name="T0" fmla="*/ 61 w 145"/>
                <a:gd name="T1" fmla="*/ 45 h 144"/>
                <a:gd name="T2" fmla="*/ 86 w 145"/>
                <a:gd name="T3" fmla="*/ 82 h 144"/>
                <a:gd name="T4" fmla="*/ 113 w 145"/>
                <a:gd name="T5" fmla="*/ 118 h 144"/>
                <a:gd name="T6" fmla="*/ 133 w 145"/>
                <a:gd name="T7" fmla="*/ 137 h 144"/>
                <a:gd name="T8" fmla="*/ 134 w 145"/>
                <a:gd name="T9" fmla="*/ 137 h 144"/>
                <a:gd name="T10" fmla="*/ 134 w 145"/>
                <a:gd name="T11" fmla="*/ 137 h 144"/>
                <a:gd name="T12" fmla="*/ 144 w 145"/>
                <a:gd name="T13" fmla="*/ 144 h 144"/>
                <a:gd name="T14" fmla="*/ 144 w 145"/>
                <a:gd name="T15" fmla="*/ 143 h 144"/>
                <a:gd name="T16" fmla="*/ 145 w 145"/>
                <a:gd name="T17" fmla="*/ 142 h 144"/>
                <a:gd name="T18" fmla="*/ 114 w 145"/>
                <a:gd name="T19" fmla="*/ 117 h 144"/>
                <a:gd name="T20" fmla="*/ 87 w 145"/>
                <a:gd name="T21" fmla="*/ 81 h 144"/>
                <a:gd name="T22" fmla="*/ 62 w 145"/>
                <a:gd name="T23" fmla="*/ 44 h 144"/>
                <a:gd name="T24" fmla="*/ 46 w 145"/>
                <a:gd name="T25" fmla="*/ 24 h 144"/>
                <a:gd name="T26" fmla="*/ 44 w 145"/>
                <a:gd name="T27" fmla="*/ 23 h 144"/>
                <a:gd name="T28" fmla="*/ 44 w 145"/>
                <a:gd name="T29" fmla="*/ 22 h 144"/>
                <a:gd name="T30" fmla="*/ 44 w 145"/>
                <a:gd name="T31" fmla="*/ 22 h 144"/>
                <a:gd name="T32" fmla="*/ 24 w 145"/>
                <a:gd name="T33" fmla="*/ 8 h 144"/>
                <a:gd name="T34" fmla="*/ 0 w 145"/>
                <a:gd name="T35" fmla="*/ 0 h 144"/>
                <a:gd name="T36" fmla="*/ 1 w 145"/>
                <a:gd name="T37" fmla="*/ 1 h 144"/>
                <a:gd name="T38" fmla="*/ 2 w 145"/>
                <a:gd name="T39" fmla="*/ 2 h 144"/>
                <a:gd name="T40" fmla="*/ 61 w 145"/>
                <a:gd name="T41" fmla="*/ 4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4">
                  <a:moveTo>
                    <a:pt x="61" y="45"/>
                  </a:moveTo>
                  <a:cubicBezTo>
                    <a:pt x="78" y="71"/>
                    <a:pt x="86" y="82"/>
                    <a:pt x="86" y="82"/>
                  </a:cubicBezTo>
                  <a:cubicBezTo>
                    <a:pt x="86" y="82"/>
                    <a:pt x="93" y="93"/>
                    <a:pt x="113" y="118"/>
                  </a:cubicBezTo>
                  <a:cubicBezTo>
                    <a:pt x="119" y="126"/>
                    <a:pt x="126" y="132"/>
                    <a:pt x="133" y="137"/>
                  </a:cubicBezTo>
                  <a:cubicBezTo>
                    <a:pt x="133" y="137"/>
                    <a:pt x="133" y="137"/>
                    <a:pt x="134" y="137"/>
                  </a:cubicBezTo>
                  <a:cubicBezTo>
                    <a:pt x="134" y="137"/>
                    <a:pt x="134" y="137"/>
                    <a:pt x="134" y="137"/>
                  </a:cubicBezTo>
                  <a:cubicBezTo>
                    <a:pt x="137" y="140"/>
                    <a:pt x="141" y="142"/>
                    <a:pt x="144" y="144"/>
                  </a:cubicBezTo>
                  <a:cubicBezTo>
                    <a:pt x="144" y="143"/>
                    <a:pt x="144" y="143"/>
                    <a:pt x="144" y="143"/>
                  </a:cubicBezTo>
                  <a:cubicBezTo>
                    <a:pt x="145" y="142"/>
                    <a:pt x="145" y="142"/>
                    <a:pt x="145" y="142"/>
                  </a:cubicBezTo>
                  <a:cubicBezTo>
                    <a:pt x="133" y="137"/>
                    <a:pt x="123" y="129"/>
                    <a:pt x="114" y="117"/>
                  </a:cubicBezTo>
                  <a:cubicBezTo>
                    <a:pt x="94" y="93"/>
                    <a:pt x="87" y="81"/>
                    <a:pt x="87" y="81"/>
                  </a:cubicBezTo>
                  <a:cubicBezTo>
                    <a:pt x="87" y="81"/>
                    <a:pt x="79" y="70"/>
                    <a:pt x="62" y="44"/>
                  </a:cubicBezTo>
                  <a:cubicBezTo>
                    <a:pt x="57" y="36"/>
                    <a:pt x="52" y="29"/>
                    <a:pt x="46" y="24"/>
                  </a:cubicBezTo>
                  <a:cubicBezTo>
                    <a:pt x="45" y="23"/>
                    <a:pt x="44" y="23"/>
                    <a:pt x="44" y="23"/>
                  </a:cubicBezTo>
                  <a:cubicBezTo>
                    <a:pt x="44" y="22"/>
                    <a:pt x="44" y="22"/>
                    <a:pt x="44" y="22"/>
                  </a:cubicBezTo>
                  <a:cubicBezTo>
                    <a:pt x="44" y="22"/>
                    <a:pt x="44" y="22"/>
                    <a:pt x="44" y="22"/>
                  </a:cubicBezTo>
                  <a:cubicBezTo>
                    <a:pt x="38" y="16"/>
                    <a:pt x="31" y="12"/>
                    <a:pt x="24" y="8"/>
                  </a:cubicBezTo>
                  <a:cubicBezTo>
                    <a:pt x="17" y="5"/>
                    <a:pt x="8" y="2"/>
                    <a:pt x="0" y="0"/>
                  </a:cubicBezTo>
                  <a:cubicBezTo>
                    <a:pt x="1" y="1"/>
                    <a:pt x="1" y="1"/>
                    <a:pt x="1" y="1"/>
                  </a:cubicBezTo>
                  <a:cubicBezTo>
                    <a:pt x="1" y="1"/>
                    <a:pt x="1" y="1"/>
                    <a:pt x="2" y="2"/>
                  </a:cubicBezTo>
                  <a:cubicBezTo>
                    <a:pt x="28" y="7"/>
                    <a:pt x="46" y="21"/>
                    <a:pt x="61" y="4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1" name="Freeform 127"/>
            <p:cNvSpPr>
              <a:spLocks/>
            </p:cNvSpPr>
            <p:nvPr/>
          </p:nvSpPr>
          <p:spPr bwMode="auto">
            <a:xfrm>
              <a:off x="5596284" y="6021388"/>
              <a:ext cx="7938" cy="7938"/>
            </a:xfrm>
            <a:custGeom>
              <a:avLst/>
              <a:gdLst>
                <a:gd name="T0" fmla="*/ 0 w 2"/>
                <a:gd name="T1" fmla="*/ 1 h 2"/>
                <a:gd name="T2" fmla="*/ 2 w 2"/>
                <a:gd name="T3" fmla="*/ 2 h 2"/>
                <a:gd name="T4" fmla="*/ 0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1" y="1"/>
                    <a:pt x="2" y="2"/>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2" name="Freeform 128"/>
            <p:cNvSpPr>
              <a:spLocks/>
            </p:cNvSpPr>
            <p:nvPr/>
          </p:nvSpPr>
          <p:spPr bwMode="auto">
            <a:xfrm>
              <a:off x="5269259" y="5845176"/>
              <a:ext cx="665163" cy="612775"/>
            </a:xfrm>
            <a:custGeom>
              <a:avLst/>
              <a:gdLst>
                <a:gd name="T0" fmla="*/ 0 w 177"/>
                <a:gd name="T1" fmla="*/ 0 h 163"/>
                <a:gd name="T2" fmla="*/ 1 w 177"/>
                <a:gd name="T3" fmla="*/ 1 h 163"/>
                <a:gd name="T4" fmla="*/ 58 w 177"/>
                <a:gd name="T5" fmla="*/ 48 h 163"/>
                <a:gd name="T6" fmla="*/ 80 w 177"/>
                <a:gd name="T7" fmla="*/ 87 h 163"/>
                <a:gd name="T8" fmla="*/ 105 w 177"/>
                <a:gd name="T9" fmla="*/ 125 h 163"/>
                <a:gd name="T10" fmla="*/ 177 w 177"/>
                <a:gd name="T11" fmla="*/ 163 h 163"/>
                <a:gd name="T12" fmla="*/ 177 w 177"/>
                <a:gd name="T13" fmla="*/ 162 h 163"/>
                <a:gd name="T14" fmla="*/ 176 w 177"/>
                <a:gd name="T15" fmla="*/ 162 h 163"/>
                <a:gd name="T16" fmla="*/ 106 w 177"/>
                <a:gd name="T17" fmla="*/ 124 h 163"/>
                <a:gd name="T18" fmla="*/ 82 w 177"/>
                <a:gd name="T19" fmla="*/ 86 h 163"/>
                <a:gd name="T20" fmla="*/ 59 w 177"/>
                <a:gd name="T21" fmla="*/ 48 h 163"/>
                <a:gd name="T22" fmla="*/ 45 w 177"/>
                <a:gd name="T23" fmla="*/ 27 h 163"/>
                <a:gd name="T24" fmla="*/ 44 w 177"/>
                <a:gd name="T25" fmla="*/ 26 h 163"/>
                <a:gd name="T26" fmla="*/ 44 w 177"/>
                <a:gd name="T27" fmla="*/ 26 h 163"/>
                <a:gd name="T28" fmla="*/ 24 w 177"/>
                <a:gd name="T29" fmla="*/ 9 h 163"/>
                <a:gd name="T30" fmla="*/ 0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0" y="0"/>
                  </a:moveTo>
                  <a:cubicBezTo>
                    <a:pt x="1" y="1"/>
                    <a:pt x="1" y="1"/>
                    <a:pt x="1" y="1"/>
                  </a:cubicBezTo>
                  <a:cubicBezTo>
                    <a:pt x="27" y="8"/>
                    <a:pt x="44" y="23"/>
                    <a:pt x="58" y="48"/>
                  </a:cubicBezTo>
                  <a:cubicBezTo>
                    <a:pt x="73" y="75"/>
                    <a:pt x="81" y="87"/>
                    <a:pt x="80" y="87"/>
                  </a:cubicBezTo>
                  <a:cubicBezTo>
                    <a:pt x="81" y="87"/>
                    <a:pt x="87" y="99"/>
                    <a:pt x="105" y="125"/>
                  </a:cubicBezTo>
                  <a:cubicBezTo>
                    <a:pt x="123" y="149"/>
                    <a:pt x="148" y="162"/>
                    <a:pt x="177" y="163"/>
                  </a:cubicBezTo>
                  <a:cubicBezTo>
                    <a:pt x="177" y="162"/>
                    <a:pt x="177" y="162"/>
                    <a:pt x="177" y="162"/>
                  </a:cubicBezTo>
                  <a:cubicBezTo>
                    <a:pt x="176" y="162"/>
                    <a:pt x="176" y="162"/>
                    <a:pt x="176" y="162"/>
                  </a:cubicBezTo>
                  <a:cubicBezTo>
                    <a:pt x="147" y="161"/>
                    <a:pt x="124" y="148"/>
                    <a:pt x="106" y="124"/>
                  </a:cubicBezTo>
                  <a:cubicBezTo>
                    <a:pt x="88" y="98"/>
                    <a:pt x="82" y="86"/>
                    <a:pt x="82" y="86"/>
                  </a:cubicBezTo>
                  <a:cubicBezTo>
                    <a:pt x="82" y="86"/>
                    <a:pt x="75" y="74"/>
                    <a:pt x="59" y="48"/>
                  </a:cubicBezTo>
                  <a:cubicBezTo>
                    <a:pt x="55" y="40"/>
                    <a:pt x="50" y="33"/>
                    <a:pt x="45" y="27"/>
                  </a:cubicBezTo>
                  <a:cubicBezTo>
                    <a:pt x="44" y="26"/>
                    <a:pt x="44" y="26"/>
                    <a:pt x="44" y="26"/>
                  </a:cubicBezTo>
                  <a:cubicBezTo>
                    <a:pt x="44" y="26"/>
                    <a:pt x="44" y="26"/>
                    <a:pt x="44" y="26"/>
                  </a:cubicBezTo>
                  <a:cubicBezTo>
                    <a:pt x="38" y="19"/>
                    <a:pt x="31" y="14"/>
                    <a:pt x="24" y="9"/>
                  </a:cubicBezTo>
                  <a:cubicBezTo>
                    <a:pt x="17" y="5"/>
                    <a:pt x="9"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3" name="Freeform 129"/>
            <p:cNvSpPr>
              <a:spLocks/>
            </p:cNvSpPr>
            <p:nvPr/>
          </p:nvSpPr>
          <p:spPr bwMode="auto">
            <a:xfrm>
              <a:off x="5931247" y="645318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4" name="Freeform 130"/>
            <p:cNvSpPr>
              <a:spLocks/>
            </p:cNvSpPr>
            <p:nvPr/>
          </p:nvSpPr>
          <p:spPr bwMode="auto">
            <a:xfrm>
              <a:off x="5434359" y="5943601"/>
              <a:ext cx="4763"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5" name="Freeform 131"/>
            <p:cNvSpPr>
              <a:spLocks/>
            </p:cNvSpPr>
            <p:nvPr/>
          </p:nvSpPr>
          <p:spPr bwMode="auto">
            <a:xfrm>
              <a:off x="4070697" y="4879976"/>
              <a:ext cx="1003300" cy="1058863"/>
            </a:xfrm>
            <a:custGeom>
              <a:avLst/>
              <a:gdLst>
                <a:gd name="T0" fmla="*/ 26 w 267"/>
                <a:gd name="T1" fmla="*/ 78 h 282"/>
                <a:gd name="T2" fmla="*/ 57 w 267"/>
                <a:gd name="T3" fmla="*/ 120 h 282"/>
                <a:gd name="T4" fmla="*/ 57 w 267"/>
                <a:gd name="T5" fmla="*/ 120 h 282"/>
                <a:gd name="T6" fmla="*/ 93 w 267"/>
                <a:gd name="T7" fmla="*/ 163 h 282"/>
                <a:gd name="T8" fmla="*/ 129 w 267"/>
                <a:gd name="T9" fmla="*/ 202 h 282"/>
                <a:gd name="T10" fmla="*/ 168 w 267"/>
                <a:gd name="T11" fmla="*/ 238 h 282"/>
                <a:gd name="T12" fmla="*/ 210 w 267"/>
                <a:gd name="T13" fmla="*/ 273 h 282"/>
                <a:gd name="T14" fmla="*/ 210 w 267"/>
                <a:gd name="T15" fmla="*/ 272 h 282"/>
                <a:gd name="T16" fmla="*/ 218 w 267"/>
                <a:gd name="T17" fmla="*/ 282 h 282"/>
                <a:gd name="T18" fmla="*/ 218 w 267"/>
                <a:gd name="T19" fmla="*/ 281 h 282"/>
                <a:gd name="T20" fmla="*/ 218 w 267"/>
                <a:gd name="T21" fmla="*/ 281 h 282"/>
                <a:gd name="T22" fmla="*/ 232 w 267"/>
                <a:gd name="T23" fmla="*/ 262 h 282"/>
                <a:gd name="T24" fmla="*/ 233 w 267"/>
                <a:gd name="T25" fmla="*/ 261 h 282"/>
                <a:gd name="T26" fmla="*/ 254 w 267"/>
                <a:gd name="T27" fmla="*/ 234 h 282"/>
                <a:gd name="T28" fmla="*/ 255 w 267"/>
                <a:gd name="T29" fmla="*/ 233 h 282"/>
                <a:gd name="T30" fmla="*/ 266 w 267"/>
                <a:gd name="T31" fmla="*/ 217 h 282"/>
                <a:gd name="T32" fmla="*/ 267 w 267"/>
                <a:gd name="T33" fmla="*/ 217 h 282"/>
                <a:gd name="T34" fmla="*/ 267 w 267"/>
                <a:gd name="T35" fmla="*/ 216 h 282"/>
                <a:gd name="T36" fmla="*/ 267 w 267"/>
                <a:gd name="T37" fmla="*/ 216 h 282"/>
                <a:gd name="T38" fmla="*/ 262 w 267"/>
                <a:gd name="T39" fmla="*/ 212 h 282"/>
                <a:gd name="T40" fmla="*/ 240 w 267"/>
                <a:gd name="T41" fmla="*/ 199 h 282"/>
                <a:gd name="T42" fmla="*/ 224 w 267"/>
                <a:gd name="T43" fmla="*/ 180 h 282"/>
                <a:gd name="T44" fmla="*/ 202 w 267"/>
                <a:gd name="T45" fmla="*/ 167 h 282"/>
                <a:gd name="T46" fmla="*/ 188 w 267"/>
                <a:gd name="T47" fmla="*/ 147 h 282"/>
                <a:gd name="T48" fmla="*/ 168 w 267"/>
                <a:gd name="T49" fmla="*/ 132 h 282"/>
                <a:gd name="T50" fmla="*/ 155 w 267"/>
                <a:gd name="T51" fmla="*/ 112 h 282"/>
                <a:gd name="T52" fmla="*/ 135 w 267"/>
                <a:gd name="T53" fmla="*/ 96 h 282"/>
                <a:gd name="T54" fmla="*/ 123 w 267"/>
                <a:gd name="T55" fmla="*/ 74 h 282"/>
                <a:gd name="T56" fmla="*/ 104 w 267"/>
                <a:gd name="T57" fmla="*/ 57 h 282"/>
                <a:gd name="T58" fmla="*/ 93 w 267"/>
                <a:gd name="T59" fmla="*/ 34 h 282"/>
                <a:gd name="T60" fmla="*/ 76 w 267"/>
                <a:gd name="T61" fmla="*/ 16 h 282"/>
                <a:gd name="T62" fmla="*/ 70 w 267"/>
                <a:gd name="T63" fmla="*/ 0 h 282"/>
                <a:gd name="T64" fmla="*/ 69 w 267"/>
                <a:gd name="T65" fmla="*/ 1 h 282"/>
                <a:gd name="T66" fmla="*/ 52 w 267"/>
                <a:gd name="T67" fmla="*/ 11 h 282"/>
                <a:gd name="T68" fmla="*/ 51 w 267"/>
                <a:gd name="T69" fmla="*/ 12 h 282"/>
                <a:gd name="T70" fmla="*/ 22 w 267"/>
                <a:gd name="T71" fmla="*/ 30 h 282"/>
                <a:gd name="T72" fmla="*/ 21 w 267"/>
                <a:gd name="T73" fmla="*/ 31 h 282"/>
                <a:gd name="T74" fmla="*/ 1 w 267"/>
                <a:gd name="T75" fmla="*/ 43 h 282"/>
                <a:gd name="T76" fmla="*/ 1 w 267"/>
                <a:gd name="T77" fmla="*/ 43 h 282"/>
                <a:gd name="T78" fmla="*/ 0 w 267"/>
                <a:gd name="T79" fmla="*/ 43 h 282"/>
                <a:gd name="T80" fmla="*/ 26 w 267"/>
                <a:gd name="T81" fmla="*/ 7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7" h="282">
                  <a:moveTo>
                    <a:pt x="26" y="78"/>
                  </a:moveTo>
                  <a:cubicBezTo>
                    <a:pt x="31" y="95"/>
                    <a:pt x="42" y="109"/>
                    <a:pt x="57" y="120"/>
                  </a:cubicBezTo>
                  <a:cubicBezTo>
                    <a:pt x="57" y="120"/>
                    <a:pt x="57" y="120"/>
                    <a:pt x="57" y="120"/>
                  </a:cubicBezTo>
                  <a:cubicBezTo>
                    <a:pt x="64" y="137"/>
                    <a:pt x="76" y="152"/>
                    <a:pt x="93" y="163"/>
                  </a:cubicBezTo>
                  <a:cubicBezTo>
                    <a:pt x="100" y="179"/>
                    <a:pt x="113" y="193"/>
                    <a:pt x="129" y="202"/>
                  </a:cubicBezTo>
                  <a:cubicBezTo>
                    <a:pt x="138" y="217"/>
                    <a:pt x="152" y="230"/>
                    <a:pt x="168" y="238"/>
                  </a:cubicBezTo>
                  <a:cubicBezTo>
                    <a:pt x="178" y="254"/>
                    <a:pt x="192" y="265"/>
                    <a:pt x="210" y="273"/>
                  </a:cubicBezTo>
                  <a:cubicBezTo>
                    <a:pt x="210" y="272"/>
                    <a:pt x="210" y="272"/>
                    <a:pt x="210" y="272"/>
                  </a:cubicBezTo>
                  <a:cubicBezTo>
                    <a:pt x="212" y="276"/>
                    <a:pt x="215" y="279"/>
                    <a:pt x="218" y="282"/>
                  </a:cubicBezTo>
                  <a:cubicBezTo>
                    <a:pt x="218" y="281"/>
                    <a:pt x="218" y="281"/>
                    <a:pt x="218" y="281"/>
                  </a:cubicBezTo>
                  <a:cubicBezTo>
                    <a:pt x="218" y="281"/>
                    <a:pt x="218" y="281"/>
                    <a:pt x="218" y="281"/>
                  </a:cubicBezTo>
                  <a:cubicBezTo>
                    <a:pt x="232" y="262"/>
                    <a:pt x="232" y="262"/>
                    <a:pt x="232" y="262"/>
                  </a:cubicBezTo>
                  <a:cubicBezTo>
                    <a:pt x="233" y="261"/>
                    <a:pt x="233" y="261"/>
                    <a:pt x="233" y="261"/>
                  </a:cubicBezTo>
                  <a:cubicBezTo>
                    <a:pt x="254" y="234"/>
                    <a:pt x="254" y="234"/>
                    <a:pt x="254" y="234"/>
                  </a:cubicBezTo>
                  <a:cubicBezTo>
                    <a:pt x="255" y="233"/>
                    <a:pt x="255" y="233"/>
                    <a:pt x="255" y="233"/>
                  </a:cubicBezTo>
                  <a:cubicBezTo>
                    <a:pt x="266" y="217"/>
                    <a:pt x="266" y="217"/>
                    <a:pt x="266" y="217"/>
                  </a:cubicBezTo>
                  <a:cubicBezTo>
                    <a:pt x="267" y="217"/>
                    <a:pt x="267" y="217"/>
                    <a:pt x="267" y="217"/>
                  </a:cubicBezTo>
                  <a:cubicBezTo>
                    <a:pt x="267" y="216"/>
                    <a:pt x="267" y="216"/>
                    <a:pt x="267" y="216"/>
                  </a:cubicBezTo>
                  <a:cubicBezTo>
                    <a:pt x="267" y="216"/>
                    <a:pt x="267" y="216"/>
                    <a:pt x="267" y="216"/>
                  </a:cubicBezTo>
                  <a:cubicBezTo>
                    <a:pt x="266" y="215"/>
                    <a:pt x="264" y="213"/>
                    <a:pt x="262" y="212"/>
                  </a:cubicBezTo>
                  <a:cubicBezTo>
                    <a:pt x="256" y="207"/>
                    <a:pt x="248" y="203"/>
                    <a:pt x="240" y="199"/>
                  </a:cubicBezTo>
                  <a:cubicBezTo>
                    <a:pt x="235" y="192"/>
                    <a:pt x="230" y="186"/>
                    <a:pt x="224" y="180"/>
                  </a:cubicBezTo>
                  <a:cubicBezTo>
                    <a:pt x="218" y="175"/>
                    <a:pt x="210" y="170"/>
                    <a:pt x="202" y="167"/>
                  </a:cubicBezTo>
                  <a:cubicBezTo>
                    <a:pt x="198" y="159"/>
                    <a:pt x="193" y="153"/>
                    <a:pt x="188" y="147"/>
                  </a:cubicBezTo>
                  <a:cubicBezTo>
                    <a:pt x="182" y="141"/>
                    <a:pt x="175" y="136"/>
                    <a:pt x="168" y="132"/>
                  </a:cubicBezTo>
                  <a:cubicBezTo>
                    <a:pt x="164" y="125"/>
                    <a:pt x="160" y="118"/>
                    <a:pt x="155" y="112"/>
                  </a:cubicBezTo>
                  <a:cubicBezTo>
                    <a:pt x="149" y="106"/>
                    <a:pt x="142" y="100"/>
                    <a:pt x="135" y="96"/>
                  </a:cubicBezTo>
                  <a:cubicBezTo>
                    <a:pt x="132" y="88"/>
                    <a:pt x="128" y="81"/>
                    <a:pt x="123" y="74"/>
                  </a:cubicBezTo>
                  <a:cubicBezTo>
                    <a:pt x="118" y="68"/>
                    <a:pt x="111" y="62"/>
                    <a:pt x="104" y="57"/>
                  </a:cubicBezTo>
                  <a:cubicBezTo>
                    <a:pt x="101" y="48"/>
                    <a:pt x="98" y="41"/>
                    <a:pt x="93" y="34"/>
                  </a:cubicBezTo>
                  <a:cubicBezTo>
                    <a:pt x="89" y="28"/>
                    <a:pt x="83" y="22"/>
                    <a:pt x="76" y="16"/>
                  </a:cubicBezTo>
                  <a:cubicBezTo>
                    <a:pt x="75" y="10"/>
                    <a:pt x="73" y="5"/>
                    <a:pt x="70" y="0"/>
                  </a:cubicBezTo>
                  <a:cubicBezTo>
                    <a:pt x="69" y="1"/>
                    <a:pt x="69" y="1"/>
                    <a:pt x="69" y="1"/>
                  </a:cubicBezTo>
                  <a:cubicBezTo>
                    <a:pt x="52" y="11"/>
                    <a:pt x="52" y="11"/>
                    <a:pt x="52" y="11"/>
                  </a:cubicBezTo>
                  <a:cubicBezTo>
                    <a:pt x="51" y="12"/>
                    <a:pt x="51" y="12"/>
                    <a:pt x="51" y="12"/>
                  </a:cubicBezTo>
                  <a:cubicBezTo>
                    <a:pt x="22" y="30"/>
                    <a:pt x="22" y="30"/>
                    <a:pt x="22" y="30"/>
                  </a:cubicBezTo>
                  <a:cubicBezTo>
                    <a:pt x="21" y="31"/>
                    <a:pt x="21" y="31"/>
                    <a:pt x="21" y="31"/>
                  </a:cubicBezTo>
                  <a:cubicBezTo>
                    <a:pt x="1" y="43"/>
                    <a:pt x="1" y="43"/>
                    <a:pt x="1" y="43"/>
                  </a:cubicBezTo>
                  <a:cubicBezTo>
                    <a:pt x="1" y="43"/>
                    <a:pt x="1" y="43"/>
                    <a:pt x="1" y="43"/>
                  </a:cubicBezTo>
                  <a:cubicBezTo>
                    <a:pt x="0" y="43"/>
                    <a:pt x="0" y="43"/>
                    <a:pt x="0" y="43"/>
                  </a:cubicBezTo>
                  <a:cubicBezTo>
                    <a:pt x="6" y="57"/>
                    <a:pt x="14" y="68"/>
                    <a:pt x="26" y="78"/>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6" name="Freeform 132"/>
            <p:cNvSpPr>
              <a:spLocks/>
            </p:cNvSpPr>
            <p:nvPr/>
          </p:nvSpPr>
          <p:spPr bwMode="auto">
            <a:xfrm>
              <a:off x="4356447" y="4940301"/>
              <a:ext cx="349250" cy="833438"/>
            </a:xfrm>
            <a:custGeom>
              <a:avLst/>
              <a:gdLst>
                <a:gd name="T0" fmla="*/ 44 w 93"/>
                <a:gd name="T1" fmla="*/ 157 h 222"/>
                <a:gd name="T2" fmla="*/ 37 w 93"/>
                <a:gd name="T3" fmla="*/ 112 h 222"/>
                <a:gd name="T4" fmla="*/ 33 w 93"/>
                <a:gd name="T5" fmla="*/ 68 h 222"/>
                <a:gd name="T6" fmla="*/ 17 w 93"/>
                <a:gd name="T7" fmla="*/ 18 h 222"/>
                <a:gd name="T8" fmla="*/ 0 w 93"/>
                <a:gd name="T9" fmla="*/ 0 h 222"/>
                <a:gd name="T10" fmla="*/ 1 w 93"/>
                <a:gd name="T11" fmla="*/ 3 h 222"/>
                <a:gd name="T12" fmla="*/ 32 w 93"/>
                <a:gd name="T13" fmla="*/ 68 h 222"/>
                <a:gd name="T14" fmla="*/ 36 w 93"/>
                <a:gd name="T15" fmla="*/ 112 h 222"/>
                <a:gd name="T16" fmla="*/ 43 w 93"/>
                <a:gd name="T17" fmla="*/ 157 h 222"/>
                <a:gd name="T18" fmla="*/ 52 w 93"/>
                <a:gd name="T19" fmla="*/ 184 h 222"/>
                <a:gd name="T20" fmla="*/ 54 w 93"/>
                <a:gd name="T21" fmla="*/ 185 h 222"/>
                <a:gd name="T22" fmla="*/ 53 w 93"/>
                <a:gd name="T23" fmla="*/ 186 h 222"/>
                <a:gd name="T24" fmla="*/ 53 w 93"/>
                <a:gd name="T25" fmla="*/ 186 h 222"/>
                <a:gd name="T26" fmla="*/ 93 w 93"/>
                <a:gd name="T27" fmla="*/ 222 h 222"/>
                <a:gd name="T28" fmla="*/ 92 w 93"/>
                <a:gd name="T29" fmla="*/ 221 h 222"/>
                <a:gd name="T30" fmla="*/ 44 w 93"/>
                <a:gd name="T31" fmla="*/ 15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222">
                  <a:moveTo>
                    <a:pt x="44" y="157"/>
                  </a:moveTo>
                  <a:cubicBezTo>
                    <a:pt x="38" y="126"/>
                    <a:pt x="38" y="112"/>
                    <a:pt x="37" y="112"/>
                  </a:cubicBezTo>
                  <a:cubicBezTo>
                    <a:pt x="38" y="112"/>
                    <a:pt x="36" y="99"/>
                    <a:pt x="33" y="68"/>
                  </a:cubicBezTo>
                  <a:cubicBezTo>
                    <a:pt x="32" y="48"/>
                    <a:pt x="27" y="32"/>
                    <a:pt x="17" y="18"/>
                  </a:cubicBezTo>
                  <a:cubicBezTo>
                    <a:pt x="13" y="12"/>
                    <a:pt x="7" y="6"/>
                    <a:pt x="0" y="0"/>
                  </a:cubicBezTo>
                  <a:cubicBezTo>
                    <a:pt x="1" y="3"/>
                    <a:pt x="1" y="3"/>
                    <a:pt x="1" y="3"/>
                  </a:cubicBezTo>
                  <a:cubicBezTo>
                    <a:pt x="21" y="20"/>
                    <a:pt x="30" y="40"/>
                    <a:pt x="32" y="68"/>
                  </a:cubicBezTo>
                  <a:cubicBezTo>
                    <a:pt x="35" y="99"/>
                    <a:pt x="36" y="112"/>
                    <a:pt x="36" y="112"/>
                  </a:cubicBezTo>
                  <a:cubicBezTo>
                    <a:pt x="36" y="112"/>
                    <a:pt x="37" y="126"/>
                    <a:pt x="43" y="157"/>
                  </a:cubicBezTo>
                  <a:cubicBezTo>
                    <a:pt x="45" y="167"/>
                    <a:pt x="48" y="176"/>
                    <a:pt x="52" y="184"/>
                  </a:cubicBezTo>
                  <a:cubicBezTo>
                    <a:pt x="54" y="185"/>
                    <a:pt x="54" y="185"/>
                    <a:pt x="54" y="185"/>
                  </a:cubicBezTo>
                  <a:cubicBezTo>
                    <a:pt x="53" y="186"/>
                    <a:pt x="53" y="186"/>
                    <a:pt x="53" y="186"/>
                  </a:cubicBezTo>
                  <a:cubicBezTo>
                    <a:pt x="53" y="186"/>
                    <a:pt x="53" y="186"/>
                    <a:pt x="53" y="186"/>
                  </a:cubicBezTo>
                  <a:cubicBezTo>
                    <a:pt x="62" y="202"/>
                    <a:pt x="76" y="214"/>
                    <a:pt x="93" y="222"/>
                  </a:cubicBezTo>
                  <a:cubicBezTo>
                    <a:pt x="92" y="221"/>
                    <a:pt x="92" y="221"/>
                    <a:pt x="92" y="221"/>
                  </a:cubicBezTo>
                  <a:cubicBezTo>
                    <a:pt x="66" y="208"/>
                    <a:pt x="50" y="187"/>
                    <a:pt x="44" y="15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7" name="Freeform 133"/>
            <p:cNvSpPr>
              <a:spLocks/>
            </p:cNvSpPr>
            <p:nvPr/>
          </p:nvSpPr>
          <p:spPr bwMode="auto">
            <a:xfrm>
              <a:off x="4331047" y="4879976"/>
              <a:ext cx="225425" cy="758825"/>
            </a:xfrm>
            <a:custGeom>
              <a:avLst/>
              <a:gdLst>
                <a:gd name="T0" fmla="*/ 1 w 60"/>
                <a:gd name="T1" fmla="*/ 0 h 202"/>
                <a:gd name="T2" fmla="*/ 0 w 60"/>
                <a:gd name="T3" fmla="*/ 1 h 202"/>
                <a:gd name="T4" fmla="*/ 10 w 60"/>
                <a:gd name="T5" fmla="*/ 45 h 202"/>
                <a:gd name="T6" fmla="*/ 11 w 60"/>
                <a:gd name="T7" fmla="*/ 89 h 202"/>
                <a:gd name="T8" fmla="*/ 16 w 60"/>
                <a:gd name="T9" fmla="*/ 134 h 202"/>
                <a:gd name="T10" fmla="*/ 23 w 60"/>
                <a:gd name="T11" fmla="*/ 161 h 202"/>
                <a:gd name="T12" fmla="*/ 24 w 60"/>
                <a:gd name="T13" fmla="*/ 161 h 202"/>
                <a:gd name="T14" fmla="*/ 23 w 60"/>
                <a:gd name="T15" fmla="*/ 162 h 202"/>
                <a:gd name="T16" fmla="*/ 60 w 60"/>
                <a:gd name="T17" fmla="*/ 202 h 202"/>
                <a:gd name="T18" fmla="*/ 59 w 60"/>
                <a:gd name="T19" fmla="*/ 200 h 202"/>
                <a:gd name="T20" fmla="*/ 17 w 60"/>
                <a:gd name="T21" fmla="*/ 134 h 202"/>
                <a:gd name="T22" fmla="*/ 13 w 60"/>
                <a:gd name="T23" fmla="*/ 89 h 202"/>
                <a:gd name="T24" fmla="*/ 11 w 60"/>
                <a:gd name="T25" fmla="*/ 45 h 202"/>
                <a:gd name="T26" fmla="*/ 8 w 60"/>
                <a:gd name="T27" fmla="*/ 19 h 202"/>
                <a:gd name="T28" fmla="*/ 7 w 60"/>
                <a:gd name="T29" fmla="*/ 17 h 202"/>
                <a:gd name="T30" fmla="*/ 7 w 60"/>
                <a:gd name="T31" fmla="*/ 16 h 202"/>
                <a:gd name="T32" fmla="*/ 7 w 60"/>
                <a:gd name="T33" fmla="*/ 16 h 202"/>
                <a:gd name="T34" fmla="*/ 1 w 60"/>
                <a:gd name="T3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202">
                  <a:moveTo>
                    <a:pt x="1" y="0"/>
                  </a:moveTo>
                  <a:cubicBezTo>
                    <a:pt x="0" y="1"/>
                    <a:pt x="0" y="1"/>
                    <a:pt x="0" y="1"/>
                  </a:cubicBezTo>
                  <a:cubicBezTo>
                    <a:pt x="7" y="13"/>
                    <a:pt x="10" y="28"/>
                    <a:pt x="10" y="45"/>
                  </a:cubicBezTo>
                  <a:cubicBezTo>
                    <a:pt x="11" y="76"/>
                    <a:pt x="12" y="89"/>
                    <a:pt x="11" y="89"/>
                  </a:cubicBezTo>
                  <a:cubicBezTo>
                    <a:pt x="12" y="89"/>
                    <a:pt x="11" y="103"/>
                    <a:pt x="16" y="134"/>
                  </a:cubicBezTo>
                  <a:cubicBezTo>
                    <a:pt x="17" y="144"/>
                    <a:pt x="19" y="153"/>
                    <a:pt x="23" y="161"/>
                  </a:cubicBezTo>
                  <a:cubicBezTo>
                    <a:pt x="23" y="161"/>
                    <a:pt x="23" y="161"/>
                    <a:pt x="24" y="161"/>
                  </a:cubicBezTo>
                  <a:cubicBezTo>
                    <a:pt x="23" y="162"/>
                    <a:pt x="23" y="162"/>
                    <a:pt x="23" y="162"/>
                  </a:cubicBezTo>
                  <a:cubicBezTo>
                    <a:pt x="31" y="179"/>
                    <a:pt x="43" y="192"/>
                    <a:pt x="60" y="202"/>
                  </a:cubicBezTo>
                  <a:cubicBezTo>
                    <a:pt x="59" y="200"/>
                    <a:pt x="59" y="200"/>
                    <a:pt x="59" y="200"/>
                  </a:cubicBezTo>
                  <a:cubicBezTo>
                    <a:pt x="35" y="185"/>
                    <a:pt x="21" y="164"/>
                    <a:pt x="17" y="134"/>
                  </a:cubicBezTo>
                  <a:cubicBezTo>
                    <a:pt x="13" y="103"/>
                    <a:pt x="13" y="89"/>
                    <a:pt x="13" y="89"/>
                  </a:cubicBezTo>
                  <a:cubicBezTo>
                    <a:pt x="13" y="89"/>
                    <a:pt x="12" y="76"/>
                    <a:pt x="11" y="45"/>
                  </a:cubicBezTo>
                  <a:cubicBezTo>
                    <a:pt x="11" y="35"/>
                    <a:pt x="10" y="27"/>
                    <a:pt x="8" y="19"/>
                  </a:cubicBezTo>
                  <a:cubicBezTo>
                    <a:pt x="7" y="17"/>
                    <a:pt x="7" y="17"/>
                    <a:pt x="7" y="17"/>
                  </a:cubicBezTo>
                  <a:cubicBezTo>
                    <a:pt x="7" y="16"/>
                    <a:pt x="7" y="16"/>
                    <a:pt x="7" y="16"/>
                  </a:cubicBezTo>
                  <a:cubicBezTo>
                    <a:pt x="7" y="16"/>
                    <a:pt x="7" y="16"/>
                    <a:pt x="7" y="16"/>
                  </a:cubicBezTo>
                  <a:cubicBezTo>
                    <a:pt x="6" y="10"/>
                    <a:pt x="4"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8" name="Freeform 134"/>
            <p:cNvSpPr>
              <a:spLocks/>
            </p:cNvSpPr>
            <p:nvPr/>
          </p:nvSpPr>
          <p:spPr bwMode="auto">
            <a:xfrm>
              <a:off x="4356447" y="4940301"/>
              <a:ext cx="4763" cy="11113"/>
            </a:xfrm>
            <a:custGeom>
              <a:avLst/>
              <a:gdLst>
                <a:gd name="T0" fmla="*/ 0 w 3"/>
                <a:gd name="T1" fmla="*/ 2 h 7"/>
                <a:gd name="T2" fmla="*/ 3 w 3"/>
                <a:gd name="T3" fmla="*/ 7 h 7"/>
                <a:gd name="T4" fmla="*/ 0 w 3"/>
                <a:gd name="T5" fmla="*/ 0 h 7"/>
                <a:gd name="T6" fmla="*/ 0 w 3"/>
                <a:gd name="T7" fmla="*/ 0 h 7"/>
                <a:gd name="T8" fmla="*/ 0 w 3"/>
                <a:gd name="T9" fmla="*/ 2 h 7"/>
              </a:gdLst>
              <a:ahLst/>
              <a:cxnLst>
                <a:cxn ang="0">
                  <a:pos x="T0" y="T1"/>
                </a:cxn>
                <a:cxn ang="0">
                  <a:pos x="T2" y="T3"/>
                </a:cxn>
                <a:cxn ang="0">
                  <a:pos x="T4" y="T5"/>
                </a:cxn>
                <a:cxn ang="0">
                  <a:pos x="T6" y="T7"/>
                </a:cxn>
                <a:cxn ang="0">
                  <a:pos x="T8" y="T9"/>
                </a:cxn>
              </a:cxnLst>
              <a:rect l="0" t="0" r="r" b="b"/>
              <a:pathLst>
                <a:path w="3" h="7">
                  <a:moveTo>
                    <a:pt x="0" y="2"/>
                  </a:moveTo>
                  <a:lnTo>
                    <a:pt x="3" y="7"/>
                  </a:lnTo>
                  <a:lnTo>
                    <a:pt x="0" y="0"/>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59" name="Freeform 135"/>
            <p:cNvSpPr>
              <a:spLocks/>
            </p:cNvSpPr>
            <p:nvPr/>
          </p:nvSpPr>
          <p:spPr bwMode="auto">
            <a:xfrm>
              <a:off x="4551709" y="5630863"/>
              <a:ext cx="7938" cy="7938"/>
            </a:xfrm>
            <a:custGeom>
              <a:avLst/>
              <a:gdLst>
                <a:gd name="T0" fmla="*/ 5 w 5"/>
                <a:gd name="T1" fmla="*/ 3 h 5"/>
                <a:gd name="T2" fmla="*/ 0 w 5"/>
                <a:gd name="T3" fmla="*/ 0 h 5"/>
                <a:gd name="T4" fmla="*/ 3 w 5"/>
                <a:gd name="T5" fmla="*/ 5 h 5"/>
                <a:gd name="T6" fmla="*/ 3 w 5"/>
                <a:gd name="T7" fmla="*/ 5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lnTo>
                    <a:pt x="0" y="0"/>
                  </a:lnTo>
                  <a:lnTo>
                    <a:pt x="3" y="5"/>
                  </a:lnTo>
                  <a:lnTo>
                    <a:pt x="3" y="5"/>
                  </a:lnTo>
                  <a:lnTo>
                    <a:pt x="5" y="3"/>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0" name="Freeform 136"/>
            <p:cNvSpPr>
              <a:spLocks/>
            </p:cNvSpPr>
            <p:nvPr/>
          </p:nvSpPr>
          <p:spPr bwMode="auto">
            <a:xfrm>
              <a:off x="4254847" y="4921251"/>
              <a:ext cx="165100" cy="571500"/>
            </a:xfrm>
            <a:custGeom>
              <a:avLst/>
              <a:gdLst>
                <a:gd name="T0" fmla="*/ 4 w 44"/>
                <a:gd name="T1" fmla="*/ 81 h 152"/>
                <a:gd name="T2" fmla="*/ 2 w 44"/>
                <a:gd name="T3" fmla="*/ 36 h 152"/>
                <a:gd name="T4" fmla="*/ 3 w 44"/>
                <a:gd name="T5" fmla="*/ 0 h 152"/>
                <a:gd name="T6" fmla="*/ 2 w 44"/>
                <a:gd name="T7" fmla="*/ 1 h 152"/>
                <a:gd name="T8" fmla="*/ 1 w 44"/>
                <a:gd name="T9" fmla="*/ 36 h 152"/>
                <a:gd name="T10" fmla="*/ 2 w 44"/>
                <a:gd name="T11" fmla="*/ 81 h 152"/>
                <a:gd name="T12" fmla="*/ 8 w 44"/>
                <a:gd name="T13" fmla="*/ 108 h 152"/>
                <a:gd name="T14" fmla="*/ 9 w 44"/>
                <a:gd name="T15" fmla="*/ 108 h 152"/>
                <a:gd name="T16" fmla="*/ 8 w 44"/>
                <a:gd name="T17" fmla="*/ 109 h 152"/>
                <a:gd name="T18" fmla="*/ 44 w 44"/>
                <a:gd name="T19" fmla="*/ 152 h 152"/>
                <a:gd name="T20" fmla="*/ 43 w 44"/>
                <a:gd name="T21" fmla="*/ 151 h 152"/>
                <a:gd name="T22" fmla="*/ 43 w 44"/>
                <a:gd name="T23" fmla="*/ 150 h 152"/>
                <a:gd name="T24" fmla="*/ 4 w 44"/>
                <a:gd name="T25" fmla="*/ 8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52">
                  <a:moveTo>
                    <a:pt x="4" y="81"/>
                  </a:moveTo>
                  <a:cubicBezTo>
                    <a:pt x="1" y="49"/>
                    <a:pt x="2" y="36"/>
                    <a:pt x="2" y="36"/>
                  </a:cubicBezTo>
                  <a:cubicBezTo>
                    <a:pt x="3" y="0"/>
                    <a:pt x="3" y="0"/>
                    <a:pt x="3" y="0"/>
                  </a:cubicBezTo>
                  <a:cubicBezTo>
                    <a:pt x="2" y="1"/>
                    <a:pt x="2" y="1"/>
                    <a:pt x="2" y="1"/>
                  </a:cubicBezTo>
                  <a:cubicBezTo>
                    <a:pt x="1" y="36"/>
                    <a:pt x="1" y="36"/>
                    <a:pt x="1" y="36"/>
                  </a:cubicBezTo>
                  <a:cubicBezTo>
                    <a:pt x="1" y="36"/>
                    <a:pt x="0" y="49"/>
                    <a:pt x="2" y="81"/>
                  </a:cubicBezTo>
                  <a:cubicBezTo>
                    <a:pt x="3" y="91"/>
                    <a:pt x="5" y="100"/>
                    <a:pt x="8" y="108"/>
                  </a:cubicBezTo>
                  <a:cubicBezTo>
                    <a:pt x="8" y="108"/>
                    <a:pt x="8" y="108"/>
                    <a:pt x="9" y="108"/>
                  </a:cubicBezTo>
                  <a:cubicBezTo>
                    <a:pt x="8" y="109"/>
                    <a:pt x="8" y="109"/>
                    <a:pt x="8" y="109"/>
                  </a:cubicBezTo>
                  <a:cubicBezTo>
                    <a:pt x="15" y="126"/>
                    <a:pt x="28" y="141"/>
                    <a:pt x="44" y="152"/>
                  </a:cubicBezTo>
                  <a:cubicBezTo>
                    <a:pt x="43" y="151"/>
                    <a:pt x="43" y="151"/>
                    <a:pt x="43" y="151"/>
                  </a:cubicBezTo>
                  <a:cubicBezTo>
                    <a:pt x="43" y="150"/>
                    <a:pt x="43" y="150"/>
                    <a:pt x="43" y="150"/>
                  </a:cubicBezTo>
                  <a:cubicBezTo>
                    <a:pt x="19" y="134"/>
                    <a:pt x="6" y="111"/>
                    <a:pt x="4" y="8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1" name="Freeform 137"/>
            <p:cNvSpPr>
              <a:spLocks/>
            </p:cNvSpPr>
            <p:nvPr/>
          </p:nvSpPr>
          <p:spPr bwMode="auto">
            <a:xfrm>
              <a:off x="4416772" y="5484813"/>
              <a:ext cx="3175" cy="3175"/>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2" name="Freeform 138"/>
            <p:cNvSpPr>
              <a:spLocks/>
            </p:cNvSpPr>
            <p:nvPr/>
          </p:nvSpPr>
          <p:spPr bwMode="auto">
            <a:xfrm>
              <a:off x="4150072" y="4992688"/>
              <a:ext cx="134938" cy="338138"/>
            </a:xfrm>
            <a:custGeom>
              <a:avLst/>
              <a:gdLst>
                <a:gd name="T0" fmla="*/ 1 w 36"/>
                <a:gd name="T1" fmla="*/ 18 h 90"/>
                <a:gd name="T2" fmla="*/ 1 w 36"/>
                <a:gd name="T3" fmla="*/ 0 h 90"/>
                <a:gd name="T4" fmla="*/ 0 w 36"/>
                <a:gd name="T5" fmla="*/ 1 h 90"/>
                <a:gd name="T6" fmla="*/ 0 w 36"/>
                <a:gd name="T7" fmla="*/ 18 h 90"/>
                <a:gd name="T8" fmla="*/ 4 w 36"/>
                <a:gd name="T9" fmla="*/ 46 h 90"/>
                <a:gd name="T10" fmla="*/ 6 w 36"/>
                <a:gd name="T11" fmla="*/ 47 h 90"/>
                <a:gd name="T12" fmla="*/ 5 w 36"/>
                <a:gd name="T13" fmla="*/ 48 h 90"/>
                <a:gd name="T14" fmla="*/ 36 w 36"/>
                <a:gd name="T15" fmla="*/ 90 h 90"/>
                <a:gd name="T16" fmla="*/ 36 w 36"/>
                <a:gd name="T17" fmla="*/ 90 h 90"/>
                <a:gd name="T18" fmla="*/ 36 w 36"/>
                <a:gd name="T19" fmla="*/ 89 h 90"/>
                <a:gd name="T20" fmla="*/ 1 w 36"/>
                <a:gd name="T2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0">
                  <a:moveTo>
                    <a:pt x="1" y="18"/>
                  </a:moveTo>
                  <a:cubicBezTo>
                    <a:pt x="1" y="11"/>
                    <a:pt x="1" y="5"/>
                    <a:pt x="1" y="0"/>
                  </a:cubicBezTo>
                  <a:cubicBezTo>
                    <a:pt x="0" y="1"/>
                    <a:pt x="0" y="1"/>
                    <a:pt x="0" y="1"/>
                  </a:cubicBezTo>
                  <a:cubicBezTo>
                    <a:pt x="0" y="6"/>
                    <a:pt x="0" y="11"/>
                    <a:pt x="0" y="18"/>
                  </a:cubicBezTo>
                  <a:cubicBezTo>
                    <a:pt x="0" y="28"/>
                    <a:pt x="1" y="37"/>
                    <a:pt x="4" y="46"/>
                  </a:cubicBezTo>
                  <a:cubicBezTo>
                    <a:pt x="6" y="47"/>
                    <a:pt x="6" y="47"/>
                    <a:pt x="6" y="47"/>
                  </a:cubicBezTo>
                  <a:cubicBezTo>
                    <a:pt x="5" y="48"/>
                    <a:pt x="5" y="48"/>
                    <a:pt x="5" y="48"/>
                  </a:cubicBezTo>
                  <a:cubicBezTo>
                    <a:pt x="10" y="65"/>
                    <a:pt x="21" y="79"/>
                    <a:pt x="36" y="90"/>
                  </a:cubicBezTo>
                  <a:cubicBezTo>
                    <a:pt x="36" y="90"/>
                    <a:pt x="36" y="90"/>
                    <a:pt x="36" y="90"/>
                  </a:cubicBezTo>
                  <a:cubicBezTo>
                    <a:pt x="36" y="89"/>
                    <a:pt x="36" y="89"/>
                    <a:pt x="36" y="89"/>
                  </a:cubicBezTo>
                  <a:cubicBezTo>
                    <a:pt x="13" y="71"/>
                    <a:pt x="1" y="48"/>
                    <a:pt x="1" y="1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3" name="Freeform 139"/>
            <p:cNvSpPr>
              <a:spLocks/>
            </p:cNvSpPr>
            <p:nvPr/>
          </p:nvSpPr>
          <p:spPr bwMode="auto">
            <a:xfrm>
              <a:off x="4285009" y="5326063"/>
              <a:ext cx="4763" cy="476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4" name="Freeform 140"/>
            <p:cNvSpPr>
              <a:spLocks/>
            </p:cNvSpPr>
            <p:nvPr/>
          </p:nvSpPr>
          <p:spPr bwMode="auto">
            <a:xfrm>
              <a:off x="4070697" y="5041901"/>
              <a:ext cx="98425" cy="130175"/>
            </a:xfrm>
            <a:custGeom>
              <a:avLst/>
              <a:gdLst>
                <a:gd name="T0" fmla="*/ 1 w 26"/>
                <a:gd name="T1" fmla="*/ 0 h 35"/>
                <a:gd name="T2" fmla="*/ 1 w 26"/>
                <a:gd name="T3" fmla="*/ 0 h 35"/>
                <a:gd name="T4" fmla="*/ 0 w 26"/>
                <a:gd name="T5" fmla="*/ 0 h 35"/>
                <a:gd name="T6" fmla="*/ 26 w 26"/>
                <a:gd name="T7" fmla="*/ 35 h 35"/>
                <a:gd name="T8" fmla="*/ 25 w 26"/>
                <a:gd name="T9" fmla="*/ 33 h 35"/>
                <a:gd name="T10" fmla="*/ 1 w 26"/>
                <a:gd name="T11" fmla="*/ 0 h 35"/>
              </a:gdLst>
              <a:ahLst/>
              <a:cxnLst>
                <a:cxn ang="0">
                  <a:pos x="T0" y="T1"/>
                </a:cxn>
                <a:cxn ang="0">
                  <a:pos x="T2" y="T3"/>
                </a:cxn>
                <a:cxn ang="0">
                  <a:pos x="T4" y="T5"/>
                </a:cxn>
                <a:cxn ang="0">
                  <a:pos x="T6" y="T7"/>
                </a:cxn>
                <a:cxn ang="0">
                  <a:pos x="T8" y="T9"/>
                </a:cxn>
                <a:cxn ang="0">
                  <a:pos x="T10" y="T11"/>
                </a:cxn>
              </a:cxnLst>
              <a:rect l="0" t="0" r="r" b="b"/>
              <a:pathLst>
                <a:path w="26" h="35">
                  <a:moveTo>
                    <a:pt x="1" y="0"/>
                  </a:moveTo>
                  <a:cubicBezTo>
                    <a:pt x="1" y="0"/>
                    <a:pt x="1" y="0"/>
                    <a:pt x="1" y="0"/>
                  </a:cubicBezTo>
                  <a:cubicBezTo>
                    <a:pt x="0" y="0"/>
                    <a:pt x="0" y="0"/>
                    <a:pt x="0" y="0"/>
                  </a:cubicBezTo>
                  <a:cubicBezTo>
                    <a:pt x="6" y="14"/>
                    <a:pt x="14" y="25"/>
                    <a:pt x="26" y="35"/>
                  </a:cubicBezTo>
                  <a:cubicBezTo>
                    <a:pt x="25" y="33"/>
                    <a:pt x="25" y="33"/>
                    <a:pt x="25" y="33"/>
                  </a:cubicBezTo>
                  <a:cubicBezTo>
                    <a:pt x="14" y="23"/>
                    <a:pt x="6" y="1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5" name="Freeform 141"/>
            <p:cNvSpPr>
              <a:spLocks/>
            </p:cNvSpPr>
            <p:nvPr/>
          </p:nvSpPr>
          <p:spPr bwMode="auto">
            <a:xfrm>
              <a:off x="4165947" y="5165726"/>
              <a:ext cx="6350" cy="6350"/>
            </a:xfrm>
            <a:custGeom>
              <a:avLst/>
              <a:gdLst>
                <a:gd name="T0" fmla="*/ 4 w 4"/>
                <a:gd name="T1" fmla="*/ 2 h 4"/>
                <a:gd name="T2" fmla="*/ 0 w 4"/>
                <a:gd name="T3" fmla="*/ 0 h 4"/>
                <a:gd name="T4" fmla="*/ 2 w 4"/>
                <a:gd name="T5" fmla="*/ 4 h 4"/>
                <a:gd name="T6" fmla="*/ 4 w 4"/>
                <a:gd name="T7" fmla="*/ 2 h 4"/>
              </a:gdLst>
              <a:ahLst/>
              <a:cxnLst>
                <a:cxn ang="0">
                  <a:pos x="T0" y="T1"/>
                </a:cxn>
                <a:cxn ang="0">
                  <a:pos x="T2" y="T3"/>
                </a:cxn>
                <a:cxn ang="0">
                  <a:pos x="T4" y="T5"/>
                </a:cxn>
                <a:cxn ang="0">
                  <a:pos x="T6" y="T7"/>
                </a:cxn>
              </a:cxnLst>
              <a:rect l="0" t="0" r="r" b="b"/>
              <a:pathLst>
                <a:path w="4" h="4">
                  <a:moveTo>
                    <a:pt x="4" y="2"/>
                  </a:moveTo>
                  <a:lnTo>
                    <a:pt x="0" y="0"/>
                  </a:lnTo>
                  <a:lnTo>
                    <a:pt x="2" y="4"/>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6" name="Freeform 142"/>
            <p:cNvSpPr>
              <a:spLocks/>
            </p:cNvSpPr>
            <p:nvPr/>
          </p:nvSpPr>
          <p:spPr bwMode="auto">
            <a:xfrm>
              <a:off x="4972397" y="5627688"/>
              <a:ext cx="101600" cy="66675"/>
            </a:xfrm>
            <a:custGeom>
              <a:avLst/>
              <a:gdLst>
                <a:gd name="T0" fmla="*/ 26 w 27"/>
                <a:gd name="T1" fmla="*/ 18 h 18"/>
                <a:gd name="T2" fmla="*/ 27 w 27"/>
                <a:gd name="T3" fmla="*/ 18 h 18"/>
                <a:gd name="T4" fmla="*/ 27 w 27"/>
                <a:gd name="T5" fmla="*/ 17 h 18"/>
                <a:gd name="T6" fmla="*/ 27 w 27"/>
                <a:gd name="T7" fmla="*/ 17 h 18"/>
                <a:gd name="T8" fmla="*/ 22 w 27"/>
                <a:gd name="T9" fmla="*/ 13 h 18"/>
                <a:gd name="T10" fmla="*/ 0 w 27"/>
                <a:gd name="T11" fmla="*/ 0 h 18"/>
                <a:gd name="T12" fmla="*/ 1 w 27"/>
                <a:gd name="T13" fmla="*/ 1 h 18"/>
                <a:gd name="T14" fmla="*/ 1 w 27"/>
                <a:gd name="T15" fmla="*/ 2 h 18"/>
                <a:gd name="T16" fmla="*/ 26 w 27"/>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8">
                  <a:moveTo>
                    <a:pt x="26" y="18"/>
                  </a:moveTo>
                  <a:cubicBezTo>
                    <a:pt x="27" y="18"/>
                    <a:pt x="27" y="18"/>
                    <a:pt x="27" y="18"/>
                  </a:cubicBezTo>
                  <a:cubicBezTo>
                    <a:pt x="27" y="17"/>
                    <a:pt x="27" y="17"/>
                    <a:pt x="27" y="17"/>
                  </a:cubicBezTo>
                  <a:cubicBezTo>
                    <a:pt x="27" y="17"/>
                    <a:pt x="27" y="17"/>
                    <a:pt x="27" y="17"/>
                  </a:cubicBezTo>
                  <a:cubicBezTo>
                    <a:pt x="26" y="16"/>
                    <a:pt x="24" y="14"/>
                    <a:pt x="22" y="13"/>
                  </a:cubicBezTo>
                  <a:cubicBezTo>
                    <a:pt x="16" y="8"/>
                    <a:pt x="8" y="4"/>
                    <a:pt x="0" y="0"/>
                  </a:cubicBezTo>
                  <a:cubicBezTo>
                    <a:pt x="1" y="1"/>
                    <a:pt x="1" y="1"/>
                    <a:pt x="1" y="1"/>
                  </a:cubicBezTo>
                  <a:cubicBezTo>
                    <a:pt x="1" y="2"/>
                    <a:pt x="1" y="2"/>
                    <a:pt x="1" y="2"/>
                  </a:cubicBezTo>
                  <a:cubicBezTo>
                    <a:pt x="11" y="6"/>
                    <a:pt x="19" y="12"/>
                    <a:pt x="26" y="1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7" name="Freeform 143"/>
            <p:cNvSpPr>
              <a:spLocks/>
            </p:cNvSpPr>
            <p:nvPr/>
          </p:nvSpPr>
          <p:spPr bwMode="auto">
            <a:xfrm>
              <a:off x="4829522" y="5507038"/>
              <a:ext cx="200025" cy="252413"/>
            </a:xfrm>
            <a:custGeom>
              <a:avLst/>
              <a:gdLst>
                <a:gd name="T0" fmla="*/ 49 w 53"/>
                <a:gd name="T1" fmla="*/ 58 h 67"/>
                <a:gd name="T2" fmla="*/ 52 w 53"/>
                <a:gd name="T3" fmla="*/ 67 h 67"/>
                <a:gd name="T4" fmla="*/ 53 w 53"/>
                <a:gd name="T5" fmla="*/ 66 h 67"/>
                <a:gd name="T6" fmla="*/ 50 w 53"/>
                <a:gd name="T7" fmla="*/ 58 h 67"/>
                <a:gd name="T8" fmla="*/ 39 w 53"/>
                <a:gd name="T9" fmla="*/ 34 h 67"/>
                <a:gd name="T10" fmla="*/ 38 w 53"/>
                <a:gd name="T11" fmla="*/ 34 h 67"/>
                <a:gd name="T12" fmla="*/ 39 w 53"/>
                <a:gd name="T13" fmla="*/ 33 h 67"/>
                <a:gd name="T14" fmla="*/ 22 w 53"/>
                <a:gd name="T15" fmla="*/ 13 h 67"/>
                <a:gd name="T16" fmla="*/ 0 w 53"/>
                <a:gd name="T17" fmla="*/ 0 h 67"/>
                <a:gd name="T18" fmla="*/ 1 w 53"/>
                <a:gd name="T19" fmla="*/ 1 h 67"/>
                <a:gd name="T20" fmla="*/ 2 w 53"/>
                <a:gd name="T21" fmla="*/ 1 h 67"/>
                <a:gd name="T22" fmla="*/ 49 w 53"/>
                <a:gd name="T23"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67">
                  <a:moveTo>
                    <a:pt x="49" y="58"/>
                  </a:moveTo>
                  <a:cubicBezTo>
                    <a:pt x="52" y="67"/>
                    <a:pt x="52" y="67"/>
                    <a:pt x="52" y="67"/>
                  </a:cubicBezTo>
                  <a:cubicBezTo>
                    <a:pt x="53" y="66"/>
                    <a:pt x="53" y="66"/>
                    <a:pt x="53" y="66"/>
                  </a:cubicBezTo>
                  <a:cubicBezTo>
                    <a:pt x="50" y="58"/>
                    <a:pt x="50" y="58"/>
                    <a:pt x="50" y="58"/>
                  </a:cubicBezTo>
                  <a:cubicBezTo>
                    <a:pt x="47" y="49"/>
                    <a:pt x="43" y="41"/>
                    <a:pt x="39" y="34"/>
                  </a:cubicBezTo>
                  <a:cubicBezTo>
                    <a:pt x="38" y="34"/>
                    <a:pt x="38" y="34"/>
                    <a:pt x="38" y="34"/>
                  </a:cubicBezTo>
                  <a:cubicBezTo>
                    <a:pt x="39" y="33"/>
                    <a:pt x="39" y="33"/>
                    <a:pt x="39" y="33"/>
                  </a:cubicBezTo>
                  <a:cubicBezTo>
                    <a:pt x="34" y="26"/>
                    <a:pt x="28" y="19"/>
                    <a:pt x="22" y="13"/>
                  </a:cubicBezTo>
                  <a:cubicBezTo>
                    <a:pt x="16" y="8"/>
                    <a:pt x="8" y="3"/>
                    <a:pt x="0" y="0"/>
                  </a:cubicBezTo>
                  <a:cubicBezTo>
                    <a:pt x="1" y="1"/>
                    <a:pt x="1" y="1"/>
                    <a:pt x="1" y="1"/>
                  </a:cubicBezTo>
                  <a:cubicBezTo>
                    <a:pt x="1" y="1"/>
                    <a:pt x="1" y="1"/>
                    <a:pt x="2" y="1"/>
                  </a:cubicBezTo>
                  <a:cubicBezTo>
                    <a:pt x="25" y="13"/>
                    <a:pt x="39" y="31"/>
                    <a:pt x="49" y="5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8" name="Freeform 144"/>
            <p:cNvSpPr>
              <a:spLocks/>
            </p:cNvSpPr>
            <p:nvPr/>
          </p:nvSpPr>
          <p:spPr bwMode="auto">
            <a:xfrm>
              <a:off x="4972397" y="5630863"/>
              <a:ext cx="4763" cy="4763"/>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69" name="Freeform 145"/>
            <p:cNvSpPr>
              <a:spLocks/>
            </p:cNvSpPr>
            <p:nvPr/>
          </p:nvSpPr>
          <p:spPr bwMode="auto">
            <a:xfrm>
              <a:off x="4702522" y="5375276"/>
              <a:ext cx="244475" cy="488950"/>
            </a:xfrm>
            <a:custGeom>
              <a:avLst/>
              <a:gdLst>
                <a:gd name="T0" fmla="*/ 43 w 65"/>
                <a:gd name="T1" fmla="*/ 61 h 130"/>
                <a:gd name="T2" fmla="*/ 56 w 65"/>
                <a:gd name="T3" fmla="*/ 104 h 130"/>
                <a:gd name="T4" fmla="*/ 64 w 65"/>
                <a:gd name="T5" fmla="*/ 130 h 130"/>
                <a:gd name="T6" fmla="*/ 65 w 65"/>
                <a:gd name="T7" fmla="*/ 129 h 130"/>
                <a:gd name="T8" fmla="*/ 57 w 65"/>
                <a:gd name="T9" fmla="*/ 103 h 130"/>
                <a:gd name="T10" fmla="*/ 45 w 65"/>
                <a:gd name="T11" fmla="*/ 61 h 130"/>
                <a:gd name="T12" fmla="*/ 36 w 65"/>
                <a:gd name="T13" fmla="*/ 36 h 130"/>
                <a:gd name="T14" fmla="*/ 35 w 65"/>
                <a:gd name="T15" fmla="*/ 36 h 130"/>
                <a:gd name="T16" fmla="*/ 35 w 65"/>
                <a:gd name="T17" fmla="*/ 36 h 130"/>
                <a:gd name="T18" fmla="*/ 20 w 65"/>
                <a:gd name="T19" fmla="*/ 15 h 130"/>
                <a:gd name="T20" fmla="*/ 0 w 65"/>
                <a:gd name="T21" fmla="*/ 0 h 130"/>
                <a:gd name="T22" fmla="*/ 1 w 65"/>
                <a:gd name="T23" fmla="*/ 2 h 130"/>
                <a:gd name="T24" fmla="*/ 43 w 65"/>
                <a:gd name="T25" fmla="*/ 6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130">
                  <a:moveTo>
                    <a:pt x="43" y="61"/>
                  </a:moveTo>
                  <a:cubicBezTo>
                    <a:pt x="52" y="90"/>
                    <a:pt x="56" y="103"/>
                    <a:pt x="56" y="104"/>
                  </a:cubicBezTo>
                  <a:cubicBezTo>
                    <a:pt x="56" y="104"/>
                    <a:pt x="58" y="112"/>
                    <a:pt x="64" y="130"/>
                  </a:cubicBezTo>
                  <a:cubicBezTo>
                    <a:pt x="65" y="129"/>
                    <a:pt x="65" y="129"/>
                    <a:pt x="65" y="129"/>
                  </a:cubicBezTo>
                  <a:cubicBezTo>
                    <a:pt x="59" y="111"/>
                    <a:pt x="57" y="103"/>
                    <a:pt x="57" y="103"/>
                  </a:cubicBezTo>
                  <a:cubicBezTo>
                    <a:pt x="57" y="103"/>
                    <a:pt x="53" y="90"/>
                    <a:pt x="45" y="61"/>
                  </a:cubicBezTo>
                  <a:cubicBezTo>
                    <a:pt x="42" y="52"/>
                    <a:pt x="39" y="44"/>
                    <a:pt x="36" y="36"/>
                  </a:cubicBezTo>
                  <a:cubicBezTo>
                    <a:pt x="35" y="36"/>
                    <a:pt x="35" y="36"/>
                    <a:pt x="35" y="36"/>
                  </a:cubicBezTo>
                  <a:cubicBezTo>
                    <a:pt x="35" y="36"/>
                    <a:pt x="35" y="36"/>
                    <a:pt x="35" y="36"/>
                  </a:cubicBezTo>
                  <a:cubicBezTo>
                    <a:pt x="31" y="28"/>
                    <a:pt x="26" y="21"/>
                    <a:pt x="20" y="15"/>
                  </a:cubicBezTo>
                  <a:cubicBezTo>
                    <a:pt x="14" y="9"/>
                    <a:pt x="7" y="4"/>
                    <a:pt x="0" y="0"/>
                  </a:cubicBezTo>
                  <a:cubicBezTo>
                    <a:pt x="1" y="2"/>
                    <a:pt x="1" y="2"/>
                    <a:pt x="1" y="2"/>
                  </a:cubicBezTo>
                  <a:cubicBezTo>
                    <a:pt x="23" y="15"/>
                    <a:pt x="36" y="33"/>
                    <a:pt x="43" y="6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0" name="Freeform 146"/>
            <p:cNvSpPr>
              <a:spLocks/>
            </p:cNvSpPr>
            <p:nvPr/>
          </p:nvSpPr>
          <p:spPr bwMode="auto">
            <a:xfrm>
              <a:off x="4834284" y="5510213"/>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1" name="Freeform 147"/>
            <p:cNvSpPr>
              <a:spLocks/>
            </p:cNvSpPr>
            <p:nvPr/>
          </p:nvSpPr>
          <p:spPr bwMode="auto">
            <a:xfrm>
              <a:off x="4578697" y="5237163"/>
              <a:ext cx="311150" cy="701675"/>
            </a:xfrm>
            <a:custGeom>
              <a:avLst/>
              <a:gdLst>
                <a:gd name="T0" fmla="*/ 41 w 83"/>
                <a:gd name="T1" fmla="*/ 65 h 187"/>
                <a:gd name="T2" fmla="*/ 50 w 83"/>
                <a:gd name="T3" fmla="*/ 108 h 187"/>
                <a:gd name="T4" fmla="*/ 62 w 83"/>
                <a:gd name="T5" fmla="*/ 152 h 187"/>
                <a:gd name="T6" fmla="*/ 74 w 83"/>
                <a:gd name="T7" fmla="*/ 176 h 187"/>
                <a:gd name="T8" fmla="*/ 75 w 83"/>
                <a:gd name="T9" fmla="*/ 177 h 187"/>
                <a:gd name="T10" fmla="*/ 75 w 83"/>
                <a:gd name="T11" fmla="*/ 177 h 187"/>
                <a:gd name="T12" fmla="*/ 83 w 83"/>
                <a:gd name="T13" fmla="*/ 187 h 187"/>
                <a:gd name="T14" fmla="*/ 83 w 83"/>
                <a:gd name="T15" fmla="*/ 186 h 187"/>
                <a:gd name="T16" fmla="*/ 83 w 83"/>
                <a:gd name="T17" fmla="*/ 186 h 187"/>
                <a:gd name="T18" fmla="*/ 64 w 83"/>
                <a:gd name="T19" fmla="*/ 151 h 187"/>
                <a:gd name="T20" fmla="*/ 52 w 83"/>
                <a:gd name="T21" fmla="*/ 108 h 187"/>
                <a:gd name="T22" fmla="*/ 42 w 83"/>
                <a:gd name="T23" fmla="*/ 64 h 187"/>
                <a:gd name="T24" fmla="*/ 34 w 83"/>
                <a:gd name="T25" fmla="*/ 39 h 187"/>
                <a:gd name="T26" fmla="*/ 32 w 83"/>
                <a:gd name="T27" fmla="*/ 38 h 187"/>
                <a:gd name="T28" fmla="*/ 33 w 83"/>
                <a:gd name="T29" fmla="*/ 37 h 187"/>
                <a:gd name="T30" fmla="*/ 33 w 83"/>
                <a:gd name="T31" fmla="*/ 37 h 187"/>
                <a:gd name="T32" fmla="*/ 20 w 83"/>
                <a:gd name="T33" fmla="*/ 17 h 187"/>
                <a:gd name="T34" fmla="*/ 0 w 83"/>
                <a:gd name="T35" fmla="*/ 0 h 187"/>
                <a:gd name="T36" fmla="*/ 0 w 83"/>
                <a:gd name="T37" fmla="*/ 2 h 187"/>
                <a:gd name="T38" fmla="*/ 1 w 83"/>
                <a:gd name="T39" fmla="*/ 3 h 187"/>
                <a:gd name="T40" fmla="*/ 41 w 83"/>
                <a:gd name="T41" fmla="*/ 6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 h="187">
                  <a:moveTo>
                    <a:pt x="41" y="65"/>
                  </a:moveTo>
                  <a:cubicBezTo>
                    <a:pt x="47" y="95"/>
                    <a:pt x="50" y="108"/>
                    <a:pt x="50" y="108"/>
                  </a:cubicBezTo>
                  <a:cubicBezTo>
                    <a:pt x="50" y="108"/>
                    <a:pt x="53" y="121"/>
                    <a:pt x="62" y="152"/>
                  </a:cubicBezTo>
                  <a:cubicBezTo>
                    <a:pt x="65" y="161"/>
                    <a:pt x="69" y="169"/>
                    <a:pt x="74" y="176"/>
                  </a:cubicBezTo>
                  <a:cubicBezTo>
                    <a:pt x="75" y="176"/>
                    <a:pt x="75" y="176"/>
                    <a:pt x="75" y="177"/>
                  </a:cubicBezTo>
                  <a:cubicBezTo>
                    <a:pt x="75" y="177"/>
                    <a:pt x="75" y="177"/>
                    <a:pt x="75" y="177"/>
                  </a:cubicBezTo>
                  <a:cubicBezTo>
                    <a:pt x="77" y="181"/>
                    <a:pt x="80" y="184"/>
                    <a:pt x="83" y="187"/>
                  </a:cubicBezTo>
                  <a:cubicBezTo>
                    <a:pt x="83" y="186"/>
                    <a:pt x="83" y="186"/>
                    <a:pt x="83" y="186"/>
                  </a:cubicBezTo>
                  <a:cubicBezTo>
                    <a:pt x="83" y="186"/>
                    <a:pt x="83" y="186"/>
                    <a:pt x="83" y="186"/>
                  </a:cubicBezTo>
                  <a:cubicBezTo>
                    <a:pt x="75" y="176"/>
                    <a:pt x="68" y="165"/>
                    <a:pt x="64" y="151"/>
                  </a:cubicBezTo>
                  <a:cubicBezTo>
                    <a:pt x="54" y="121"/>
                    <a:pt x="52" y="108"/>
                    <a:pt x="52" y="108"/>
                  </a:cubicBezTo>
                  <a:cubicBezTo>
                    <a:pt x="52" y="108"/>
                    <a:pt x="48" y="94"/>
                    <a:pt x="42" y="64"/>
                  </a:cubicBezTo>
                  <a:cubicBezTo>
                    <a:pt x="40" y="55"/>
                    <a:pt x="37" y="47"/>
                    <a:pt x="34" y="39"/>
                  </a:cubicBezTo>
                  <a:cubicBezTo>
                    <a:pt x="32" y="38"/>
                    <a:pt x="32" y="38"/>
                    <a:pt x="32" y="38"/>
                  </a:cubicBezTo>
                  <a:cubicBezTo>
                    <a:pt x="33" y="37"/>
                    <a:pt x="33" y="37"/>
                    <a:pt x="33" y="37"/>
                  </a:cubicBezTo>
                  <a:cubicBezTo>
                    <a:pt x="33" y="37"/>
                    <a:pt x="33" y="37"/>
                    <a:pt x="33" y="37"/>
                  </a:cubicBezTo>
                  <a:cubicBezTo>
                    <a:pt x="29" y="30"/>
                    <a:pt x="25" y="23"/>
                    <a:pt x="20" y="17"/>
                  </a:cubicBezTo>
                  <a:cubicBezTo>
                    <a:pt x="14" y="11"/>
                    <a:pt x="7" y="5"/>
                    <a:pt x="0" y="0"/>
                  </a:cubicBezTo>
                  <a:cubicBezTo>
                    <a:pt x="0" y="2"/>
                    <a:pt x="0" y="2"/>
                    <a:pt x="0" y="2"/>
                  </a:cubicBezTo>
                  <a:cubicBezTo>
                    <a:pt x="1" y="2"/>
                    <a:pt x="1" y="2"/>
                    <a:pt x="1" y="3"/>
                  </a:cubicBezTo>
                  <a:cubicBezTo>
                    <a:pt x="23" y="17"/>
                    <a:pt x="35" y="36"/>
                    <a:pt x="41" y="6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2" name="Freeform 148"/>
            <p:cNvSpPr>
              <a:spLocks/>
            </p:cNvSpPr>
            <p:nvPr/>
          </p:nvSpPr>
          <p:spPr bwMode="auto">
            <a:xfrm>
              <a:off x="4699347" y="5375276"/>
              <a:ext cx="6350" cy="7938"/>
            </a:xfrm>
            <a:custGeom>
              <a:avLst/>
              <a:gdLst>
                <a:gd name="T0" fmla="*/ 0 w 4"/>
                <a:gd name="T1" fmla="*/ 3 h 5"/>
                <a:gd name="T2" fmla="*/ 4 w 4"/>
                <a:gd name="T3" fmla="*/ 5 h 5"/>
                <a:gd name="T4" fmla="*/ 2 w 4"/>
                <a:gd name="T5" fmla="*/ 0 h 5"/>
                <a:gd name="T6" fmla="*/ 2 w 4"/>
                <a:gd name="T7" fmla="*/ 0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lnTo>
                    <a:pt x="4" y="5"/>
                  </a:lnTo>
                  <a:lnTo>
                    <a:pt x="2" y="0"/>
                  </a:lnTo>
                  <a:lnTo>
                    <a:pt x="2"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3" name="Freeform 149"/>
            <p:cNvSpPr>
              <a:spLocks/>
            </p:cNvSpPr>
            <p:nvPr/>
          </p:nvSpPr>
          <p:spPr bwMode="auto">
            <a:xfrm>
              <a:off x="4462809" y="5094288"/>
              <a:ext cx="396875" cy="811213"/>
            </a:xfrm>
            <a:custGeom>
              <a:avLst/>
              <a:gdLst>
                <a:gd name="T0" fmla="*/ 0 w 106"/>
                <a:gd name="T1" fmla="*/ 0 h 216"/>
                <a:gd name="T2" fmla="*/ 0 w 106"/>
                <a:gd name="T3" fmla="*/ 1 h 216"/>
                <a:gd name="T4" fmla="*/ 37 w 106"/>
                <a:gd name="T5" fmla="*/ 66 h 216"/>
                <a:gd name="T6" fmla="*/ 44 w 106"/>
                <a:gd name="T7" fmla="*/ 110 h 216"/>
                <a:gd name="T8" fmla="*/ 53 w 106"/>
                <a:gd name="T9" fmla="*/ 154 h 216"/>
                <a:gd name="T10" fmla="*/ 106 w 106"/>
                <a:gd name="T11" fmla="*/ 216 h 216"/>
                <a:gd name="T12" fmla="*/ 106 w 106"/>
                <a:gd name="T13" fmla="*/ 215 h 216"/>
                <a:gd name="T14" fmla="*/ 105 w 106"/>
                <a:gd name="T15" fmla="*/ 214 h 216"/>
                <a:gd name="T16" fmla="*/ 54 w 106"/>
                <a:gd name="T17" fmla="*/ 154 h 216"/>
                <a:gd name="T18" fmla="*/ 45 w 106"/>
                <a:gd name="T19" fmla="*/ 110 h 216"/>
                <a:gd name="T20" fmla="*/ 38 w 106"/>
                <a:gd name="T21" fmla="*/ 66 h 216"/>
                <a:gd name="T22" fmla="*/ 32 w 106"/>
                <a:gd name="T23" fmla="*/ 41 h 216"/>
                <a:gd name="T24" fmla="*/ 31 w 106"/>
                <a:gd name="T25" fmla="*/ 40 h 216"/>
                <a:gd name="T26" fmla="*/ 31 w 106"/>
                <a:gd name="T27" fmla="*/ 40 h 216"/>
                <a:gd name="T28" fmla="*/ 19 w 106"/>
                <a:gd name="T29" fmla="*/ 17 h 216"/>
                <a:gd name="T30" fmla="*/ 0 w 106"/>
                <a:gd name="T3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216">
                  <a:moveTo>
                    <a:pt x="0" y="0"/>
                  </a:moveTo>
                  <a:cubicBezTo>
                    <a:pt x="0" y="1"/>
                    <a:pt x="0" y="1"/>
                    <a:pt x="0" y="1"/>
                  </a:cubicBezTo>
                  <a:cubicBezTo>
                    <a:pt x="22" y="17"/>
                    <a:pt x="33" y="37"/>
                    <a:pt x="37" y="66"/>
                  </a:cubicBezTo>
                  <a:cubicBezTo>
                    <a:pt x="41" y="96"/>
                    <a:pt x="44" y="110"/>
                    <a:pt x="44" y="110"/>
                  </a:cubicBezTo>
                  <a:cubicBezTo>
                    <a:pt x="44" y="110"/>
                    <a:pt x="45" y="123"/>
                    <a:pt x="53" y="154"/>
                  </a:cubicBezTo>
                  <a:cubicBezTo>
                    <a:pt x="61" y="184"/>
                    <a:pt x="79" y="205"/>
                    <a:pt x="106" y="216"/>
                  </a:cubicBezTo>
                  <a:cubicBezTo>
                    <a:pt x="106" y="215"/>
                    <a:pt x="106" y="215"/>
                    <a:pt x="106" y="215"/>
                  </a:cubicBezTo>
                  <a:cubicBezTo>
                    <a:pt x="106" y="215"/>
                    <a:pt x="106" y="214"/>
                    <a:pt x="105" y="214"/>
                  </a:cubicBezTo>
                  <a:cubicBezTo>
                    <a:pt x="79" y="203"/>
                    <a:pt x="62" y="183"/>
                    <a:pt x="54" y="154"/>
                  </a:cubicBezTo>
                  <a:cubicBezTo>
                    <a:pt x="46" y="123"/>
                    <a:pt x="45" y="110"/>
                    <a:pt x="45" y="110"/>
                  </a:cubicBezTo>
                  <a:cubicBezTo>
                    <a:pt x="45" y="109"/>
                    <a:pt x="42" y="96"/>
                    <a:pt x="38" y="66"/>
                  </a:cubicBezTo>
                  <a:cubicBezTo>
                    <a:pt x="37" y="57"/>
                    <a:pt x="35" y="48"/>
                    <a:pt x="32" y="41"/>
                  </a:cubicBezTo>
                  <a:cubicBezTo>
                    <a:pt x="31" y="40"/>
                    <a:pt x="31" y="40"/>
                    <a:pt x="31" y="40"/>
                  </a:cubicBezTo>
                  <a:cubicBezTo>
                    <a:pt x="31" y="40"/>
                    <a:pt x="31" y="40"/>
                    <a:pt x="31" y="40"/>
                  </a:cubicBezTo>
                  <a:cubicBezTo>
                    <a:pt x="28" y="31"/>
                    <a:pt x="24" y="24"/>
                    <a:pt x="19" y="17"/>
                  </a:cubicBezTo>
                  <a:cubicBezTo>
                    <a:pt x="14" y="11"/>
                    <a:pt x="7" y="5"/>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4" name="Freeform 150"/>
            <p:cNvSpPr>
              <a:spLocks/>
            </p:cNvSpPr>
            <p:nvPr/>
          </p:nvSpPr>
          <p:spPr bwMode="auto">
            <a:xfrm>
              <a:off x="4856509" y="5897563"/>
              <a:ext cx="3175" cy="4763"/>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1"/>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5" name="Freeform 151"/>
            <p:cNvSpPr>
              <a:spLocks/>
            </p:cNvSpPr>
            <p:nvPr/>
          </p:nvSpPr>
          <p:spPr bwMode="auto">
            <a:xfrm>
              <a:off x="4578697" y="5243513"/>
              <a:ext cx="3175" cy="4763"/>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6" name="Freeform 152"/>
            <p:cNvSpPr>
              <a:spLocks/>
            </p:cNvSpPr>
            <p:nvPr/>
          </p:nvSpPr>
          <p:spPr bwMode="auto">
            <a:xfrm>
              <a:off x="3635722" y="3854451"/>
              <a:ext cx="698500" cy="1187450"/>
            </a:xfrm>
            <a:custGeom>
              <a:avLst/>
              <a:gdLst>
                <a:gd name="T0" fmla="*/ 11 w 186"/>
                <a:gd name="T1" fmla="*/ 57 h 316"/>
                <a:gd name="T2" fmla="*/ 24 w 186"/>
                <a:gd name="T3" fmla="*/ 108 h 316"/>
                <a:gd name="T4" fmla="*/ 25 w 186"/>
                <a:gd name="T5" fmla="*/ 107 h 316"/>
                <a:gd name="T6" fmla="*/ 43 w 186"/>
                <a:gd name="T7" fmla="*/ 160 h 316"/>
                <a:gd name="T8" fmla="*/ 63 w 186"/>
                <a:gd name="T9" fmla="*/ 210 h 316"/>
                <a:gd name="T10" fmla="*/ 86 w 186"/>
                <a:gd name="T11" fmla="*/ 258 h 316"/>
                <a:gd name="T12" fmla="*/ 112 w 186"/>
                <a:gd name="T13" fmla="*/ 305 h 316"/>
                <a:gd name="T14" fmla="*/ 113 w 186"/>
                <a:gd name="T15" fmla="*/ 305 h 316"/>
                <a:gd name="T16" fmla="*/ 116 w 186"/>
                <a:gd name="T17" fmla="*/ 316 h 316"/>
                <a:gd name="T18" fmla="*/ 117 w 186"/>
                <a:gd name="T19" fmla="*/ 316 h 316"/>
                <a:gd name="T20" fmla="*/ 117 w 186"/>
                <a:gd name="T21" fmla="*/ 316 h 316"/>
                <a:gd name="T22" fmla="*/ 137 w 186"/>
                <a:gd name="T23" fmla="*/ 304 h 316"/>
                <a:gd name="T24" fmla="*/ 138 w 186"/>
                <a:gd name="T25" fmla="*/ 303 h 316"/>
                <a:gd name="T26" fmla="*/ 167 w 186"/>
                <a:gd name="T27" fmla="*/ 285 h 316"/>
                <a:gd name="T28" fmla="*/ 168 w 186"/>
                <a:gd name="T29" fmla="*/ 284 h 316"/>
                <a:gd name="T30" fmla="*/ 185 w 186"/>
                <a:gd name="T31" fmla="*/ 274 h 316"/>
                <a:gd name="T32" fmla="*/ 185 w 186"/>
                <a:gd name="T33" fmla="*/ 274 h 316"/>
                <a:gd name="T34" fmla="*/ 186 w 186"/>
                <a:gd name="T35" fmla="*/ 273 h 316"/>
                <a:gd name="T36" fmla="*/ 186 w 186"/>
                <a:gd name="T37" fmla="*/ 273 h 316"/>
                <a:gd name="T38" fmla="*/ 183 w 186"/>
                <a:gd name="T39" fmla="*/ 267 h 316"/>
                <a:gd name="T40" fmla="*/ 167 w 186"/>
                <a:gd name="T41" fmla="*/ 248 h 316"/>
                <a:gd name="T42" fmla="*/ 159 w 186"/>
                <a:gd name="T43" fmla="*/ 224 h 316"/>
                <a:gd name="T44" fmla="*/ 144 w 186"/>
                <a:gd name="T45" fmla="*/ 204 h 316"/>
                <a:gd name="T46" fmla="*/ 137 w 186"/>
                <a:gd name="T47" fmla="*/ 180 h 316"/>
                <a:gd name="T48" fmla="*/ 124 w 186"/>
                <a:gd name="T49" fmla="*/ 159 h 316"/>
                <a:gd name="T50" fmla="*/ 119 w 186"/>
                <a:gd name="T51" fmla="*/ 136 h 316"/>
                <a:gd name="T52" fmla="*/ 106 w 186"/>
                <a:gd name="T53" fmla="*/ 113 h 316"/>
                <a:gd name="T54" fmla="*/ 103 w 186"/>
                <a:gd name="T55" fmla="*/ 89 h 316"/>
                <a:gd name="T56" fmla="*/ 92 w 186"/>
                <a:gd name="T57" fmla="*/ 65 h 316"/>
                <a:gd name="T58" fmla="*/ 89 w 186"/>
                <a:gd name="T59" fmla="*/ 41 h 316"/>
                <a:gd name="T60" fmla="*/ 81 w 186"/>
                <a:gd name="T61" fmla="*/ 18 h 316"/>
                <a:gd name="T62" fmla="*/ 80 w 186"/>
                <a:gd name="T63" fmla="*/ 0 h 316"/>
                <a:gd name="T64" fmla="*/ 79 w 186"/>
                <a:gd name="T65" fmla="*/ 1 h 316"/>
                <a:gd name="T66" fmla="*/ 60 w 186"/>
                <a:gd name="T67" fmla="*/ 4 h 316"/>
                <a:gd name="T68" fmla="*/ 58 w 186"/>
                <a:gd name="T69" fmla="*/ 5 h 316"/>
                <a:gd name="T70" fmla="*/ 25 w 186"/>
                <a:gd name="T71" fmla="*/ 11 h 316"/>
                <a:gd name="T72" fmla="*/ 24 w 186"/>
                <a:gd name="T73" fmla="*/ 11 h 316"/>
                <a:gd name="T74" fmla="*/ 1 w 186"/>
                <a:gd name="T75" fmla="*/ 15 h 316"/>
                <a:gd name="T76" fmla="*/ 0 w 186"/>
                <a:gd name="T77" fmla="*/ 15 h 316"/>
                <a:gd name="T78" fmla="*/ 0 w 186"/>
                <a:gd name="T79" fmla="*/ 15 h 316"/>
                <a:gd name="T80" fmla="*/ 11 w 186"/>
                <a:gd name="T81" fmla="*/ 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6" h="316">
                  <a:moveTo>
                    <a:pt x="11" y="57"/>
                  </a:moveTo>
                  <a:cubicBezTo>
                    <a:pt x="10" y="75"/>
                    <a:pt x="14" y="92"/>
                    <a:pt x="24" y="108"/>
                  </a:cubicBezTo>
                  <a:cubicBezTo>
                    <a:pt x="25" y="107"/>
                    <a:pt x="25" y="107"/>
                    <a:pt x="25" y="107"/>
                  </a:cubicBezTo>
                  <a:cubicBezTo>
                    <a:pt x="25" y="126"/>
                    <a:pt x="31" y="144"/>
                    <a:pt x="43" y="160"/>
                  </a:cubicBezTo>
                  <a:cubicBezTo>
                    <a:pt x="44" y="178"/>
                    <a:pt x="50" y="195"/>
                    <a:pt x="63" y="210"/>
                  </a:cubicBezTo>
                  <a:cubicBezTo>
                    <a:pt x="65" y="228"/>
                    <a:pt x="73" y="244"/>
                    <a:pt x="86" y="258"/>
                  </a:cubicBezTo>
                  <a:cubicBezTo>
                    <a:pt x="89" y="276"/>
                    <a:pt x="98" y="292"/>
                    <a:pt x="112" y="305"/>
                  </a:cubicBezTo>
                  <a:cubicBezTo>
                    <a:pt x="113" y="305"/>
                    <a:pt x="113" y="305"/>
                    <a:pt x="113" y="305"/>
                  </a:cubicBezTo>
                  <a:cubicBezTo>
                    <a:pt x="114" y="309"/>
                    <a:pt x="115" y="313"/>
                    <a:pt x="116" y="316"/>
                  </a:cubicBezTo>
                  <a:cubicBezTo>
                    <a:pt x="117" y="316"/>
                    <a:pt x="117" y="316"/>
                    <a:pt x="117" y="316"/>
                  </a:cubicBezTo>
                  <a:cubicBezTo>
                    <a:pt x="117" y="316"/>
                    <a:pt x="117" y="316"/>
                    <a:pt x="117" y="316"/>
                  </a:cubicBezTo>
                  <a:cubicBezTo>
                    <a:pt x="137" y="304"/>
                    <a:pt x="137" y="304"/>
                    <a:pt x="137" y="304"/>
                  </a:cubicBezTo>
                  <a:cubicBezTo>
                    <a:pt x="138" y="303"/>
                    <a:pt x="138" y="303"/>
                    <a:pt x="138" y="303"/>
                  </a:cubicBezTo>
                  <a:cubicBezTo>
                    <a:pt x="167" y="285"/>
                    <a:pt x="167" y="285"/>
                    <a:pt x="167" y="285"/>
                  </a:cubicBezTo>
                  <a:cubicBezTo>
                    <a:pt x="168" y="284"/>
                    <a:pt x="168" y="284"/>
                    <a:pt x="168" y="284"/>
                  </a:cubicBezTo>
                  <a:cubicBezTo>
                    <a:pt x="185" y="274"/>
                    <a:pt x="185" y="274"/>
                    <a:pt x="185" y="274"/>
                  </a:cubicBezTo>
                  <a:cubicBezTo>
                    <a:pt x="185" y="274"/>
                    <a:pt x="185" y="274"/>
                    <a:pt x="185" y="274"/>
                  </a:cubicBezTo>
                  <a:cubicBezTo>
                    <a:pt x="186" y="273"/>
                    <a:pt x="186" y="273"/>
                    <a:pt x="186" y="273"/>
                  </a:cubicBezTo>
                  <a:cubicBezTo>
                    <a:pt x="186" y="273"/>
                    <a:pt x="186" y="273"/>
                    <a:pt x="186" y="273"/>
                  </a:cubicBezTo>
                  <a:cubicBezTo>
                    <a:pt x="185" y="271"/>
                    <a:pt x="184" y="269"/>
                    <a:pt x="183" y="267"/>
                  </a:cubicBezTo>
                  <a:cubicBezTo>
                    <a:pt x="179" y="261"/>
                    <a:pt x="173" y="254"/>
                    <a:pt x="167" y="248"/>
                  </a:cubicBezTo>
                  <a:cubicBezTo>
                    <a:pt x="165" y="239"/>
                    <a:pt x="162" y="232"/>
                    <a:pt x="159" y="224"/>
                  </a:cubicBezTo>
                  <a:cubicBezTo>
                    <a:pt x="155" y="217"/>
                    <a:pt x="149" y="210"/>
                    <a:pt x="144" y="204"/>
                  </a:cubicBezTo>
                  <a:cubicBezTo>
                    <a:pt x="142" y="195"/>
                    <a:pt x="140" y="187"/>
                    <a:pt x="137" y="180"/>
                  </a:cubicBezTo>
                  <a:cubicBezTo>
                    <a:pt x="134" y="172"/>
                    <a:pt x="129" y="165"/>
                    <a:pt x="124" y="159"/>
                  </a:cubicBezTo>
                  <a:cubicBezTo>
                    <a:pt x="123" y="151"/>
                    <a:pt x="121" y="143"/>
                    <a:pt x="119" y="136"/>
                  </a:cubicBezTo>
                  <a:cubicBezTo>
                    <a:pt x="116" y="128"/>
                    <a:pt x="111" y="120"/>
                    <a:pt x="106" y="113"/>
                  </a:cubicBezTo>
                  <a:cubicBezTo>
                    <a:pt x="106" y="105"/>
                    <a:pt x="105" y="97"/>
                    <a:pt x="103" y="89"/>
                  </a:cubicBezTo>
                  <a:cubicBezTo>
                    <a:pt x="100" y="81"/>
                    <a:pt x="96" y="73"/>
                    <a:pt x="92" y="65"/>
                  </a:cubicBezTo>
                  <a:cubicBezTo>
                    <a:pt x="92" y="57"/>
                    <a:pt x="91" y="49"/>
                    <a:pt x="89" y="41"/>
                  </a:cubicBezTo>
                  <a:cubicBezTo>
                    <a:pt x="88" y="33"/>
                    <a:pt x="85" y="26"/>
                    <a:pt x="81" y="18"/>
                  </a:cubicBezTo>
                  <a:cubicBezTo>
                    <a:pt x="81" y="12"/>
                    <a:pt x="81" y="6"/>
                    <a:pt x="80" y="0"/>
                  </a:cubicBezTo>
                  <a:cubicBezTo>
                    <a:pt x="79" y="1"/>
                    <a:pt x="79" y="1"/>
                    <a:pt x="79" y="1"/>
                  </a:cubicBezTo>
                  <a:cubicBezTo>
                    <a:pt x="60" y="4"/>
                    <a:pt x="60" y="4"/>
                    <a:pt x="60" y="4"/>
                  </a:cubicBezTo>
                  <a:cubicBezTo>
                    <a:pt x="58" y="5"/>
                    <a:pt x="58" y="5"/>
                    <a:pt x="58" y="5"/>
                  </a:cubicBezTo>
                  <a:cubicBezTo>
                    <a:pt x="25" y="11"/>
                    <a:pt x="25" y="11"/>
                    <a:pt x="25" y="11"/>
                  </a:cubicBezTo>
                  <a:cubicBezTo>
                    <a:pt x="24" y="11"/>
                    <a:pt x="24" y="11"/>
                    <a:pt x="24" y="11"/>
                  </a:cubicBezTo>
                  <a:cubicBezTo>
                    <a:pt x="1" y="15"/>
                    <a:pt x="1" y="15"/>
                    <a:pt x="1" y="15"/>
                  </a:cubicBezTo>
                  <a:cubicBezTo>
                    <a:pt x="0" y="15"/>
                    <a:pt x="0" y="15"/>
                    <a:pt x="0" y="15"/>
                  </a:cubicBezTo>
                  <a:cubicBezTo>
                    <a:pt x="0" y="15"/>
                    <a:pt x="0" y="15"/>
                    <a:pt x="0" y="15"/>
                  </a:cubicBezTo>
                  <a:cubicBezTo>
                    <a:pt x="0" y="30"/>
                    <a:pt x="3" y="44"/>
                    <a:pt x="11" y="57"/>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7" name="Freeform 153"/>
            <p:cNvSpPr>
              <a:spLocks/>
            </p:cNvSpPr>
            <p:nvPr/>
          </p:nvSpPr>
          <p:spPr bwMode="auto">
            <a:xfrm>
              <a:off x="3857972" y="3921126"/>
              <a:ext cx="130175" cy="901700"/>
            </a:xfrm>
            <a:custGeom>
              <a:avLst/>
              <a:gdLst>
                <a:gd name="T0" fmla="*/ 6 w 35"/>
                <a:gd name="T1" fmla="*/ 162 h 240"/>
                <a:gd name="T2" fmla="*/ 15 w 35"/>
                <a:gd name="T3" fmla="*/ 118 h 240"/>
                <a:gd name="T4" fmla="*/ 28 w 35"/>
                <a:gd name="T5" fmla="*/ 75 h 240"/>
                <a:gd name="T6" fmla="*/ 30 w 35"/>
                <a:gd name="T7" fmla="*/ 23 h 240"/>
                <a:gd name="T8" fmla="*/ 22 w 35"/>
                <a:gd name="T9" fmla="*/ 0 h 240"/>
                <a:gd name="T10" fmla="*/ 21 w 35"/>
                <a:gd name="T11" fmla="*/ 2 h 240"/>
                <a:gd name="T12" fmla="*/ 26 w 35"/>
                <a:gd name="T13" fmla="*/ 75 h 240"/>
                <a:gd name="T14" fmla="*/ 14 w 35"/>
                <a:gd name="T15" fmla="*/ 117 h 240"/>
                <a:gd name="T16" fmla="*/ 4 w 35"/>
                <a:gd name="T17" fmla="*/ 161 h 240"/>
                <a:gd name="T18" fmla="*/ 3 w 35"/>
                <a:gd name="T19" fmla="*/ 190 h 240"/>
                <a:gd name="T20" fmla="*/ 5 w 35"/>
                <a:gd name="T21" fmla="*/ 191 h 240"/>
                <a:gd name="T22" fmla="*/ 4 w 35"/>
                <a:gd name="T23" fmla="*/ 192 h 240"/>
                <a:gd name="T24" fmla="*/ 4 w 35"/>
                <a:gd name="T25" fmla="*/ 192 h 240"/>
                <a:gd name="T26" fmla="*/ 27 w 35"/>
                <a:gd name="T27" fmla="*/ 240 h 240"/>
                <a:gd name="T28" fmla="*/ 27 w 35"/>
                <a:gd name="T29" fmla="*/ 239 h 240"/>
                <a:gd name="T30" fmla="*/ 6 w 35"/>
                <a:gd name="T31" fmla="*/ 16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240">
                  <a:moveTo>
                    <a:pt x="6" y="162"/>
                  </a:moveTo>
                  <a:cubicBezTo>
                    <a:pt x="11" y="130"/>
                    <a:pt x="16" y="118"/>
                    <a:pt x="15" y="118"/>
                  </a:cubicBezTo>
                  <a:cubicBezTo>
                    <a:pt x="16" y="118"/>
                    <a:pt x="19" y="104"/>
                    <a:pt x="28" y="75"/>
                  </a:cubicBezTo>
                  <a:cubicBezTo>
                    <a:pt x="33" y="56"/>
                    <a:pt x="34" y="39"/>
                    <a:pt x="30" y="23"/>
                  </a:cubicBezTo>
                  <a:cubicBezTo>
                    <a:pt x="29" y="15"/>
                    <a:pt x="26" y="8"/>
                    <a:pt x="22" y="0"/>
                  </a:cubicBezTo>
                  <a:cubicBezTo>
                    <a:pt x="21" y="2"/>
                    <a:pt x="21" y="2"/>
                    <a:pt x="21" y="2"/>
                  </a:cubicBezTo>
                  <a:cubicBezTo>
                    <a:pt x="33" y="25"/>
                    <a:pt x="35" y="47"/>
                    <a:pt x="26" y="75"/>
                  </a:cubicBezTo>
                  <a:cubicBezTo>
                    <a:pt x="18" y="104"/>
                    <a:pt x="14" y="117"/>
                    <a:pt x="14" y="117"/>
                  </a:cubicBezTo>
                  <a:cubicBezTo>
                    <a:pt x="14" y="117"/>
                    <a:pt x="10" y="130"/>
                    <a:pt x="4" y="161"/>
                  </a:cubicBezTo>
                  <a:cubicBezTo>
                    <a:pt x="3" y="171"/>
                    <a:pt x="2" y="181"/>
                    <a:pt x="3" y="190"/>
                  </a:cubicBezTo>
                  <a:cubicBezTo>
                    <a:pt x="5" y="191"/>
                    <a:pt x="5" y="191"/>
                    <a:pt x="5" y="191"/>
                  </a:cubicBezTo>
                  <a:cubicBezTo>
                    <a:pt x="4" y="192"/>
                    <a:pt x="4" y="192"/>
                    <a:pt x="4" y="192"/>
                  </a:cubicBezTo>
                  <a:cubicBezTo>
                    <a:pt x="4" y="192"/>
                    <a:pt x="4" y="192"/>
                    <a:pt x="4" y="192"/>
                  </a:cubicBezTo>
                  <a:cubicBezTo>
                    <a:pt x="6" y="210"/>
                    <a:pt x="15" y="226"/>
                    <a:pt x="27" y="240"/>
                  </a:cubicBezTo>
                  <a:cubicBezTo>
                    <a:pt x="27" y="239"/>
                    <a:pt x="27" y="239"/>
                    <a:pt x="27" y="239"/>
                  </a:cubicBezTo>
                  <a:cubicBezTo>
                    <a:pt x="8" y="217"/>
                    <a:pt x="0" y="192"/>
                    <a:pt x="6" y="16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8" name="Freeform 154"/>
            <p:cNvSpPr>
              <a:spLocks/>
            </p:cNvSpPr>
            <p:nvPr/>
          </p:nvSpPr>
          <p:spPr bwMode="auto">
            <a:xfrm>
              <a:off x="3786534" y="3854451"/>
              <a:ext cx="153988" cy="788988"/>
            </a:xfrm>
            <a:custGeom>
              <a:avLst/>
              <a:gdLst>
                <a:gd name="T0" fmla="*/ 40 w 41"/>
                <a:gd name="T1" fmla="*/ 0 h 210"/>
                <a:gd name="T2" fmla="*/ 39 w 41"/>
                <a:gd name="T3" fmla="*/ 1 h 210"/>
                <a:gd name="T4" fmla="*/ 33 w 41"/>
                <a:gd name="T5" fmla="*/ 46 h 210"/>
                <a:gd name="T6" fmla="*/ 18 w 41"/>
                <a:gd name="T7" fmla="*/ 87 h 210"/>
                <a:gd name="T8" fmla="*/ 5 w 41"/>
                <a:gd name="T9" fmla="*/ 131 h 210"/>
                <a:gd name="T10" fmla="*/ 2 w 41"/>
                <a:gd name="T11" fmla="*/ 158 h 210"/>
                <a:gd name="T12" fmla="*/ 3 w 41"/>
                <a:gd name="T13" fmla="*/ 159 h 210"/>
                <a:gd name="T14" fmla="*/ 2 w 41"/>
                <a:gd name="T15" fmla="*/ 159 h 210"/>
                <a:gd name="T16" fmla="*/ 23 w 41"/>
                <a:gd name="T17" fmla="*/ 210 h 210"/>
                <a:gd name="T18" fmla="*/ 22 w 41"/>
                <a:gd name="T19" fmla="*/ 208 h 210"/>
                <a:gd name="T20" fmla="*/ 6 w 41"/>
                <a:gd name="T21" fmla="*/ 131 h 210"/>
                <a:gd name="T22" fmla="*/ 19 w 41"/>
                <a:gd name="T23" fmla="*/ 88 h 210"/>
                <a:gd name="T24" fmla="*/ 34 w 41"/>
                <a:gd name="T25" fmla="*/ 46 h 210"/>
                <a:gd name="T26" fmla="*/ 40 w 41"/>
                <a:gd name="T27" fmla="*/ 20 h 210"/>
                <a:gd name="T28" fmla="*/ 39 w 41"/>
                <a:gd name="T29" fmla="*/ 18 h 210"/>
                <a:gd name="T30" fmla="*/ 41 w 41"/>
                <a:gd name="T31" fmla="*/ 18 h 210"/>
                <a:gd name="T32" fmla="*/ 41 w 41"/>
                <a:gd name="T33" fmla="*/ 18 h 210"/>
                <a:gd name="T34" fmla="*/ 40 w 41"/>
                <a:gd name="T35"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10">
                  <a:moveTo>
                    <a:pt x="40" y="0"/>
                  </a:moveTo>
                  <a:cubicBezTo>
                    <a:pt x="39" y="1"/>
                    <a:pt x="39" y="1"/>
                    <a:pt x="39" y="1"/>
                  </a:cubicBezTo>
                  <a:cubicBezTo>
                    <a:pt x="41" y="15"/>
                    <a:pt x="39" y="29"/>
                    <a:pt x="33" y="46"/>
                  </a:cubicBezTo>
                  <a:cubicBezTo>
                    <a:pt x="22" y="74"/>
                    <a:pt x="18" y="87"/>
                    <a:pt x="18" y="87"/>
                  </a:cubicBezTo>
                  <a:cubicBezTo>
                    <a:pt x="18" y="88"/>
                    <a:pt x="13" y="100"/>
                    <a:pt x="5" y="131"/>
                  </a:cubicBezTo>
                  <a:cubicBezTo>
                    <a:pt x="3" y="140"/>
                    <a:pt x="2" y="149"/>
                    <a:pt x="2" y="158"/>
                  </a:cubicBezTo>
                  <a:cubicBezTo>
                    <a:pt x="3" y="158"/>
                    <a:pt x="3" y="159"/>
                    <a:pt x="3" y="159"/>
                  </a:cubicBezTo>
                  <a:cubicBezTo>
                    <a:pt x="2" y="159"/>
                    <a:pt x="2" y="159"/>
                    <a:pt x="2" y="159"/>
                  </a:cubicBezTo>
                  <a:cubicBezTo>
                    <a:pt x="3" y="178"/>
                    <a:pt x="10" y="195"/>
                    <a:pt x="23" y="210"/>
                  </a:cubicBezTo>
                  <a:cubicBezTo>
                    <a:pt x="22" y="208"/>
                    <a:pt x="22" y="208"/>
                    <a:pt x="22" y="208"/>
                  </a:cubicBezTo>
                  <a:cubicBezTo>
                    <a:pt x="5" y="185"/>
                    <a:pt x="0" y="160"/>
                    <a:pt x="6" y="131"/>
                  </a:cubicBezTo>
                  <a:cubicBezTo>
                    <a:pt x="14" y="100"/>
                    <a:pt x="19" y="88"/>
                    <a:pt x="19" y="88"/>
                  </a:cubicBezTo>
                  <a:cubicBezTo>
                    <a:pt x="19" y="88"/>
                    <a:pt x="23" y="75"/>
                    <a:pt x="34" y="46"/>
                  </a:cubicBezTo>
                  <a:cubicBezTo>
                    <a:pt x="37" y="37"/>
                    <a:pt x="39" y="29"/>
                    <a:pt x="40" y="20"/>
                  </a:cubicBezTo>
                  <a:cubicBezTo>
                    <a:pt x="39" y="18"/>
                    <a:pt x="39" y="18"/>
                    <a:pt x="39" y="18"/>
                  </a:cubicBezTo>
                  <a:cubicBezTo>
                    <a:pt x="41" y="18"/>
                    <a:pt x="41" y="18"/>
                    <a:pt x="41" y="18"/>
                  </a:cubicBezTo>
                  <a:cubicBezTo>
                    <a:pt x="41" y="18"/>
                    <a:pt x="41" y="18"/>
                    <a:pt x="41" y="18"/>
                  </a:cubicBezTo>
                  <a:cubicBezTo>
                    <a:pt x="41" y="12"/>
                    <a:pt x="41" y="6"/>
                    <a:pt x="4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79" name="Freeform 155"/>
            <p:cNvSpPr>
              <a:spLocks/>
            </p:cNvSpPr>
            <p:nvPr/>
          </p:nvSpPr>
          <p:spPr bwMode="auto">
            <a:xfrm>
              <a:off x="3932584" y="3921126"/>
              <a:ext cx="7938" cy="7938"/>
            </a:xfrm>
            <a:custGeom>
              <a:avLst/>
              <a:gdLst>
                <a:gd name="T0" fmla="*/ 0 w 5"/>
                <a:gd name="T1" fmla="*/ 0 h 5"/>
                <a:gd name="T2" fmla="*/ 2 w 5"/>
                <a:gd name="T3" fmla="*/ 5 h 5"/>
                <a:gd name="T4" fmla="*/ 5 w 5"/>
                <a:gd name="T5" fmla="*/ 0 h 5"/>
                <a:gd name="T6" fmla="*/ 5 w 5"/>
                <a:gd name="T7" fmla="*/ 0 h 5"/>
                <a:gd name="T8" fmla="*/ 0 w 5"/>
                <a:gd name="T9" fmla="*/ 0 h 5"/>
              </a:gdLst>
              <a:ahLst/>
              <a:cxnLst>
                <a:cxn ang="0">
                  <a:pos x="T0" y="T1"/>
                </a:cxn>
                <a:cxn ang="0">
                  <a:pos x="T2" y="T3"/>
                </a:cxn>
                <a:cxn ang="0">
                  <a:pos x="T4" y="T5"/>
                </a:cxn>
                <a:cxn ang="0">
                  <a:pos x="T6" y="T7"/>
                </a:cxn>
                <a:cxn ang="0">
                  <a:pos x="T8" y="T9"/>
                </a:cxn>
              </a:cxnLst>
              <a:rect l="0" t="0" r="r" b="b"/>
              <a:pathLst>
                <a:path w="5" h="5">
                  <a:moveTo>
                    <a:pt x="0" y="0"/>
                  </a:moveTo>
                  <a:lnTo>
                    <a:pt x="2" y="5"/>
                  </a:lnTo>
                  <a:lnTo>
                    <a:pt x="5" y="0"/>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0" name="Freeform 156"/>
            <p:cNvSpPr>
              <a:spLocks/>
            </p:cNvSpPr>
            <p:nvPr/>
          </p:nvSpPr>
          <p:spPr bwMode="auto">
            <a:xfrm>
              <a:off x="3869084" y="4635501"/>
              <a:ext cx="6350" cy="7938"/>
            </a:xfrm>
            <a:custGeom>
              <a:avLst/>
              <a:gdLst>
                <a:gd name="T0" fmla="*/ 4 w 4"/>
                <a:gd name="T1" fmla="*/ 2 h 5"/>
                <a:gd name="T2" fmla="*/ 0 w 4"/>
                <a:gd name="T3" fmla="*/ 0 h 5"/>
                <a:gd name="T4" fmla="*/ 2 w 4"/>
                <a:gd name="T5" fmla="*/ 5 h 5"/>
                <a:gd name="T6" fmla="*/ 2 w 4"/>
                <a:gd name="T7" fmla="*/ 5 h 5"/>
                <a:gd name="T8" fmla="*/ 4 w 4"/>
                <a:gd name="T9" fmla="*/ 2 h 5"/>
              </a:gdLst>
              <a:ahLst/>
              <a:cxnLst>
                <a:cxn ang="0">
                  <a:pos x="T0" y="T1"/>
                </a:cxn>
                <a:cxn ang="0">
                  <a:pos x="T2" y="T3"/>
                </a:cxn>
                <a:cxn ang="0">
                  <a:pos x="T4" y="T5"/>
                </a:cxn>
                <a:cxn ang="0">
                  <a:pos x="T6" y="T7"/>
                </a:cxn>
                <a:cxn ang="0">
                  <a:pos x="T8" y="T9"/>
                </a:cxn>
              </a:cxnLst>
              <a:rect l="0" t="0" r="r" b="b"/>
              <a:pathLst>
                <a:path w="4" h="5">
                  <a:moveTo>
                    <a:pt x="4" y="2"/>
                  </a:moveTo>
                  <a:lnTo>
                    <a:pt x="0" y="0"/>
                  </a:lnTo>
                  <a:lnTo>
                    <a:pt x="2" y="5"/>
                  </a:lnTo>
                  <a:lnTo>
                    <a:pt x="2"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1" name="Freeform 157"/>
            <p:cNvSpPr>
              <a:spLocks/>
            </p:cNvSpPr>
            <p:nvPr/>
          </p:nvSpPr>
          <p:spPr bwMode="auto">
            <a:xfrm>
              <a:off x="3718272" y="3868738"/>
              <a:ext cx="142875" cy="590550"/>
            </a:xfrm>
            <a:custGeom>
              <a:avLst/>
              <a:gdLst>
                <a:gd name="T0" fmla="*/ 9 w 38"/>
                <a:gd name="T1" fmla="*/ 76 h 157"/>
                <a:gd name="T2" fmla="*/ 24 w 38"/>
                <a:gd name="T3" fmla="*/ 33 h 157"/>
                <a:gd name="T4" fmla="*/ 38 w 38"/>
                <a:gd name="T5" fmla="*/ 0 h 157"/>
                <a:gd name="T6" fmla="*/ 36 w 38"/>
                <a:gd name="T7" fmla="*/ 1 h 157"/>
                <a:gd name="T8" fmla="*/ 23 w 38"/>
                <a:gd name="T9" fmla="*/ 33 h 157"/>
                <a:gd name="T10" fmla="*/ 8 w 38"/>
                <a:gd name="T11" fmla="*/ 75 h 157"/>
                <a:gd name="T12" fmla="*/ 3 w 38"/>
                <a:gd name="T13" fmla="*/ 102 h 157"/>
                <a:gd name="T14" fmla="*/ 4 w 38"/>
                <a:gd name="T15" fmla="*/ 103 h 157"/>
                <a:gd name="T16" fmla="*/ 3 w 38"/>
                <a:gd name="T17" fmla="*/ 103 h 157"/>
                <a:gd name="T18" fmla="*/ 21 w 38"/>
                <a:gd name="T19" fmla="*/ 157 h 157"/>
                <a:gd name="T20" fmla="*/ 20 w 38"/>
                <a:gd name="T21" fmla="*/ 155 h 157"/>
                <a:gd name="T22" fmla="*/ 20 w 38"/>
                <a:gd name="T23" fmla="*/ 154 h 157"/>
                <a:gd name="T24" fmla="*/ 9 w 38"/>
                <a:gd name="T25"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157">
                  <a:moveTo>
                    <a:pt x="9" y="76"/>
                  </a:moveTo>
                  <a:cubicBezTo>
                    <a:pt x="18" y="45"/>
                    <a:pt x="24" y="33"/>
                    <a:pt x="24" y="33"/>
                  </a:cubicBezTo>
                  <a:cubicBezTo>
                    <a:pt x="38" y="0"/>
                    <a:pt x="38" y="0"/>
                    <a:pt x="38" y="0"/>
                  </a:cubicBezTo>
                  <a:cubicBezTo>
                    <a:pt x="36" y="1"/>
                    <a:pt x="36" y="1"/>
                    <a:pt x="36" y="1"/>
                  </a:cubicBezTo>
                  <a:cubicBezTo>
                    <a:pt x="23" y="33"/>
                    <a:pt x="23" y="33"/>
                    <a:pt x="23" y="33"/>
                  </a:cubicBezTo>
                  <a:cubicBezTo>
                    <a:pt x="23" y="33"/>
                    <a:pt x="17" y="45"/>
                    <a:pt x="8" y="75"/>
                  </a:cubicBezTo>
                  <a:cubicBezTo>
                    <a:pt x="5" y="85"/>
                    <a:pt x="3" y="94"/>
                    <a:pt x="3" y="102"/>
                  </a:cubicBezTo>
                  <a:cubicBezTo>
                    <a:pt x="3" y="103"/>
                    <a:pt x="3" y="103"/>
                    <a:pt x="4" y="103"/>
                  </a:cubicBezTo>
                  <a:cubicBezTo>
                    <a:pt x="3" y="103"/>
                    <a:pt x="3" y="103"/>
                    <a:pt x="3" y="103"/>
                  </a:cubicBezTo>
                  <a:cubicBezTo>
                    <a:pt x="3" y="122"/>
                    <a:pt x="9" y="141"/>
                    <a:pt x="21" y="157"/>
                  </a:cubicBezTo>
                  <a:cubicBezTo>
                    <a:pt x="20" y="155"/>
                    <a:pt x="20" y="155"/>
                    <a:pt x="20" y="155"/>
                  </a:cubicBezTo>
                  <a:cubicBezTo>
                    <a:pt x="20" y="154"/>
                    <a:pt x="20" y="154"/>
                    <a:pt x="20" y="154"/>
                  </a:cubicBezTo>
                  <a:cubicBezTo>
                    <a:pt x="4" y="131"/>
                    <a:pt x="0" y="105"/>
                    <a:pt x="9" y="7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2" name="Freeform 158"/>
            <p:cNvSpPr>
              <a:spLocks/>
            </p:cNvSpPr>
            <p:nvPr/>
          </p:nvSpPr>
          <p:spPr bwMode="auto">
            <a:xfrm>
              <a:off x="3792884" y="4448176"/>
              <a:ext cx="4763"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3" name="Freeform 159"/>
            <p:cNvSpPr>
              <a:spLocks/>
            </p:cNvSpPr>
            <p:nvPr/>
          </p:nvSpPr>
          <p:spPr bwMode="auto">
            <a:xfrm>
              <a:off x="3665884" y="3895726"/>
              <a:ext cx="63500" cy="363538"/>
            </a:xfrm>
            <a:custGeom>
              <a:avLst/>
              <a:gdLst>
                <a:gd name="T0" fmla="*/ 10 w 17"/>
                <a:gd name="T1" fmla="*/ 17 h 97"/>
                <a:gd name="T2" fmla="*/ 17 w 17"/>
                <a:gd name="T3" fmla="*/ 0 h 97"/>
                <a:gd name="T4" fmla="*/ 16 w 17"/>
                <a:gd name="T5" fmla="*/ 0 h 97"/>
                <a:gd name="T6" fmla="*/ 9 w 17"/>
                <a:gd name="T7" fmla="*/ 16 h 97"/>
                <a:gd name="T8" fmla="*/ 3 w 17"/>
                <a:gd name="T9" fmla="*/ 44 h 97"/>
                <a:gd name="T10" fmla="*/ 4 w 17"/>
                <a:gd name="T11" fmla="*/ 45 h 97"/>
                <a:gd name="T12" fmla="*/ 3 w 17"/>
                <a:gd name="T13" fmla="*/ 46 h 97"/>
                <a:gd name="T14" fmla="*/ 16 w 17"/>
                <a:gd name="T15" fmla="*/ 97 h 97"/>
                <a:gd name="T16" fmla="*/ 17 w 17"/>
                <a:gd name="T17" fmla="*/ 96 h 97"/>
                <a:gd name="T18" fmla="*/ 17 w 17"/>
                <a:gd name="T19" fmla="*/ 95 h 97"/>
                <a:gd name="T20" fmla="*/ 10 w 17"/>
                <a:gd name="T21" fmla="*/ 1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97">
                  <a:moveTo>
                    <a:pt x="10" y="17"/>
                  </a:moveTo>
                  <a:cubicBezTo>
                    <a:pt x="13" y="10"/>
                    <a:pt x="15" y="5"/>
                    <a:pt x="17" y="0"/>
                  </a:cubicBezTo>
                  <a:cubicBezTo>
                    <a:pt x="16" y="0"/>
                    <a:pt x="16" y="0"/>
                    <a:pt x="16" y="0"/>
                  </a:cubicBezTo>
                  <a:cubicBezTo>
                    <a:pt x="14" y="5"/>
                    <a:pt x="12" y="10"/>
                    <a:pt x="9" y="16"/>
                  </a:cubicBezTo>
                  <a:cubicBezTo>
                    <a:pt x="6" y="25"/>
                    <a:pt x="4" y="35"/>
                    <a:pt x="3" y="44"/>
                  </a:cubicBezTo>
                  <a:cubicBezTo>
                    <a:pt x="4" y="45"/>
                    <a:pt x="4" y="45"/>
                    <a:pt x="4" y="45"/>
                  </a:cubicBezTo>
                  <a:cubicBezTo>
                    <a:pt x="3" y="46"/>
                    <a:pt x="3" y="46"/>
                    <a:pt x="3" y="46"/>
                  </a:cubicBezTo>
                  <a:cubicBezTo>
                    <a:pt x="2" y="64"/>
                    <a:pt x="6" y="81"/>
                    <a:pt x="16" y="97"/>
                  </a:cubicBezTo>
                  <a:cubicBezTo>
                    <a:pt x="17" y="96"/>
                    <a:pt x="17" y="96"/>
                    <a:pt x="17" y="96"/>
                  </a:cubicBezTo>
                  <a:cubicBezTo>
                    <a:pt x="17" y="95"/>
                    <a:pt x="17" y="95"/>
                    <a:pt x="17" y="95"/>
                  </a:cubicBezTo>
                  <a:cubicBezTo>
                    <a:pt x="2" y="71"/>
                    <a:pt x="0" y="45"/>
                    <a:pt x="10" y="1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4" name="Freeform 160"/>
            <p:cNvSpPr>
              <a:spLocks/>
            </p:cNvSpPr>
            <p:nvPr/>
          </p:nvSpPr>
          <p:spPr bwMode="auto">
            <a:xfrm>
              <a:off x="3729384" y="4252913"/>
              <a:ext cx="3175"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5" name="Freeform 161"/>
            <p:cNvSpPr>
              <a:spLocks/>
            </p:cNvSpPr>
            <p:nvPr/>
          </p:nvSpPr>
          <p:spPr bwMode="auto">
            <a:xfrm>
              <a:off x="3635722" y="3910013"/>
              <a:ext cx="41275" cy="158750"/>
            </a:xfrm>
            <a:custGeom>
              <a:avLst/>
              <a:gdLst>
                <a:gd name="T0" fmla="*/ 1 w 11"/>
                <a:gd name="T1" fmla="*/ 0 h 42"/>
                <a:gd name="T2" fmla="*/ 0 w 11"/>
                <a:gd name="T3" fmla="*/ 0 h 42"/>
                <a:gd name="T4" fmla="*/ 0 w 11"/>
                <a:gd name="T5" fmla="*/ 0 h 42"/>
                <a:gd name="T6" fmla="*/ 11 w 11"/>
                <a:gd name="T7" fmla="*/ 42 h 42"/>
                <a:gd name="T8" fmla="*/ 11 w 11"/>
                <a:gd name="T9" fmla="*/ 40 h 42"/>
                <a:gd name="T10" fmla="*/ 1 w 11"/>
                <a:gd name="T11" fmla="*/ 0 h 42"/>
              </a:gdLst>
              <a:ahLst/>
              <a:cxnLst>
                <a:cxn ang="0">
                  <a:pos x="T0" y="T1"/>
                </a:cxn>
                <a:cxn ang="0">
                  <a:pos x="T2" y="T3"/>
                </a:cxn>
                <a:cxn ang="0">
                  <a:pos x="T4" y="T5"/>
                </a:cxn>
                <a:cxn ang="0">
                  <a:pos x="T6" y="T7"/>
                </a:cxn>
                <a:cxn ang="0">
                  <a:pos x="T8" y="T9"/>
                </a:cxn>
                <a:cxn ang="0">
                  <a:pos x="T10" y="T11"/>
                </a:cxn>
              </a:cxnLst>
              <a:rect l="0" t="0" r="r" b="b"/>
              <a:pathLst>
                <a:path w="11" h="42">
                  <a:moveTo>
                    <a:pt x="1" y="0"/>
                  </a:moveTo>
                  <a:cubicBezTo>
                    <a:pt x="0" y="0"/>
                    <a:pt x="0" y="0"/>
                    <a:pt x="0" y="0"/>
                  </a:cubicBezTo>
                  <a:cubicBezTo>
                    <a:pt x="0" y="0"/>
                    <a:pt x="0" y="0"/>
                    <a:pt x="0" y="0"/>
                  </a:cubicBezTo>
                  <a:cubicBezTo>
                    <a:pt x="0" y="15"/>
                    <a:pt x="3" y="29"/>
                    <a:pt x="11" y="42"/>
                  </a:cubicBezTo>
                  <a:cubicBezTo>
                    <a:pt x="11" y="40"/>
                    <a:pt x="11" y="40"/>
                    <a:pt x="11" y="40"/>
                  </a:cubicBezTo>
                  <a:cubicBezTo>
                    <a:pt x="4" y="27"/>
                    <a:pt x="1" y="1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6" name="Freeform 162"/>
            <p:cNvSpPr>
              <a:spLocks/>
            </p:cNvSpPr>
            <p:nvPr/>
          </p:nvSpPr>
          <p:spPr bwMode="auto">
            <a:xfrm>
              <a:off x="3676997" y="4060826"/>
              <a:ext cx="3175" cy="7938"/>
            </a:xfrm>
            <a:custGeom>
              <a:avLst/>
              <a:gdLst>
                <a:gd name="T0" fmla="*/ 2 w 2"/>
                <a:gd name="T1" fmla="*/ 2 h 5"/>
                <a:gd name="T2" fmla="*/ 0 w 2"/>
                <a:gd name="T3" fmla="*/ 0 h 5"/>
                <a:gd name="T4" fmla="*/ 0 w 2"/>
                <a:gd name="T5" fmla="*/ 5 h 5"/>
                <a:gd name="T6" fmla="*/ 2 w 2"/>
                <a:gd name="T7" fmla="*/ 2 h 5"/>
              </a:gdLst>
              <a:ahLst/>
              <a:cxnLst>
                <a:cxn ang="0">
                  <a:pos x="T0" y="T1"/>
                </a:cxn>
                <a:cxn ang="0">
                  <a:pos x="T2" y="T3"/>
                </a:cxn>
                <a:cxn ang="0">
                  <a:pos x="T4" y="T5"/>
                </a:cxn>
                <a:cxn ang="0">
                  <a:pos x="T6" y="T7"/>
                </a:cxn>
              </a:cxnLst>
              <a:rect l="0" t="0" r="r" b="b"/>
              <a:pathLst>
                <a:path w="2" h="5">
                  <a:moveTo>
                    <a:pt x="2" y="2"/>
                  </a:moveTo>
                  <a:lnTo>
                    <a:pt x="0" y="0"/>
                  </a:lnTo>
                  <a:lnTo>
                    <a:pt x="0" y="5"/>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7" name="Freeform 163"/>
            <p:cNvSpPr>
              <a:spLocks/>
            </p:cNvSpPr>
            <p:nvPr/>
          </p:nvSpPr>
          <p:spPr bwMode="auto">
            <a:xfrm>
              <a:off x="4262784" y="4781551"/>
              <a:ext cx="71438" cy="101600"/>
            </a:xfrm>
            <a:custGeom>
              <a:avLst/>
              <a:gdLst>
                <a:gd name="T0" fmla="*/ 18 w 19"/>
                <a:gd name="T1" fmla="*/ 27 h 27"/>
                <a:gd name="T2" fmla="*/ 18 w 19"/>
                <a:gd name="T3" fmla="*/ 27 h 27"/>
                <a:gd name="T4" fmla="*/ 19 w 19"/>
                <a:gd name="T5" fmla="*/ 26 h 27"/>
                <a:gd name="T6" fmla="*/ 19 w 19"/>
                <a:gd name="T7" fmla="*/ 26 h 27"/>
                <a:gd name="T8" fmla="*/ 16 w 19"/>
                <a:gd name="T9" fmla="*/ 20 h 27"/>
                <a:gd name="T10" fmla="*/ 0 w 19"/>
                <a:gd name="T11" fmla="*/ 0 h 27"/>
                <a:gd name="T12" fmla="*/ 0 w 19"/>
                <a:gd name="T13" fmla="*/ 2 h 27"/>
                <a:gd name="T14" fmla="*/ 0 w 19"/>
                <a:gd name="T15" fmla="*/ 3 h 27"/>
                <a:gd name="T16" fmla="*/ 18 w 1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7">
                  <a:moveTo>
                    <a:pt x="18" y="27"/>
                  </a:moveTo>
                  <a:cubicBezTo>
                    <a:pt x="18" y="27"/>
                    <a:pt x="18" y="27"/>
                    <a:pt x="18" y="27"/>
                  </a:cubicBezTo>
                  <a:cubicBezTo>
                    <a:pt x="19" y="26"/>
                    <a:pt x="19" y="26"/>
                    <a:pt x="19" y="26"/>
                  </a:cubicBezTo>
                  <a:cubicBezTo>
                    <a:pt x="19" y="26"/>
                    <a:pt x="19" y="26"/>
                    <a:pt x="19" y="26"/>
                  </a:cubicBezTo>
                  <a:cubicBezTo>
                    <a:pt x="18" y="24"/>
                    <a:pt x="17" y="22"/>
                    <a:pt x="16" y="20"/>
                  </a:cubicBezTo>
                  <a:cubicBezTo>
                    <a:pt x="12" y="14"/>
                    <a:pt x="6" y="6"/>
                    <a:pt x="0" y="0"/>
                  </a:cubicBezTo>
                  <a:cubicBezTo>
                    <a:pt x="0" y="2"/>
                    <a:pt x="0" y="2"/>
                    <a:pt x="0" y="2"/>
                  </a:cubicBezTo>
                  <a:cubicBezTo>
                    <a:pt x="0" y="2"/>
                    <a:pt x="0" y="2"/>
                    <a:pt x="0" y="3"/>
                  </a:cubicBezTo>
                  <a:cubicBezTo>
                    <a:pt x="8" y="10"/>
                    <a:pt x="14" y="18"/>
                    <a:pt x="18" y="2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8" name="Freeform 164"/>
            <p:cNvSpPr>
              <a:spLocks/>
            </p:cNvSpPr>
            <p:nvPr/>
          </p:nvSpPr>
          <p:spPr bwMode="auto">
            <a:xfrm>
              <a:off x="4177059" y="4616451"/>
              <a:ext cx="93663" cy="307975"/>
            </a:xfrm>
            <a:custGeom>
              <a:avLst/>
              <a:gdLst>
                <a:gd name="T0" fmla="*/ 23 w 25"/>
                <a:gd name="T1" fmla="*/ 72 h 82"/>
                <a:gd name="T2" fmla="*/ 23 w 25"/>
                <a:gd name="T3" fmla="*/ 82 h 82"/>
                <a:gd name="T4" fmla="*/ 24 w 25"/>
                <a:gd name="T5" fmla="*/ 81 h 82"/>
                <a:gd name="T6" fmla="*/ 25 w 25"/>
                <a:gd name="T7" fmla="*/ 72 h 82"/>
                <a:gd name="T8" fmla="*/ 23 w 25"/>
                <a:gd name="T9" fmla="*/ 47 h 82"/>
                <a:gd name="T10" fmla="*/ 23 w 25"/>
                <a:gd name="T11" fmla="*/ 46 h 82"/>
                <a:gd name="T12" fmla="*/ 23 w 25"/>
                <a:gd name="T13" fmla="*/ 46 h 82"/>
                <a:gd name="T14" fmla="*/ 15 w 25"/>
                <a:gd name="T15" fmla="*/ 21 h 82"/>
                <a:gd name="T16" fmla="*/ 0 w 25"/>
                <a:gd name="T17" fmla="*/ 0 h 82"/>
                <a:gd name="T18" fmla="*/ 0 w 25"/>
                <a:gd name="T19" fmla="*/ 2 h 82"/>
                <a:gd name="T20" fmla="*/ 0 w 25"/>
                <a:gd name="T21" fmla="*/ 3 h 82"/>
                <a:gd name="T22" fmla="*/ 23 w 25"/>
                <a:gd name="T23"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2">
                  <a:moveTo>
                    <a:pt x="23" y="72"/>
                  </a:moveTo>
                  <a:cubicBezTo>
                    <a:pt x="23" y="82"/>
                    <a:pt x="23" y="82"/>
                    <a:pt x="23" y="82"/>
                  </a:cubicBezTo>
                  <a:cubicBezTo>
                    <a:pt x="24" y="81"/>
                    <a:pt x="24" y="81"/>
                    <a:pt x="24" y="81"/>
                  </a:cubicBezTo>
                  <a:cubicBezTo>
                    <a:pt x="25" y="72"/>
                    <a:pt x="25" y="72"/>
                    <a:pt x="25" y="72"/>
                  </a:cubicBezTo>
                  <a:cubicBezTo>
                    <a:pt x="25" y="63"/>
                    <a:pt x="25" y="55"/>
                    <a:pt x="23" y="47"/>
                  </a:cubicBezTo>
                  <a:cubicBezTo>
                    <a:pt x="23" y="46"/>
                    <a:pt x="23" y="46"/>
                    <a:pt x="23" y="46"/>
                  </a:cubicBezTo>
                  <a:cubicBezTo>
                    <a:pt x="23" y="46"/>
                    <a:pt x="23" y="46"/>
                    <a:pt x="23" y="46"/>
                  </a:cubicBezTo>
                  <a:cubicBezTo>
                    <a:pt x="21" y="37"/>
                    <a:pt x="19" y="29"/>
                    <a:pt x="15" y="21"/>
                  </a:cubicBezTo>
                  <a:cubicBezTo>
                    <a:pt x="11" y="14"/>
                    <a:pt x="5" y="7"/>
                    <a:pt x="0" y="0"/>
                  </a:cubicBezTo>
                  <a:cubicBezTo>
                    <a:pt x="0" y="2"/>
                    <a:pt x="0" y="2"/>
                    <a:pt x="0" y="2"/>
                  </a:cubicBezTo>
                  <a:cubicBezTo>
                    <a:pt x="0" y="2"/>
                    <a:pt x="0" y="2"/>
                    <a:pt x="0" y="3"/>
                  </a:cubicBezTo>
                  <a:cubicBezTo>
                    <a:pt x="18" y="22"/>
                    <a:pt x="25" y="44"/>
                    <a:pt x="23" y="7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89" name="Freeform 165"/>
            <p:cNvSpPr>
              <a:spLocks/>
            </p:cNvSpPr>
            <p:nvPr/>
          </p:nvSpPr>
          <p:spPr bwMode="auto">
            <a:xfrm>
              <a:off x="4262784" y="4789488"/>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0" name="Freeform 166"/>
            <p:cNvSpPr>
              <a:spLocks/>
            </p:cNvSpPr>
            <p:nvPr/>
          </p:nvSpPr>
          <p:spPr bwMode="auto">
            <a:xfrm>
              <a:off x="4100859" y="4451351"/>
              <a:ext cx="82550" cy="544513"/>
            </a:xfrm>
            <a:custGeom>
              <a:avLst/>
              <a:gdLst>
                <a:gd name="T0" fmla="*/ 18 w 22"/>
                <a:gd name="T1" fmla="*/ 72 h 145"/>
                <a:gd name="T2" fmla="*/ 14 w 22"/>
                <a:gd name="T3" fmla="*/ 116 h 145"/>
                <a:gd name="T4" fmla="*/ 13 w 22"/>
                <a:gd name="T5" fmla="*/ 145 h 145"/>
                <a:gd name="T6" fmla="*/ 14 w 22"/>
                <a:gd name="T7" fmla="*/ 144 h 145"/>
                <a:gd name="T8" fmla="*/ 16 w 22"/>
                <a:gd name="T9" fmla="*/ 117 h 145"/>
                <a:gd name="T10" fmla="*/ 20 w 22"/>
                <a:gd name="T11" fmla="*/ 72 h 145"/>
                <a:gd name="T12" fmla="*/ 20 w 22"/>
                <a:gd name="T13" fmla="*/ 47 h 145"/>
                <a:gd name="T14" fmla="*/ 19 w 22"/>
                <a:gd name="T15" fmla="*/ 46 h 145"/>
                <a:gd name="T16" fmla="*/ 20 w 22"/>
                <a:gd name="T17" fmla="*/ 46 h 145"/>
                <a:gd name="T18" fmla="*/ 13 w 22"/>
                <a:gd name="T19" fmla="*/ 21 h 145"/>
                <a:gd name="T20" fmla="*/ 0 w 22"/>
                <a:gd name="T21" fmla="*/ 0 h 145"/>
                <a:gd name="T22" fmla="*/ 0 w 22"/>
                <a:gd name="T23" fmla="*/ 2 h 145"/>
                <a:gd name="T24" fmla="*/ 18 w 22"/>
                <a:gd name="T25"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45">
                  <a:moveTo>
                    <a:pt x="18" y="72"/>
                  </a:moveTo>
                  <a:cubicBezTo>
                    <a:pt x="15" y="103"/>
                    <a:pt x="14" y="116"/>
                    <a:pt x="14" y="116"/>
                  </a:cubicBezTo>
                  <a:cubicBezTo>
                    <a:pt x="14" y="117"/>
                    <a:pt x="13" y="125"/>
                    <a:pt x="13" y="145"/>
                  </a:cubicBezTo>
                  <a:cubicBezTo>
                    <a:pt x="14" y="144"/>
                    <a:pt x="14" y="144"/>
                    <a:pt x="14" y="144"/>
                  </a:cubicBezTo>
                  <a:cubicBezTo>
                    <a:pt x="15" y="125"/>
                    <a:pt x="16" y="117"/>
                    <a:pt x="16" y="117"/>
                  </a:cubicBezTo>
                  <a:cubicBezTo>
                    <a:pt x="16" y="117"/>
                    <a:pt x="17" y="103"/>
                    <a:pt x="20" y="72"/>
                  </a:cubicBezTo>
                  <a:cubicBezTo>
                    <a:pt x="21" y="63"/>
                    <a:pt x="21" y="55"/>
                    <a:pt x="20" y="47"/>
                  </a:cubicBezTo>
                  <a:cubicBezTo>
                    <a:pt x="19" y="46"/>
                    <a:pt x="19" y="46"/>
                    <a:pt x="19" y="46"/>
                  </a:cubicBezTo>
                  <a:cubicBezTo>
                    <a:pt x="20" y="46"/>
                    <a:pt x="20" y="46"/>
                    <a:pt x="20" y="46"/>
                  </a:cubicBezTo>
                  <a:cubicBezTo>
                    <a:pt x="19" y="37"/>
                    <a:pt x="16" y="29"/>
                    <a:pt x="13" y="21"/>
                  </a:cubicBezTo>
                  <a:cubicBezTo>
                    <a:pt x="10" y="13"/>
                    <a:pt x="5" y="6"/>
                    <a:pt x="0" y="0"/>
                  </a:cubicBezTo>
                  <a:cubicBezTo>
                    <a:pt x="0" y="2"/>
                    <a:pt x="0" y="2"/>
                    <a:pt x="0" y="2"/>
                  </a:cubicBezTo>
                  <a:cubicBezTo>
                    <a:pt x="16" y="22"/>
                    <a:pt x="22" y="44"/>
                    <a:pt x="18" y="7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1" name="Freeform 167"/>
            <p:cNvSpPr>
              <a:spLocks/>
            </p:cNvSpPr>
            <p:nvPr/>
          </p:nvSpPr>
          <p:spPr bwMode="auto">
            <a:xfrm>
              <a:off x="4172297" y="4624388"/>
              <a:ext cx="4763" cy="3175"/>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2" name="Freeform 168"/>
            <p:cNvSpPr>
              <a:spLocks/>
            </p:cNvSpPr>
            <p:nvPr/>
          </p:nvSpPr>
          <p:spPr bwMode="auto">
            <a:xfrm>
              <a:off x="4034184" y="4278313"/>
              <a:ext cx="74613" cy="763588"/>
            </a:xfrm>
            <a:custGeom>
              <a:avLst/>
              <a:gdLst>
                <a:gd name="T0" fmla="*/ 15 w 20"/>
                <a:gd name="T1" fmla="*/ 74 h 203"/>
                <a:gd name="T2" fmla="*/ 8 w 20"/>
                <a:gd name="T3" fmla="*/ 118 h 203"/>
                <a:gd name="T4" fmla="*/ 4 w 20"/>
                <a:gd name="T5" fmla="*/ 163 h 203"/>
                <a:gd name="T6" fmla="*/ 6 w 20"/>
                <a:gd name="T7" fmla="*/ 191 h 203"/>
                <a:gd name="T8" fmla="*/ 7 w 20"/>
                <a:gd name="T9" fmla="*/ 191 h 203"/>
                <a:gd name="T10" fmla="*/ 7 w 20"/>
                <a:gd name="T11" fmla="*/ 192 h 203"/>
                <a:gd name="T12" fmla="*/ 10 w 20"/>
                <a:gd name="T13" fmla="*/ 203 h 203"/>
                <a:gd name="T14" fmla="*/ 11 w 20"/>
                <a:gd name="T15" fmla="*/ 203 h 203"/>
                <a:gd name="T16" fmla="*/ 11 w 20"/>
                <a:gd name="T17" fmla="*/ 203 h 203"/>
                <a:gd name="T18" fmla="*/ 5 w 20"/>
                <a:gd name="T19" fmla="*/ 163 h 203"/>
                <a:gd name="T20" fmla="*/ 10 w 20"/>
                <a:gd name="T21" fmla="*/ 118 h 203"/>
                <a:gd name="T22" fmla="*/ 16 w 20"/>
                <a:gd name="T23" fmla="*/ 75 h 203"/>
                <a:gd name="T24" fmla="*/ 18 w 20"/>
                <a:gd name="T25" fmla="*/ 48 h 203"/>
                <a:gd name="T26" fmla="*/ 17 w 20"/>
                <a:gd name="T27" fmla="*/ 47 h 203"/>
                <a:gd name="T28" fmla="*/ 18 w 20"/>
                <a:gd name="T29" fmla="*/ 46 h 203"/>
                <a:gd name="T30" fmla="*/ 18 w 20"/>
                <a:gd name="T31" fmla="*/ 46 h 203"/>
                <a:gd name="T32" fmla="*/ 13 w 20"/>
                <a:gd name="T33" fmla="*/ 23 h 203"/>
                <a:gd name="T34" fmla="*/ 0 w 20"/>
                <a:gd name="T35" fmla="*/ 0 h 203"/>
                <a:gd name="T36" fmla="*/ 0 w 20"/>
                <a:gd name="T37" fmla="*/ 1 h 203"/>
                <a:gd name="T38" fmla="*/ 0 w 20"/>
                <a:gd name="T39" fmla="*/ 2 h 203"/>
                <a:gd name="T40" fmla="*/ 15 w 20"/>
                <a:gd name="T41"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03">
                  <a:moveTo>
                    <a:pt x="15" y="74"/>
                  </a:moveTo>
                  <a:cubicBezTo>
                    <a:pt x="10" y="105"/>
                    <a:pt x="9" y="118"/>
                    <a:pt x="8" y="118"/>
                  </a:cubicBezTo>
                  <a:cubicBezTo>
                    <a:pt x="8" y="118"/>
                    <a:pt x="6" y="131"/>
                    <a:pt x="4" y="163"/>
                  </a:cubicBezTo>
                  <a:cubicBezTo>
                    <a:pt x="4" y="173"/>
                    <a:pt x="4" y="182"/>
                    <a:pt x="6" y="191"/>
                  </a:cubicBezTo>
                  <a:cubicBezTo>
                    <a:pt x="7" y="191"/>
                    <a:pt x="7" y="191"/>
                    <a:pt x="7" y="191"/>
                  </a:cubicBezTo>
                  <a:cubicBezTo>
                    <a:pt x="7" y="192"/>
                    <a:pt x="7" y="192"/>
                    <a:pt x="7" y="192"/>
                  </a:cubicBezTo>
                  <a:cubicBezTo>
                    <a:pt x="8" y="196"/>
                    <a:pt x="9" y="200"/>
                    <a:pt x="10" y="203"/>
                  </a:cubicBezTo>
                  <a:cubicBezTo>
                    <a:pt x="11" y="203"/>
                    <a:pt x="11" y="203"/>
                    <a:pt x="11" y="203"/>
                  </a:cubicBezTo>
                  <a:cubicBezTo>
                    <a:pt x="11" y="203"/>
                    <a:pt x="11" y="203"/>
                    <a:pt x="11" y="203"/>
                  </a:cubicBezTo>
                  <a:cubicBezTo>
                    <a:pt x="7" y="191"/>
                    <a:pt x="5" y="178"/>
                    <a:pt x="5" y="163"/>
                  </a:cubicBezTo>
                  <a:cubicBezTo>
                    <a:pt x="7" y="132"/>
                    <a:pt x="10" y="119"/>
                    <a:pt x="10" y="118"/>
                  </a:cubicBezTo>
                  <a:cubicBezTo>
                    <a:pt x="10" y="118"/>
                    <a:pt x="11" y="105"/>
                    <a:pt x="16" y="75"/>
                  </a:cubicBezTo>
                  <a:cubicBezTo>
                    <a:pt x="18" y="65"/>
                    <a:pt x="19" y="56"/>
                    <a:pt x="18" y="48"/>
                  </a:cubicBezTo>
                  <a:cubicBezTo>
                    <a:pt x="18" y="48"/>
                    <a:pt x="17" y="47"/>
                    <a:pt x="17" y="47"/>
                  </a:cubicBezTo>
                  <a:cubicBezTo>
                    <a:pt x="18" y="46"/>
                    <a:pt x="18" y="46"/>
                    <a:pt x="18" y="46"/>
                  </a:cubicBezTo>
                  <a:cubicBezTo>
                    <a:pt x="18" y="46"/>
                    <a:pt x="18" y="46"/>
                    <a:pt x="18" y="46"/>
                  </a:cubicBezTo>
                  <a:cubicBezTo>
                    <a:pt x="17" y="38"/>
                    <a:pt x="15" y="30"/>
                    <a:pt x="13" y="23"/>
                  </a:cubicBezTo>
                  <a:cubicBezTo>
                    <a:pt x="10" y="15"/>
                    <a:pt x="5" y="7"/>
                    <a:pt x="0" y="0"/>
                  </a:cubicBezTo>
                  <a:cubicBezTo>
                    <a:pt x="0" y="1"/>
                    <a:pt x="0" y="1"/>
                    <a:pt x="0" y="1"/>
                  </a:cubicBezTo>
                  <a:cubicBezTo>
                    <a:pt x="0" y="2"/>
                    <a:pt x="0" y="2"/>
                    <a:pt x="0" y="2"/>
                  </a:cubicBezTo>
                  <a:cubicBezTo>
                    <a:pt x="16" y="24"/>
                    <a:pt x="20" y="46"/>
                    <a:pt x="15" y="7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3" name="Freeform 169"/>
            <p:cNvSpPr>
              <a:spLocks/>
            </p:cNvSpPr>
            <p:nvPr/>
          </p:nvSpPr>
          <p:spPr bwMode="auto">
            <a:xfrm>
              <a:off x="4097684" y="4451351"/>
              <a:ext cx="3175" cy="7938"/>
            </a:xfrm>
            <a:custGeom>
              <a:avLst/>
              <a:gdLst>
                <a:gd name="T0" fmla="*/ 0 w 1"/>
                <a:gd name="T1" fmla="*/ 1 h 2"/>
                <a:gd name="T2" fmla="*/ 1 w 1"/>
                <a:gd name="T3" fmla="*/ 2 h 2"/>
                <a:gd name="T4" fmla="*/ 1 w 1"/>
                <a:gd name="T5" fmla="*/ 0 h 2"/>
                <a:gd name="T6" fmla="*/ 1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1" y="2"/>
                    <a:pt x="1" y="2"/>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4" name="Freeform 170"/>
            <p:cNvSpPr>
              <a:spLocks/>
            </p:cNvSpPr>
            <p:nvPr/>
          </p:nvSpPr>
          <p:spPr bwMode="auto">
            <a:xfrm>
              <a:off x="3943697" y="4098926"/>
              <a:ext cx="115888" cy="901700"/>
            </a:xfrm>
            <a:custGeom>
              <a:avLst/>
              <a:gdLst>
                <a:gd name="T0" fmla="*/ 10 w 31"/>
                <a:gd name="T1" fmla="*/ 0 h 240"/>
                <a:gd name="T2" fmla="*/ 9 w 31"/>
                <a:gd name="T3" fmla="*/ 2 h 240"/>
                <a:gd name="T4" fmla="*/ 20 w 31"/>
                <a:gd name="T5" fmla="*/ 76 h 240"/>
                <a:gd name="T6" fmla="*/ 10 w 31"/>
                <a:gd name="T7" fmla="*/ 119 h 240"/>
                <a:gd name="T8" fmla="*/ 3 w 31"/>
                <a:gd name="T9" fmla="*/ 164 h 240"/>
                <a:gd name="T10" fmla="*/ 30 w 31"/>
                <a:gd name="T11" fmla="*/ 240 h 240"/>
                <a:gd name="T12" fmla="*/ 31 w 31"/>
                <a:gd name="T13" fmla="*/ 240 h 240"/>
                <a:gd name="T14" fmla="*/ 30 w 31"/>
                <a:gd name="T15" fmla="*/ 239 h 240"/>
                <a:gd name="T16" fmla="*/ 4 w 31"/>
                <a:gd name="T17" fmla="*/ 164 h 240"/>
                <a:gd name="T18" fmla="*/ 12 w 31"/>
                <a:gd name="T19" fmla="*/ 119 h 240"/>
                <a:gd name="T20" fmla="*/ 21 w 31"/>
                <a:gd name="T21" fmla="*/ 76 h 240"/>
                <a:gd name="T22" fmla="*/ 24 w 31"/>
                <a:gd name="T23" fmla="*/ 50 h 240"/>
                <a:gd name="T24" fmla="*/ 24 w 31"/>
                <a:gd name="T25" fmla="*/ 50 h 240"/>
                <a:gd name="T26" fmla="*/ 24 w 31"/>
                <a:gd name="T27" fmla="*/ 49 h 240"/>
                <a:gd name="T28" fmla="*/ 21 w 31"/>
                <a:gd name="T29" fmla="*/ 24 h 240"/>
                <a:gd name="T30" fmla="*/ 10 w 31"/>
                <a:gd name="T3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240">
                  <a:moveTo>
                    <a:pt x="10" y="0"/>
                  </a:moveTo>
                  <a:cubicBezTo>
                    <a:pt x="9" y="2"/>
                    <a:pt x="9" y="2"/>
                    <a:pt x="9" y="2"/>
                  </a:cubicBezTo>
                  <a:cubicBezTo>
                    <a:pt x="23" y="25"/>
                    <a:pt x="26" y="47"/>
                    <a:pt x="20" y="76"/>
                  </a:cubicBezTo>
                  <a:cubicBezTo>
                    <a:pt x="13" y="105"/>
                    <a:pt x="10" y="119"/>
                    <a:pt x="10" y="119"/>
                  </a:cubicBezTo>
                  <a:cubicBezTo>
                    <a:pt x="10" y="119"/>
                    <a:pt x="7" y="132"/>
                    <a:pt x="3" y="164"/>
                  </a:cubicBezTo>
                  <a:cubicBezTo>
                    <a:pt x="0" y="194"/>
                    <a:pt x="9" y="220"/>
                    <a:pt x="30" y="240"/>
                  </a:cubicBezTo>
                  <a:cubicBezTo>
                    <a:pt x="31" y="240"/>
                    <a:pt x="31" y="240"/>
                    <a:pt x="31" y="240"/>
                  </a:cubicBezTo>
                  <a:cubicBezTo>
                    <a:pt x="31" y="239"/>
                    <a:pt x="30" y="239"/>
                    <a:pt x="30" y="239"/>
                  </a:cubicBezTo>
                  <a:cubicBezTo>
                    <a:pt x="10" y="219"/>
                    <a:pt x="1" y="194"/>
                    <a:pt x="4" y="164"/>
                  </a:cubicBezTo>
                  <a:cubicBezTo>
                    <a:pt x="8" y="132"/>
                    <a:pt x="12" y="119"/>
                    <a:pt x="12" y="119"/>
                  </a:cubicBezTo>
                  <a:cubicBezTo>
                    <a:pt x="12" y="119"/>
                    <a:pt x="14" y="106"/>
                    <a:pt x="21" y="76"/>
                  </a:cubicBezTo>
                  <a:cubicBezTo>
                    <a:pt x="23" y="67"/>
                    <a:pt x="24" y="58"/>
                    <a:pt x="24" y="50"/>
                  </a:cubicBezTo>
                  <a:cubicBezTo>
                    <a:pt x="24" y="50"/>
                    <a:pt x="24" y="50"/>
                    <a:pt x="24" y="50"/>
                  </a:cubicBezTo>
                  <a:cubicBezTo>
                    <a:pt x="24" y="49"/>
                    <a:pt x="24" y="49"/>
                    <a:pt x="24" y="49"/>
                  </a:cubicBezTo>
                  <a:cubicBezTo>
                    <a:pt x="24" y="40"/>
                    <a:pt x="23" y="32"/>
                    <a:pt x="21" y="24"/>
                  </a:cubicBezTo>
                  <a:cubicBezTo>
                    <a:pt x="18" y="16"/>
                    <a:pt x="14" y="8"/>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5" name="Freeform 171"/>
            <p:cNvSpPr>
              <a:spLocks/>
            </p:cNvSpPr>
            <p:nvPr/>
          </p:nvSpPr>
          <p:spPr bwMode="auto">
            <a:xfrm>
              <a:off x="4056409" y="4995863"/>
              <a:ext cx="3175" cy="476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6" name="Freeform 172"/>
            <p:cNvSpPr>
              <a:spLocks/>
            </p:cNvSpPr>
            <p:nvPr/>
          </p:nvSpPr>
          <p:spPr bwMode="auto">
            <a:xfrm>
              <a:off x="4034184" y="428307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7" name="Freeform 173"/>
            <p:cNvSpPr>
              <a:spLocks/>
            </p:cNvSpPr>
            <p:nvPr/>
          </p:nvSpPr>
          <p:spPr bwMode="auto">
            <a:xfrm>
              <a:off x="3567459" y="2700338"/>
              <a:ext cx="373063" cy="1209675"/>
            </a:xfrm>
            <a:custGeom>
              <a:avLst/>
              <a:gdLst>
                <a:gd name="T0" fmla="*/ 13 w 99"/>
                <a:gd name="T1" fmla="*/ 43 h 322"/>
                <a:gd name="T2" fmla="*/ 8 w 99"/>
                <a:gd name="T3" fmla="*/ 95 h 322"/>
                <a:gd name="T4" fmla="*/ 8 w 99"/>
                <a:gd name="T5" fmla="*/ 95 h 322"/>
                <a:gd name="T6" fmla="*/ 6 w 99"/>
                <a:gd name="T7" fmla="*/ 150 h 322"/>
                <a:gd name="T8" fmla="*/ 6 w 99"/>
                <a:gd name="T9" fmla="*/ 204 h 322"/>
                <a:gd name="T10" fmla="*/ 11 w 99"/>
                <a:gd name="T11" fmla="*/ 257 h 322"/>
                <a:gd name="T12" fmla="*/ 18 w 99"/>
                <a:gd name="T13" fmla="*/ 311 h 322"/>
                <a:gd name="T14" fmla="*/ 18 w 99"/>
                <a:gd name="T15" fmla="*/ 310 h 322"/>
                <a:gd name="T16" fmla="*/ 18 w 99"/>
                <a:gd name="T17" fmla="*/ 322 h 322"/>
                <a:gd name="T18" fmla="*/ 18 w 99"/>
                <a:gd name="T19" fmla="*/ 322 h 322"/>
                <a:gd name="T20" fmla="*/ 19 w 99"/>
                <a:gd name="T21" fmla="*/ 322 h 322"/>
                <a:gd name="T22" fmla="*/ 42 w 99"/>
                <a:gd name="T23" fmla="*/ 318 h 322"/>
                <a:gd name="T24" fmla="*/ 43 w 99"/>
                <a:gd name="T25" fmla="*/ 318 h 322"/>
                <a:gd name="T26" fmla="*/ 76 w 99"/>
                <a:gd name="T27" fmla="*/ 312 h 322"/>
                <a:gd name="T28" fmla="*/ 78 w 99"/>
                <a:gd name="T29" fmla="*/ 311 h 322"/>
                <a:gd name="T30" fmla="*/ 97 w 99"/>
                <a:gd name="T31" fmla="*/ 308 h 322"/>
                <a:gd name="T32" fmla="*/ 97 w 99"/>
                <a:gd name="T33" fmla="*/ 308 h 322"/>
                <a:gd name="T34" fmla="*/ 98 w 99"/>
                <a:gd name="T35" fmla="*/ 307 h 322"/>
                <a:gd name="T36" fmla="*/ 99 w 99"/>
                <a:gd name="T37" fmla="*/ 307 h 322"/>
                <a:gd name="T38" fmla="*/ 98 w 99"/>
                <a:gd name="T39" fmla="*/ 301 h 322"/>
                <a:gd name="T40" fmla="*/ 90 w 99"/>
                <a:gd name="T41" fmla="*/ 277 h 322"/>
                <a:gd name="T42" fmla="*/ 91 w 99"/>
                <a:gd name="T43" fmla="*/ 252 h 322"/>
                <a:gd name="T44" fmla="*/ 84 w 99"/>
                <a:gd name="T45" fmla="*/ 227 h 322"/>
                <a:gd name="T46" fmla="*/ 86 w 99"/>
                <a:gd name="T47" fmla="*/ 203 h 322"/>
                <a:gd name="T48" fmla="*/ 82 w 99"/>
                <a:gd name="T49" fmla="*/ 178 h 322"/>
                <a:gd name="T50" fmla="*/ 85 w 99"/>
                <a:gd name="T51" fmla="*/ 155 h 322"/>
                <a:gd name="T52" fmla="*/ 82 w 99"/>
                <a:gd name="T53" fmla="*/ 129 h 322"/>
                <a:gd name="T54" fmla="*/ 87 w 99"/>
                <a:gd name="T55" fmla="*/ 105 h 322"/>
                <a:gd name="T56" fmla="*/ 86 w 99"/>
                <a:gd name="T57" fmla="*/ 80 h 322"/>
                <a:gd name="T58" fmla="*/ 92 w 99"/>
                <a:gd name="T59" fmla="*/ 56 h 322"/>
                <a:gd name="T60" fmla="*/ 92 w 99"/>
                <a:gd name="T61" fmla="*/ 31 h 322"/>
                <a:gd name="T62" fmla="*/ 98 w 99"/>
                <a:gd name="T63" fmla="*/ 15 h 322"/>
                <a:gd name="T64" fmla="*/ 97 w 99"/>
                <a:gd name="T65" fmla="*/ 15 h 322"/>
                <a:gd name="T66" fmla="*/ 78 w 99"/>
                <a:gd name="T67" fmla="*/ 11 h 322"/>
                <a:gd name="T68" fmla="*/ 76 w 99"/>
                <a:gd name="T69" fmla="*/ 11 h 322"/>
                <a:gd name="T70" fmla="*/ 43 w 99"/>
                <a:gd name="T71" fmla="*/ 5 h 322"/>
                <a:gd name="T72" fmla="*/ 42 w 99"/>
                <a:gd name="T73" fmla="*/ 4 h 322"/>
                <a:gd name="T74" fmla="*/ 19 w 99"/>
                <a:gd name="T75" fmla="*/ 0 h 322"/>
                <a:gd name="T76" fmla="*/ 18 w 99"/>
                <a:gd name="T77" fmla="*/ 0 h 322"/>
                <a:gd name="T78" fmla="*/ 18 w 99"/>
                <a:gd name="T79" fmla="*/ 0 h 322"/>
                <a:gd name="T80" fmla="*/ 13 w 99"/>
                <a:gd name="T81" fmla="*/ 4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322">
                  <a:moveTo>
                    <a:pt x="13" y="43"/>
                  </a:moveTo>
                  <a:cubicBezTo>
                    <a:pt x="6" y="59"/>
                    <a:pt x="4" y="77"/>
                    <a:pt x="8" y="95"/>
                  </a:cubicBezTo>
                  <a:cubicBezTo>
                    <a:pt x="8" y="95"/>
                    <a:pt x="8" y="95"/>
                    <a:pt x="8" y="95"/>
                  </a:cubicBezTo>
                  <a:cubicBezTo>
                    <a:pt x="1" y="112"/>
                    <a:pt x="1" y="132"/>
                    <a:pt x="6" y="150"/>
                  </a:cubicBezTo>
                  <a:cubicBezTo>
                    <a:pt x="0" y="168"/>
                    <a:pt x="0" y="186"/>
                    <a:pt x="6" y="204"/>
                  </a:cubicBezTo>
                  <a:cubicBezTo>
                    <a:pt x="2" y="221"/>
                    <a:pt x="4" y="240"/>
                    <a:pt x="11" y="257"/>
                  </a:cubicBezTo>
                  <a:cubicBezTo>
                    <a:pt x="7" y="275"/>
                    <a:pt x="10" y="293"/>
                    <a:pt x="18" y="311"/>
                  </a:cubicBezTo>
                  <a:cubicBezTo>
                    <a:pt x="18" y="310"/>
                    <a:pt x="18" y="310"/>
                    <a:pt x="18" y="310"/>
                  </a:cubicBezTo>
                  <a:cubicBezTo>
                    <a:pt x="18" y="314"/>
                    <a:pt x="18" y="318"/>
                    <a:pt x="18" y="322"/>
                  </a:cubicBezTo>
                  <a:cubicBezTo>
                    <a:pt x="18" y="322"/>
                    <a:pt x="18" y="322"/>
                    <a:pt x="18" y="322"/>
                  </a:cubicBezTo>
                  <a:cubicBezTo>
                    <a:pt x="19" y="322"/>
                    <a:pt x="19" y="322"/>
                    <a:pt x="19" y="322"/>
                  </a:cubicBezTo>
                  <a:cubicBezTo>
                    <a:pt x="42" y="318"/>
                    <a:pt x="42" y="318"/>
                    <a:pt x="42" y="318"/>
                  </a:cubicBezTo>
                  <a:cubicBezTo>
                    <a:pt x="43" y="318"/>
                    <a:pt x="43" y="318"/>
                    <a:pt x="43" y="318"/>
                  </a:cubicBezTo>
                  <a:cubicBezTo>
                    <a:pt x="76" y="312"/>
                    <a:pt x="76" y="312"/>
                    <a:pt x="76" y="312"/>
                  </a:cubicBezTo>
                  <a:cubicBezTo>
                    <a:pt x="78" y="311"/>
                    <a:pt x="78" y="311"/>
                    <a:pt x="78" y="311"/>
                  </a:cubicBezTo>
                  <a:cubicBezTo>
                    <a:pt x="97" y="308"/>
                    <a:pt x="97" y="308"/>
                    <a:pt x="97" y="308"/>
                  </a:cubicBezTo>
                  <a:cubicBezTo>
                    <a:pt x="97" y="308"/>
                    <a:pt x="97" y="308"/>
                    <a:pt x="97" y="308"/>
                  </a:cubicBezTo>
                  <a:cubicBezTo>
                    <a:pt x="98" y="307"/>
                    <a:pt x="98" y="307"/>
                    <a:pt x="98" y="307"/>
                  </a:cubicBezTo>
                  <a:cubicBezTo>
                    <a:pt x="99" y="307"/>
                    <a:pt x="99" y="307"/>
                    <a:pt x="99" y="307"/>
                  </a:cubicBezTo>
                  <a:cubicBezTo>
                    <a:pt x="98" y="305"/>
                    <a:pt x="98" y="303"/>
                    <a:pt x="98" y="301"/>
                  </a:cubicBezTo>
                  <a:cubicBezTo>
                    <a:pt x="96" y="293"/>
                    <a:pt x="93" y="285"/>
                    <a:pt x="90" y="277"/>
                  </a:cubicBezTo>
                  <a:cubicBezTo>
                    <a:pt x="91" y="268"/>
                    <a:pt x="92" y="260"/>
                    <a:pt x="91" y="252"/>
                  </a:cubicBezTo>
                  <a:cubicBezTo>
                    <a:pt x="90" y="244"/>
                    <a:pt x="87" y="235"/>
                    <a:pt x="84" y="227"/>
                  </a:cubicBezTo>
                  <a:cubicBezTo>
                    <a:pt x="86" y="219"/>
                    <a:pt x="87" y="211"/>
                    <a:pt x="86" y="203"/>
                  </a:cubicBezTo>
                  <a:cubicBezTo>
                    <a:pt x="86" y="195"/>
                    <a:pt x="85" y="187"/>
                    <a:pt x="82" y="178"/>
                  </a:cubicBezTo>
                  <a:cubicBezTo>
                    <a:pt x="84" y="171"/>
                    <a:pt x="85" y="163"/>
                    <a:pt x="85" y="155"/>
                  </a:cubicBezTo>
                  <a:cubicBezTo>
                    <a:pt x="86" y="147"/>
                    <a:pt x="84" y="138"/>
                    <a:pt x="82" y="129"/>
                  </a:cubicBezTo>
                  <a:cubicBezTo>
                    <a:pt x="85" y="121"/>
                    <a:pt x="87" y="113"/>
                    <a:pt x="87" y="105"/>
                  </a:cubicBezTo>
                  <a:cubicBezTo>
                    <a:pt x="88" y="97"/>
                    <a:pt x="87" y="88"/>
                    <a:pt x="86" y="80"/>
                  </a:cubicBezTo>
                  <a:cubicBezTo>
                    <a:pt x="89" y="72"/>
                    <a:pt x="91" y="64"/>
                    <a:pt x="92" y="56"/>
                  </a:cubicBezTo>
                  <a:cubicBezTo>
                    <a:pt x="93" y="48"/>
                    <a:pt x="93" y="40"/>
                    <a:pt x="92" y="31"/>
                  </a:cubicBezTo>
                  <a:cubicBezTo>
                    <a:pt x="95" y="26"/>
                    <a:pt x="97" y="21"/>
                    <a:pt x="98" y="15"/>
                  </a:cubicBezTo>
                  <a:cubicBezTo>
                    <a:pt x="97" y="15"/>
                    <a:pt x="97" y="15"/>
                    <a:pt x="97" y="15"/>
                  </a:cubicBezTo>
                  <a:cubicBezTo>
                    <a:pt x="78" y="11"/>
                    <a:pt x="78" y="11"/>
                    <a:pt x="78" y="11"/>
                  </a:cubicBezTo>
                  <a:cubicBezTo>
                    <a:pt x="76" y="11"/>
                    <a:pt x="76" y="11"/>
                    <a:pt x="76" y="11"/>
                  </a:cubicBezTo>
                  <a:cubicBezTo>
                    <a:pt x="43" y="5"/>
                    <a:pt x="43" y="5"/>
                    <a:pt x="43" y="5"/>
                  </a:cubicBezTo>
                  <a:cubicBezTo>
                    <a:pt x="42" y="4"/>
                    <a:pt x="42" y="4"/>
                    <a:pt x="42" y="4"/>
                  </a:cubicBezTo>
                  <a:cubicBezTo>
                    <a:pt x="19" y="0"/>
                    <a:pt x="19" y="0"/>
                    <a:pt x="19" y="0"/>
                  </a:cubicBezTo>
                  <a:cubicBezTo>
                    <a:pt x="18" y="0"/>
                    <a:pt x="18" y="0"/>
                    <a:pt x="18" y="0"/>
                  </a:cubicBezTo>
                  <a:cubicBezTo>
                    <a:pt x="18" y="0"/>
                    <a:pt x="18" y="0"/>
                    <a:pt x="18" y="0"/>
                  </a:cubicBezTo>
                  <a:cubicBezTo>
                    <a:pt x="13" y="13"/>
                    <a:pt x="11" y="28"/>
                    <a:pt x="13" y="43"/>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8" name="Freeform 174"/>
            <p:cNvSpPr>
              <a:spLocks/>
            </p:cNvSpPr>
            <p:nvPr/>
          </p:nvSpPr>
          <p:spPr bwMode="auto">
            <a:xfrm>
              <a:off x="3572222" y="2817813"/>
              <a:ext cx="349250" cy="849313"/>
            </a:xfrm>
            <a:custGeom>
              <a:avLst/>
              <a:gdLst>
                <a:gd name="T0" fmla="*/ 18 w 93"/>
                <a:gd name="T1" fmla="*/ 146 h 226"/>
                <a:gd name="T2" fmla="*/ 43 w 93"/>
                <a:gd name="T3" fmla="*/ 108 h 226"/>
                <a:gd name="T4" fmla="*/ 70 w 93"/>
                <a:gd name="T5" fmla="*/ 73 h 226"/>
                <a:gd name="T6" fmla="*/ 91 w 93"/>
                <a:gd name="T7" fmla="*/ 25 h 226"/>
                <a:gd name="T8" fmla="*/ 91 w 93"/>
                <a:gd name="T9" fmla="*/ 0 h 226"/>
                <a:gd name="T10" fmla="*/ 90 w 93"/>
                <a:gd name="T11" fmla="*/ 2 h 226"/>
                <a:gd name="T12" fmla="*/ 69 w 93"/>
                <a:gd name="T13" fmla="*/ 72 h 226"/>
                <a:gd name="T14" fmla="*/ 42 w 93"/>
                <a:gd name="T15" fmla="*/ 107 h 226"/>
                <a:gd name="T16" fmla="*/ 17 w 93"/>
                <a:gd name="T17" fmla="*/ 145 h 226"/>
                <a:gd name="T18" fmla="*/ 6 w 93"/>
                <a:gd name="T19" fmla="*/ 171 h 226"/>
                <a:gd name="T20" fmla="*/ 6 w 93"/>
                <a:gd name="T21" fmla="*/ 173 h 226"/>
                <a:gd name="T22" fmla="*/ 5 w 93"/>
                <a:gd name="T23" fmla="*/ 173 h 226"/>
                <a:gd name="T24" fmla="*/ 5 w 93"/>
                <a:gd name="T25" fmla="*/ 173 h 226"/>
                <a:gd name="T26" fmla="*/ 10 w 93"/>
                <a:gd name="T27" fmla="*/ 226 h 226"/>
                <a:gd name="T28" fmla="*/ 10 w 93"/>
                <a:gd name="T29" fmla="*/ 225 h 226"/>
                <a:gd name="T30" fmla="*/ 18 w 93"/>
                <a:gd name="T31" fmla="*/ 14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226">
                  <a:moveTo>
                    <a:pt x="18" y="146"/>
                  </a:moveTo>
                  <a:cubicBezTo>
                    <a:pt x="35" y="118"/>
                    <a:pt x="43" y="108"/>
                    <a:pt x="43" y="108"/>
                  </a:cubicBezTo>
                  <a:cubicBezTo>
                    <a:pt x="43" y="108"/>
                    <a:pt x="51" y="97"/>
                    <a:pt x="70" y="73"/>
                  </a:cubicBezTo>
                  <a:cubicBezTo>
                    <a:pt x="82" y="57"/>
                    <a:pt x="89" y="41"/>
                    <a:pt x="91" y="25"/>
                  </a:cubicBezTo>
                  <a:cubicBezTo>
                    <a:pt x="92" y="17"/>
                    <a:pt x="92" y="9"/>
                    <a:pt x="91" y="0"/>
                  </a:cubicBezTo>
                  <a:cubicBezTo>
                    <a:pt x="90" y="2"/>
                    <a:pt x="90" y="2"/>
                    <a:pt x="90" y="2"/>
                  </a:cubicBezTo>
                  <a:cubicBezTo>
                    <a:pt x="93" y="28"/>
                    <a:pt x="86" y="49"/>
                    <a:pt x="69" y="72"/>
                  </a:cubicBezTo>
                  <a:cubicBezTo>
                    <a:pt x="50" y="96"/>
                    <a:pt x="42" y="107"/>
                    <a:pt x="42" y="107"/>
                  </a:cubicBezTo>
                  <a:cubicBezTo>
                    <a:pt x="42" y="107"/>
                    <a:pt x="34" y="118"/>
                    <a:pt x="17" y="145"/>
                  </a:cubicBezTo>
                  <a:cubicBezTo>
                    <a:pt x="12" y="153"/>
                    <a:pt x="8" y="162"/>
                    <a:pt x="6" y="171"/>
                  </a:cubicBezTo>
                  <a:cubicBezTo>
                    <a:pt x="6" y="173"/>
                    <a:pt x="6" y="173"/>
                    <a:pt x="6" y="173"/>
                  </a:cubicBezTo>
                  <a:cubicBezTo>
                    <a:pt x="5" y="173"/>
                    <a:pt x="5" y="173"/>
                    <a:pt x="5" y="173"/>
                  </a:cubicBezTo>
                  <a:cubicBezTo>
                    <a:pt x="5" y="173"/>
                    <a:pt x="5" y="173"/>
                    <a:pt x="5" y="173"/>
                  </a:cubicBezTo>
                  <a:cubicBezTo>
                    <a:pt x="1" y="190"/>
                    <a:pt x="3" y="209"/>
                    <a:pt x="10" y="226"/>
                  </a:cubicBezTo>
                  <a:cubicBezTo>
                    <a:pt x="10" y="225"/>
                    <a:pt x="10" y="225"/>
                    <a:pt x="10" y="225"/>
                  </a:cubicBezTo>
                  <a:cubicBezTo>
                    <a:pt x="0" y="198"/>
                    <a:pt x="2" y="172"/>
                    <a:pt x="18" y="14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99" name="Freeform 175"/>
            <p:cNvSpPr>
              <a:spLocks/>
            </p:cNvSpPr>
            <p:nvPr/>
          </p:nvSpPr>
          <p:spPr bwMode="auto">
            <a:xfrm>
              <a:off x="3564284" y="2757488"/>
              <a:ext cx="371475" cy="709613"/>
            </a:xfrm>
            <a:custGeom>
              <a:avLst/>
              <a:gdLst>
                <a:gd name="T0" fmla="*/ 99 w 99"/>
                <a:gd name="T1" fmla="*/ 0 h 189"/>
                <a:gd name="T2" fmla="*/ 98 w 99"/>
                <a:gd name="T3" fmla="*/ 0 h 189"/>
                <a:gd name="T4" fmla="*/ 76 w 99"/>
                <a:gd name="T5" fmla="*/ 39 h 189"/>
                <a:gd name="T6" fmla="*/ 47 w 99"/>
                <a:gd name="T7" fmla="*/ 73 h 189"/>
                <a:gd name="T8" fmla="*/ 20 w 99"/>
                <a:gd name="T9" fmla="*/ 109 h 189"/>
                <a:gd name="T10" fmla="*/ 7 w 99"/>
                <a:gd name="T11" fmla="*/ 133 h 189"/>
                <a:gd name="T12" fmla="*/ 7 w 99"/>
                <a:gd name="T13" fmla="*/ 134 h 189"/>
                <a:gd name="T14" fmla="*/ 7 w 99"/>
                <a:gd name="T15" fmla="*/ 134 h 189"/>
                <a:gd name="T16" fmla="*/ 7 w 99"/>
                <a:gd name="T17" fmla="*/ 189 h 189"/>
                <a:gd name="T18" fmla="*/ 8 w 99"/>
                <a:gd name="T19" fmla="*/ 187 h 189"/>
                <a:gd name="T20" fmla="*/ 21 w 99"/>
                <a:gd name="T21" fmla="*/ 110 h 189"/>
                <a:gd name="T22" fmla="*/ 48 w 99"/>
                <a:gd name="T23" fmla="*/ 74 h 189"/>
                <a:gd name="T24" fmla="*/ 77 w 99"/>
                <a:gd name="T25" fmla="*/ 40 h 189"/>
                <a:gd name="T26" fmla="*/ 92 w 99"/>
                <a:gd name="T27" fmla="*/ 18 h 189"/>
                <a:gd name="T28" fmla="*/ 92 w 99"/>
                <a:gd name="T29" fmla="*/ 16 h 189"/>
                <a:gd name="T30" fmla="*/ 93 w 99"/>
                <a:gd name="T31" fmla="*/ 16 h 189"/>
                <a:gd name="T32" fmla="*/ 93 w 99"/>
                <a:gd name="T33" fmla="*/ 16 h 189"/>
                <a:gd name="T34" fmla="*/ 99 w 99"/>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89">
                  <a:moveTo>
                    <a:pt x="99" y="0"/>
                  </a:moveTo>
                  <a:cubicBezTo>
                    <a:pt x="98" y="0"/>
                    <a:pt x="98" y="0"/>
                    <a:pt x="98" y="0"/>
                  </a:cubicBezTo>
                  <a:cubicBezTo>
                    <a:pt x="95" y="14"/>
                    <a:pt x="87" y="26"/>
                    <a:pt x="76" y="39"/>
                  </a:cubicBezTo>
                  <a:cubicBezTo>
                    <a:pt x="56" y="62"/>
                    <a:pt x="47" y="73"/>
                    <a:pt x="47" y="73"/>
                  </a:cubicBezTo>
                  <a:cubicBezTo>
                    <a:pt x="47" y="73"/>
                    <a:pt x="38" y="83"/>
                    <a:pt x="20" y="109"/>
                  </a:cubicBezTo>
                  <a:cubicBezTo>
                    <a:pt x="14" y="117"/>
                    <a:pt x="10" y="125"/>
                    <a:pt x="7" y="133"/>
                  </a:cubicBezTo>
                  <a:cubicBezTo>
                    <a:pt x="7" y="134"/>
                    <a:pt x="7" y="134"/>
                    <a:pt x="7" y="134"/>
                  </a:cubicBezTo>
                  <a:cubicBezTo>
                    <a:pt x="7" y="134"/>
                    <a:pt x="7" y="134"/>
                    <a:pt x="7" y="134"/>
                  </a:cubicBezTo>
                  <a:cubicBezTo>
                    <a:pt x="1" y="152"/>
                    <a:pt x="1" y="171"/>
                    <a:pt x="7" y="189"/>
                  </a:cubicBezTo>
                  <a:cubicBezTo>
                    <a:pt x="8" y="187"/>
                    <a:pt x="8" y="187"/>
                    <a:pt x="8" y="187"/>
                  </a:cubicBezTo>
                  <a:cubicBezTo>
                    <a:pt x="0" y="160"/>
                    <a:pt x="4" y="134"/>
                    <a:pt x="21" y="110"/>
                  </a:cubicBezTo>
                  <a:cubicBezTo>
                    <a:pt x="39" y="84"/>
                    <a:pt x="48" y="74"/>
                    <a:pt x="48" y="74"/>
                  </a:cubicBezTo>
                  <a:cubicBezTo>
                    <a:pt x="48" y="74"/>
                    <a:pt x="57" y="63"/>
                    <a:pt x="77" y="40"/>
                  </a:cubicBezTo>
                  <a:cubicBezTo>
                    <a:pt x="83" y="33"/>
                    <a:pt x="88" y="26"/>
                    <a:pt x="92" y="18"/>
                  </a:cubicBezTo>
                  <a:cubicBezTo>
                    <a:pt x="92" y="16"/>
                    <a:pt x="92" y="16"/>
                    <a:pt x="92" y="16"/>
                  </a:cubicBezTo>
                  <a:cubicBezTo>
                    <a:pt x="93" y="16"/>
                    <a:pt x="93" y="16"/>
                    <a:pt x="93" y="16"/>
                  </a:cubicBezTo>
                  <a:cubicBezTo>
                    <a:pt x="93" y="16"/>
                    <a:pt x="93" y="16"/>
                    <a:pt x="93" y="16"/>
                  </a:cubicBezTo>
                  <a:cubicBezTo>
                    <a:pt x="96" y="11"/>
                    <a:pt x="98" y="6"/>
                    <a:pt x="99"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0" name="Freeform 176"/>
            <p:cNvSpPr>
              <a:spLocks/>
            </p:cNvSpPr>
            <p:nvPr/>
          </p:nvSpPr>
          <p:spPr bwMode="auto">
            <a:xfrm>
              <a:off x="3910359" y="2817813"/>
              <a:ext cx="3175" cy="7938"/>
            </a:xfrm>
            <a:custGeom>
              <a:avLst/>
              <a:gdLst>
                <a:gd name="T0" fmla="*/ 0 w 2"/>
                <a:gd name="T1" fmla="*/ 0 h 5"/>
                <a:gd name="T2" fmla="*/ 0 w 2"/>
                <a:gd name="T3" fmla="*/ 5 h 5"/>
                <a:gd name="T4" fmla="*/ 2 w 2"/>
                <a:gd name="T5" fmla="*/ 0 h 5"/>
                <a:gd name="T6" fmla="*/ 2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2" y="0"/>
                  </a:lnTo>
                  <a:lnTo>
                    <a:pt x="2"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1" name="Freeform 177"/>
            <p:cNvSpPr>
              <a:spLocks/>
            </p:cNvSpPr>
            <p:nvPr/>
          </p:nvSpPr>
          <p:spPr bwMode="auto">
            <a:xfrm>
              <a:off x="3591272" y="3459163"/>
              <a:ext cx="3175" cy="7938"/>
            </a:xfrm>
            <a:custGeom>
              <a:avLst/>
              <a:gdLst>
                <a:gd name="T0" fmla="*/ 2 w 2"/>
                <a:gd name="T1" fmla="*/ 5 h 5"/>
                <a:gd name="T2" fmla="*/ 2 w 2"/>
                <a:gd name="T3" fmla="*/ 0 h 5"/>
                <a:gd name="T4" fmla="*/ 0 w 2"/>
                <a:gd name="T5" fmla="*/ 5 h 5"/>
                <a:gd name="T6" fmla="*/ 0 w 2"/>
                <a:gd name="T7" fmla="*/ 5 h 5"/>
                <a:gd name="T8" fmla="*/ 2 w 2"/>
                <a:gd name="T9" fmla="*/ 5 h 5"/>
              </a:gdLst>
              <a:ahLst/>
              <a:cxnLst>
                <a:cxn ang="0">
                  <a:pos x="T0" y="T1"/>
                </a:cxn>
                <a:cxn ang="0">
                  <a:pos x="T2" y="T3"/>
                </a:cxn>
                <a:cxn ang="0">
                  <a:pos x="T4" y="T5"/>
                </a:cxn>
                <a:cxn ang="0">
                  <a:pos x="T6" y="T7"/>
                </a:cxn>
                <a:cxn ang="0">
                  <a:pos x="T8" y="T9"/>
                </a:cxn>
              </a:cxnLst>
              <a:rect l="0" t="0" r="r" b="b"/>
              <a:pathLst>
                <a:path w="2" h="5">
                  <a:moveTo>
                    <a:pt x="2" y="5"/>
                  </a:moveTo>
                  <a:lnTo>
                    <a:pt x="2" y="0"/>
                  </a:lnTo>
                  <a:lnTo>
                    <a:pt x="0" y="5"/>
                  </a:lnTo>
                  <a:lnTo>
                    <a:pt x="0" y="5"/>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2" name="Freeform 178"/>
            <p:cNvSpPr>
              <a:spLocks/>
            </p:cNvSpPr>
            <p:nvPr/>
          </p:nvSpPr>
          <p:spPr bwMode="auto">
            <a:xfrm>
              <a:off x="3564284" y="2741613"/>
              <a:ext cx="296863" cy="527050"/>
            </a:xfrm>
            <a:custGeom>
              <a:avLst/>
              <a:gdLst>
                <a:gd name="T0" fmla="*/ 25 w 79"/>
                <a:gd name="T1" fmla="*/ 60 h 140"/>
                <a:gd name="T2" fmla="*/ 54 w 79"/>
                <a:gd name="T3" fmla="*/ 26 h 140"/>
                <a:gd name="T4" fmla="*/ 79 w 79"/>
                <a:gd name="T5" fmla="*/ 0 h 140"/>
                <a:gd name="T6" fmla="*/ 77 w 79"/>
                <a:gd name="T7" fmla="*/ 0 h 140"/>
                <a:gd name="T8" fmla="*/ 53 w 79"/>
                <a:gd name="T9" fmla="*/ 25 h 140"/>
                <a:gd name="T10" fmla="*/ 24 w 79"/>
                <a:gd name="T11" fmla="*/ 59 h 140"/>
                <a:gd name="T12" fmla="*/ 10 w 79"/>
                <a:gd name="T13" fmla="*/ 83 h 140"/>
                <a:gd name="T14" fmla="*/ 10 w 79"/>
                <a:gd name="T15" fmla="*/ 84 h 140"/>
                <a:gd name="T16" fmla="*/ 9 w 79"/>
                <a:gd name="T17" fmla="*/ 84 h 140"/>
                <a:gd name="T18" fmla="*/ 7 w 79"/>
                <a:gd name="T19" fmla="*/ 140 h 140"/>
                <a:gd name="T20" fmla="*/ 7 w 79"/>
                <a:gd name="T21" fmla="*/ 138 h 140"/>
                <a:gd name="T22" fmla="*/ 7 w 79"/>
                <a:gd name="T23" fmla="*/ 137 h 140"/>
                <a:gd name="T24" fmla="*/ 25 w 79"/>
                <a:gd name="T25" fmla="*/ 6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40">
                  <a:moveTo>
                    <a:pt x="25" y="60"/>
                  </a:moveTo>
                  <a:cubicBezTo>
                    <a:pt x="44" y="35"/>
                    <a:pt x="54" y="26"/>
                    <a:pt x="54" y="26"/>
                  </a:cubicBezTo>
                  <a:cubicBezTo>
                    <a:pt x="79" y="0"/>
                    <a:pt x="79" y="0"/>
                    <a:pt x="79" y="0"/>
                  </a:cubicBezTo>
                  <a:cubicBezTo>
                    <a:pt x="77" y="0"/>
                    <a:pt x="77" y="0"/>
                    <a:pt x="77" y="0"/>
                  </a:cubicBezTo>
                  <a:cubicBezTo>
                    <a:pt x="53" y="25"/>
                    <a:pt x="53" y="25"/>
                    <a:pt x="53" y="25"/>
                  </a:cubicBezTo>
                  <a:cubicBezTo>
                    <a:pt x="53" y="25"/>
                    <a:pt x="43" y="34"/>
                    <a:pt x="24" y="59"/>
                  </a:cubicBezTo>
                  <a:cubicBezTo>
                    <a:pt x="18" y="67"/>
                    <a:pt x="13" y="75"/>
                    <a:pt x="10" y="83"/>
                  </a:cubicBezTo>
                  <a:cubicBezTo>
                    <a:pt x="10" y="83"/>
                    <a:pt x="10" y="83"/>
                    <a:pt x="10" y="84"/>
                  </a:cubicBezTo>
                  <a:cubicBezTo>
                    <a:pt x="9" y="84"/>
                    <a:pt x="9" y="84"/>
                    <a:pt x="9" y="84"/>
                  </a:cubicBezTo>
                  <a:cubicBezTo>
                    <a:pt x="2" y="101"/>
                    <a:pt x="2" y="121"/>
                    <a:pt x="7" y="140"/>
                  </a:cubicBezTo>
                  <a:cubicBezTo>
                    <a:pt x="7" y="138"/>
                    <a:pt x="7" y="138"/>
                    <a:pt x="7" y="138"/>
                  </a:cubicBezTo>
                  <a:cubicBezTo>
                    <a:pt x="7" y="137"/>
                    <a:pt x="7" y="137"/>
                    <a:pt x="7" y="137"/>
                  </a:cubicBezTo>
                  <a:cubicBezTo>
                    <a:pt x="0" y="109"/>
                    <a:pt x="6" y="84"/>
                    <a:pt x="25" y="6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3" name="Freeform 179"/>
            <p:cNvSpPr>
              <a:spLocks/>
            </p:cNvSpPr>
            <p:nvPr/>
          </p:nvSpPr>
          <p:spPr bwMode="auto">
            <a:xfrm>
              <a:off x="3591272" y="3257551"/>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4" name="Freeform 180"/>
            <p:cNvSpPr>
              <a:spLocks/>
            </p:cNvSpPr>
            <p:nvPr/>
          </p:nvSpPr>
          <p:spPr bwMode="auto">
            <a:xfrm>
              <a:off x="3583334" y="2716213"/>
              <a:ext cx="146050" cy="341313"/>
            </a:xfrm>
            <a:custGeom>
              <a:avLst/>
              <a:gdLst>
                <a:gd name="T0" fmla="*/ 27 w 39"/>
                <a:gd name="T1" fmla="*/ 14 h 91"/>
                <a:gd name="T2" fmla="*/ 39 w 39"/>
                <a:gd name="T3" fmla="*/ 1 h 91"/>
                <a:gd name="T4" fmla="*/ 38 w 39"/>
                <a:gd name="T5" fmla="*/ 0 h 91"/>
                <a:gd name="T6" fmla="*/ 26 w 39"/>
                <a:gd name="T7" fmla="*/ 13 h 91"/>
                <a:gd name="T8" fmla="*/ 10 w 39"/>
                <a:gd name="T9" fmla="*/ 36 h 91"/>
                <a:gd name="T10" fmla="*/ 10 w 39"/>
                <a:gd name="T11" fmla="*/ 39 h 91"/>
                <a:gd name="T12" fmla="*/ 9 w 39"/>
                <a:gd name="T13" fmla="*/ 39 h 91"/>
                <a:gd name="T14" fmla="*/ 4 w 39"/>
                <a:gd name="T15" fmla="*/ 91 h 91"/>
                <a:gd name="T16" fmla="*/ 4 w 39"/>
                <a:gd name="T17" fmla="*/ 91 h 91"/>
                <a:gd name="T18" fmla="*/ 5 w 39"/>
                <a:gd name="T19" fmla="*/ 90 h 91"/>
                <a:gd name="T20" fmla="*/ 27 w 39"/>
                <a:gd name="T21" fmla="*/ 1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91">
                  <a:moveTo>
                    <a:pt x="27" y="14"/>
                  </a:moveTo>
                  <a:cubicBezTo>
                    <a:pt x="31" y="9"/>
                    <a:pt x="35" y="4"/>
                    <a:pt x="39" y="1"/>
                  </a:cubicBezTo>
                  <a:cubicBezTo>
                    <a:pt x="38" y="0"/>
                    <a:pt x="38" y="0"/>
                    <a:pt x="38" y="0"/>
                  </a:cubicBezTo>
                  <a:cubicBezTo>
                    <a:pt x="34" y="4"/>
                    <a:pt x="30" y="8"/>
                    <a:pt x="26" y="13"/>
                  </a:cubicBezTo>
                  <a:cubicBezTo>
                    <a:pt x="19" y="20"/>
                    <a:pt x="14" y="28"/>
                    <a:pt x="10" y="36"/>
                  </a:cubicBezTo>
                  <a:cubicBezTo>
                    <a:pt x="10" y="39"/>
                    <a:pt x="10" y="39"/>
                    <a:pt x="10" y="39"/>
                  </a:cubicBezTo>
                  <a:cubicBezTo>
                    <a:pt x="9" y="39"/>
                    <a:pt x="9" y="39"/>
                    <a:pt x="9" y="39"/>
                  </a:cubicBezTo>
                  <a:cubicBezTo>
                    <a:pt x="2" y="55"/>
                    <a:pt x="0" y="73"/>
                    <a:pt x="4" y="91"/>
                  </a:cubicBezTo>
                  <a:cubicBezTo>
                    <a:pt x="4" y="91"/>
                    <a:pt x="4" y="91"/>
                    <a:pt x="4" y="91"/>
                  </a:cubicBezTo>
                  <a:cubicBezTo>
                    <a:pt x="5" y="90"/>
                    <a:pt x="5" y="90"/>
                    <a:pt x="5" y="90"/>
                  </a:cubicBezTo>
                  <a:cubicBezTo>
                    <a:pt x="0" y="62"/>
                    <a:pt x="7" y="36"/>
                    <a:pt x="27" y="1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5" name="Freeform 181"/>
            <p:cNvSpPr>
              <a:spLocks/>
            </p:cNvSpPr>
            <p:nvPr/>
          </p:nvSpPr>
          <p:spPr bwMode="auto">
            <a:xfrm>
              <a:off x="3597622" y="3054351"/>
              <a:ext cx="4763"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6" name="Freeform 182"/>
            <p:cNvSpPr>
              <a:spLocks/>
            </p:cNvSpPr>
            <p:nvPr/>
          </p:nvSpPr>
          <p:spPr bwMode="auto">
            <a:xfrm>
              <a:off x="3608734" y="2700338"/>
              <a:ext cx="30163" cy="161925"/>
            </a:xfrm>
            <a:custGeom>
              <a:avLst/>
              <a:gdLst>
                <a:gd name="T0" fmla="*/ 8 w 8"/>
                <a:gd name="T1" fmla="*/ 0 h 43"/>
                <a:gd name="T2" fmla="*/ 7 w 8"/>
                <a:gd name="T3" fmla="*/ 0 h 43"/>
                <a:gd name="T4" fmla="*/ 7 w 8"/>
                <a:gd name="T5" fmla="*/ 0 h 43"/>
                <a:gd name="T6" fmla="*/ 2 w 8"/>
                <a:gd name="T7" fmla="*/ 43 h 43"/>
                <a:gd name="T8" fmla="*/ 3 w 8"/>
                <a:gd name="T9" fmla="*/ 40 h 43"/>
                <a:gd name="T10" fmla="*/ 8 w 8"/>
                <a:gd name="T11" fmla="*/ 0 h 43"/>
              </a:gdLst>
              <a:ahLst/>
              <a:cxnLst>
                <a:cxn ang="0">
                  <a:pos x="T0" y="T1"/>
                </a:cxn>
                <a:cxn ang="0">
                  <a:pos x="T2" y="T3"/>
                </a:cxn>
                <a:cxn ang="0">
                  <a:pos x="T4" y="T5"/>
                </a:cxn>
                <a:cxn ang="0">
                  <a:pos x="T6" y="T7"/>
                </a:cxn>
                <a:cxn ang="0">
                  <a:pos x="T8" y="T9"/>
                </a:cxn>
                <a:cxn ang="0">
                  <a:pos x="T10" y="T11"/>
                </a:cxn>
              </a:cxnLst>
              <a:rect l="0" t="0" r="r" b="b"/>
              <a:pathLst>
                <a:path w="8" h="43">
                  <a:moveTo>
                    <a:pt x="8" y="0"/>
                  </a:moveTo>
                  <a:cubicBezTo>
                    <a:pt x="7" y="0"/>
                    <a:pt x="7" y="0"/>
                    <a:pt x="7" y="0"/>
                  </a:cubicBezTo>
                  <a:cubicBezTo>
                    <a:pt x="7" y="0"/>
                    <a:pt x="7" y="0"/>
                    <a:pt x="7" y="0"/>
                  </a:cubicBezTo>
                  <a:cubicBezTo>
                    <a:pt x="2" y="13"/>
                    <a:pt x="0" y="28"/>
                    <a:pt x="2" y="43"/>
                  </a:cubicBezTo>
                  <a:cubicBezTo>
                    <a:pt x="3" y="40"/>
                    <a:pt x="3" y="40"/>
                    <a:pt x="3" y="40"/>
                  </a:cubicBezTo>
                  <a:cubicBezTo>
                    <a:pt x="2" y="26"/>
                    <a:pt x="3" y="13"/>
                    <a:pt x="8"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7" name="Freeform 183"/>
            <p:cNvSpPr>
              <a:spLocks/>
            </p:cNvSpPr>
            <p:nvPr/>
          </p:nvSpPr>
          <p:spPr bwMode="auto">
            <a:xfrm>
              <a:off x="3616672" y="2851151"/>
              <a:ext cx="3175" cy="11113"/>
            </a:xfrm>
            <a:custGeom>
              <a:avLst/>
              <a:gdLst>
                <a:gd name="T0" fmla="*/ 2 w 2"/>
                <a:gd name="T1" fmla="*/ 7 h 7"/>
                <a:gd name="T2" fmla="*/ 2 w 2"/>
                <a:gd name="T3" fmla="*/ 0 h 7"/>
                <a:gd name="T4" fmla="*/ 0 w 2"/>
                <a:gd name="T5" fmla="*/ 7 h 7"/>
                <a:gd name="T6" fmla="*/ 2 w 2"/>
                <a:gd name="T7" fmla="*/ 7 h 7"/>
              </a:gdLst>
              <a:ahLst/>
              <a:cxnLst>
                <a:cxn ang="0">
                  <a:pos x="T0" y="T1"/>
                </a:cxn>
                <a:cxn ang="0">
                  <a:pos x="T2" y="T3"/>
                </a:cxn>
                <a:cxn ang="0">
                  <a:pos x="T4" y="T5"/>
                </a:cxn>
                <a:cxn ang="0">
                  <a:pos x="T6" y="T7"/>
                </a:cxn>
              </a:cxnLst>
              <a:rect l="0" t="0" r="r" b="b"/>
              <a:pathLst>
                <a:path w="2" h="7">
                  <a:moveTo>
                    <a:pt x="2" y="7"/>
                  </a:moveTo>
                  <a:lnTo>
                    <a:pt x="2" y="0"/>
                  </a:lnTo>
                  <a:lnTo>
                    <a:pt x="0" y="7"/>
                  </a:lnTo>
                  <a:lnTo>
                    <a:pt x="2" y="7"/>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8" name="Freeform 184"/>
            <p:cNvSpPr>
              <a:spLocks/>
            </p:cNvSpPr>
            <p:nvPr/>
          </p:nvSpPr>
          <p:spPr bwMode="auto">
            <a:xfrm>
              <a:off x="3902422" y="3738563"/>
              <a:ext cx="38100" cy="119063"/>
            </a:xfrm>
            <a:custGeom>
              <a:avLst/>
              <a:gdLst>
                <a:gd name="T0" fmla="*/ 8 w 10"/>
                <a:gd name="T1" fmla="*/ 32 h 32"/>
                <a:gd name="T2" fmla="*/ 8 w 10"/>
                <a:gd name="T3" fmla="*/ 32 h 32"/>
                <a:gd name="T4" fmla="*/ 9 w 10"/>
                <a:gd name="T5" fmla="*/ 31 h 32"/>
                <a:gd name="T6" fmla="*/ 10 w 10"/>
                <a:gd name="T7" fmla="*/ 31 h 32"/>
                <a:gd name="T8" fmla="*/ 9 w 10"/>
                <a:gd name="T9" fmla="*/ 25 h 32"/>
                <a:gd name="T10" fmla="*/ 1 w 10"/>
                <a:gd name="T11" fmla="*/ 0 h 32"/>
                <a:gd name="T12" fmla="*/ 1 w 10"/>
                <a:gd name="T13" fmla="*/ 2 h 32"/>
                <a:gd name="T14" fmla="*/ 0 w 10"/>
                <a:gd name="T15" fmla="*/ 3 h 32"/>
                <a:gd name="T16" fmla="*/ 8 w 1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2">
                  <a:moveTo>
                    <a:pt x="8" y="32"/>
                  </a:moveTo>
                  <a:cubicBezTo>
                    <a:pt x="8" y="32"/>
                    <a:pt x="8" y="32"/>
                    <a:pt x="8" y="32"/>
                  </a:cubicBezTo>
                  <a:cubicBezTo>
                    <a:pt x="9" y="31"/>
                    <a:pt x="9" y="31"/>
                    <a:pt x="9" y="31"/>
                  </a:cubicBezTo>
                  <a:cubicBezTo>
                    <a:pt x="10" y="31"/>
                    <a:pt x="10" y="31"/>
                    <a:pt x="10" y="31"/>
                  </a:cubicBezTo>
                  <a:cubicBezTo>
                    <a:pt x="9" y="29"/>
                    <a:pt x="9" y="27"/>
                    <a:pt x="9" y="25"/>
                  </a:cubicBezTo>
                  <a:cubicBezTo>
                    <a:pt x="7" y="17"/>
                    <a:pt x="4" y="8"/>
                    <a:pt x="1" y="0"/>
                  </a:cubicBezTo>
                  <a:cubicBezTo>
                    <a:pt x="1" y="2"/>
                    <a:pt x="1" y="2"/>
                    <a:pt x="1" y="2"/>
                  </a:cubicBezTo>
                  <a:cubicBezTo>
                    <a:pt x="0" y="2"/>
                    <a:pt x="0" y="3"/>
                    <a:pt x="0" y="3"/>
                  </a:cubicBezTo>
                  <a:cubicBezTo>
                    <a:pt x="5" y="13"/>
                    <a:pt x="7" y="22"/>
                    <a:pt x="8" y="3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09" name="Freeform 185"/>
            <p:cNvSpPr>
              <a:spLocks/>
            </p:cNvSpPr>
            <p:nvPr/>
          </p:nvSpPr>
          <p:spPr bwMode="auto">
            <a:xfrm>
              <a:off x="3853209" y="3554413"/>
              <a:ext cx="63500" cy="319088"/>
            </a:xfrm>
            <a:custGeom>
              <a:avLst/>
              <a:gdLst>
                <a:gd name="T0" fmla="*/ 4 w 17"/>
                <a:gd name="T1" fmla="*/ 76 h 85"/>
                <a:gd name="T2" fmla="*/ 0 w 17"/>
                <a:gd name="T3" fmla="*/ 85 h 85"/>
                <a:gd name="T4" fmla="*/ 2 w 17"/>
                <a:gd name="T5" fmla="*/ 84 h 85"/>
                <a:gd name="T6" fmla="*/ 5 w 17"/>
                <a:gd name="T7" fmla="*/ 76 h 85"/>
                <a:gd name="T8" fmla="*/ 13 w 17"/>
                <a:gd name="T9" fmla="*/ 52 h 85"/>
                <a:gd name="T10" fmla="*/ 13 w 17"/>
                <a:gd name="T11" fmla="*/ 51 h 85"/>
                <a:gd name="T12" fmla="*/ 14 w 17"/>
                <a:gd name="T13" fmla="*/ 51 h 85"/>
                <a:gd name="T14" fmla="*/ 15 w 17"/>
                <a:gd name="T15" fmla="*/ 25 h 85"/>
                <a:gd name="T16" fmla="*/ 8 w 17"/>
                <a:gd name="T17" fmla="*/ 0 h 85"/>
                <a:gd name="T18" fmla="*/ 8 w 17"/>
                <a:gd name="T19" fmla="*/ 1 h 85"/>
                <a:gd name="T20" fmla="*/ 8 w 17"/>
                <a:gd name="T21" fmla="*/ 2 h 85"/>
                <a:gd name="T22" fmla="*/ 4 w 17"/>
                <a:gd name="T23"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85">
                  <a:moveTo>
                    <a:pt x="4" y="76"/>
                  </a:moveTo>
                  <a:cubicBezTo>
                    <a:pt x="0" y="85"/>
                    <a:pt x="0" y="85"/>
                    <a:pt x="0" y="85"/>
                  </a:cubicBezTo>
                  <a:cubicBezTo>
                    <a:pt x="2" y="84"/>
                    <a:pt x="2" y="84"/>
                    <a:pt x="2" y="84"/>
                  </a:cubicBezTo>
                  <a:cubicBezTo>
                    <a:pt x="5" y="76"/>
                    <a:pt x="5" y="76"/>
                    <a:pt x="5" y="76"/>
                  </a:cubicBezTo>
                  <a:cubicBezTo>
                    <a:pt x="9" y="68"/>
                    <a:pt x="12" y="60"/>
                    <a:pt x="13" y="52"/>
                  </a:cubicBezTo>
                  <a:cubicBezTo>
                    <a:pt x="13" y="51"/>
                    <a:pt x="13" y="51"/>
                    <a:pt x="13" y="51"/>
                  </a:cubicBezTo>
                  <a:cubicBezTo>
                    <a:pt x="14" y="51"/>
                    <a:pt x="14" y="51"/>
                    <a:pt x="14" y="51"/>
                  </a:cubicBezTo>
                  <a:cubicBezTo>
                    <a:pt x="15" y="42"/>
                    <a:pt x="16" y="34"/>
                    <a:pt x="15" y="25"/>
                  </a:cubicBezTo>
                  <a:cubicBezTo>
                    <a:pt x="14" y="17"/>
                    <a:pt x="11" y="8"/>
                    <a:pt x="8" y="0"/>
                  </a:cubicBezTo>
                  <a:cubicBezTo>
                    <a:pt x="8" y="1"/>
                    <a:pt x="8" y="1"/>
                    <a:pt x="8" y="1"/>
                  </a:cubicBezTo>
                  <a:cubicBezTo>
                    <a:pt x="8" y="2"/>
                    <a:pt x="8" y="2"/>
                    <a:pt x="8" y="2"/>
                  </a:cubicBezTo>
                  <a:cubicBezTo>
                    <a:pt x="17" y="27"/>
                    <a:pt x="16" y="50"/>
                    <a:pt x="4" y="7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0" name="Freeform 186"/>
            <p:cNvSpPr>
              <a:spLocks/>
            </p:cNvSpPr>
            <p:nvPr/>
          </p:nvSpPr>
          <p:spPr bwMode="auto">
            <a:xfrm>
              <a:off x="3902422" y="3744913"/>
              <a:ext cx="3175" cy="4763"/>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1" name="Freeform 187"/>
            <p:cNvSpPr>
              <a:spLocks/>
            </p:cNvSpPr>
            <p:nvPr/>
          </p:nvSpPr>
          <p:spPr bwMode="auto">
            <a:xfrm>
              <a:off x="3726209" y="3370263"/>
              <a:ext cx="176213" cy="525463"/>
            </a:xfrm>
            <a:custGeom>
              <a:avLst/>
              <a:gdLst>
                <a:gd name="T0" fmla="*/ 31 w 47"/>
                <a:gd name="T1" fmla="*/ 75 h 140"/>
                <a:gd name="T2" fmla="*/ 11 w 47"/>
                <a:gd name="T3" fmla="*/ 114 h 140"/>
                <a:gd name="T4" fmla="*/ 0 w 47"/>
                <a:gd name="T5" fmla="*/ 140 h 140"/>
                <a:gd name="T6" fmla="*/ 1 w 47"/>
                <a:gd name="T7" fmla="*/ 140 h 140"/>
                <a:gd name="T8" fmla="*/ 12 w 47"/>
                <a:gd name="T9" fmla="*/ 115 h 140"/>
                <a:gd name="T10" fmla="*/ 32 w 47"/>
                <a:gd name="T11" fmla="*/ 75 h 140"/>
                <a:gd name="T12" fmla="*/ 42 w 47"/>
                <a:gd name="T13" fmla="*/ 51 h 140"/>
                <a:gd name="T14" fmla="*/ 41 w 47"/>
                <a:gd name="T15" fmla="*/ 51 h 140"/>
                <a:gd name="T16" fmla="*/ 42 w 47"/>
                <a:gd name="T17" fmla="*/ 50 h 140"/>
                <a:gd name="T18" fmla="*/ 44 w 47"/>
                <a:gd name="T19" fmla="*/ 25 h 140"/>
                <a:gd name="T20" fmla="*/ 40 w 47"/>
                <a:gd name="T21" fmla="*/ 0 h 140"/>
                <a:gd name="T22" fmla="*/ 39 w 47"/>
                <a:gd name="T23" fmla="*/ 3 h 140"/>
                <a:gd name="T24" fmla="*/ 31 w 47"/>
                <a:gd name="T25"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140">
                  <a:moveTo>
                    <a:pt x="31" y="75"/>
                  </a:moveTo>
                  <a:cubicBezTo>
                    <a:pt x="17" y="102"/>
                    <a:pt x="11" y="114"/>
                    <a:pt x="11" y="114"/>
                  </a:cubicBezTo>
                  <a:cubicBezTo>
                    <a:pt x="11" y="115"/>
                    <a:pt x="7" y="122"/>
                    <a:pt x="0" y="140"/>
                  </a:cubicBezTo>
                  <a:cubicBezTo>
                    <a:pt x="1" y="140"/>
                    <a:pt x="1" y="140"/>
                    <a:pt x="1" y="140"/>
                  </a:cubicBezTo>
                  <a:cubicBezTo>
                    <a:pt x="8" y="122"/>
                    <a:pt x="12" y="115"/>
                    <a:pt x="12" y="115"/>
                  </a:cubicBezTo>
                  <a:cubicBezTo>
                    <a:pt x="12" y="115"/>
                    <a:pt x="18" y="103"/>
                    <a:pt x="32" y="75"/>
                  </a:cubicBezTo>
                  <a:cubicBezTo>
                    <a:pt x="36" y="67"/>
                    <a:pt x="40" y="59"/>
                    <a:pt x="42" y="51"/>
                  </a:cubicBezTo>
                  <a:cubicBezTo>
                    <a:pt x="41" y="51"/>
                    <a:pt x="41" y="51"/>
                    <a:pt x="41" y="51"/>
                  </a:cubicBezTo>
                  <a:cubicBezTo>
                    <a:pt x="42" y="50"/>
                    <a:pt x="42" y="50"/>
                    <a:pt x="42" y="50"/>
                  </a:cubicBezTo>
                  <a:cubicBezTo>
                    <a:pt x="44" y="42"/>
                    <a:pt x="45" y="33"/>
                    <a:pt x="44" y="25"/>
                  </a:cubicBezTo>
                  <a:cubicBezTo>
                    <a:pt x="44" y="17"/>
                    <a:pt x="43" y="9"/>
                    <a:pt x="40" y="0"/>
                  </a:cubicBezTo>
                  <a:cubicBezTo>
                    <a:pt x="39" y="3"/>
                    <a:pt x="39" y="3"/>
                    <a:pt x="39" y="3"/>
                  </a:cubicBezTo>
                  <a:cubicBezTo>
                    <a:pt x="47" y="27"/>
                    <a:pt x="44" y="49"/>
                    <a:pt x="31" y="7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2" name="Freeform 188"/>
            <p:cNvSpPr>
              <a:spLocks/>
            </p:cNvSpPr>
            <p:nvPr/>
          </p:nvSpPr>
          <p:spPr bwMode="auto">
            <a:xfrm>
              <a:off x="3880197" y="3557588"/>
              <a:ext cx="3175" cy="317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3" name="Freeform 189"/>
            <p:cNvSpPr>
              <a:spLocks/>
            </p:cNvSpPr>
            <p:nvPr/>
          </p:nvSpPr>
          <p:spPr bwMode="auto">
            <a:xfrm>
              <a:off x="3635722" y="3186113"/>
              <a:ext cx="263525" cy="723900"/>
            </a:xfrm>
            <a:custGeom>
              <a:avLst/>
              <a:gdLst>
                <a:gd name="T0" fmla="*/ 51 w 70"/>
                <a:gd name="T1" fmla="*/ 75 h 193"/>
                <a:gd name="T2" fmla="*/ 29 w 70"/>
                <a:gd name="T3" fmla="*/ 114 h 193"/>
                <a:gd name="T4" fmla="*/ 8 w 70"/>
                <a:gd name="T5" fmla="*/ 154 h 193"/>
                <a:gd name="T6" fmla="*/ 1 w 70"/>
                <a:gd name="T7" fmla="*/ 180 h 193"/>
                <a:gd name="T8" fmla="*/ 1 w 70"/>
                <a:gd name="T9" fmla="*/ 181 h 193"/>
                <a:gd name="T10" fmla="*/ 0 w 70"/>
                <a:gd name="T11" fmla="*/ 181 h 193"/>
                <a:gd name="T12" fmla="*/ 0 w 70"/>
                <a:gd name="T13" fmla="*/ 193 h 193"/>
                <a:gd name="T14" fmla="*/ 0 w 70"/>
                <a:gd name="T15" fmla="*/ 193 h 193"/>
                <a:gd name="T16" fmla="*/ 1 w 70"/>
                <a:gd name="T17" fmla="*/ 193 h 193"/>
                <a:gd name="T18" fmla="*/ 10 w 70"/>
                <a:gd name="T19" fmla="*/ 155 h 193"/>
                <a:gd name="T20" fmla="*/ 30 w 70"/>
                <a:gd name="T21" fmla="*/ 114 h 193"/>
                <a:gd name="T22" fmla="*/ 52 w 70"/>
                <a:gd name="T23" fmla="*/ 76 h 193"/>
                <a:gd name="T24" fmla="*/ 63 w 70"/>
                <a:gd name="T25" fmla="*/ 52 h 193"/>
                <a:gd name="T26" fmla="*/ 63 w 70"/>
                <a:gd name="T27" fmla="*/ 50 h 193"/>
                <a:gd name="T28" fmla="*/ 64 w 70"/>
                <a:gd name="T29" fmla="*/ 49 h 193"/>
                <a:gd name="T30" fmla="*/ 64 w 70"/>
                <a:gd name="T31" fmla="*/ 49 h 193"/>
                <a:gd name="T32" fmla="*/ 67 w 70"/>
                <a:gd name="T33" fmla="*/ 26 h 193"/>
                <a:gd name="T34" fmla="*/ 64 w 70"/>
                <a:gd name="T35" fmla="*/ 0 h 193"/>
                <a:gd name="T36" fmla="*/ 64 w 70"/>
                <a:gd name="T37" fmla="*/ 2 h 193"/>
                <a:gd name="T38" fmla="*/ 63 w 70"/>
                <a:gd name="T39" fmla="*/ 3 h 193"/>
                <a:gd name="T40" fmla="*/ 51 w 70"/>
                <a:gd name="T41" fmla="*/ 7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193">
                  <a:moveTo>
                    <a:pt x="51" y="75"/>
                  </a:moveTo>
                  <a:cubicBezTo>
                    <a:pt x="35" y="102"/>
                    <a:pt x="29" y="114"/>
                    <a:pt x="29" y="114"/>
                  </a:cubicBezTo>
                  <a:cubicBezTo>
                    <a:pt x="29" y="114"/>
                    <a:pt x="22" y="125"/>
                    <a:pt x="8" y="154"/>
                  </a:cubicBezTo>
                  <a:cubicBezTo>
                    <a:pt x="5" y="163"/>
                    <a:pt x="2" y="171"/>
                    <a:pt x="1" y="180"/>
                  </a:cubicBezTo>
                  <a:cubicBezTo>
                    <a:pt x="1" y="180"/>
                    <a:pt x="1" y="181"/>
                    <a:pt x="1" y="181"/>
                  </a:cubicBezTo>
                  <a:cubicBezTo>
                    <a:pt x="0" y="181"/>
                    <a:pt x="0" y="181"/>
                    <a:pt x="0" y="181"/>
                  </a:cubicBezTo>
                  <a:cubicBezTo>
                    <a:pt x="0" y="185"/>
                    <a:pt x="0" y="189"/>
                    <a:pt x="0" y="193"/>
                  </a:cubicBezTo>
                  <a:cubicBezTo>
                    <a:pt x="0" y="193"/>
                    <a:pt x="0" y="193"/>
                    <a:pt x="0" y="193"/>
                  </a:cubicBezTo>
                  <a:cubicBezTo>
                    <a:pt x="1" y="193"/>
                    <a:pt x="1" y="193"/>
                    <a:pt x="1" y="193"/>
                  </a:cubicBezTo>
                  <a:cubicBezTo>
                    <a:pt x="1" y="181"/>
                    <a:pt x="4" y="168"/>
                    <a:pt x="10" y="155"/>
                  </a:cubicBezTo>
                  <a:cubicBezTo>
                    <a:pt x="23" y="126"/>
                    <a:pt x="30" y="114"/>
                    <a:pt x="30" y="114"/>
                  </a:cubicBezTo>
                  <a:cubicBezTo>
                    <a:pt x="30" y="114"/>
                    <a:pt x="37" y="102"/>
                    <a:pt x="52" y="76"/>
                  </a:cubicBezTo>
                  <a:cubicBezTo>
                    <a:pt x="57" y="68"/>
                    <a:pt x="61" y="60"/>
                    <a:pt x="63" y="52"/>
                  </a:cubicBezTo>
                  <a:cubicBezTo>
                    <a:pt x="63" y="51"/>
                    <a:pt x="63" y="50"/>
                    <a:pt x="63" y="50"/>
                  </a:cubicBezTo>
                  <a:cubicBezTo>
                    <a:pt x="64" y="49"/>
                    <a:pt x="64" y="49"/>
                    <a:pt x="64" y="49"/>
                  </a:cubicBezTo>
                  <a:cubicBezTo>
                    <a:pt x="64" y="49"/>
                    <a:pt x="64" y="49"/>
                    <a:pt x="64" y="49"/>
                  </a:cubicBezTo>
                  <a:cubicBezTo>
                    <a:pt x="66" y="42"/>
                    <a:pt x="67" y="34"/>
                    <a:pt x="67" y="26"/>
                  </a:cubicBezTo>
                  <a:cubicBezTo>
                    <a:pt x="68" y="18"/>
                    <a:pt x="66" y="8"/>
                    <a:pt x="64" y="0"/>
                  </a:cubicBezTo>
                  <a:cubicBezTo>
                    <a:pt x="64" y="2"/>
                    <a:pt x="64" y="2"/>
                    <a:pt x="64" y="2"/>
                  </a:cubicBezTo>
                  <a:cubicBezTo>
                    <a:pt x="64" y="2"/>
                    <a:pt x="63" y="2"/>
                    <a:pt x="63" y="3"/>
                  </a:cubicBezTo>
                  <a:cubicBezTo>
                    <a:pt x="70" y="28"/>
                    <a:pt x="66" y="50"/>
                    <a:pt x="51" y="7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4" name="Freeform 190"/>
            <p:cNvSpPr>
              <a:spLocks/>
            </p:cNvSpPr>
            <p:nvPr/>
          </p:nvSpPr>
          <p:spPr bwMode="auto">
            <a:xfrm>
              <a:off x="3872259" y="3370263"/>
              <a:ext cx="3175" cy="11113"/>
            </a:xfrm>
            <a:custGeom>
              <a:avLst/>
              <a:gdLst>
                <a:gd name="T0" fmla="*/ 0 w 1"/>
                <a:gd name="T1" fmla="*/ 1 h 3"/>
                <a:gd name="T2" fmla="*/ 0 w 1"/>
                <a:gd name="T3" fmla="*/ 3 h 3"/>
                <a:gd name="T4" fmla="*/ 1 w 1"/>
                <a:gd name="T5" fmla="*/ 0 h 3"/>
                <a:gd name="T6" fmla="*/ 1 w 1"/>
                <a:gd name="T7" fmla="*/ 0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0" y="1"/>
                    <a:pt x="0" y="2"/>
                    <a:pt x="0" y="3"/>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5" name="Freeform 191"/>
            <p:cNvSpPr>
              <a:spLocks/>
            </p:cNvSpPr>
            <p:nvPr/>
          </p:nvSpPr>
          <p:spPr bwMode="auto">
            <a:xfrm>
              <a:off x="3591272" y="3001963"/>
              <a:ext cx="314325" cy="866775"/>
            </a:xfrm>
            <a:custGeom>
              <a:avLst/>
              <a:gdLst>
                <a:gd name="T0" fmla="*/ 80 w 84"/>
                <a:gd name="T1" fmla="*/ 0 h 231"/>
                <a:gd name="T2" fmla="*/ 78 w 84"/>
                <a:gd name="T3" fmla="*/ 1 h 231"/>
                <a:gd name="T4" fmla="*/ 62 w 84"/>
                <a:gd name="T5" fmla="*/ 73 h 231"/>
                <a:gd name="T6" fmla="*/ 37 w 84"/>
                <a:gd name="T7" fmla="*/ 110 h 231"/>
                <a:gd name="T8" fmla="*/ 15 w 84"/>
                <a:gd name="T9" fmla="*/ 150 h 231"/>
                <a:gd name="T10" fmla="*/ 12 w 84"/>
                <a:gd name="T11" fmla="*/ 231 h 231"/>
                <a:gd name="T12" fmla="*/ 12 w 84"/>
                <a:gd name="T13" fmla="*/ 230 h 231"/>
                <a:gd name="T14" fmla="*/ 13 w 84"/>
                <a:gd name="T15" fmla="*/ 229 h 231"/>
                <a:gd name="T16" fmla="*/ 16 w 84"/>
                <a:gd name="T17" fmla="*/ 150 h 231"/>
                <a:gd name="T18" fmla="*/ 38 w 84"/>
                <a:gd name="T19" fmla="*/ 111 h 231"/>
                <a:gd name="T20" fmla="*/ 63 w 84"/>
                <a:gd name="T21" fmla="*/ 74 h 231"/>
                <a:gd name="T22" fmla="*/ 75 w 84"/>
                <a:gd name="T23" fmla="*/ 52 h 231"/>
                <a:gd name="T24" fmla="*/ 75 w 84"/>
                <a:gd name="T25" fmla="*/ 51 h 231"/>
                <a:gd name="T26" fmla="*/ 76 w 84"/>
                <a:gd name="T27" fmla="*/ 51 h 231"/>
                <a:gd name="T28" fmla="*/ 81 w 84"/>
                <a:gd name="T29" fmla="*/ 25 h 231"/>
                <a:gd name="T30" fmla="*/ 80 w 84"/>
                <a:gd name="T31"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231">
                  <a:moveTo>
                    <a:pt x="80" y="0"/>
                  </a:moveTo>
                  <a:cubicBezTo>
                    <a:pt x="78" y="1"/>
                    <a:pt x="78" y="1"/>
                    <a:pt x="78" y="1"/>
                  </a:cubicBezTo>
                  <a:cubicBezTo>
                    <a:pt x="84" y="27"/>
                    <a:pt x="78" y="49"/>
                    <a:pt x="62" y="73"/>
                  </a:cubicBezTo>
                  <a:cubicBezTo>
                    <a:pt x="45" y="99"/>
                    <a:pt x="38" y="110"/>
                    <a:pt x="37" y="110"/>
                  </a:cubicBezTo>
                  <a:cubicBezTo>
                    <a:pt x="37" y="111"/>
                    <a:pt x="30" y="121"/>
                    <a:pt x="15" y="150"/>
                  </a:cubicBezTo>
                  <a:cubicBezTo>
                    <a:pt x="0" y="176"/>
                    <a:pt x="0" y="204"/>
                    <a:pt x="12" y="231"/>
                  </a:cubicBezTo>
                  <a:cubicBezTo>
                    <a:pt x="12" y="230"/>
                    <a:pt x="12" y="230"/>
                    <a:pt x="12" y="230"/>
                  </a:cubicBezTo>
                  <a:cubicBezTo>
                    <a:pt x="13" y="230"/>
                    <a:pt x="13" y="230"/>
                    <a:pt x="13" y="229"/>
                  </a:cubicBezTo>
                  <a:cubicBezTo>
                    <a:pt x="1" y="203"/>
                    <a:pt x="2" y="177"/>
                    <a:pt x="16" y="150"/>
                  </a:cubicBezTo>
                  <a:cubicBezTo>
                    <a:pt x="31" y="122"/>
                    <a:pt x="38" y="111"/>
                    <a:pt x="38" y="111"/>
                  </a:cubicBezTo>
                  <a:cubicBezTo>
                    <a:pt x="39" y="111"/>
                    <a:pt x="46" y="100"/>
                    <a:pt x="63" y="74"/>
                  </a:cubicBezTo>
                  <a:cubicBezTo>
                    <a:pt x="68" y="67"/>
                    <a:pt x="72" y="59"/>
                    <a:pt x="75" y="52"/>
                  </a:cubicBezTo>
                  <a:cubicBezTo>
                    <a:pt x="75" y="51"/>
                    <a:pt x="75" y="51"/>
                    <a:pt x="75" y="51"/>
                  </a:cubicBezTo>
                  <a:cubicBezTo>
                    <a:pt x="76" y="51"/>
                    <a:pt x="76" y="51"/>
                    <a:pt x="76" y="51"/>
                  </a:cubicBezTo>
                  <a:cubicBezTo>
                    <a:pt x="79" y="42"/>
                    <a:pt x="81" y="34"/>
                    <a:pt x="81" y="25"/>
                  </a:cubicBezTo>
                  <a:cubicBezTo>
                    <a:pt x="82" y="17"/>
                    <a:pt x="81" y="8"/>
                    <a:pt x="8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6" name="Freeform 192"/>
            <p:cNvSpPr>
              <a:spLocks/>
            </p:cNvSpPr>
            <p:nvPr/>
          </p:nvSpPr>
          <p:spPr bwMode="auto">
            <a:xfrm>
              <a:off x="3635722" y="3862388"/>
              <a:ext cx="3175"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1" y="1"/>
                    <a:pt x="1" y="1"/>
                    <a:pt x="1" y="1"/>
                  </a:cubicBezTo>
                  <a:cubicBezTo>
                    <a:pt x="1"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7" name="Freeform 193"/>
            <p:cNvSpPr>
              <a:spLocks/>
            </p:cNvSpPr>
            <p:nvPr/>
          </p:nvSpPr>
          <p:spPr bwMode="auto">
            <a:xfrm>
              <a:off x="3872259" y="3192463"/>
              <a:ext cx="3175" cy="4763"/>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8" name="Freeform 194"/>
            <p:cNvSpPr>
              <a:spLocks/>
            </p:cNvSpPr>
            <p:nvPr/>
          </p:nvSpPr>
          <p:spPr bwMode="auto">
            <a:xfrm>
              <a:off x="3635722" y="1570038"/>
              <a:ext cx="698500" cy="1187450"/>
            </a:xfrm>
            <a:custGeom>
              <a:avLst/>
              <a:gdLst>
                <a:gd name="T0" fmla="*/ 96 w 186"/>
                <a:gd name="T1" fmla="*/ 38 h 316"/>
                <a:gd name="T2" fmla="*/ 72 w 186"/>
                <a:gd name="T3" fmla="*/ 85 h 316"/>
                <a:gd name="T4" fmla="*/ 73 w 186"/>
                <a:gd name="T5" fmla="*/ 85 h 316"/>
                <a:gd name="T6" fmla="*/ 50 w 186"/>
                <a:gd name="T7" fmla="*/ 136 h 316"/>
                <a:gd name="T8" fmla="*/ 31 w 186"/>
                <a:gd name="T9" fmla="*/ 186 h 316"/>
                <a:gd name="T10" fmla="*/ 17 w 186"/>
                <a:gd name="T11" fmla="*/ 237 h 316"/>
                <a:gd name="T12" fmla="*/ 4 w 186"/>
                <a:gd name="T13" fmla="*/ 290 h 316"/>
                <a:gd name="T14" fmla="*/ 5 w 186"/>
                <a:gd name="T15" fmla="*/ 290 h 316"/>
                <a:gd name="T16" fmla="*/ 0 w 186"/>
                <a:gd name="T17" fmla="*/ 301 h 316"/>
                <a:gd name="T18" fmla="*/ 0 w 186"/>
                <a:gd name="T19" fmla="*/ 301 h 316"/>
                <a:gd name="T20" fmla="*/ 1 w 186"/>
                <a:gd name="T21" fmla="*/ 301 h 316"/>
                <a:gd name="T22" fmla="*/ 24 w 186"/>
                <a:gd name="T23" fmla="*/ 305 h 316"/>
                <a:gd name="T24" fmla="*/ 25 w 186"/>
                <a:gd name="T25" fmla="*/ 306 h 316"/>
                <a:gd name="T26" fmla="*/ 58 w 186"/>
                <a:gd name="T27" fmla="*/ 312 h 316"/>
                <a:gd name="T28" fmla="*/ 60 w 186"/>
                <a:gd name="T29" fmla="*/ 312 h 316"/>
                <a:gd name="T30" fmla="*/ 79 w 186"/>
                <a:gd name="T31" fmla="*/ 316 h 316"/>
                <a:gd name="T32" fmla="*/ 79 w 186"/>
                <a:gd name="T33" fmla="*/ 316 h 316"/>
                <a:gd name="T34" fmla="*/ 80 w 186"/>
                <a:gd name="T35" fmla="*/ 316 h 316"/>
                <a:gd name="T36" fmla="*/ 81 w 186"/>
                <a:gd name="T37" fmla="*/ 316 h 316"/>
                <a:gd name="T38" fmla="*/ 82 w 186"/>
                <a:gd name="T39" fmla="*/ 310 h 316"/>
                <a:gd name="T40" fmla="*/ 83 w 186"/>
                <a:gd name="T41" fmla="*/ 284 h 316"/>
                <a:gd name="T42" fmla="*/ 93 w 186"/>
                <a:gd name="T43" fmla="*/ 261 h 316"/>
                <a:gd name="T44" fmla="*/ 96 w 186"/>
                <a:gd name="T45" fmla="*/ 236 h 316"/>
                <a:gd name="T46" fmla="*/ 107 w 186"/>
                <a:gd name="T47" fmla="*/ 214 h 316"/>
                <a:gd name="T48" fmla="*/ 111 w 186"/>
                <a:gd name="T49" fmla="*/ 190 h 316"/>
                <a:gd name="T50" fmla="*/ 123 w 186"/>
                <a:gd name="T51" fmla="*/ 169 h 316"/>
                <a:gd name="T52" fmla="*/ 129 w 186"/>
                <a:gd name="T53" fmla="*/ 144 h 316"/>
                <a:gd name="T54" fmla="*/ 143 w 186"/>
                <a:gd name="T55" fmla="*/ 124 h 316"/>
                <a:gd name="T56" fmla="*/ 151 w 186"/>
                <a:gd name="T57" fmla="*/ 99 h 316"/>
                <a:gd name="T58" fmla="*/ 166 w 186"/>
                <a:gd name="T59" fmla="*/ 79 h 316"/>
                <a:gd name="T60" fmla="*/ 174 w 186"/>
                <a:gd name="T61" fmla="*/ 56 h 316"/>
                <a:gd name="T62" fmla="*/ 186 w 186"/>
                <a:gd name="T63" fmla="*/ 43 h 316"/>
                <a:gd name="T64" fmla="*/ 185 w 186"/>
                <a:gd name="T65" fmla="*/ 43 h 316"/>
                <a:gd name="T66" fmla="*/ 168 w 186"/>
                <a:gd name="T67" fmla="*/ 32 h 316"/>
                <a:gd name="T68" fmla="*/ 167 w 186"/>
                <a:gd name="T69" fmla="*/ 32 h 316"/>
                <a:gd name="T70" fmla="*/ 138 w 186"/>
                <a:gd name="T71" fmla="*/ 14 h 316"/>
                <a:gd name="T72" fmla="*/ 137 w 186"/>
                <a:gd name="T73" fmla="*/ 13 h 316"/>
                <a:gd name="T74" fmla="*/ 117 w 186"/>
                <a:gd name="T75" fmla="*/ 1 h 316"/>
                <a:gd name="T76" fmla="*/ 117 w 186"/>
                <a:gd name="T77" fmla="*/ 0 h 316"/>
                <a:gd name="T78" fmla="*/ 116 w 186"/>
                <a:gd name="T79" fmla="*/ 0 h 316"/>
                <a:gd name="T80" fmla="*/ 96 w 186"/>
                <a:gd name="T81" fmla="*/ 3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6" h="316">
                  <a:moveTo>
                    <a:pt x="96" y="38"/>
                  </a:moveTo>
                  <a:cubicBezTo>
                    <a:pt x="84" y="51"/>
                    <a:pt x="76" y="67"/>
                    <a:pt x="72" y="85"/>
                  </a:cubicBezTo>
                  <a:cubicBezTo>
                    <a:pt x="73" y="85"/>
                    <a:pt x="73" y="85"/>
                    <a:pt x="73" y="85"/>
                  </a:cubicBezTo>
                  <a:cubicBezTo>
                    <a:pt x="60" y="99"/>
                    <a:pt x="53" y="117"/>
                    <a:pt x="50" y="136"/>
                  </a:cubicBezTo>
                  <a:cubicBezTo>
                    <a:pt x="39" y="150"/>
                    <a:pt x="33" y="167"/>
                    <a:pt x="31" y="186"/>
                  </a:cubicBezTo>
                  <a:cubicBezTo>
                    <a:pt x="21" y="201"/>
                    <a:pt x="17" y="219"/>
                    <a:pt x="17" y="237"/>
                  </a:cubicBezTo>
                  <a:cubicBezTo>
                    <a:pt x="7" y="253"/>
                    <a:pt x="3" y="271"/>
                    <a:pt x="4" y="290"/>
                  </a:cubicBezTo>
                  <a:cubicBezTo>
                    <a:pt x="5" y="290"/>
                    <a:pt x="5" y="290"/>
                    <a:pt x="5" y="290"/>
                  </a:cubicBezTo>
                  <a:cubicBezTo>
                    <a:pt x="3" y="293"/>
                    <a:pt x="1" y="297"/>
                    <a:pt x="0" y="301"/>
                  </a:cubicBezTo>
                  <a:cubicBezTo>
                    <a:pt x="0" y="301"/>
                    <a:pt x="0" y="301"/>
                    <a:pt x="0" y="301"/>
                  </a:cubicBezTo>
                  <a:cubicBezTo>
                    <a:pt x="1" y="301"/>
                    <a:pt x="1" y="301"/>
                    <a:pt x="1" y="301"/>
                  </a:cubicBezTo>
                  <a:cubicBezTo>
                    <a:pt x="24" y="305"/>
                    <a:pt x="24" y="305"/>
                    <a:pt x="24" y="305"/>
                  </a:cubicBezTo>
                  <a:cubicBezTo>
                    <a:pt x="25" y="306"/>
                    <a:pt x="25" y="306"/>
                    <a:pt x="25" y="306"/>
                  </a:cubicBezTo>
                  <a:cubicBezTo>
                    <a:pt x="58" y="312"/>
                    <a:pt x="58" y="312"/>
                    <a:pt x="58" y="312"/>
                  </a:cubicBezTo>
                  <a:cubicBezTo>
                    <a:pt x="60" y="312"/>
                    <a:pt x="60" y="312"/>
                    <a:pt x="60" y="312"/>
                  </a:cubicBezTo>
                  <a:cubicBezTo>
                    <a:pt x="79" y="316"/>
                    <a:pt x="79" y="316"/>
                    <a:pt x="79" y="316"/>
                  </a:cubicBezTo>
                  <a:cubicBezTo>
                    <a:pt x="79" y="316"/>
                    <a:pt x="79" y="316"/>
                    <a:pt x="79" y="316"/>
                  </a:cubicBezTo>
                  <a:cubicBezTo>
                    <a:pt x="80" y="316"/>
                    <a:pt x="80" y="316"/>
                    <a:pt x="80" y="316"/>
                  </a:cubicBezTo>
                  <a:cubicBezTo>
                    <a:pt x="81" y="316"/>
                    <a:pt x="81" y="316"/>
                    <a:pt x="81" y="316"/>
                  </a:cubicBezTo>
                  <a:cubicBezTo>
                    <a:pt x="81" y="314"/>
                    <a:pt x="82" y="312"/>
                    <a:pt x="82" y="310"/>
                  </a:cubicBezTo>
                  <a:cubicBezTo>
                    <a:pt x="84" y="302"/>
                    <a:pt x="84" y="293"/>
                    <a:pt x="83" y="284"/>
                  </a:cubicBezTo>
                  <a:cubicBezTo>
                    <a:pt x="88" y="277"/>
                    <a:pt x="91" y="269"/>
                    <a:pt x="93" y="261"/>
                  </a:cubicBezTo>
                  <a:cubicBezTo>
                    <a:pt x="95" y="254"/>
                    <a:pt x="96" y="245"/>
                    <a:pt x="96" y="236"/>
                  </a:cubicBezTo>
                  <a:cubicBezTo>
                    <a:pt x="101" y="229"/>
                    <a:pt x="104" y="222"/>
                    <a:pt x="107" y="214"/>
                  </a:cubicBezTo>
                  <a:cubicBezTo>
                    <a:pt x="109" y="206"/>
                    <a:pt x="111" y="198"/>
                    <a:pt x="111" y="190"/>
                  </a:cubicBezTo>
                  <a:cubicBezTo>
                    <a:pt x="116" y="183"/>
                    <a:pt x="120" y="176"/>
                    <a:pt x="123" y="169"/>
                  </a:cubicBezTo>
                  <a:cubicBezTo>
                    <a:pt x="126" y="162"/>
                    <a:pt x="128" y="152"/>
                    <a:pt x="129" y="144"/>
                  </a:cubicBezTo>
                  <a:cubicBezTo>
                    <a:pt x="135" y="138"/>
                    <a:pt x="139" y="131"/>
                    <a:pt x="143" y="124"/>
                  </a:cubicBezTo>
                  <a:cubicBezTo>
                    <a:pt x="146" y="116"/>
                    <a:pt x="149" y="108"/>
                    <a:pt x="151" y="99"/>
                  </a:cubicBezTo>
                  <a:cubicBezTo>
                    <a:pt x="157" y="93"/>
                    <a:pt x="162" y="87"/>
                    <a:pt x="166" y="79"/>
                  </a:cubicBezTo>
                  <a:cubicBezTo>
                    <a:pt x="169" y="72"/>
                    <a:pt x="172" y="65"/>
                    <a:pt x="174" y="56"/>
                  </a:cubicBezTo>
                  <a:cubicBezTo>
                    <a:pt x="179" y="52"/>
                    <a:pt x="183" y="48"/>
                    <a:pt x="186" y="43"/>
                  </a:cubicBezTo>
                  <a:cubicBezTo>
                    <a:pt x="185" y="43"/>
                    <a:pt x="185" y="43"/>
                    <a:pt x="185" y="43"/>
                  </a:cubicBezTo>
                  <a:cubicBezTo>
                    <a:pt x="168" y="32"/>
                    <a:pt x="168" y="32"/>
                    <a:pt x="168" y="32"/>
                  </a:cubicBezTo>
                  <a:cubicBezTo>
                    <a:pt x="167" y="32"/>
                    <a:pt x="167" y="32"/>
                    <a:pt x="167" y="32"/>
                  </a:cubicBezTo>
                  <a:cubicBezTo>
                    <a:pt x="138" y="14"/>
                    <a:pt x="138" y="14"/>
                    <a:pt x="138" y="14"/>
                  </a:cubicBezTo>
                  <a:cubicBezTo>
                    <a:pt x="137" y="13"/>
                    <a:pt x="137" y="13"/>
                    <a:pt x="137" y="13"/>
                  </a:cubicBezTo>
                  <a:cubicBezTo>
                    <a:pt x="117" y="1"/>
                    <a:pt x="117" y="1"/>
                    <a:pt x="117" y="1"/>
                  </a:cubicBezTo>
                  <a:cubicBezTo>
                    <a:pt x="117" y="0"/>
                    <a:pt x="117" y="0"/>
                    <a:pt x="117" y="0"/>
                  </a:cubicBezTo>
                  <a:cubicBezTo>
                    <a:pt x="116" y="0"/>
                    <a:pt x="116" y="0"/>
                    <a:pt x="116" y="0"/>
                  </a:cubicBezTo>
                  <a:cubicBezTo>
                    <a:pt x="107" y="11"/>
                    <a:pt x="100" y="24"/>
                    <a:pt x="96" y="38"/>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19" name="Freeform 195"/>
            <p:cNvSpPr>
              <a:spLocks/>
            </p:cNvSpPr>
            <p:nvPr/>
          </p:nvSpPr>
          <p:spPr bwMode="auto">
            <a:xfrm>
              <a:off x="3699222" y="1781176"/>
              <a:ext cx="590550" cy="682625"/>
            </a:xfrm>
            <a:custGeom>
              <a:avLst/>
              <a:gdLst>
                <a:gd name="T0" fmla="*/ 37 w 157"/>
                <a:gd name="T1" fmla="*/ 109 h 182"/>
                <a:gd name="T2" fmla="*/ 74 w 157"/>
                <a:gd name="T3" fmla="*/ 83 h 182"/>
                <a:gd name="T4" fmla="*/ 111 w 157"/>
                <a:gd name="T5" fmla="*/ 60 h 182"/>
                <a:gd name="T6" fmla="*/ 149 w 157"/>
                <a:gd name="T7" fmla="*/ 23 h 182"/>
                <a:gd name="T8" fmla="*/ 157 w 157"/>
                <a:gd name="T9" fmla="*/ 0 h 182"/>
                <a:gd name="T10" fmla="*/ 156 w 157"/>
                <a:gd name="T11" fmla="*/ 2 h 182"/>
                <a:gd name="T12" fmla="*/ 111 w 157"/>
                <a:gd name="T13" fmla="*/ 59 h 182"/>
                <a:gd name="T14" fmla="*/ 73 w 157"/>
                <a:gd name="T15" fmla="*/ 82 h 182"/>
                <a:gd name="T16" fmla="*/ 36 w 157"/>
                <a:gd name="T17" fmla="*/ 108 h 182"/>
                <a:gd name="T18" fmla="*/ 16 w 157"/>
                <a:gd name="T19" fmla="*/ 128 h 182"/>
                <a:gd name="T20" fmla="*/ 16 w 157"/>
                <a:gd name="T21" fmla="*/ 130 h 182"/>
                <a:gd name="T22" fmla="*/ 14 w 157"/>
                <a:gd name="T23" fmla="*/ 130 h 182"/>
                <a:gd name="T24" fmla="*/ 14 w 157"/>
                <a:gd name="T25" fmla="*/ 130 h 182"/>
                <a:gd name="T26" fmla="*/ 0 w 157"/>
                <a:gd name="T27" fmla="*/ 182 h 182"/>
                <a:gd name="T28" fmla="*/ 1 w 157"/>
                <a:gd name="T29" fmla="*/ 181 h 182"/>
                <a:gd name="T30" fmla="*/ 37 w 157"/>
                <a:gd name="T31"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82">
                  <a:moveTo>
                    <a:pt x="37" y="109"/>
                  </a:moveTo>
                  <a:cubicBezTo>
                    <a:pt x="62" y="90"/>
                    <a:pt x="73" y="83"/>
                    <a:pt x="74" y="83"/>
                  </a:cubicBezTo>
                  <a:cubicBezTo>
                    <a:pt x="74" y="83"/>
                    <a:pt x="85" y="76"/>
                    <a:pt x="111" y="60"/>
                  </a:cubicBezTo>
                  <a:cubicBezTo>
                    <a:pt x="128" y="50"/>
                    <a:pt x="140" y="38"/>
                    <a:pt x="149" y="23"/>
                  </a:cubicBezTo>
                  <a:cubicBezTo>
                    <a:pt x="152" y="16"/>
                    <a:pt x="155" y="9"/>
                    <a:pt x="157" y="0"/>
                  </a:cubicBezTo>
                  <a:cubicBezTo>
                    <a:pt x="156" y="2"/>
                    <a:pt x="156" y="2"/>
                    <a:pt x="156" y="2"/>
                  </a:cubicBezTo>
                  <a:cubicBezTo>
                    <a:pt x="149" y="27"/>
                    <a:pt x="135" y="44"/>
                    <a:pt x="111" y="59"/>
                  </a:cubicBezTo>
                  <a:cubicBezTo>
                    <a:pt x="84" y="75"/>
                    <a:pt x="73" y="82"/>
                    <a:pt x="73" y="82"/>
                  </a:cubicBezTo>
                  <a:cubicBezTo>
                    <a:pt x="73" y="82"/>
                    <a:pt x="61" y="89"/>
                    <a:pt x="36" y="108"/>
                  </a:cubicBezTo>
                  <a:cubicBezTo>
                    <a:pt x="28" y="114"/>
                    <a:pt x="21" y="121"/>
                    <a:pt x="16" y="128"/>
                  </a:cubicBezTo>
                  <a:cubicBezTo>
                    <a:pt x="16" y="130"/>
                    <a:pt x="16" y="130"/>
                    <a:pt x="16" y="130"/>
                  </a:cubicBezTo>
                  <a:cubicBezTo>
                    <a:pt x="14" y="130"/>
                    <a:pt x="14" y="130"/>
                    <a:pt x="14" y="130"/>
                  </a:cubicBezTo>
                  <a:cubicBezTo>
                    <a:pt x="14" y="130"/>
                    <a:pt x="14" y="130"/>
                    <a:pt x="14" y="130"/>
                  </a:cubicBezTo>
                  <a:cubicBezTo>
                    <a:pt x="4" y="145"/>
                    <a:pt x="0" y="163"/>
                    <a:pt x="0" y="182"/>
                  </a:cubicBezTo>
                  <a:cubicBezTo>
                    <a:pt x="1" y="181"/>
                    <a:pt x="1" y="181"/>
                    <a:pt x="1" y="181"/>
                  </a:cubicBezTo>
                  <a:cubicBezTo>
                    <a:pt x="1" y="152"/>
                    <a:pt x="12" y="128"/>
                    <a:pt x="37" y="10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0" name="Freeform 196"/>
            <p:cNvSpPr>
              <a:spLocks/>
            </p:cNvSpPr>
            <p:nvPr/>
          </p:nvSpPr>
          <p:spPr bwMode="auto">
            <a:xfrm>
              <a:off x="3751609" y="1731963"/>
              <a:ext cx="582613" cy="536575"/>
            </a:xfrm>
            <a:custGeom>
              <a:avLst/>
              <a:gdLst>
                <a:gd name="T0" fmla="*/ 155 w 155"/>
                <a:gd name="T1" fmla="*/ 0 h 143"/>
                <a:gd name="T2" fmla="*/ 154 w 155"/>
                <a:gd name="T3" fmla="*/ 0 h 143"/>
                <a:gd name="T4" fmla="*/ 119 w 155"/>
                <a:gd name="T5" fmla="*/ 28 h 143"/>
                <a:gd name="T6" fmla="*/ 80 w 155"/>
                <a:gd name="T7" fmla="*/ 49 h 143"/>
                <a:gd name="T8" fmla="*/ 41 w 155"/>
                <a:gd name="T9" fmla="*/ 73 h 143"/>
                <a:gd name="T10" fmla="*/ 21 w 155"/>
                <a:gd name="T11" fmla="*/ 91 h 143"/>
                <a:gd name="T12" fmla="*/ 21 w 155"/>
                <a:gd name="T13" fmla="*/ 92 h 143"/>
                <a:gd name="T14" fmla="*/ 20 w 155"/>
                <a:gd name="T15" fmla="*/ 92 h 143"/>
                <a:gd name="T16" fmla="*/ 0 w 155"/>
                <a:gd name="T17" fmla="*/ 143 h 143"/>
                <a:gd name="T18" fmla="*/ 2 w 155"/>
                <a:gd name="T19" fmla="*/ 141 h 143"/>
                <a:gd name="T20" fmla="*/ 42 w 155"/>
                <a:gd name="T21" fmla="*/ 74 h 143"/>
                <a:gd name="T22" fmla="*/ 80 w 155"/>
                <a:gd name="T23" fmla="*/ 51 h 143"/>
                <a:gd name="T24" fmla="*/ 119 w 155"/>
                <a:gd name="T25" fmla="*/ 30 h 143"/>
                <a:gd name="T26" fmla="*/ 142 w 155"/>
                <a:gd name="T27" fmla="*/ 15 h 143"/>
                <a:gd name="T28" fmla="*/ 142 w 155"/>
                <a:gd name="T29" fmla="*/ 13 h 143"/>
                <a:gd name="T30" fmla="*/ 143 w 155"/>
                <a:gd name="T31" fmla="*/ 13 h 143"/>
                <a:gd name="T32" fmla="*/ 143 w 155"/>
                <a:gd name="T33" fmla="*/ 13 h 143"/>
                <a:gd name="T34" fmla="*/ 155 w 155"/>
                <a:gd name="T3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5" h="143">
                  <a:moveTo>
                    <a:pt x="155" y="0"/>
                  </a:moveTo>
                  <a:cubicBezTo>
                    <a:pt x="154" y="0"/>
                    <a:pt x="154" y="0"/>
                    <a:pt x="154" y="0"/>
                  </a:cubicBezTo>
                  <a:cubicBezTo>
                    <a:pt x="146" y="11"/>
                    <a:pt x="134" y="20"/>
                    <a:pt x="119" y="28"/>
                  </a:cubicBezTo>
                  <a:cubicBezTo>
                    <a:pt x="92" y="43"/>
                    <a:pt x="80" y="49"/>
                    <a:pt x="80" y="49"/>
                  </a:cubicBezTo>
                  <a:cubicBezTo>
                    <a:pt x="80" y="50"/>
                    <a:pt x="68" y="55"/>
                    <a:pt x="41" y="73"/>
                  </a:cubicBezTo>
                  <a:cubicBezTo>
                    <a:pt x="33" y="78"/>
                    <a:pt x="26" y="85"/>
                    <a:pt x="21" y="91"/>
                  </a:cubicBezTo>
                  <a:cubicBezTo>
                    <a:pt x="21" y="92"/>
                    <a:pt x="21" y="92"/>
                    <a:pt x="21" y="92"/>
                  </a:cubicBezTo>
                  <a:cubicBezTo>
                    <a:pt x="20" y="92"/>
                    <a:pt x="20" y="92"/>
                    <a:pt x="20" y="92"/>
                  </a:cubicBezTo>
                  <a:cubicBezTo>
                    <a:pt x="8" y="107"/>
                    <a:pt x="2" y="124"/>
                    <a:pt x="0" y="143"/>
                  </a:cubicBezTo>
                  <a:cubicBezTo>
                    <a:pt x="2" y="141"/>
                    <a:pt x="2" y="141"/>
                    <a:pt x="2" y="141"/>
                  </a:cubicBezTo>
                  <a:cubicBezTo>
                    <a:pt x="4" y="113"/>
                    <a:pt x="17" y="91"/>
                    <a:pt x="42" y="74"/>
                  </a:cubicBezTo>
                  <a:cubicBezTo>
                    <a:pt x="68" y="56"/>
                    <a:pt x="80" y="51"/>
                    <a:pt x="80" y="51"/>
                  </a:cubicBezTo>
                  <a:cubicBezTo>
                    <a:pt x="80" y="51"/>
                    <a:pt x="92" y="44"/>
                    <a:pt x="119" y="30"/>
                  </a:cubicBezTo>
                  <a:cubicBezTo>
                    <a:pt x="128" y="25"/>
                    <a:pt x="135" y="20"/>
                    <a:pt x="142" y="15"/>
                  </a:cubicBezTo>
                  <a:cubicBezTo>
                    <a:pt x="142" y="13"/>
                    <a:pt x="142" y="13"/>
                    <a:pt x="142" y="13"/>
                  </a:cubicBezTo>
                  <a:cubicBezTo>
                    <a:pt x="143" y="13"/>
                    <a:pt x="143" y="13"/>
                    <a:pt x="143" y="13"/>
                  </a:cubicBezTo>
                  <a:cubicBezTo>
                    <a:pt x="143" y="13"/>
                    <a:pt x="143" y="13"/>
                    <a:pt x="143" y="13"/>
                  </a:cubicBezTo>
                  <a:cubicBezTo>
                    <a:pt x="148" y="9"/>
                    <a:pt x="152" y="5"/>
                    <a:pt x="155"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1" name="Freeform 197"/>
            <p:cNvSpPr>
              <a:spLocks/>
            </p:cNvSpPr>
            <p:nvPr/>
          </p:nvSpPr>
          <p:spPr bwMode="auto">
            <a:xfrm>
              <a:off x="4285009" y="1781176"/>
              <a:ext cx="4763" cy="6350"/>
            </a:xfrm>
            <a:custGeom>
              <a:avLst/>
              <a:gdLst>
                <a:gd name="T0" fmla="*/ 0 w 3"/>
                <a:gd name="T1" fmla="*/ 0 h 4"/>
                <a:gd name="T2" fmla="*/ 0 w 3"/>
                <a:gd name="T3" fmla="*/ 4 h 4"/>
                <a:gd name="T4" fmla="*/ 3 w 3"/>
                <a:gd name="T5" fmla="*/ 0 h 4"/>
                <a:gd name="T6" fmla="*/ 3 w 3"/>
                <a:gd name="T7" fmla="*/ 0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lnTo>
                    <a:pt x="0" y="4"/>
                  </a:lnTo>
                  <a:lnTo>
                    <a:pt x="3" y="0"/>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2" name="Freeform 198"/>
            <p:cNvSpPr>
              <a:spLocks/>
            </p:cNvSpPr>
            <p:nvPr/>
          </p:nvSpPr>
          <p:spPr bwMode="auto">
            <a:xfrm>
              <a:off x="3751609" y="2262188"/>
              <a:ext cx="7938" cy="6350"/>
            </a:xfrm>
            <a:custGeom>
              <a:avLst/>
              <a:gdLst>
                <a:gd name="T0" fmla="*/ 5 w 5"/>
                <a:gd name="T1" fmla="*/ 4 h 4"/>
                <a:gd name="T2" fmla="*/ 5 w 5"/>
                <a:gd name="T3" fmla="*/ 0 h 4"/>
                <a:gd name="T4" fmla="*/ 0 w 5"/>
                <a:gd name="T5" fmla="*/ 4 h 4"/>
                <a:gd name="T6" fmla="*/ 0 w 5"/>
                <a:gd name="T7" fmla="*/ 4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lnTo>
                    <a:pt x="5" y="0"/>
                  </a:lnTo>
                  <a:lnTo>
                    <a:pt x="0" y="4"/>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3" name="Freeform 199"/>
            <p:cNvSpPr>
              <a:spLocks/>
            </p:cNvSpPr>
            <p:nvPr/>
          </p:nvSpPr>
          <p:spPr bwMode="auto">
            <a:xfrm>
              <a:off x="3823047" y="1690688"/>
              <a:ext cx="442913" cy="390525"/>
            </a:xfrm>
            <a:custGeom>
              <a:avLst/>
              <a:gdLst>
                <a:gd name="T0" fmla="*/ 46 w 118"/>
                <a:gd name="T1" fmla="*/ 37 h 104"/>
                <a:gd name="T2" fmla="*/ 86 w 118"/>
                <a:gd name="T3" fmla="*/ 15 h 104"/>
                <a:gd name="T4" fmla="*/ 118 w 118"/>
                <a:gd name="T5" fmla="*/ 0 h 104"/>
                <a:gd name="T6" fmla="*/ 117 w 118"/>
                <a:gd name="T7" fmla="*/ 0 h 104"/>
                <a:gd name="T8" fmla="*/ 85 w 118"/>
                <a:gd name="T9" fmla="*/ 14 h 104"/>
                <a:gd name="T10" fmla="*/ 45 w 118"/>
                <a:gd name="T11" fmla="*/ 35 h 104"/>
                <a:gd name="T12" fmla="*/ 24 w 118"/>
                <a:gd name="T13" fmla="*/ 52 h 104"/>
                <a:gd name="T14" fmla="*/ 24 w 118"/>
                <a:gd name="T15" fmla="*/ 53 h 104"/>
                <a:gd name="T16" fmla="*/ 23 w 118"/>
                <a:gd name="T17" fmla="*/ 53 h 104"/>
                <a:gd name="T18" fmla="*/ 0 w 118"/>
                <a:gd name="T19" fmla="*/ 104 h 104"/>
                <a:gd name="T20" fmla="*/ 1 w 118"/>
                <a:gd name="T21" fmla="*/ 103 h 104"/>
                <a:gd name="T22" fmla="*/ 2 w 118"/>
                <a:gd name="T23" fmla="*/ 102 h 104"/>
                <a:gd name="T24" fmla="*/ 46 w 118"/>
                <a:gd name="T25" fmla="*/ 3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04">
                  <a:moveTo>
                    <a:pt x="46" y="37"/>
                  </a:moveTo>
                  <a:cubicBezTo>
                    <a:pt x="73" y="21"/>
                    <a:pt x="86" y="16"/>
                    <a:pt x="86" y="15"/>
                  </a:cubicBezTo>
                  <a:cubicBezTo>
                    <a:pt x="118" y="0"/>
                    <a:pt x="118" y="0"/>
                    <a:pt x="118" y="0"/>
                  </a:cubicBezTo>
                  <a:cubicBezTo>
                    <a:pt x="117" y="0"/>
                    <a:pt x="117" y="0"/>
                    <a:pt x="117" y="0"/>
                  </a:cubicBezTo>
                  <a:cubicBezTo>
                    <a:pt x="85" y="14"/>
                    <a:pt x="85" y="14"/>
                    <a:pt x="85" y="14"/>
                  </a:cubicBezTo>
                  <a:cubicBezTo>
                    <a:pt x="85" y="14"/>
                    <a:pt x="73" y="19"/>
                    <a:pt x="45" y="35"/>
                  </a:cubicBezTo>
                  <a:cubicBezTo>
                    <a:pt x="37" y="40"/>
                    <a:pt x="30" y="46"/>
                    <a:pt x="24" y="52"/>
                  </a:cubicBezTo>
                  <a:cubicBezTo>
                    <a:pt x="24" y="53"/>
                    <a:pt x="24" y="53"/>
                    <a:pt x="24" y="53"/>
                  </a:cubicBezTo>
                  <a:cubicBezTo>
                    <a:pt x="23" y="53"/>
                    <a:pt x="23" y="53"/>
                    <a:pt x="23" y="53"/>
                  </a:cubicBezTo>
                  <a:cubicBezTo>
                    <a:pt x="10" y="67"/>
                    <a:pt x="3" y="85"/>
                    <a:pt x="0" y="104"/>
                  </a:cubicBezTo>
                  <a:cubicBezTo>
                    <a:pt x="1" y="103"/>
                    <a:pt x="1" y="103"/>
                    <a:pt x="1" y="103"/>
                  </a:cubicBezTo>
                  <a:cubicBezTo>
                    <a:pt x="2" y="102"/>
                    <a:pt x="2" y="102"/>
                    <a:pt x="2" y="102"/>
                  </a:cubicBezTo>
                  <a:cubicBezTo>
                    <a:pt x="5" y="74"/>
                    <a:pt x="20" y="52"/>
                    <a:pt x="46" y="3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4" name="Freeform 200"/>
            <p:cNvSpPr>
              <a:spLocks/>
            </p:cNvSpPr>
            <p:nvPr/>
          </p:nvSpPr>
          <p:spPr bwMode="auto">
            <a:xfrm>
              <a:off x="3827809" y="2073276"/>
              <a:ext cx="3175" cy="4763"/>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5" name="Freeform 201"/>
            <p:cNvSpPr>
              <a:spLocks/>
            </p:cNvSpPr>
            <p:nvPr/>
          </p:nvSpPr>
          <p:spPr bwMode="auto">
            <a:xfrm>
              <a:off x="3905597" y="1619251"/>
              <a:ext cx="247650" cy="269875"/>
            </a:xfrm>
            <a:custGeom>
              <a:avLst/>
              <a:gdLst>
                <a:gd name="T0" fmla="*/ 50 w 66"/>
                <a:gd name="T1" fmla="*/ 9 h 72"/>
                <a:gd name="T2" fmla="*/ 66 w 66"/>
                <a:gd name="T3" fmla="*/ 1 h 72"/>
                <a:gd name="T4" fmla="*/ 65 w 66"/>
                <a:gd name="T5" fmla="*/ 0 h 72"/>
                <a:gd name="T6" fmla="*/ 49 w 66"/>
                <a:gd name="T7" fmla="*/ 7 h 72"/>
                <a:gd name="T8" fmla="*/ 26 w 66"/>
                <a:gd name="T9" fmla="*/ 24 h 72"/>
                <a:gd name="T10" fmla="*/ 26 w 66"/>
                <a:gd name="T11" fmla="*/ 26 h 72"/>
                <a:gd name="T12" fmla="*/ 24 w 66"/>
                <a:gd name="T13" fmla="*/ 25 h 72"/>
                <a:gd name="T14" fmla="*/ 0 w 66"/>
                <a:gd name="T15" fmla="*/ 72 h 72"/>
                <a:gd name="T16" fmla="*/ 1 w 66"/>
                <a:gd name="T17" fmla="*/ 72 h 72"/>
                <a:gd name="T18" fmla="*/ 2 w 66"/>
                <a:gd name="T19" fmla="*/ 71 h 72"/>
                <a:gd name="T20" fmla="*/ 50 w 66"/>
                <a:gd name="T21"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72">
                  <a:moveTo>
                    <a:pt x="50" y="9"/>
                  </a:moveTo>
                  <a:cubicBezTo>
                    <a:pt x="56" y="6"/>
                    <a:pt x="62" y="3"/>
                    <a:pt x="66" y="1"/>
                  </a:cubicBezTo>
                  <a:cubicBezTo>
                    <a:pt x="65" y="0"/>
                    <a:pt x="65" y="0"/>
                    <a:pt x="65" y="0"/>
                  </a:cubicBezTo>
                  <a:cubicBezTo>
                    <a:pt x="60" y="2"/>
                    <a:pt x="55" y="5"/>
                    <a:pt x="49" y="7"/>
                  </a:cubicBezTo>
                  <a:cubicBezTo>
                    <a:pt x="41" y="12"/>
                    <a:pt x="33" y="17"/>
                    <a:pt x="26" y="24"/>
                  </a:cubicBezTo>
                  <a:cubicBezTo>
                    <a:pt x="26" y="26"/>
                    <a:pt x="26" y="26"/>
                    <a:pt x="26" y="26"/>
                  </a:cubicBezTo>
                  <a:cubicBezTo>
                    <a:pt x="24" y="25"/>
                    <a:pt x="24" y="25"/>
                    <a:pt x="24" y="25"/>
                  </a:cubicBezTo>
                  <a:cubicBezTo>
                    <a:pt x="12" y="38"/>
                    <a:pt x="4" y="54"/>
                    <a:pt x="0" y="72"/>
                  </a:cubicBezTo>
                  <a:cubicBezTo>
                    <a:pt x="1" y="72"/>
                    <a:pt x="1" y="72"/>
                    <a:pt x="1" y="72"/>
                  </a:cubicBezTo>
                  <a:cubicBezTo>
                    <a:pt x="2" y="71"/>
                    <a:pt x="2" y="71"/>
                    <a:pt x="2" y="71"/>
                  </a:cubicBezTo>
                  <a:cubicBezTo>
                    <a:pt x="7" y="43"/>
                    <a:pt x="23" y="22"/>
                    <a:pt x="50" y="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6" name="Freeform 202"/>
            <p:cNvSpPr>
              <a:spLocks/>
            </p:cNvSpPr>
            <p:nvPr/>
          </p:nvSpPr>
          <p:spPr bwMode="auto">
            <a:xfrm>
              <a:off x="3910359" y="1885951"/>
              <a:ext cx="3175"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7" name="Freeform 203"/>
            <p:cNvSpPr>
              <a:spLocks/>
            </p:cNvSpPr>
            <p:nvPr/>
          </p:nvSpPr>
          <p:spPr bwMode="auto">
            <a:xfrm>
              <a:off x="3996084" y="1570038"/>
              <a:ext cx="79375" cy="142875"/>
            </a:xfrm>
            <a:custGeom>
              <a:avLst/>
              <a:gdLst>
                <a:gd name="T0" fmla="*/ 21 w 21"/>
                <a:gd name="T1" fmla="*/ 1 h 38"/>
                <a:gd name="T2" fmla="*/ 21 w 21"/>
                <a:gd name="T3" fmla="*/ 0 h 38"/>
                <a:gd name="T4" fmla="*/ 20 w 21"/>
                <a:gd name="T5" fmla="*/ 0 h 38"/>
                <a:gd name="T6" fmla="*/ 0 w 21"/>
                <a:gd name="T7" fmla="*/ 38 h 38"/>
                <a:gd name="T8" fmla="*/ 2 w 21"/>
                <a:gd name="T9" fmla="*/ 37 h 38"/>
                <a:gd name="T10" fmla="*/ 21 w 21"/>
                <a:gd name="T11" fmla="*/ 1 h 38"/>
              </a:gdLst>
              <a:ahLst/>
              <a:cxnLst>
                <a:cxn ang="0">
                  <a:pos x="T0" y="T1"/>
                </a:cxn>
                <a:cxn ang="0">
                  <a:pos x="T2" y="T3"/>
                </a:cxn>
                <a:cxn ang="0">
                  <a:pos x="T4" y="T5"/>
                </a:cxn>
                <a:cxn ang="0">
                  <a:pos x="T6" y="T7"/>
                </a:cxn>
                <a:cxn ang="0">
                  <a:pos x="T8" y="T9"/>
                </a:cxn>
                <a:cxn ang="0">
                  <a:pos x="T10" y="T11"/>
                </a:cxn>
              </a:cxnLst>
              <a:rect l="0" t="0" r="r" b="b"/>
              <a:pathLst>
                <a:path w="21" h="38">
                  <a:moveTo>
                    <a:pt x="21" y="1"/>
                  </a:moveTo>
                  <a:cubicBezTo>
                    <a:pt x="21" y="0"/>
                    <a:pt x="21" y="0"/>
                    <a:pt x="21" y="0"/>
                  </a:cubicBezTo>
                  <a:cubicBezTo>
                    <a:pt x="20" y="0"/>
                    <a:pt x="20" y="0"/>
                    <a:pt x="20" y="0"/>
                  </a:cubicBezTo>
                  <a:cubicBezTo>
                    <a:pt x="11" y="11"/>
                    <a:pt x="4" y="24"/>
                    <a:pt x="0" y="38"/>
                  </a:cubicBezTo>
                  <a:cubicBezTo>
                    <a:pt x="2" y="37"/>
                    <a:pt x="2" y="37"/>
                    <a:pt x="2" y="37"/>
                  </a:cubicBezTo>
                  <a:cubicBezTo>
                    <a:pt x="6" y="23"/>
                    <a:pt x="12" y="11"/>
                    <a:pt x="2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8" name="Freeform 204"/>
            <p:cNvSpPr>
              <a:spLocks/>
            </p:cNvSpPr>
            <p:nvPr/>
          </p:nvSpPr>
          <p:spPr bwMode="auto">
            <a:xfrm>
              <a:off x="3996084" y="1709738"/>
              <a:ext cx="7938" cy="6350"/>
            </a:xfrm>
            <a:custGeom>
              <a:avLst/>
              <a:gdLst>
                <a:gd name="T0" fmla="*/ 5 w 5"/>
                <a:gd name="T1" fmla="*/ 4 h 4"/>
                <a:gd name="T2" fmla="*/ 5 w 5"/>
                <a:gd name="T3" fmla="*/ 0 h 4"/>
                <a:gd name="T4" fmla="*/ 0 w 5"/>
                <a:gd name="T5" fmla="*/ 2 h 4"/>
                <a:gd name="T6" fmla="*/ 5 w 5"/>
                <a:gd name="T7" fmla="*/ 4 h 4"/>
              </a:gdLst>
              <a:ahLst/>
              <a:cxnLst>
                <a:cxn ang="0">
                  <a:pos x="T0" y="T1"/>
                </a:cxn>
                <a:cxn ang="0">
                  <a:pos x="T2" y="T3"/>
                </a:cxn>
                <a:cxn ang="0">
                  <a:pos x="T4" y="T5"/>
                </a:cxn>
                <a:cxn ang="0">
                  <a:pos x="T6" y="T7"/>
                </a:cxn>
              </a:cxnLst>
              <a:rect l="0" t="0" r="r" b="b"/>
              <a:pathLst>
                <a:path w="5" h="4">
                  <a:moveTo>
                    <a:pt x="5" y="4"/>
                  </a:moveTo>
                  <a:lnTo>
                    <a:pt x="5" y="0"/>
                  </a:lnTo>
                  <a:lnTo>
                    <a:pt x="0" y="2"/>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29" name="Freeform 206"/>
            <p:cNvSpPr>
              <a:spLocks/>
            </p:cNvSpPr>
            <p:nvPr/>
          </p:nvSpPr>
          <p:spPr bwMode="auto">
            <a:xfrm>
              <a:off x="3932584" y="2636838"/>
              <a:ext cx="19050" cy="120650"/>
            </a:xfrm>
            <a:custGeom>
              <a:avLst/>
              <a:gdLst>
                <a:gd name="T0" fmla="*/ 0 w 5"/>
                <a:gd name="T1" fmla="*/ 32 h 32"/>
                <a:gd name="T2" fmla="*/ 0 w 5"/>
                <a:gd name="T3" fmla="*/ 32 h 32"/>
                <a:gd name="T4" fmla="*/ 1 w 5"/>
                <a:gd name="T5" fmla="*/ 32 h 32"/>
                <a:gd name="T6" fmla="*/ 2 w 5"/>
                <a:gd name="T7" fmla="*/ 32 h 32"/>
                <a:gd name="T8" fmla="*/ 3 w 5"/>
                <a:gd name="T9" fmla="*/ 26 h 32"/>
                <a:gd name="T10" fmla="*/ 4 w 5"/>
                <a:gd name="T11" fmla="*/ 0 h 32"/>
                <a:gd name="T12" fmla="*/ 4 w 5"/>
                <a:gd name="T13" fmla="*/ 1 h 32"/>
                <a:gd name="T14" fmla="*/ 3 w 5"/>
                <a:gd name="T15" fmla="*/ 2 h 32"/>
                <a:gd name="T16" fmla="*/ 0 w 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2">
                  <a:moveTo>
                    <a:pt x="0" y="32"/>
                  </a:moveTo>
                  <a:cubicBezTo>
                    <a:pt x="0" y="32"/>
                    <a:pt x="0" y="32"/>
                    <a:pt x="0" y="32"/>
                  </a:cubicBezTo>
                  <a:cubicBezTo>
                    <a:pt x="1" y="32"/>
                    <a:pt x="1" y="32"/>
                    <a:pt x="1" y="32"/>
                  </a:cubicBezTo>
                  <a:cubicBezTo>
                    <a:pt x="2" y="32"/>
                    <a:pt x="2" y="32"/>
                    <a:pt x="2" y="32"/>
                  </a:cubicBezTo>
                  <a:cubicBezTo>
                    <a:pt x="2" y="30"/>
                    <a:pt x="3" y="28"/>
                    <a:pt x="3" y="26"/>
                  </a:cubicBezTo>
                  <a:cubicBezTo>
                    <a:pt x="5" y="18"/>
                    <a:pt x="5" y="8"/>
                    <a:pt x="4" y="0"/>
                  </a:cubicBezTo>
                  <a:cubicBezTo>
                    <a:pt x="4" y="1"/>
                    <a:pt x="4" y="1"/>
                    <a:pt x="4" y="1"/>
                  </a:cubicBezTo>
                  <a:cubicBezTo>
                    <a:pt x="4" y="2"/>
                    <a:pt x="3" y="2"/>
                    <a:pt x="3" y="2"/>
                  </a:cubicBezTo>
                  <a:cubicBezTo>
                    <a:pt x="4" y="13"/>
                    <a:pt x="3" y="22"/>
                    <a:pt x="0" y="3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0" name="Freeform 207"/>
            <p:cNvSpPr>
              <a:spLocks/>
            </p:cNvSpPr>
            <p:nvPr/>
          </p:nvSpPr>
          <p:spPr bwMode="auto">
            <a:xfrm>
              <a:off x="3853209" y="2457450"/>
              <a:ext cx="142875" cy="284163"/>
            </a:xfrm>
            <a:custGeom>
              <a:avLst/>
              <a:gdLst>
                <a:gd name="T0" fmla="*/ 7 w 38"/>
                <a:gd name="T1" fmla="*/ 69 h 76"/>
                <a:gd name="T2" fmla="*/ 0 w 38"/>
                <a:gd name="T3" fmla="*/ 76 h 76"/>
                <a:gd name="T4" fmla="*/ 2 w 38"/>
                <a:gd name="T5" fmla="*/ 76 h 76"/>
                <a:gd name="T6" fmla="*/ 8 w 38"/>
                <a:gd name="T7" fmla="*/ 70 h 76"/>
                <a:gd name="T8" fmla="*/ 24 w 38"/>
                <a:gd name="T9" fmla="*/ 50 h 76"/>
                <a:gd name="T10" fmla="*/ 24 w 38"/>
                <a:gd name="T11" fmla="*/ 49 h 76"/>
                <a:gd name="T12" fmla="*/ 25 w 38"/>
                <a:gd name="T13" fmla="*/ 49 h 76"/>
                <a:gd name="T14" fmla="*/ 35 w 38"/>
                <a:gd name="T15" fmla="*/ 25 h 76"/>
                <a:gd name="T16" fmla="*/ 38 w 38"/>
                <a:gd name="T17" fmla="*/ 0 h 76"/>
                <a:gd name="T18" fmla="*/ 37 w 38"/>
                <a:gd name="T19" fmla="*/ 1 h 76"/>
                <a:gd name="T20" fmla="*/ 37 w 38"/>
                <a:gd name="T21" fmla="*/ 2 h 76"/>
                <a:gd name="T22" fmla="*/ 7 w 38"/>
                <a:gd name="T23" fmla="*/ 6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76">
                  <a:moveTo>
                    <a:pt x="7" y="69"/>
                  </a:moveTo>
                  <a:cubicBezTo>
                    <a:pt x="0" y="76"/>
                    <a:pt x="0" y="76"/>
                    <a:pt x="0" y="76"/>
                  </a:cubicBezTo>
                  <a:cubicBezTo>
                    <a:pt x="2" y="76"/>
                    <a:pt x="2" y="76"/>
                    <a:pt x="2" y="76"/>
                  </a:cubicBezTo>
                  <a:cubicBezTo>
                    <a:pt x="8" y="70"/>
                    <a:pt x="8" y="70"/>
                    <a:pt x="8" y="70"/>
                  </a:cubicBezTo>
                  <a:cubicBezTo>
                    <a:pt x="14" y="64"/>
                    <a:pt x="20" y="57"/>
                    <a:pt x="24" y="50"/>
                  </a:cubicBezTo>
                  <a:cubicBezTo>
                    <a:pt x="24" y="49"/>
                    <a:pt x="24" y="49"/>
                    <a:pt x="24" y="49"/>
                  </a:cubicBezTo>
                  <a:cubicBezTo>
                    <a:pt x="25" y="49"/>
                    <a:pt x="25" y="49"/>
                    <a:pt x="25" y="49"/>
                  </a:cubicBezTo>
                  <a:cubicBezTo>
                    <a:pt x="29" y="42"/>
                    <a:pt x="33" y="34"/>
                    <a:pt x="35" y="25"/>
                  </a:cubicBezTo>
                  <a:cubicBezTo>
                    <a:pt x="37" y="18"/>
                    <a:pt x="38" y="9"/>
                    <a:pt x="38" y="0"/>
                  </a:cubicBezTo>
                  <a:cubicBezTo>
                    <a:pt x="37" y="1"/>
                    <a:pt x="37" y="1"/>
                    <a:pt x="37" y="1"/>
                  </a:cubicBezTo>
                  <a:cubicBezTo>
                    <a:pt x="37" y="1"/>
                    <a:pt x="37" y="2"/>
                    <a:pt x="37" y="2"/>
                  </a:cubicBezTo>
                  <a:cubicBezTo>
                    <a:pt x="37" y="28"/>
                    <a:pt x="27" y="49"/>
                    <a:pt x="7" y="6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1" name="Freeform 208"/>
            <p:cNvSpPr>
              <a:spLocks/>
            </p:cNvSpPr>
            <p:nvPr/>
          </p:nvSpPr>
          <p:spPr bwMode="auto">
            <a:xfrm>
              <a:off x="3943696" y="2641600"/>
              <a:ext cx="3175" cy="317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2" name="Freeform 209"/>
            <p:cNvSpPr>
              <a:spLocks/>
            </p:cNvSpPr>
            <p:nvPr/>
          </p:nvSpPr>
          <p:spPr bwMode="auto">
            <a:xfrm>
              <a:off x="3726209" y="2284413"/>
              <a:ext cx="327025" cy="434975"/>
            </a:xfrm>
            <a:custGeom>
              <a:avLst/>
              <a:gdLst>
                <a:gd name="T0" fmla="*/ 52 w 87"/>
                <a:gd name="T1" fmla="*/ 66 h 116"/>
                <a:gd name="T2" fmla="*/ 20 w 87"/>
                <a:gd name="T3" fmla="*/ 96 h 116"/>
                <a:gd name="T4" fmla="*/ 0 w 87"/>
                <a:gd name="T5" fmla="*/ 115 h 116"/>
                <a:gd name="T6" fmla="*/ 1 w 87"/>
                <a:gd name="T7" fmla="*/ 116 h 116"/>
                <a:gd name="T8" fmla="*/ 20 w 87"/>
                <a:gd name="T9" fmla="*/ 97 h 116"/>
                <a:gd name="T10" fmla="*/ 53 w 87"/>
                <a:gd name="T11" fmla="*/ 67 h 116"/>
                <a:gd name="T12" fmla="*/ 71 w 87"/>
                <a:gd name="T13" fmla="*/ 48 h 116"/>
                <a:gd name="T14" fmla="*/ 71 w 87"/>
                <a:gd name="T15" fmla="*/ 47 h 116"/>
                <a:gd name="T16" fmla="*/ 71 w 87"/>
                <a:gd name="T17" fmla="*/ 47 h 116"/>
                <a:gd name="T18" fmla="*/ 83 w 87"/>
                <a:gd name="T19" fmla="*/ 24 h 116"/>
                <a:gd name="T20" fmla="*/ 87 w 87"/>
                <a:gd name="T21" fmla="*/ 0 h 116"/>
                <a:gd name="T22" fmla="*/ 86 w 87"/>
                <a:gd name="T23" fmla="*/ 2 h 116"/>
                <a:gd name="T24" fmla="*/ 52 w 87"/>
                <a:gd name="T25" fmla="*/ 6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116">
                  <a:moveTo>
                    <a:pt x="52" y="66"/>
                  </a:moveTo>
                  <a:cubicBezTo>
                    <a:pt x="29" y="86"/>
                    <a:pt x="20" y="96"/>
                    <a:pt x="20" y="96"/>
                  </a:cubicBezTo>
                  <a:cubicBezTo>
                    <a:pt x="20" y="96"/>
                    <a:pt x="13" y="101"/>
                    <a:pt x="0" y="115"/>
                  </a:cubicBezTo>
                  <a:cubicBezTo>
                    <a:pt x="1" y="116"/>
                    <a:pt x="1" y="116"/>
                    <a:pt x="1" y="116"/>
                  </a:cubicBezTo>
                  <a:cubicBezTo>
                    <a:pt x="14" y="102"/>
                    <a:pt x="20" y="97"/>
                    <a:pt x="20" y="97"/>
                  </a:cubicBezTo>
                  <a:cubicBezTo>
                    <a:pt x="21" y="97"/>
                    <a:pt x="30" y="87"/>
                    <a:pt x="53" y="67"/>
                  </a:cubicBezTo>
                  <a:cubicBezTo>
                    <a:pt x="60" y="61"/>
                    <a:pt x="66" y="54"/>
                    <a:pt x="71" y="48"/>
                  </a:cubicBezTo>
                  <a:cubicBezTo>
                    <a:pt x="71" y="47"/>
                    <a:pt x="71" y="47"/>
                    <a:pt x="71" y="47"/>
                  </a:cubicBezTo>
                  <a:cubicBezTo>
                    <a:pt x="71" y="47"/>
                    <a:pt x="71" y="47"/>
                    <a:pt x="71" y="47"/>
                  </a:cubicBezTo>
                  <a:cubicBezTo>
                    <a:pt x="76" y="40"/>
                    <a:pt x="80" y="32"/>
                    <a:pt x="83" y="24"/>
                  </a:cubicBezTo>
                  <a:cubicBezTo>
                    <a:pt x="85" y="16"/>
                    <a:pt x="87" y="8"/>
                    <a:pt x="87" y="0"/>
                  </a:cubicBezTo>
                  <a:cubicBezTo>
                    <a:pt x="86" y="2"/>
                    <a:pt x="86" y="2"/>
                    <a:pt x="86" y="2"/>
                  </a:cubicBezTo>
                  <a:cubicBezTo>
                    <a:pt x="84" y="27"/>
                    <a:pt x="74" y="47"/>
                    <a:pt x="52" y="6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3" name="Freeform 210"/>
            <p:cNvSpPr>
              <a:spLocks/>
            </p:cNvSpPr>
            <p:nvPr/>
          </p:nvSpPr>
          <p:spPr bwMode="auto">
            <a:xfrm>
              <a:off x="3992909" y="2460625"/>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4" name="Freeform 211"/>
            <p:cNvSpPr>
              <a:spLocks/>
            </p:cNvSpPr>
            <p:nvPr/>
          </p:nvSpPr>
          <p:spPr bwMode="auto">
            <a:xfrm>
              <a:off x="3635721" y="2111375"/>
              <a:ext cx="484188" cy="588963"/>
            </a:xfrm>
            <a:custGeom>
              <a:avLst/>
              <a:gdLst>
                <a:gd name="T0" fmla="*/ 90 w 129"/>
                <a:gd name="T1" fmla="*/ 65 h 157"/>
                <a:gd name="T2" fmla="*/ 56 w 129"/>
                <a:gd name="T3" fmla="*/ 93 h 157"/>
                <a:gd name="T4" fmla="*/ 22 w 129"/>
                <a:gd name="T5" fmla="*/ 123 h 157"/>
                <a:gd name="T6" fmla="*/ 5 w 129"/>
                <a:gd name="T7" fmla="*/ 145 h 157"/>
                <a:gd name="T8" fmla="*/ 5 w 129"/>
                <a:gd name="T9" fmla="*/ 146 h 157"/>
                <a:gd name="T10" fmla="*/ 5 w 129"/>
                <a:gd name="T11" fmla="*/ 146 h 157"/>
                <a:gd name="T12" fmla="*/ 0 w 129"/>
                <a:gd name="T13" fmla="*/ 157 h 157"/>
                <a:gd name="T14" fmla="*/ 0 w 129"/>
                <a:gd name="T15" fmla="*/ 157 h 157"/>
                <a:gd name="T16" fmla="*/ 1 w 129"/>
                <a:gd name="T17" fmla="*/ 157 h 157"/>
                <a:gd name="T18" fmla="*/ 23 w 129"/>
                <a:gd name="T19" fmla="*/ 124 h 157"/>
                <a:gd name="T20" fmla="*/ 56 w 129"/>
                <a:gd name="T21" fmla="*/ 94 h 157"/>
                <a:gd name="T22" fmla="*/ 91 w 129"/>
                <a:gd name="T23" fmla="*/ 66 h 157"/>
                <a:gd name="T24" fmla="*/ 110 w 129"/>
                <a:gd name="T25" fmla="*/ 48 h 157"/>
                <a:gd name="T26" fmla="*/ 110 w 129"/>
                <a:gd name="T27" fmla="*/ 46 h 157"/>
                <a:gd name="T28" fmla="*/ 111 w 129"/>
                <a:gd name="T29" fmla="*/ 46 h 157"/>
                <a:gd name="T30" fmla="*/ 111 w 129"/>
                <a:gd name="T31" fmla="*/ 46 h 157"/>
                <a:gd name="T32" fmla="*/ 123 w 129"/>
                <a:gd name="T33" fmla="*/ 25 h 157"/>
                <a:gd name="T34" fmla="*/ 129 w 129"/>
                <a:gd name="T35" fmla="*/ 0 h 157"/>
                <a:gd name="T36" fmla="*/ 128 w 129"/>
                <a:gd name="T37" fmla="*/ 1 h 157"/>
                <a:gd name="T38" fmla="*/ 128 w 129"/>
                <a:gd name="T39" fmla="*/ 2 h 157"/>
                <a:gd name="T40" fmla="*/ 90 w 129"/>
                <a:gd name="T41" fmla="*/ 6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9" h="157">
                  <a:moveTo>
                    <a:pt x="90" y="65"/>
                  </a:moveTo>
                  <a:cubicBezTo>
                    <a:pt x="66" y="84"/>
                    <a:pt x="56" y="93"/>
                    <a:pt x="56" y="93"/>
                  </a:cubicBezTo>
                  <a:cubicBezTo>
                    <a:pt x="56" y="93"/>
                    <a:pt x="45" y="101"/>
                    <a:pt x="22" y="123"/>
                  </a:cubicBezTo>
                  <a:cubicBezTo>
                    <a:pt x="15" y="130"/>
                    <a:pt x="10" y="137"/>
                    <a:pt x="5" y="145"/>
                  </a:cubicBezTo>
                  <a:cubicBezTo>
                    <a:pt x="5" y="145"/>
                    <a:pt x="5" y="145"/>
                    <a:pt x="5" y="146"/>
                  </a:cubicBezTo>
                  <a:cubicBezTo>
                    <a:pt x="5" y="146"/>
                    <a:pt x="5" y="146"/>
                    <a:pt x="5" y="146"/>
                  </a:cubicBezTo>
                  <a:cubicBezTo>
                    <a:pt x="3" y="149"/>
                    <a:pt x="1" y="153"/>
                    <a:pt x="0" y="157"/>
                  </a:cubicBezTo>
                  <a:cubicBezTo>
                    <a:pt x="0" y="157"/>
                    <a:pt x="0" y="157"/>
                    <a:pt x="0" y="157"/>
                  </a:cubicBezTo>
                  <a:cubicBezTo>
                    <a:pt x="1" y="157"/>
                    <a:pt x="1" y="157"/>
                    <a:pt x="1" y="157"/>
                  </a:cubicBezTo>
                  <a:cubicBezTo>
                    <a:pt x="5" y="145"/>
                    <a:pt x="13" y="134"/>
                    <a:pt x="23" y="124"/>
                  </a:cubicBezTo>
                  <a:cubicBezTo>
                    <a:pt x="46" y="102"/>
                    <a:pt x="56" y="94"/>
                    <a:pt x="56" y="94"/>
                  </a:cubicBezTo>
                  <a:cubicBezTo>
                    <a:pt x="57" y="94"/>
                    <a:pt x="67" y="85"/>
                    <a:pt x="91" y="66"/>
                  </a:cubicBezTo>
                  <a:cubicBezTo>
                    <a:pt x="98" y="60"/>
                    <a:pt x="105" y="54"/>
                    <a:pt x="110" y="48"/>
                  </a:cubicBezTo>
                  <a:cubicBezTo>
                    <a:pt x="110" y="47"/>
                    <a:pt x="110" y="46"/>
                    <a:pt x="110" y="46"/>
                  </a:cubicBezTo>
                  <a:cubicBezTo>
                    <a:pt x="111" y="46"/>
                    <a:pt x="111" y="46"/>
                    <a:pt x="111" y="46"/>
                  </a:cubicBezTo>
                  <a:cubicBezTo>
                    <a:pt x="111" y="46"/>
                    <a:pt x="111" y="46"/>
                    <a:pt x="111" y="46"/>
                  </a:cubicBezTo>
                  <a:cubicBezTo>
                    <a:pt x="116" y="39"/>
                    <a:pt x="120" y="32"/>
                    <a:pt x="123" y="25"/>
                  </a:cubicBezTo>
                  <a:cubicBezTo>
                    <a:pt x="126" y="18"/>
                    <a:pt x="128" y="8"/>
                    <a:pt x="129" y="0"/>
                  </a:cubicBezTo>
                  <a:cubicBezTo>
                    <a:pt x="128" y="1"/>
                    <a:pt x="128" y="1"/>
                    <a:pt x="128" y="1"/>
                  </a:cubicBezTo>
                  <a:cubicBezTo>
                    <a:pt x="128" y="1"/>
                    <a:pt x="128" y="2"/>
                    <a:pt x="128" y="2"/>
                  </a:cubicBezTo>
                  <a:cubicBezTo>
                    <a:pt x="124" y="28"/>
                    <a:pt x="113" y="47"/>
                    <a:pt x="90" y="6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5" name="Freeform 212"/>
            <p:cNvSpPr>
              <a:spLocks/>
            </p:cNvSpPr>
            <p:nvPr/>
          </p:nvSpPr>
          <p:spPr bwMode="auto">
            <a:xfrm>
              <a:off x="4048471" y="2284413"/>
              <a:ext cx="4763" cy="7938"/>
            </a:xfrm>
            <a:custGeom>
              <a:avLst/>
              <a:gdLst>
                <a:gd name="T0" fmla="*/ 0 w 1"/>
                <a:gd name="T1" fmla="*/ 0 h 2"/>
                <a:gd name="T2" fmla="*/ 0 w 1"/>
                <a:gd name="T3" fmla="*/ 2 h 2"/>
                <a:gd name="T4" fmla="*/ 1 w 1"/>
                <a:gd name="T5" fmla="*/ 0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1"/>
                    <a:pt x="0" y="2"/>
                  </a:cubicBez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6" name="Freeform 213"/>
            <p:cNvSpPr>
              <a:spLocks/>
            </p:cNvSpPr>
            <p:nvPr/>
          </p:nvSpPr>
          <p:spPr bwMode="auto">
            <a:xfrm>
              <a:off x="3643659" y="1941513"/>
              <a:ext cx="558800" cy="717550"/>
            </a:xfrm>
            <a:custGeom>
              <a:avLst/>
              <a:gdLst>
                <a:gd name="T0" fmla="*/ 149 w 149"/>
                <a:gd name="T1" fmla="*/ 0 h 191"/>
                <a:gd name="T2" fmla="*/ 147 w 149"/>
                <a:gd name="T3" fmla="*/ 1 h 191"/>
                <a:gd name="T4" fmla="*/ 105 w 149"/>
                <a:gd name="T5" fmla="*/ 62 h 191"/>
                <a:gd name="T6" fmla="*/ 69 w 149"/>
                <a:gd name="T7" fmla="*/ 88 h 191"/>
                <a:gd name="T8" fmla="*/ 34 w 149"/>
                <a:gd name="T9" fmla="*/ 116 h 191"/>
                <a:gd name="T10" fmla="*/ 2 w 149"/>
                <a:gd name="T11" fmla="*/ 191 h 191"/>
                <a:gd name="T12" fmla="*/ 3 w 149"/>
                <a:gd name="T13" fmla="*/ 191 h 191"/>
                <a:gd name="T14" fmla="*/ 3 w 149"/>
                <a:gd name="T15" fmla="*/ 190 h 191"/>
                <a:gd name="T16" fmla="*/ 35 w 149"/>
                <a:gd name="T17" fmla="*/ 117 h 191"/>
                <a:gd name="T18" fmla="*/ 70 w 149"/>
                <a:gd name="T19" fmla="*/ 89 h 191"/>
                <a:gd name="T20" fmla="*/ 106 w 149"/>
                <a:gd name="T21" fmla="*/ 63 h 191"/>
                <a:gd name="T22" fmla="*/ 126 w 149"/>
                <a:gd name="T23" fmla="*/ 47 h 191"/>
                <a:gd name="T24" fmla="*/ 126 w 149"/>
                <a:gd name="T25" fmla="*/ 46 h 191"/>
                <a:gd name="T26" fmla="*/ 126 w 149"/>
                <a:gd name="T27" fmla="*/ 46 h 191"/>
                <a:gd name="T28" fmla="*/ 141 w 149"/>
                <a:gd name="T29" fmla="*/ 25 h 191"/>
                <a:gd name="T30" fmla="*/ 149 w 149"/>
                <a:gd name="T3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1">
                  <a:moveTo>
                    <a:pt x="149" y="0"/>
                  </a:moveTo>
                  <a:cubicBezTo>
                    <a:pt x="147" y="1"/>
                    <a:pt x="147" y="1"/>
                    <a:pt x="147" y="1"/>
                  </a:cubicBezTo>
                  <a:cubicBezTo>
                    <a:pt x="142" y="27"/>
                    <a:pt x="129" y="46"/>
                    <a:pt x="105" y="62"/>
                  </a:cubicBezTo>
                  <a:cubicBezTo>
                    <a:pt x="80" y="80"/>
                    <a:pt x="69" y="88"/>
                    <a:pt x="69" y="88"/>
                  </a:cubicBezTo>
                  <a:cubicBezTo>
                    <a:pt x="69" y="88"/>
                    <a:pt x="58" y="95"/>
                    <a:pt x="34" y="116"/>
                  </a:cubicBezTo>
                  <a:cubicBezTo>
                    <a:pt x="11" y="136"/>
                    <a:pt x="0" y="162"/>
                    <a:pt x="2" y="191"/>
                  </a:cubicBezTo>
                  <a:cubicBezTo>
                    <a:pt x="3" y="191"/>
                    <a:pt x="3" y="191"/>
                    <a:pt x="3" y="191"/>
                  </a:cubicBezTo>
                  <a:cubicBezTo>
                    <a:pt x="3" y="191"/>
                    <a:pt x="3" y="190"/>
                    <a:pt x="3" y="190"/>
                  </a:cubicBezTo>
                  <a:cubicBezTo>
                    <a:pt x="2" y="161"/>
                    <a:pt x="12" y="137"/>
                    <a:pt x="35" y="117"/>
                  </a:cubicBezTo>
                  <a:cubicBezTo>
                    <a:pt x="59" y="96"/>
                    <a:pt x="70" y="89"/>
                    <a:pt x="70" y="89"/>
                  </a:cubicBezTo>
                  <a:cubicBezTo>
                    <a:pt x="70" y="89"/>
                    <a:pt x="81" y="81"/>
                    <a:pt x="106" y="63"/>
                  </a:cubicBezTo>
                  <a:cubicBezTo>
                    <a:pt x="114" y="58"/>
                    <a:pt x="120" y="53"/>
                    <a:pt x="126" y="47"/>
                  </a:cubicBezTo>
                  <a:cubicBezTo>
                    <a:pt x="126" y="46"/>
                    <a:pt x="126" y="46"/>
                    <a:pt x="126" y="46"/>
                  </a:cubicBezTo>
                  <a:cubicBezTo>
                    <a:pt x="126" y="46"/>
                    <a:pt x="126" y="46"/>
                    <a:pt x="126" y="46"/>
                  </a:cubicBezTo>
                  <a:cubicBezTo>
                    <a:pt x="132" y="39"/>
                    <a:pt x="137" y="32"/>
                    <a:pt x="141" y="25"/>
                  </a:cubicBezTo>
                  <a:cubicBezTo>
                    <a:pt x="144" y="17"/>
                    <a:pt x="147" y="9"/>
                    <a:pt x="149"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7" name="Freeform 214"/>
            <p:cNvSpPr>
              <a:spLocks/>
            </p:cNvSpPr>
            <p:nvPr/>
          </p:nvSpPr>
          <p:spPr bwMode="auto">
            <a:xfrm>
              <a:off x="3654771" y="2655888"/>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8" name="Freeform 215"/>
            <p:cNvSpPr>
              <a:spLocks/>
            </p:cNvSpPr>
            <p:nvPr/>
          </p:nvSpPr>
          <p:spPr bwMode="auto">
            <a:xfrm>
              <a:off x="4116734" y="2114550"/>
              <a:ext cx="0" cy="476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39" name="Freeform 216"/>
            <p:cNvSpPr>
              <a:spLocks/>
            </p:cNvSpPr>
            <p:nvPr/>
          </p:nvSpPr>
          <p:spPr bwMode="auto">
            <a:xfrm>
              <a:off x="4070696" y="676275"/>
              <a:ext cx="1003300" cy="1055688"/>
            </a:xfrm>
            <a:custGeom>
              <a:avLst/>
              <a:gdLst>
                <a:gd name="T0" fmla="*/ 185 w 267"/>
                <a:gd name="T1" fmla="*/ 28 h 281"/>
                <a:gd name="T2" fmla="*/ 146 w 267"/>
                <a:gd name="T3" fmla="*/ 63 h 281"/>
                <a:gd name="T4" fmla="*/ 147 w 267"/>
                <a:gd name="T5" fmla="*/ 64 h 281"/>
                <a:gd name="T6" fmla="*/ 107 w 267"/>
                <a:gd name="T7" fmla="*/ 103 h 281"/>
                <a:gd name="T8" fmla="*/ 71 w 267"/>
                <a:gd name="T9" fmla="*/ 143 h 281"/>
                <a:gd name="T10" fmla="*/ 39 w 267"/>
                <a:gd name="T11" fmla="*/ 185 h 281"/>
                <a:gd name="T12" fmla="*/ 8 w 267"/>
                <a:gd name="T13" fmla="*/ 229 h 281"/>
                <a:gd name="T14" fmla="*/ 9 w 267"/>
                <a:gd name="T15" fmla="*/ 230 h 281"/>
                <a:gd name="T16" fmla="*/ 0 w 267"/>
                <a:gd name="T17" fmla="*/ 238 h 281"/>
                <a:gd name="T18" fmla="*/ 1 w 267"/>
                <a:gd name="T19" fmla="*/ 238 h 281"/>
                <a:gd name="T20" fmla="*/ 1 w 267"/>
                <a:gd name="T21" fmla="*/ 239 h 281"/>
                <a:gd name="T22" fmla="*/ 21 w 267"/>
                <a:gd name="T23" fmla="*/ 251 h 281"/>
                <a:gd name="T24" fmla="*/ 22 w 267"/>
                <a:gd name="T25" fmla="*/ 252 h 281"/>
                <a:gd name="T26" fmla="*/ 51 w 267"/>
                <a:gd name="T27" fmla="*/ 270 h 281"/>
                <a:gd name="T28" fmla="*/ 52 w 267"/>
                <a:gd name="T29" fmla="*/ 270 h 281"/>
                <a:gd name="T30" fmla="*/ 69 w 267"/>
                <a:gd name="T31" fmla="*/ 281 h 281"/>
                <a:gd name="T32" fmla="*/ 69 w 267"/>
                <a:gd name="T33" fmla="*/ 281 h 281"/>
                <a:gd name="T34" fmla="*/ 70 w 267"/>
                <a:gd name="T35" fmla="*/ 281 h 281"/>
                <a:gd name="T36" fmla="*/ 70 w 267"/>
                <a:gd name="T37" fmla="*/ 281 h 281"/>
                <a:gd name="T38" fmla="*/ 74 w 267"/>
                <a:gd name="T39" fmla="*/ 276 h 281"/>
                <a:gd name="T40" fmla="*/ 84 w 267"/>
                <a:gd name="T41" fmla="*/ 253 h 281"/>
                <a:gd name="T42" fmla="*/ 102 w 267"/>
                <a:gd name="T43" fmla="*/ 235 h 281"/>
                <a:gd name="T44" fmla="*/ 113 w 267"/>
                <a:gd name="T45" fmla="*/ 212 h 281"/>
                <a:gd name="T46" fmla="*/ 132 w 267"/>
                <a:gd name="T47" fmla="*/ 196 h 281"/>
                <a:gd name="T48" fmla="*/ 145 w 267"/>
                <a:gd name="T49" fmla="*/ 175 h 281"/>
                <a:gd name="T50" fmla="*/ 163 w 267"/>
                <a:gd name="T51" fmla="*/ 160 h 281"/>
                <a:gd name="T52" fmla="*/ 178 w 267"/>
                <a:gd name="T53" fmla="*/ 139 h 281"/>
                <a:gd name="T54" fmla="*/ 198 w 267"/>
                <a:gd name="T55" fmla="*/ 125 h 281"/>
                <a:gd name="T56" fmla="*/ 214 w 267"/>
                <a:gd name="T57" fmla="*/ 104 h 281"/>
                <a:gd name="T58" fmla="*/ 235 w 267"/>
                <a:gd name="T59" fmla="*/ 91 h 281"/>
                <a:gd name="T60" fmla="*/ 252 w 267"/>
                <a:gd name="T61" fmla="*/ 73 h 281"/>
                <a:gd name="T62" fmla="*/ 267 w 267"/>
                <a:gd name="T63" fmla="*/ 65 h 281"/>
                <a:gd name="T64" fmla="*/ 266 w 267"/>
                <a:gd name="T65" fmla="*/ 64 h 281"/>
                <a:gd name="T66" fmla="*/ 255 w 267"/>
                <a:gd name="T67" fmla="*/ 49 h 281"/>
                <a:gd name="T68" fmla="*/ 254 w 267"/>
                <a:gd name="T69" fmla="*/ 47 h 281"/>
                <a:gd name="T70" fmla="*/ 233 w 267"/>
                <a:gd name="T71" fmla="*/ 20 h 281"/>
                <a:gd name="T72" fmla="*/ 232 w 267"/>
                <a:gd name="T73" fmla="*/ 19 h 281"/>
                <a:gd name="T74" fmla="*/ 218 w 267"/>
                <a:gd name="T75" fmla="*/ 1 h 281"/>
                <a:gd name="T76" fmla="*/ 218 w 267"/>
                <a:gd name="T77" fmla="*/ 0 h 281"/>
                <a:gd name="T78" fmla="*/ 218 w 267"/>
                <a:gd name="T79" fmla="*/ 0 h 281"/>
                <a:gd name="T80" fmla="*/ 185 w 267"/>
                <a:gd name="T81" fmla="*/ 2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7" h="281">
                  <a:moveTo>
                    <a:pt x="185" y="28"/>
                  </a:moveTo>
                  <a:cubicBezTo>
                    <a:pt x="169" y="35"/>
                    <a:pt x="156" y="47"/>
                    <a:pt x="146" y="63"/>
                  </a:cubicBezTo>
                  <a:cubicBezTo>
                    <a:pt x="147" y="64"/>
                    <a:pt x="147" y="64"/>
                    <a:pt x="147" y="64"/>
                  </a:cubicBezTo>
                  <a:cubicBezTo>
                    <a:pt x="130" y="72"/>
                    <a:pt x="116" y="86"/>
                    <a:pt x="107" y="103"/>
                  </a:cubicBezTo>
                  <a:cubicBezTo>
                    <a:pt x="91" y="112"/>
                    <a:pt x="79" y="125"/>
                    <a:pt x="71" y="143"/>
                  </a:cubicBezTo>
                  <a:cubicBezTo>
                    <a:pt x="57" y="153"/>
                    <a:pt x="46" y="168"/>
                    <a:pt x="39" y="185"/>
                  </a:cubicBezTo>
                  <a:cubicBezTo>
                    <a:pt x="25" y="196"/>
                    <a:pt x="14" y="211"/>
                    <a:pt x="8" y="229"/>
                  </a:cubicBezTo>
                  <a:cubicBezTo>
                    <a:pt x="9" y="230"/>
                    <a:pt x="9" y="230"/>
                    <a:pt x="9" y="230"/>
                  </a:cubicBezTo>
                  <a:cubicBezTo>
                    <a:pt x="6" y="232"/>
                    <a:pt x="3" y="235"/>
                    <a:pt x="0" y="238"/>
                  </a:cubicBezTo>
                  <a:cubicBezTo>
                    <a:pt x="1" y="238"/>
                    <a:pt x="1" y="238"/>
                    <a:pt x="1" y="238"/>
                  </a:cubicBezTo>
                  <a:cubicBezTo>
                    <a:pt x="1" y="239"/>
                    <a:pt x="1" y="239"/>
                    <a:pt x="1" y="239"/>
                  </a:cubicBezTo>
                  <a:cubicBezTo>
                    <a:pt x="21" y="251"/>
                    <a:pt x="21" y="251"/>
                    <a:pt x="21" y="251"/>
                  </a:cubicBezTo>
                  <a:cubicBezTo>
                    <a:pt x="22" y="252"/>
                    <a:pt x="22" y="252"/>
                    <a:pt x="22" y="252"/>
                  </a:cubicBezTo>
                  <a:cubicBezTo>
                    <a:pt x="51" y="270"/>
                    <a:pt x="51" y="270"/>
                    <a:pt x="51" y="270"/>
                  </a:cubicBezTo>
                  <a:cubicBezTo>
                    <a:pt x="52" y="270"/>
                    <a:pt x="52" y="270"/>
                    <a:pt x="52" y="270"/>
                  </a:cubicBezTo>
                  <a:cubicBezTo>
                    <a:pt x="69" y="281"/>
                    <a:pt x="69" y="281"/>
                    <a:pt x="69" y="281"/>
                  </a:cubicBezTo>
                  <a:cubicBezTo>
                    <a:pt x="69" y="281"/>
                    <a:pt x="69" y="281"/>
                    <a:pt x="69" y="281"/>
                  </a:cubicBezTo>
                  <a:cubicBezTo>
                    <a:pt x="70" y="281"/>
                    <a:pt x="70" y="281"/>
                    <a:pt x="70" y="281"/>
                  </a:cubicBezTo>
                  <a:cubicBezTo>
                    <a:pt x="70" y="281"/>
                    <a:pt x="70" y="281"/>
                    <a:pt x="70" y="281"/>
                  </a:cubicBezTo>
                  <a:cubicBezTo>
                    <a:pt x="71" y="280"/>
                    <a:pt x="73" y="278"/>
                    <a:pt x="74" y="276"/>
                  </a:cubicBezTo>
                  <a:cubicBezTo>
                    <a:pt x="78" y="270"/>
                    <a:pt x="82" y="261"/>
                    <a:pt x="84" y="253"/>
                  </a:cubicBezTo>
                  <a:cubicBezTo>
                    <a:pt x="91" y="248"/>
                    <a:pt x="97" y="242"/>
                    <a:pt x="102" y="235"/>
                  </a:cubicBezTo>
                  <a:cubicBezTo>
                    <a:pt x="106" y="229"/>
                    <a:pt x="110" y="221"/>
                    <a:pt x="113" y="212"/>
                  </a:cubicBezTo>
                  <a:cubicBezTo>
                    <a:pt x="121" y="208"/>
                    <a:pt x="127" y="202"/>
                    <a:pt x="132" y="196"/>
                  </a:cubicBezTo>
                  <a:cubicBezTo>
                    <a:pt x="137" y="190"/>
                    <a:pt x="141" y="183"/>
                    <a:pt x="145" y="175"/>
                  </a:cubicBezTo>
                  <a:cubicBezTo>
                    <a:pt x="152" y="171"/>
                    <a:pt x="158" y="166"/>
                    <a:pt x="163" y="160"/>
                  </a:cubicBezTo>
                  <a:cubicBezTo>
                    <a:pt x="169" y="154"/>
                    <a:pt x="174" y="146"/>
                    <a:pt x="178" y="139"/>
                  </a:cubicBezTo>
                  <a:cubicBezTo>
                    <a:pt x="185" y="135"/>
                    <a:pt x="192" y="130"/>
                    <a:pt x="198" y="125"/>
                  </a:cubicBezTo>
                  <a:cubicBezTo>
                    <a:pt x="204" y="119"/>
                    <a:pt x="209" y="112"/>
                    <a:pt x="214" y="104"/>
                  </a:cubicBezTo>
                  <a:cubicBezTo>
                    <a:pt x="222" y="101"/>
                    <a:pt x="229" y="97"/>
                    <a:pt x="235" y="91"/>
                  </a:cubicBezTo>
                  <a:cubicBezTo>
                    <a:pt x="241" y="86"/>
                    <a:pt x="247" y="80"/>
                    <a:pt x="252" y="73"/>
                  </a:cubicBezTo>
                  <a:cubicBezTo>
                    <a:pt x="257" y="71"/>
                    <a:pt x="262" y="68"/>
                    <a:pt x="267" y="65"/>
                  </a:cubicBezTo>
                  <a:cubicBezTo>
                    <a:pt x="266" y="64"/>
                    <a:pt x="266" y="64"/>
                    <a:pt x="266" y="64"/>
                  </a:cubicBezTo>
                  <a:cubicBezTo>
                    <a:pt x="255" y="49"/>
                    <a:pt x="255" y="49"/>
                    <a:pt x="255" y="49"/>
                  </a:cubicBezTo>
                  <a:cubicBezTo>
                    <a:pt x="254" y="47"/>
                    <a:pt x="254" y="47"/>
                    <a:pt x="254" y="47"/>
                  </a:cubicBezTo>
                  <a:cubicBezTo>
                    <a:pt x="233" y="20"/>
                    <a:pt x="233" y="20"/>
                    <a:pt x="233" y="20"/>
                  </a:cubicBezTo>
                  <a:cubicBezTo>
                    <a:pt x="232" y="19"/>
                    <a:pt x="232" y="19"/>
                    <a:pt x="232" y="19"/>
                  </a:cubicBezTo>
                  <a:cubicBezTo>
                    <a:pt x="218" y="1"/>
                    <a:pt x="218" y="1"/>
                    <a:pt x="218" y="1"/>
                  </a:cubicBezTo>
                  <a:cubicBezTo>
                    <a:pt x="218" y="0"/>
                    <a:pt x="218" y="0"/>
                    <a:pt x="218" y="0"/>
                  </a:cubicBezTo>
                  <a:cubicBezTo>
                    <a:pt x="218" y="0"/>
                    <a:pt x="218" y="0"/>
                    <a:pt x="218" y="0"/>
                  </a:cubicBezTo>
                  <a:cubicBezTo>
                    <a:pt x="205" y="6"/>
                    <a:pt x="194" y="16"/>
                    <a:pt x="185" y="28"/>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0" name="Freeform 217"/>
            <p:cNvSpPr>
              <a:spLocks/>
            </p:cNvSpPr>
            <p:nvPr/>
          </p:nvSpPr>
          <p:spPr bwMode="auto">
            <a:xfrm>
              <a:off x="4218334" y="950913"/>
              <a:ext cx="800100" cy="420688"/>
            </a:xfrm>
            <a:custGeom>
              <a:avLst/>
              <a:gdLst>
                <a:gd name="T0" fmla="*/ 61 w 213"/>
                <a:gd name="T1" fmla="*/ 58 h 112"/>
                <a:gd name="T2" fmla="*/ 105 w 213"/>
                <a:gd name="T3" fmla="*/ 47 h 112"/>
                <a:gd name="T4" fmla="*/ 148 w 213"/>
                <a:gd name="T5" fmla="*/ 39 h 112"/>
                <a:gd name="T6" fmla="*/ 196 w 213"/>
                <a:gd name="T7" fmla="*/ 18 h 112"/>
                <a:gd name="T8" fmla="*/ 213 w 213"/>
                <a:gd name="T9" fmla="*/ 0 h 112"/>
                <a:gd name="T10" fmla="*/ 210 w 213"/>
                <a:gd name="T11" fmla="*/ 1 h 112"/>
                <a:gd name="T12" fmla="*/ 148 w 213"/>
                <a:gd name="T13" fmla="*/ 38 h 112"/>
                <a:gd name="T14" fmla="*/ 104 w 213"/>
                <a:gd name="T15" fmla="*/ 46 h 112"/>
                <a:gd name="T16" fmla="*/ 60 w 213"/>
                <a:gd name="T17" fmla="*/ 57 h 112"/>
                <a:gd name="T18" fmla="*/ 35 w 213"/>
                <a:gd name="T19" fmla="*/ 68 h 112"/>
                <a:gd name="T20" fmla="*/ 34 w 213"/>
                <a:gd name="T21" fmla="*/ 70 h 112"/>
                <a:gd name="T22" fmla="*/ 32 w 213"/>
                <a:gd name="T23" fmla="*/ 70 h 112"/>
                <a:gd name="T24" fmla="*/ 32 w 213"/>
                <a:gd name="T25" fmla="*/ 70 h 112"/>
                <a:gd name="T26" fmla="*/ 0 w 213"/>
                <a:gd name="T27" fmla="*/ 112 h 112"/>
                <a:gd name="T28" fmla="*/ 1 w 213"/>
                <a:gd name="T29" fmla="*/ 112 h 112"/>
                <a:gd name="T30" fmla="*/ 61 w 213"/>
                <a:gd name="T31"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112">
                  <a:moveTo>
                    <a:pt x="61" y="58"/>
                  </a:moveTo>
                  <a:cubicBezTo>
                    <a:pt x="91" y="49"/>
                    <a:pt x="104" y="47"/>
                    <a:pt x="105" y="47"/>
                  </a:cubicBezTo>
                  <a:cubicBezTo>
                    <a:pt x="105" y="47"/>
                    <a:pt x="118" y="45"/>
                    <a:pt x="148" y="39"/>
                  </a:cubicBezTo>
                  <a:cubicBezTo>
                    <a:pt x="168" y="36"/>
                    <a:pt x="183" y="29"/>
                    <a:pt x="196" y="18"/>
                  </a:cubicBezTo>
                  <a:cubicBezTo>
                    <a:pt x="202" y="13"/>
                    <a:pt x="208" y="7"/>
                    <a:pt x="213" y="0"/>
                  </a:cubicBezTo>
                  <a:cubicBezTo>
                    <a:pt x="210" y="1"/>
                    <a:pt x="210" y="1"/>
                    <a:pt x="210" y="1"/>
                  </a:cubicBezTo>
                  <a:cubicBezTo>
                    <a:pt x="195" y="22"/>
                    <a:pt x="176" y="33"/>
                    <a:pt x="148" y="38"/>
                  </a:cubicBezTo>
                  <a:cubicBezTo>
                    <a:pt x="118" y="43"/>
                    <a:pt x="104" y="46"/>
                    <a:pt x="104" y="46"/>
                  </a:cubicBezTo>
                  <a:cubicBezTo>
                    <a:pt x="104" y="46"/>
                    <a:pt x="91" y="48"/>
                    <a:pt x="60" y="57"/>
                  </a:cubicBezTo>
                  <a:cubicBezTo>
                    <a:pt x="51" y="60"/>
                    <a:pt x="42" y="64"/>
                    <a:pt x="35" y="68"/>
                  </a:cubicBezTo>
                  <a:cubicBezTo>
                    <a:pt x="34" y="70"/>
                    <a:pt x="34" y="70"/>
                    <a:pt x="34" y="70"/>
                  </a:cubicBezTo>
                  <a:cubicBezTo>
                    <a:pt x="32" y="70"/>
                    <a:pt x="32" y="70"/>
                    <a:pt x="32" y="70"/>
                  </a:cubicBezTo>
                  <a:cubicBezTo>
                    <a:pt x="32" y="70"/>
                    <a:pt x="32" y="70"/>
                    <a:pt x="32" y="70"/>
                  </a:cubicBezTo>
                  <a:cubicBezTo>
                    <a:pt x="18" y="80"/>
                    <a:pt x="7" y="95"/>
                    <a:pt x="0" y="112"/>
                  </a:cubicBezTo>
                  <a:cubicBezTo>
                    <a:pt x="1" y="112"/>
                    <a:pt x="1" y="112"/>
                    <a:pt x="1" y="112"/>
                  </a:cubicBezTo>
                  <a:cubicBezTo>
                    <a:pt x="12" y="85"/>
                    <a:pt x="31" y="67"/>
                    <a:pt x="61" y="5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1" name="Freeform 218"/>
            <p:cNvSpPr>
              <a:spLocks/>
            </p:cNvSpPr>
            <p:nvPr/>
          </p:nvSpPr>
          <p:spPr bwMode="auto">
            <a:xfrm>
              <a:off x="4337396" y="915988"/>
              <a:ext cx="736600" cy="296863"/>
            </a:xfrm>
            <a:custGeom>
              <a:avLst/>
              <a:gdLst>
                <a:gd name="T0" fmla="*/ 196 w 196"/>
                <a:gd name="T1" fmla="*/ 1 h 79"/>
                <a:gd name="T2" fmla="*/ 195 w 196"/>
                <a:gd name="T3" fmla="*/ 0 h 79"/>
                <a:gd name="T4" fmla="*/ 152 w 196"/>
                <a:gd name="T5" fmla="*/ 14 h 79"/>
                <a:gd name="T6" fmla="*/ 108 w 196"/>
                <a:gd name="T7" fmla="*/ 20 h 79"/>
                <a:gd name="T8" fmla="*/ 64 w 196"/>
                <a:gd name="T9" fmla="*/ 28 h 79"/>
                <a:gd name="T10" fmla="*/ 38 w 196"/>
                <a:gd name="T11" fmla="*/ 38 h 79"/>
                <a:gd name="T12" fmla="*/ 38 w 196"/>
                <a:gd name="T13" fmla="*/ 38 h 79"/>
                <a:gd name="T14" fmla="*/ 37 w 196"/>
                <a:gd name="T15" fmla="*/ 38 h 79"/>
                <a:gd name="T16" fmla="*/ 0 w 196"/>
                <a:gd name="T17" fmla="*/ 79 h 79"/>
                <a:gd name="T18" fmla="*/ 3 w 196"/>
                <a:gd name="T19" fmla="*/ 77 h 79"/>
                <a:gd name="T20" fmla="*/ 64 w 196"/>
                <a:gd name="T21" fmla="*/ 29 h 79"/>
                <a:gd name="T22" fmla="*/ 108 w 196"/>
                <a:gd name="T23" fmla="*/ 21 h 79"/>
                <a:gd name="T24" fmla="*/ 152 w 196"/>
                <a:gd name="T25" fmla="*/ 16 h 79"/>
                <a:gd name="T26" fmla="*/ 178 w 196"/>
                <a:gd name="T27" fmla="*/ 10 h 79"/>
                <a:gd name="T28" fmla="*/ 180 w 196"/>
                <a:gd name="T29" fmla="*/ 8 h 79"/>
                <a:gd name="T30" fmla="*/ 181 w 196"/>
                <a:gd name="T31" fmla="*/ 9 h 79"/>
                <a:gd name="T32" fmla="*/ 181 w 196"/>
                <a:gd name="T33" fmla="*/ 9 h 79"/>
                <a:gd name="T34" fmla="*/ 196 w 196"/>
                <a:gd name="T35" fmla="*/ 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79">
                  <a:moveTo>
                    <a:pt x="196" y="1"/>
                  </a:moveTo>
                  <a:cubicBezTo>
                    <a:pt x="195" y="0"/>
                    <a:pt x="195" y="0"/>
                    <a:pt x="195" y="0"/>
                  </a:cubicBezTo>
                  <a:cubicBezTo>
                    <a:pt x="183" y="8"/>
                    <a:pt x="169" y="13"/>
                    <a:pt x="152" y="14"/>
                  </a:cubicBezTo>
                  <a:cubicBezTo>
                    <a:pt x="122" y="18"/>
                    <a:pt x="108" y="20"/>
                    <a:pt x="108" y="20"/>
                  </a:cubicBezTo>
                  <a:cubicBezTo>
                    <a:pt x="108" y="20"/>
                    <a:pt x="95" y="21"/>
                    <a:pt x="64" y="28"/>
                  </a:cubicBezTo>
                  <a:cubicBezTo>
                    <a:pt x="54" y="30"/>
                    <a:pt x="46" y="33"/>
                    <a:pt x="38" y="38"/>
                  </a:cubicBezTo>
                  <a:cubicBezTo>
                    <a:pt x="38" y="38"/>
                    <a:pt x="38" y="38"/>
                    <a:pt x="38" y="38"/>
                  </a:cubicBezTo>
                  <a:cubicBezTo>
                    <a:pt x="37" y="38"/>
                    <a:pt x="37" y="38"/>
                    <a:pt x="37" y="38"/>
                  </a:cubicBezTo>
                  <a:cubicBezTo>
                    <a:pt x="21" y="47"/>
                    <a:pt x="9" y="61"/>
                    <a:pt x="0" y="79"/>
                  </a:cubicBezTo>
                  <a:cubicBezTo>
                    <a:pt x="3" y="77"/>
                    <a:pt x="3" y="77"/>
                    <a:pt x="3" y="77"/>
                  </a:cubicBezTo>
                  <a:cubicBezTo>
                    <a:pt x="15" y="52"/>
                    <a:pt x="35" y="36"/>
                    <a:pt x="64" y="29"/>
                  </a:cubicBezTo>
                  <a:cubicBezTo>
                    <a:pt x="95" y="22"/>
                    <a:pt x="108" y="21"/>
                    <a:pt x="108" y="21"/>
                  </a:cubicBezTo>
                  <a:cubicBezTo>
                    <a:pt x="108" y="21"/>
                    <a:pt x="122" y="19"/>
                    <a:pt x="152" y="16"/>
                  </a:cubicBezTo>
                  <a:cubicBezTo>
                    <a:pt x="162" y="15"/>
                    <a:pt x="170" y="13"/>
                    <a:pt x="178" y="10"/>
                  </a:cubicBezTo>
                  <a:cubicBezTo>
                    <a:pt x="180" y="8"/>
                    <a:pt x="180" y="8"/>
                    <a:pt x="180" y="8"/>
                  </a:cubicBezTo>
                  <a:cubicBezTo>
                    <a:pt x="181" y="9"/>
                    <a:pt x="181" y="9"/>
                    <a:pt x="181" y="9"/>
                  </a:cubicBezTo>
                  <a:cubicBezTo>
                    <a:pt x="181" y="9"/>
                    <a:pt x="181" y="9"/>
                    <a:pt x="181" y="9"/>
                  </a:cubicBezTo>
                  <a:cubicBezTo>
                    <a:pt x="186" y="7"/>
                    <a:pt x="191" y="4"/>
                    <a:pt x="196"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2" name="Freeform 219"/>
            <p:cNvSpPr>
              <a:spLocks/>
            </p:cNvSpPr>
            <p:nvPr/>
          </p:nvSpPr>
          <p:spPr bwMode="auto">
            <a:xfrm>
              <a:off x="5007321" y="946150"/>
              <a:ext cx="11113" cy="7938"/>
            </a:xfrm>
            <a:custGeom>
              <a:avLst/>
              <a:gdLst>
                <a:gd name="T0" fmla="*/ 4 w 7"/>
                <a:gd name="T1" fmla="*/ 0 h 5"/>
                <a:gd name="T2" fmla="*/ 0 w 7"/>
                <a:gd name="T3" fmla="*/ 5 h 5"/>
                <a:gd name="T4" fmla="*/ 7 w 7"/>
                <a:gd name="T5" fmla="*/ 3 h 5"/>
                <a:gd name="T6" fmla="*/ 7 w 7"/>
                <a:gd name="T7" fmla="*/ 3 h 5"/>
                <a:gd name="T8" fmla="*/ 4 w 7"/>
                <a:gd name="T9" fmla="*/ 0 h 5"/>
              </a:gdLst>
              <a:ahLst/>
              <a:cxnLst>
                <a:cxn ang="0">
                  <a:pos x="T0" y="T1"/>
                </a:cxn>
                <a:cxn ang="0">
                  <a:pos x="T2" y="T3"/>
                </a:cxn>
                <a:cxn ang="0">
                  <a:pos x="T4" y="T5"/>
                </a:cxn>
                <a:cxn ang="0">
                  <a:pos x="T6" y="T7"/>
                </a:cxn>
                <a:cxn ang="0">
                  <a:pos x="T8" y="T9"/>
                </a:cxn>
              </a:cxnLst>
              <a:rect l="0" t="0" r="r" b="b"/>
              <a:pathLst>
                <a:path w="7" h="5">
                  <a:moveTo>
                    <a:pt x="4" y="0"/>
                  </a:moveTo>
                  <a:lnTo>
                    <a:pt x="0" y="5"/>
                  </a:lnTo>
                  <a:lnTo>
                    <a:pt x="7" y="3"/>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3" name="Freeform 220"/>
            <p:cNvSpPr>
              <a:spLocks/>
            </p:cNvSpPr>
            <p:nvPr/>
          </p:nvSpPr>
          <p:spPr bwMode="auto">
            <a:xfrm>
              <a:off x="4337396" y="1206500"/>
              <a:ext cx="12700" cy="6350"/>
            </a:xfrm>
            <a:custGeom>
              <a:avLst/>
              <a:gdLst>
                <a:gd name="T0" fmla="*/ 5 w 8"/>
                <a:gd name="T1" fmla="*/ 4 h 4"/>
                <a:gd name="T2" fmla="*/ 8 w 8"/>
                <a:gd name="T3" fmla="*/ 0 h 4"/>
                <a:gd name="T4" fmla="*/ 0 w 8"/>
                <a:gd name="T5" fmla="*/ 4 h 4"/>
                <a:gd name="T6" fmla="*/ 0 w 8"/>
                <a:gd name="T7" fmla="*/ 4 h 4"/>
                <a:gd name="T8" fmla="*/ 5 w 8"/>
                <a:gd name="T9" fmla="*/ 4 h 4"/>
              </a:gdLst>
              <a:ahLst/>
              <a:cxnLst>
                <a:cxn ang="0">
                  <a:pos x="T0" y="T1"/>
                </a:cxn>
                <a:cxn ang="0">
                  <a:pos x="T2" y="T3"/>
                </a:cxn>
                <a:cxn ang="0">
                  <a:pos x="T4" y="T5"/>
                </a:cxn>
                <a:cxn ang="0">
                  <a:pos x="T6" y="T7"/>
                </a:cxn>
                <a:cxn ang="0">
                  <a:pos x="T8" y="T9"/>
                </a:cxn>
              </a:cxnLst>
              <a:rect l="0" t="0" r="r" b="b"/>
              <a:pathLst>
                <a:path w="8" h="4">
                  <a:moveTo>
                    <a:pt x="5" y="4"/>
                  </a:moveTo>
                  <a:lnTo>
                    <a:pt x="8" y="0"/>
                  </a:lnTo>
                  <a:lnTo>
                    <a:pt x="0" y="4"/>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4" name="Freeform 221"/>
            <p:cNvSpPr>
              <a:spLocks/>
            </p:cNvSpPr>
            <p:nvPr/>
          </p:nvSpPr>
          <p:spPr bwMode="auto">
            <a:xfrm>
              <a:off x="4473921" y="852488"/>
              <a:ext cx="555625" cy="211138"/>
            </a:xfrm>
            <a:custGeom>
              <a:avLst/>
              <a:gdLst>
                <a:gd name="T0" fmla="*/ 67 w 148"/>
                <a:gd name="T1" fmla="*/ 9 h 56"/>
                <a:gd name="T2" fmla="*/ 112 w 148"/>
                <a:gd name="T3" fmla="*/ 4 h 56"/>
                <a:gd name="T4" fmla="*/ 148 w 148"/>
                <a:gd name="T5" fmla="*/ 2 h 56"/>
                <a:gd name="T6" fmla="*/ 147 w 148"/>
                <a:gd name="T7" fmla="*/ 0 h 56"/>
                <a:gd name="T8" fmla="*/ 112 w 148"/>
                <a:gd name="T9" fmla="*/ 3 h 56"/>
                <a:gd name="T10" fmla="*/ 67 w 148"/>
                <a:gd name="T11" fmla="*/ 8 h 56"/>
                <a:gd name="T12" fmla="*/ 41 w 148"/>
                <a:gd name="T13" fmla="*/ 16 h 56"/>
                <a:gd name="T14" fmla="*/ 40 w 148"/>
                <a:gd name="T15" fmla="*/ 17 h 56"/>
                <a:gd name="T16" fmla="*/ 40 w 148"/>
                <a:gd name="T17" fmla="*/ 17 h 56"/>
                <a:gd name="T18" fmla="*/ 0 w 148"/>
                <a:gd name="T19" fmla="*/ 56 h 56"/>
                <a:gd name="T20" fmla="*/ 1 w 148"/>
                <a:gd name="T21" fmla="*/ 55 h 56"/>
                <a:gd name="T22" fmla="*/ 2 w 148"/>
                <a:gd name="T23" fmla="*/ 55 h 56"/>
                <a:gd name="T24" fmla="*/ 67 w 148"/>
                <a:gd name="T25" fmla="*/ 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56">
                  <a:moveTo>
                    <a:pt x="67" y="9"/>
                  </a:moveTo>
                  <a:cubicBezTo>
                    <a:pt x="98" y="4"/>
                    <a:pt x="112" y="4"/>
                    <a:pt x="112" y="4"/>
                  </a:cubicBezTo>
                  <a:cubicBezTo>
                    <a:pt x="148" y="2"/>
                    <a:pt x="148" y="2"/>
                    <a:pt x="148" y="2"/>
                  </a:cubicBezTo>
                  <a:cubicBezTo>
                    <a:pt x="147" y="0"/>
                    <a:pt x="147" y="0"/>
                    <a:pt x="147" y="0"/>
                  </a:cubicBezTo>
                  <a:cubicBezTo>
                    <a:pt x="112" y="3"/>
                    <a:pt x="112" y="3"/>
                    <a:pt x="112" y="3"/>
                  </a:cubicBezTo>
                  <a:cubicBezTo>
                    <a:pt x="112" y="3"/>
                    <a:pt x="98" y="3"/>
                    <a:pt x="67" y="8"/>
                  </a:cubicBezTo>
                  <a:cubicBezTo>
                    <a:pt x="57" y="10"/>
                    <a:pt x="49" y="12"/>
                    <a:pt x="41" y="16"/>
                  </a:cubicBezTo>
                  <a:cubicBezTo>
                    <a:pt x="41" y="16"/>
                    <a:pt x="40" y="17"/>
                    <a:pt x="40" y="17"/>
                  </a:cubicBezTo>
                  <a:cubicBezTo>
                    <a:pt x="40" y="17"/>
                    <a:pt x="40" y="17"/>
                    <a:pt x="40" y="17"/>
                  </a:cubicBezTo>
                  <a:cubicBezTo>
                    <a:pt x="23" y="25"/>
                    <a:pt x="9" y="39"/>
                    <a:pt x="0" y="56"/>
                  </a:cubicBezTo>
                  <a:cubicBezTo>
                    <a:pt x="1" y="55"/>
                    <a:pt x="1" y="55"/>
                    <a:pt x="1" y="55"/>
                  </a:cubicBezTo>
                  <a:cubicBezTo>
                    <a:pt x="2" y="55"/>
                    <a:pt x="2" y="55"/>
                    <a:pt x="2" y="55"/>
                  </a:cubicBezTo>
                  <a:cubicBezTo>
                    <a:pt x="16" y="29"/>
                    <a:pt x="37" y="14"/>
                    <a:pt x="67" y="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5" name="Freeform 222"/>
            <p:cNvSpPr>
              <a:spLocks/>
            </p:cNvSpPr>
            <p:nvPr/>
          </p:nvSpPr>
          <p:spPr bwMode="auto">
            <a:xfrm>
              <a:off x="4477096" y="1058863"/>
              <a:ext cx="317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6" name="Freeform 223"/>
            <p:cNvSpPr>
              <a:spLocks/>
            </p:cNvSpPr>
            <p:nvPr/>
          </p:nvSpPr>
          <p:spPr bwMode="auto">
            <a:xfrm>
              <a:off x="4619971" y="747713"/>
              <a:ext cx="327025" cy="168275"/>
            </a:xfrm>
            <a:custGeom>
              <a:avLst/>
              <a:gdLst>
                <a:gd name="T0" fmla="*/ 69 w 87"/>
                <a:gd name="T1" fmla="*/ 3 h 45"/>
                <a:gd name="T2" fmla="*/ 87 w 87"/>
                <a:gd name="T3" fmla="*/ 1 h 45"/>
                <a:gd name="T4" fmla="*/ 86 w 87"/>
                <a:gd name="T5" fmla="*/ 0 h 45"/>
                <a:gd name="T6" fmla="*/ 69 w 87"/>
                <a:gd name="T7" fmla="*/ 2 h 45"/>
                <a:gd name="T8" fmla="*/ 42 w 87"/>
                <a:gd name="T9" fmla="*/ 8 h 45"/>
                <a:gd name="T10" fmla="*/ 40 w 87"/>
                <a:gd name="T11" fmla="*/ 10 h 45"/>
                <a:gd name="T12" fmla="*/ 39 w 87"/>
                <a:gd name="T13" fmla="*/ 9 h 45"/>
                <a:gd name="T14" fmla="*/ 0 w 87"/>
                <a:gd name="T15" fmla="*/ 44 h 45"/>
                <a:gd name="T16" fmla="*/ 1 w 87"/>
                <a:gd name="T17" fmla="*/ 45 h 45"/>
                <a:gd name="T18" fmla="*/ 2 w 87"/>
                <a:gd name="T19" fmla="*/ 44 h 45"/>
                <a:gd name="T20" fmla="*/ 69 w 87"/>
                <a:gd name="T2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5">
                  <a:moveTo>
                    <a:pt x="69" y="3"/>
                  </a:moveTo>
                  <a:cubicBezTo>
                    <a:pt x="76" y="2"/>
                    <a:pt x="82" y="2"/>
                    <a:pt x="87" y="1"/>
                  </a:cubicBezTo>
                  <a:cubicBezTo>
                    <a:pt x="86" y="0"/>
                    <a:pt x="86" y="0"/>
                    <a:pt x="86" y="0"/>
                  </a:cubicBezTo>
                  <a:cubicBezTo>
                    <a:pt x="81" y="0"/>
                    <a:pt x="76" y="1"/>
                    <a:pt x="69" y="2"/>
                  </a:cubicBezTo>
                  <a:cubicBezTo>
                    <a:pt x="59" y="3"/>
                    <a:pt x="50" y="5"/>
                    <a:pt x="42" y="8"/>
                  </a:cubicBezTo>
                  <a:cubicBezTo>
                    <a:pt x="40" y="10"/>
                    <a:pt x="40" y="10"/>
                    <a:pt x="40" y="10"/>
                  </a:cubicBezTo>
                  <a:cubicBezTo>
                    <a:pt x="39" y="9"/>
                    <a:pt x="39" y="9"/>
                    <a:pt x="39" y="9"/>
                  </a:cubicBezTo>
                  <a:cubicBezTo>
                    <a:pt x="23" y="16"/>
                    <a:pt x="10" y="28"/>
                    <a:pt x="0" y="44"/>
                  </a:cubicBezTo>
                  <a:cubicBezTo>
                    <a:pt x="1" y="45"/>
                    <a:pt x="1" y="45"/>
                    <a:pt x="1" y="45"/>
                  </a:cubicBezTo>
                  <a:cubicBezTo>
                    <a:pt x="2" y="44"/>
                    <a:pt x="2" y="44"/>
                    <a:pt x="2" y="44"/>
                  </a:cubicBezTo>
                  <a:cubicBezTo>
                    <a:pt x="17" y="20"/>
                    <a:pt x="39" y="6"/>
                    <a:pt x="69" y="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7" name="Freeform 224"/>
            <p:cNvSpPr>
              <a:spLocks/>
            </p:cNvSpPr>
            <p:nvPr/>
          </p:nvSpPr>
          <p:spPr bwMode="auto">
            <a:xfrm>
              <a:off x="4623146" y="912813"/>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8" name="Freeform 225"/>
            <p:cNvSpPr>
              <a:spLocks/>
            </p:cNvSpPr>
            <p:nvPr/>
          </p:nvSpPr>
          <p:spPr bwMode="auto">
            <a:xfrm>
              <a:off x="4766021" y="676275"/>
              <a:ext cx="123825" cy="104775"/>
            </a:xfrm>
            <a:custGeom>
              <a:avLst/>
              <a:gdLst>
                <a:gd name="T0" fmla="*/ 33 w 33"/>
                <a:gd name="T1" fmla="*/ 1 h 28"/>
                <a:gd name="T2" fmla="*/ 33 w 33"/>
                <a:gd name="T3" fmla="*/ 0 h 28"/>
                <a:gd name="T4" fmla="*/ 33 w 33"/>
                <a:gd name="T5" fmla="*/ 0 h 28"/>
                <a:gd name="T6" fmla="*/ 0 w 33"/>
                <a:gd name="T7" fmla="*/ 28 h 28"/>
                <a:gd name="T8" fmla="*/ 3 w 33"/>
                <a:gd name="T9" fmla="*/ 27 h 28"/>
                <a:gd name="T10" fmla="*/ 33 w 33"/>
                <a:gd name="T11" fmla="*/ 1 h 28"/>
              </a:gdLst>
              <a:ahLst/>
              <a:cxnLst>
                <a:cxn ang="0">
                  <a:pos x="T0" y="T1"/>
                </a:cxn>
                <a:cxn ang="0">
                  <a:pos x="T2" y="T3"/>
                </a:cxn>
                <a:cxn ang="0">
                  <a:pos x="T4" y="T5"/>
                </a:cxn>
                <a:cxn ang="0">
                  <a:pos x="T6" y="T7"/>
                </a:cxn>
                <a:cxn ang="0">
                  <a:pos x="T8" y="T9"/>
                </a:cxn>
                <a:cxn ang="0">
                  <a:pos x="T10" y="T11"/>
                </a:cxn>
              </a:cxnLst>
              <a:rect l="0" t="0" r="r" b="b"/>
              <a:pathLst>
                <a:path w="33" h="28">
                  <a:moveTo>
                    <a:pt x="33" y="1"/>
                  </a:moveTo>
                  <a:cubicBezTo>
                    <a:pt x="33" y="0"/>
                    <a:pt x="33" y="0"/>
                    <a:pt x="33" y="0"/>
                  </a:cubicBezTo>
                  <a:cubicBezTo>
                    <a:pt x="33" y="0"/>
                    <a:pt x="33" y="0"/>
                    <a:pt x="33" y="0"/>
                  </a:cubicBezTo>
                  <a:cubicBezTo>
                    <a:pt x="20" y="6"/>
                    <a:pt x="9" y="16"/>
                    <a:pt x="0" y="28"/>
                  </a:cubicBezTo>
                  <a:cubicBezTo>
                    <a:pt x="3" y="27"/>
                    <a:pt x="3" y="27"/>
                    <a:pt x="3" y="27"/>
                  </a:cubicBezTo>
                  <a:cubicBezTo>
                    <a:pt x="11" y="16"/>
                    <a:pt x="21" y="7"/>
                    <a:pt x="33"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49" name="Freeform 226"/>
            <p:cNvSpPr>
              <a:spLocks/>
            </p:cNvSpPr>
            <p:nvPr/>
          </p:nvSpPr>
          <p:spPr bwMode="auto">
            <a:xfrm>
              <a:off x="4766021" y="777875"/>
              <a:ext cx="11113" cy="7938"/>
            </a:xfrm>
            <a:custGeom>
              <a:avLst/>
              <a:gdLst>
                <a:gd name="T0" fmla="*/ 3 w 7"/>
                <a:gd name="T1" fmla="*/ 5 h 5"/>
                <a:gd name="T2" fmla="*/ 7 w 7"/>
                <a:gd name="T3" fmla="*/ 0 h 5"/>
                <a:gd name="T4" fmla="*/ 0 w 7"/>
                <a:gd name="T5" fmla="*/ 2 h 5"/>
                <a:gd name="T6" fmla="*/ 3 w 7"/>
                <a:gd name="T7" fmla="*/ 5 h 5"/>
              </a:gdLst>
              <a:ahLst/>
              <a:cxnLst>
                <a:cxn ang="0">
                  <a:pos x="T0" y="T1"/>
                </a:cxn>
                <a:cxn ang="0">
                  <a:pos x="T2" y="T3"/>
                </a:cxn>
                <a:cxn ang="0">
                  <a:pos x="T4" y="T5"/>
                </a:cxn>
                <a:cxn ang="0">
                  <a:pos x="T6" y="T7"/>
                </a:cxn>
              </a:cxnLst>
              <a:rect l="0" t="0" r="r" b="b"/>
              <a:pathLst>
                <a:path w="7" h="5">
                  <a:moveTo>
                    <a:pt x="3" y="5"/>
                  </a:moveTo>
                  <a:lnTo>
                    <a:pt x="7" y="0"/>
                  </a:lnTo>
                  <a:lnTo>
                    <a:pt x="0" y="2"/>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0" name="Freeform 227"/>
            <p:cNvSpPr>
              <a:spLocks/>
            </p:cNvSpPr>
            <p:nvPr/>
          </p:nvSpPr>
          <p:spPr bwMode="auto">
            <a:xfrm>
              <a:off x="4331046" y="1627188"/>
              <a:ext cx="55563" cy="104775"/>
            </a:xfrm>
            <a:custGeom>
              <a:avLst/>
              <a:gdLst>
                <a:gd name="T0" fmla="*/ 0 w 15"/>
                <a:gd name="T1" fmla="*/ 28 h 28"/>
                <a:gd name="T2" fmla="*/ 0 w 15"/>
                <a:gd name="T3" fmla="*/ 28 h 28"/>
                <a:gd name="T4" fmla="*/ 1 w 15"/>
                <a:gd name="T5" fmla="*/ 28 h 28"/>
                <a:gd name="T6" fmla="*/ 1 w 15"/>
                <a:gd name="T7" fmla="*/ 28 h 28"/>
                <a:gd name="T8" fmla="*/ 5 w 15"/>
                <a:gd name="T9" fmla="*/ 23 h 28"/>
                <a:gd name="T10" fmla="*/ 15 w 15"/>
                <a:gd name="T11" fmla="*/ 0 h 28"/>
                <a:gd name="T12" fmla="*/ 14 w 15"/>
                <a:gd name="T13" fmla="*/ 1 h 28"/>
                <a:gd name="T14" fmla="*/ 13 w 15"/>
                <a:gd name="T15" fmla="*/ 1 h 28"/>
                <a:gd name="T16" fmla="*/ 0 w 15"/>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8">
                  <a:moveTo>
                    <a:pt x="0" y="28"/>
                  </a:moveTo>
                  <a:cubicBezTo>
                    <a:pt x="0" y="28"/>
                    <a:pt x="0" y="28"/>
                    <a:pt x="0" y="28"/>
                  </a:cubicBezTo>
                  <a:cubicBezTo>
                    <a:pt x="1" y="28"/>
                    <a:pt x="1" y="28"/>
                    <a:pt x="1" y="28"/>
                  </a:cubicBezTo>
                  <a:cubicBezTo>
                    <a:pt x="1" y="28"/>
                    <a:pt x="1" y="28"/>
                    <a:pt x="1" y="28"/>
                  </a:cubicBezTo>
                  <a:cubicBezTo>
                    <a:pt x="2" y="27"/>
                    <a:pt x="4" y="25"/>
                    <a:pt x="5" y="23"/>
                  </a:cubicBezTo>
                  <a:cubicBezTo>
                    <a:pt x="9" y="16"/>
                    <a:pt x="13" y="8"/>
                    <a:pt x="15" y="0"/>
                  </a:cubicBezTo>
                  <a:cubicBezTo>
                    <a:pt x="14" y="1"/>
                    <a:pt x="14" y="1"/>
                    <a:pt x="14" y="1"/>
                  </a:cubicBezTo>
                  <a:cubicBezTo>
                    <a:pt x="14" y="1"/>
                    <a:pt x="14" y="1"/>
                    <a:pt x="13" y="1"/>
                  </a:cubicBezTo>
                  <a:cubicBezTo>
                    <a:pt x="10" y="11"/>
                    <a:pt x="6" y="20"/>
                    <a:pt x="0" y="2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1" name="Freeform 228"/>
            <p:cNvSpPr>
              <a:spLocks/>
            </p:cNvSpPr>
            <p:nvPr/>
          </p:nvSpPr>
          <p:spPr bwMode="auto">
            <a:xfrm>
              <a:off x="4262784" y="1473200"/>
              <a:ext cx="233363" cy="217488"/>
            </a:xfrm>
            <a:custGeom>
              <a:avLst/>
              <a:gdLst>
                <a:gd name="T0" fmla="*/ 9 w 62"/>
                <a:gd name="T1" fmla="*/ 54 h 58"/>
                <a:gd name="T2" fmla="*/ 0 w 62"/>
                <a:gd name="T3" fmla="*/ 58 h 58"/>
                <a:gd name="T4" fmla="*/ 1 w 62"/>
                <a:gd name="T5" fmla="*/ 58 h 58"/>
                <a:gd name="T6" fmla="*/ 9 w 62"/>
                <a:gd name="T7" fmla="*/ 55 h 58"/>
                <a:gd name="T8" fmla="*/ 31 w 62"/>
                <a:gd name="T9" fmla="*/ 42 h 58"/>
                <a:gd name="T10" fmla="*/ 32 w 62"/>
                <a:gd name="T11" fmla="*/ 41 h 58"/>
                <a:gd name="T12" fmla="*/ 32 w 62"/>
                <a:gd name="T13" fmla="*/ 42 h 58"/>
                <a:gd name="T14" fmla="*/ 51 w 62"/>
                <a:gd name="T15" fmla="*/ 23 h 58"/>
                <a:gd name="T16" fmla="*/ 62 w 62"/>
                <a:gd name="T17" fmla="*/ 0 h 58"/>
                <a:gd name="T18" fmla="*/ 62 w 62"/>
                <a:gd name="T19" fmla="*/ 1 h 58"/>
                <a:gd name="T20" fmla="*/ 61 w 62"/>
                <a:gd name="T21" fmla="*/ 2 h 58"/>
                <a:gd name="T22" fmla="*/ 9 w 62"/>
                <a:gd name="T23" fmla="*/ 5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58">
                  <a:moveTo>
                    <a:pt x="9" y="54"/>
                  </a:moveTo>
                  <a:cubicBezTo>
                    <a:pt x="0" y="58"/>
                    <a:pt x="0" y="58"/>
                    <a:pt x="0" y="58"/>
                  </a:cubicBezTo>
                  <a:cubicBezTo>
                    <a:pt x="1" y="58"/>
                    <a:pt x="1" y="58"/>
                    <a:pt x="1" y="58"/>
                  </a:cubicBezTo>
                  <a:cubicBezTo>
                    <a:pt x="9" y="55"/>
                    <a:pt x="9" y="55"/>
                    <a:pt x="9" y="55"/>
                  </a:cubicBezTo>
                  <a:cubicBezTo>
                    <a:pt x="18" y="51"/>
                    <a:pt x="25" y="47"/>
                    <a:pt x="31" y="42"/>
                  </a:cubicBezTo>
                  <a:cubicBezTo>
                    <a:pt x="32" y="41"/>
                    <a:pt x="32" y="41"/>
                    <a:pt x="32" y="41"/>
                  </a:cubicBezTo>
                  <a:cubicBezTo>
                    <a:pt x="32" y="42"/>
                    <a:pt x="32" y="42"/>
                    <a:pt x="32" y="42"/>
                  </a:cubicBezTo>
                  <a:cubicBezTo>
                    <a:pt x="40" y="36"/>
                    <a:pt x="46" y="30"/>
                    <a:pt x="51" y="23"/>
                  </a:cubicBezTo>
                  <a:cubicBezTo>
                    <a:pt x="55" y="17"/>
                    <a:pt x="59" y="8"/>
                    <a:pt x="62" y="0"/>
                  </a:cubicBezTo>
                  <a:cubicBezTo>
                    <a:pt x="62" y="1"/>
                    <a:pt x="62" y="1"/>
                    <a:pt x="62" y="1"/>
                  </a:cubicBezTo>
                  <a:cubicBezTo>
                    <a:pt x="61" y="1"/>
                    <a:pt x="61" y="2"/>
                    <a:pt x="61" y="2"/>
                  </a:cubicBezTo>
                  <a:cubicBezTo>
                    <a:pt x="51" y="26"/>
                    <a:pt x="35" y="42"/>
                    <a:pt x="9" y="5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2" name="Freeform 229"/>
            <p:cNvSpPr>
              <a:spLocks/>
            </p:cNvSpPr>
            <p:nvPr/>
          </p:nvSpPr>
          <p:spPr bwMode="auto">
            <a:xfrm>
              <a:off x="4378671" y="1627188"/>
              <a:ext cx="4763" cy="317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3" name="Freeform 230"/>
            <p:cNvSpPr>
              <a:spLocks/>
            </p:cNvSpPr>
            <p:nvPr/>
          </p:nvSpPr>
          <p:spPr bwMode="auto">
            <a:xfrm>
              <a:off x="4150071" y="1333500"/>
              <a:ext cx="466725" cy="288925"/>
            </a:xfrm>
            <a:custGeom>
              <a:avLst/>
              <a:gdLst>
                <a:gd name="T0" fmla="*/ 67 w 124"/>
                <a:gd name="T1" fmla="*/ 49 h 77"/>
                <a:gd name="T2" fmla="*/ 26 w 124"/>
                <a:gd name="T3" fmla="*/ 65 h 77"/>
                <a:gd name="T4" fmla="*/ 0 w 124"/>
                <a:gd name="T5" fmla="*/ 76 h 77"/>
                <a:gd name="T6" fmla="*/ 1 w 124"/>
                <a:gd name="T7" fmla="*/ 77 h 77"/>
                <a:gd name="T8" fmla="*/ 26 w 124"/>
                <a:gd name="T9" fmla="*/ 66 h 77"/>
                <a:gd name="T10" fmla="*/ 68 w 124"/>
                <a:gd name="T11" fmla="*/ 50 h 77"/>
                <a:gd name="T12" fmla="*/ 91 w 124"/>
                <a:gd name="T13" fmla="*/ 39 h 77"/>
                <a:gd name="T14" fmla="*/ 91 w 124"/>
                <a:gd name="T15" fmla="*/ 38 h 77"/>
                <a:gd name="T16" fmla="*/ 92 w 124"/>
                <a:gd name="T17" fmla="*/ 38 h 77"/>
                <a:gd name="T18" fmla="*/ 111 w 124"/>
                <a:gd name="T19" fmla="*/ 21 h 77"/>
                <a:gd name="T20" fmla="*/ 124 w 124"/>
                <a:gd name="T21" fmla="*/ 0 h 77"/>
                <a:gd name="T22" fmla="*/ 122 w 124"/>
                <a:gd name="T23" fmla="*/ 1 h 77"/>
                <a:gd name="T24" fmla="*/ 67 w 124"/>
                <a:gd name="T25" fmla="*/ 4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77">
                  <a:moveTo>
                    <a:pt x="67" y="49"/>
                  </a:moveTo>
                  <a:cubicBezTo>
                    <a:pt x="38" y="60"/>
                    <a:pt x="26" y="65"/>
                    <a:pt x="26" y="65"/>
                  </a:cubicBezTo>
                  <a:cubicBezTo>
                    <a:pt x="26" y="65"/>
                    <a:pt x="18" y="68"/>
                    <a:pt x="0" y="76"/>
                  </a:cubicBezTo>
                  <a:cubicBezTo>
                    <a:pt x="1" y="77"/>
                    <a:pt x="1" y="77"/>
                    <a:pt x="1" y="77"/>
                  </a:cubicBezTo>
                  <a:cubicBezTo>
                    <a:pt x="18" y="69"/>
                    <a:pt x="26" y="66"/>
                    <a:pt x="26" y="66"/>
                  </a:cubicBezTo>
                  <a:cubicBezTo>
                    <a:pt x="26" y="66"/>
                    <a:pt x="39" y="61"/>
                    <a:pt x="68" y="50"/>
                  </a:cubicBezTo>
                  <a:cubicBezTo>
                    <a:pt x="76" y="47"/>
                    <a:pt x="84" y="43"/>
                    <a:pt x="91" y="39"/>
                  </a:cubicBezTo>
                  <a:cubicBezTo>
                    <a:pt x="91" y="38"/>
                    <a:pt x="91" y="38"/>
                    <a:pt x="91" y="38"/>
                  </a:cubicBezTo>
                  <a:cubicBezTo>
                    <a:pt x="92" y="38"/>
                    <a:pt x="92" y="38"/>
                    <a:pt x="92" y="38"/>
                  </a:cubicBezTo>
                  <a:cubicBezTo>
                    <a:pt x="99" y="33"/>
                    <a:pt x="105" y="27"/>
                    <a:pt x="111" y="21"/>
                  </a:cubicBezTo>
                  <a:cubicBezTo>
                    <a:pt x="116" y="15"/>
                    <a:pt x="120" y="8"/>
                    <a:pt x="124" y="0"/>
                  </a:cubicBezTo>
                  <a:cubicBezTo>
                    <a:pt x="122" y="1"/>
                    <a:pt x="122" y="1"/>
                    <a:pt x="122" y="1"/>
                  </a:cubicBezTo>
                  <a:cubicBezTo>
                    <a:pt x="111" y="24"/>
                    <a:pt x="94" y="39"/>
                    <a:pt x="67" y="4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4" name="Freeform 231"/>
            <p:cNvSpPr>
              <a:spLocks/>
            </p:cNvSpPr>
            <p:nvPr/>
          </p:nvSpPr>
          <p:spPr bwMode="auto">
            <a:xfrm>
              <a:off x="4491384" y="1476375"/>
              <a:ext cx="4763" cy="317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5" name="Freeform 232"/>
            <p:cNvSpPr>
              <a:spLocks/>
            </p:cNvSpPr>
            <p:nvPr/>
          </p:nvSpPr>
          <p:spPr bwMode="auto">
            <a:xfrm>
              <a:off x="4070696" y="1195388"/>
              <a:ext cx="669925" cy="379413"/>
            </a:xfrm>
            <a:custGeom>
              <a:avLst/>
              <a:gdLst>
                <a:gd name="T0" fmla="*/ 118 w 178"/>
                <a:gd name="T1" fmla="*/ 47 h 101"/>
                <a:gd name="T2" fmla="*/ 76 w 178"/>
                <a:gd name="T3" fmla="*/ 61 h 101"/>
                <a:gd name="T4" fmla="*/ 33 w 178"/>
                <a:gd name="T5" fmla="*/ 77 h 101"/>
                <a:gd name="T6" fmla="*/ 10 w 178"/>
                <a:gd name="T7" fmla="*/ 91 h 101"/>
                <a:gd name="T8" fmla="*/ 10 w 178"/>
                <a:gd name="T9" fmla="*/ 92 h 101"/>
                <a:gd name="T10" fmla="*/ 9 w 178"/>
                <a:gd name="T11" fmla="*/ 92 h 101"/>
                <a:gd name="T12" fmla="*/ 0 w 178"/>
                <a:gd name="T13" fmla="*/ 100 h 101"/>
                <a:gd name="T14" fmla="*/ 1 w 178"/>
                <a:gd name="T15" fmla="*/ 100 h 101"/>
                <a:gd name="T16" fmla="*/ 1 w 178"/>
                <a:gd name="T17" fmla="*/ 101 h 101"/>
                <a:gd name="T18" fmla="*/ 34 w 178"/>
                <a:gd name="T19" fmla="*/ 78 h 101"/>
                <a:gd name="T20" fmla="*/ 76 w 178"/>
                <a:gd name="T21" fmla="*/ 62 h 101"/>
                <a:gd name="T22" fmla="*/ 118 w 178"/>
                <a:gd name="T23" fmla="*/ 48 h 101"/>
                <a:gd name="T24" fmla="*/ 143 w 178"/>
                <a:gd name="T25" fmla="*/ 38 h 101"/>
                <a:gd name="T26" fmla="*/ 144 w 178"/>
                <a:gd name="T27" fmla="*/ 36 h 101"/>
                <a:gd name="T28" fmla="*/ 145 w 178"/>
                <a:gd name="T29" fmla="*/ 37 h 101"/>
                <a:gd name="T30" fmla="*/ 145 w 178"/>
                <a:gd name="T31" fmla="*/ 37 h 101"/>
                <a:gd name="T32" fmla="*/ 163 w 178"/>
                <a:gd name="T33" fmla="*/ 22 h 101"/>
                <a:gd name="T34" fmla="*/ 178 w 178"/>
                <a:gd name="T35" fmla="*/ 0 h 101"/>
                <a:gd name="T36" fmla="*/ 177 w 178"/>
                <a:gd name="T37" fmla="*/ 1 h 101"/>
                <a:gd name="T38" fmla="*/ 176 w 178"/>
                <a:gd name="T39" fmla="*/ 2 h 101"/>
                <a:gd name="T40" fmla="*/ 118 w 178"/>
                <a:gd name="T41"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8" h="101">
                  <a:moveTo>
                    <a:pt x="118" y="47"/>
                  </a:moveTo>
                  <a:cubicBezTo>
                    <a:pt x="89" y="56"/>
                    <a:pt x="76" y="61"/>
                    <a:pt x="76" y="61"/>
                  </a:cubicBezTo>
                  <a:cubicBezTo>
                    <a:pt x="76" y="61"/>
                    <a:pt x="63" y="64"/>
                    <a:pt x="33" y="77"/>
                  </a:cubicBezTo>
                  <a:cubicBezTo>
                    <a:pt x="24" y="81"/>
                    <a:pt x="17" y="85"/>
                    <a:pt x="10" y="91"/>
                  </a:cubicBezTo>
                  <a:cubicBezTo>
                    <a:pt x="10" y="91"/>
                    <a:pt x="10" y="91"/>
                    <a:pt x="10" y="92"/>
                  </a:cubicBezTo>
                  <a:cubicBezTo>
                    <a:pt x="9" y="92"/>
                    <a:pt x="9" y="92"/>
                    <a:pt x="9" y="92"/>
                  </a:cubicBezTo>
                  <a:cubicBezTo>
                    <a:pt x="6" y="94"/>
                    <a:pt x="3" y="97"/>
                    <a:pt x="0" y="100"/>
                  </a:cubicBezTo>
                  <a:cubicBezTo>
                    <a:pt x="1" y="100"/>
                    <a:pt x="1" y="100"/>
                    <a:pt x="1" y="100"/>
                  </a:cubicBezTo>
                  <a:cubicBezTo>
                    <a:pt x="1" y="101"/>
                    <a:pt x="1" y="101"/>
                    <a:pt x="1" y="101"/>
                  </a:cubicBezTo>
                  <a:cubicBezTo>
                    <a:pt x="10" y="91"/>
                    <a:pt x="21" y="84"/>
                    <a:pt x="34" y="78"/>
                  </a:cubicBezTo>
                  <a:cubicBezTo>
                    <a:pt x="63" y="65"/>
                    <a:pt x="76" y="62"/>
                    <a:pt x="76" y="62"/>
                  </a:cubicBezTo>
                  <a:cubicBezTo>
                    <a:pt x="76" y="62"/>
                    <a:pt x="89" y="57"/>
                    <a:pt x="118" y="48"/>
                  </a:cubicBezTo>
                  <a:cubicBezTo>
                    <a:pt x="127" y="46"/>
                    <a:pt x="136" y="42"/>
                    <a:pt x="143" y="38"/>
                  </a:cubicBezTo>
                  <a:cubicBezTo>
                    <a:pt x="143" y="37"/>
                    <a:pt x="143" y="37"/>
                    <a:pt x="144" y="36"/>
                  </a:cubicBezTo>
                  <a:cubicBezTo>
                    <a:pt x="145" y="37"/>
                    <a:pt x="145" y="37"/>
                    <a:pt x="145" y="37"/>
                  </a:cubicBezTo>
                  <a:cubicBezTo>
                    <a:pt x="145" y="37"/>
                    <a:pt x="145" y="37"/>
                    <a:pt x="145" y="37"/>
                  </a:cubicBezTo>
                  <a:cubicBezTo>
                    <a:pt x="152" y="33"/>
                    <a:pt x="158" y="28"/>
                    <a:pt x="163" y="22"/>
                  </a:cubicBezTo>
                  <a:cubicBezTo>
                    <a:pt x="169" y="16"/>
                    <a:pt x="174" y="8"/>
                    <a:pt x="178" y="0"/>
                  </a:cubicBezTo>
                  <a:cubicBezTo>
                    <a:pt x="177" y="1"/>
                    <a:pt x="177" y="1"/>
                    <a:pt x="177" y="1"/>
                  </a:cubicBezTo>
                  <a:cubicBezTo>
                    <a:pt x="176" y="2"/>
                    <a:pt x="176" y="2"/>
                    <a:pt x="176" y="2"/>
                  </a:cubicBezTo>
                  <a:cubicBezTo>
                    <a:pt x="163" y="25"/>
                    <a:pt x="146" y="39"/>
                    <a:pt x="118" y="4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6" name="Freeform 233"/>
            <p:cNvSpPr>
              <a:spLocks/>
            </p:cNvSpPr>
            <p:nvPr/>
          </p:nvSpPr>
          <p:spPr bwMode="auto">
            <a:xfrm>
              <a:off x="4608859" y="1330325"/>
              <a:ext cx="7938" cy="6350"/>
            </a:xfrm>
            <a:custGeom>
              <a:avLst/>
              <a:gdLst>
                <a:gd name="T0" fmla="*/ 1 w 2"/>
                <a:gd name="T1" fmla="*/ 0 h 2"/>
                <a:gd name="T2" fmla="*/ 0 w 2"/>
                <a:gd name="T3" fmla="*/ 2 h 2"/>
                <a:gd name="T4" fmla="*/ 2 w 2"/>
                <a:gd name="T5" fmla="*/ 1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2"/>
                  </a:cubicBezTo>
                  <a:cubicBezTo>
                    <a:pt x="2" y="1"/>
                    <a:pt x="2" y="1"/>
                    <a:pt x="2" y="1"/>
                  </a:cubicBezTo>
                  <a:cubicBezTo>
                    <a:pt x="2" y="1"/>
                    <a:pt x="2" y="1"/>
                    <a:pt x="2"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7" name="Freeform 234"/>
            <p:cNvSpPr>
              <a:spLocks/>
            </p:cNvSpPr>
            <p:nvPr/>
          </p:nvSpPr>
          <p:spPr bwMode="auto">
            <a:xfrm>
              <a:off x="4100859" y="1066800"/>
              <a:ext cx="774700" cy="473075"/>
            </a:xfrm>
            <a:custGeom>
              <a:avLst/>
              <a:gdLst>
                <a:gd name="T0" fmla="*/ 206 w 206"/>
                <a:gd name="T1" fmla="*/ 0 h 126"/>
                <a:gd name="T2" fmla="*/ 204 w 206"/>
                <a:gd name="T3" fmla="*/ 1 h 126"/>
                <a:gd name="T4" fmla="*/ 143 w 206"/>
                <a:gd name="T5" fmla="*/ 43 h 126"/>
                <a:gd name="T6" fmla="*/ 100 w 206"/>
                <a:gd name="T7" fmla="*/ 54 h 126"/>
                <a:gd name="T8" fmla="*/ 57 w 206"/>
                <a:gd name="T9" fmla="*/ 67 h 126"/>
                <a:gd name="T10" fmla="*/ 0 w 206"/>
                <a:gd name="T11" fmla="*/ 125 h 126"/>
                <a:gd name="T12" fmla="*/ 1 w 206"/>
                <a:gd name="T13" fmla="*/ 126 h 126"/>
                <a:gd name="T14" fmla="*/ 2 w 206"/>
                <a:gd name="T15" fmla="*/ 125 h 126"/>
                <a:gd name="T16" fmla="*/ 57 w 206"/>
                <a:gd name="T17" fmla="*/ 69 h 126"/>
                <a:gd name="T18" fmla="*/ 101 w 206"/>
                <a:gd name="T19" fmla="*/ 55 h 126"/>
                <a:gd name="T20" fmla="*/ 144 w 206"/>
                <a:gd name="T21" fmla="*/ 44 h 126"/>
                <a:gd name="T22" fmla="*/ 168 w 206"/>
                <a:gd name="T23" fmla="*/ 36 h 126"/>
                <a:gd name="T24" fmla="*/ 168 w 206"/>
                <a:gd name="T25" fmla="*/ 35 h 126"/>
                <a:gd name="T26" fmla="*/ 169 w 206"/>
                <a:gd name="T27" fmla="*/ 35 h 126"/>
                <a:gd name="T28" fmla="*/ 190 w 206"/>
                <a:gd name="T29" fmla="*/ 21 h 126"/>
                <a:gd name="T30" fmla="*/ 206 w 206"/>
                <a:gd name="T3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6" h="126">
                  <a:moveTo>
                    <a:pt x="206" y="0"/>
                  </a:moveTo>
                  <a:cubicBezTo>
                    <a:pt x="204" y="1"/>
                    <a:pt x="204" y="1"/>
                    <a:pt x="204" y="1"/>
                  </a:cubicBezTo>
                  <a:cubicBezTo>
                    <a:pt x="190" y="23"/>
                    <a:pt x="172" y="36"/>
                    <a:pt x="143" y="43"/>
                  </a:cubicBezTo>
                  <a:cubicBezTo>
                    <a:pt x="113" y="50"/>
                    <a:pt x="100" y="54"/>
                    <a:pt x="100" y="54"/>
                  </a:cubicBezTo>
                  <a:cubicBezTo>
                    <a:pt x="100" y="54"/>
                    <a:pt x="87" y="57"/>
                    <a:pt x="57" y="67"/>
                  </a:cubicBezTo>
                  <a:cubicBezTo>
                    <a:pt x="28" y="78"/>
                    <a:pt x="9" y="98"/>
                    <a:pt x="0" y="125"/>
                  </a:cubicBezTo>
                  <a:cubicBezTo>
                    <a:pt x="1" y="126"/>
                    <a:pt x="1" y="126"/>
                    <a:pt x="1" y="126"/>
                  </a:cubicBezTo>
                  <a:cubicBezTo>
                    <a:pt x="1" y="125"/>
                    <a:pt x="2" y="125"/>
                    <a:pt x="2" y="125"/>
                  </a:cubicBezTo>
                  <a:cubicBezTo>
                    <a:pt x="11" y="98"/>
                    <a:pt x="29" y="79"/>
                    <a:pt x="57" y="69"/>
                  </a:cubicBezTo>
                  <a:cubicBezTo>
                    <a:pt x="87" y="58"/>
                    <a:pt x="100" y="55"/>
                    <a:pt x="101" y="55"/>
                  </a:cubicBezTo>
                  <a:cubicBezTo>
                    <a:pt x="101" y="55"/>
                    <a:pt x="114" y="51"/>
                    <a:pt x="144" y="44"/>
                  </a:cubicBezTo>
                  <a:cubicBezTo>
                    <a:pt x="152" y="42"/>
                    <a:pt x="161" y="39"/>
                    <a:pt x="168" y="36"/>
                  </a:cubicBezTo>
                  <a:cubicBezTo>
                    <a:pt x="168" y="35"/>
                    <a:pt x="168" y="35"/>
                    <a:pt x="168" y="35"/>
                  </a:cubicBezTo>
                  <a:cubicBezTo>
                    <a:pt x="169" y="35"/>
                    <a:pt x="169" y="35"/>
                    <a:pt x="169" y="35"/>
                  </a:cubicBezTo>
                  <a:cubicBezTo>
                    <a:pt x="177" y="31"/>
                    <a:pt x="184" y="27"/>
                    <a:pt x="190" y="21"/>
                  </a:cubicBezTo>
                  <a:cubicBezTo>
                    <a:pt x="196" y="15"/>
                    <a:pt x="201" y="8"/>
                    <a:pt x="206"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8" name="Freeform 235"/>
            <p:cNvSpPr>
              <a:spLocks/>
            </p:cNvSpPr>
            <p:nvPr/>
          </p:nvSpPr>
          <p:spPr bwMode="auto">
            <a:xfrm>
              <a:off x="4105621" y="1536700"/>
              <a:ext cx="3175" cy="317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59" name="Freeform 236"/>
            <p:cNvSpPr>
              <a:spLocks/>
            </p:cNvSpPr>
            <p:nvPr/>
          </p:nvSpPr>
          <p:spPr bwMode="auto">
            <a:xfrm>
              <a:off x="4732684" y="1198563"/>
              <a:ext cx="3175" cy="317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0" name="Freeform 237"/>
            <p:cNvSpPr>
              <a:spLocks/>
            </p:cNvSpPr>
            <p:nvPr/>
          </p:nvSpPr>
          <p:spPr bwMode="auto">
            <a:xfrm>
              <a:off x="4889846" y="134938"/>
              <a:ext cx="1168400" cy="785813"/>
            </a:xfrm>
            <a:custGeom>
              <a:avLst/>
              <a:gdLst>
                <a:gd name="T0" fmla="*/ 248 w 311"/>
                <a:gd name="T1" fmla="*/ 15 h 209"/>
                <a:gd name="T2" fmla="*/ 199 w 311"/>
                <a:gd name="T3" fmla="*/ 33 h 209"/>
                <a:gd name="T4" fmla="*/ 199 w 311"/>
                <a:gd name="T5" fmla="*/ 34 h 209"/>
                <a:gd name="T6" fmla="*/ 148 w 311"/>
                <a:gd name="T7" fmla="*/ 56 h 209"/>
                <a:gd name="T8" fmla="*/ 100 w 311"/>
                <a:gd name="T9" fmla="*/ 81 h 209"/>
                <a:gd name="T10" fmla="*/ 55 w 311"/>
                <a:gd name="T11" fmla="*/ 108 h 209"/>
                <a:gd name="T12" fmla="*/ 10 w 311"/>
                <a:gd name="T13" fmla="*/ 139 h 209"/>
                <a:gd name="T14" fmla="*/ 11 w 311"/>
                <a:gd name="T15" fmla="*/ 139 h 209"/>
                <a:gd name="T16" fmla="*/ 0 w 311"/>
                <a:gd name="T17" fmla="*/ 144 h 209"/>
                <a:gd name="T18" fmla="*/ 0 w 311"/>
                <a:gd name="T19" fmla="*/ 144 h 209"/>
                <a:gd name="T20" fmla="*/ 0 w 311"/>
                <a:gd name="T21" fmla="*/ 145 h 209"/>
                <a:gd name="T22" fmla="*/ 14 w 311"/>
                <a:gd name="T23" fmla="*/ 163 h 209"/>
                <a:gd name="T24" fmla="*/ 15 w 311"/>
                <a:gd name="T25" fmla="*/ 164 h 209"/>
                <a:gd name="T26" fmla="*/ 36 w 311"/>
                <a:gd name="T27" fmla="*/ 191 h 209"/>
                <a:gd name="T28" fmla="*/ 37 w 311"/>
                <a:gd name="T29" fmla="*/ 193 h 209"/>
                <a:gd name="T30" fmla="*/ 48 w 311"/>
                <a:gd name="T31" fmla="*/ 208 h 209"/>
                <a:gd name="T32" fmla="*/ 49 w 311"/>
                <a:gd name="T33" fmla="*/ 209 h 209"/>
                <a:gd name="T34" fmla="*/ 49 w 311"/>
                <a:gd name="T35" fmla="*/ 209 h 209"/>
                <a:gd name="T36" fmla="*/ 49 w 311"/>
                <a:gd name="T37" fmla="*/ 209 h 209"/>
                <a:gd name="T38" fmla="*/ 54 w 311"/>
                <a:gd name="T39" fmla="*/ 206 h 209"/>
                <a:gd name="T40" fmla="*/ 73 w 311"/>
                <a:gd name="T41" fmla="*/ 188 h 209"/>
                <a:gd name="T42" fmla="*/ 95 w 311"/>
                <a:gd name="T43" fmla="*/ 177 h 209"/>
                <a:gd name="T44" fmla="*/ 114 w 311"/>
                <a:gd name="T45" fmla="*/ 161 h 209"/>
                <a:gd name="T46" fmla="*/ 138 w 311"/>
                <a:gd name="T47" fmla="*/ 152 h 209"/>
                <a:gd name="T48" fmla="*/ 157 w 311"/>
                <a:gd name="T49" fmla="*/ 137 h 209"/>
                <a:gd name="T50" fmla="*/ 180 w 311"/>
                <a:gd name="T51" fmla="*/ 129 h 209"/>
                <a:gd name="T52" fmla="*/ 201 w 311"/>
                <a:gd name="T53" fmla="*/ 115 h 209"/>
                <a:gd name="T54" fmla="*/ 225 w 311"/>
                <a:gd name="T55" fmla="*/ 109 h 209"/>
                <a:gd name="T56" fmla="*/ 247 w 311"/>
                <a:gd name="T57" fmla="*/ 96 h 209"/>
                <a:gd name="T58" fmla="*/ 271 w 311"/>
                <a:gd name="T59" fmla="*/ 92 h 209"/>
                <a:gd name="T60" fmla="*/ 293 w 311"/>
                <a:gd name="T61" fmla="*/ 81 h 209"/>
                <a:gd name="T62" fmla="*/ 311 w 311"/>
                <a:gd name="T63" fmla="*/ 79 h 209"/>
                <a:gd name="T64" fmla="*/ 310 w 311"/>
                <a:gd name="T65" fmla="*/ 78 h 209"/>
                <a:gd name="T66" fmla="*/ 305 w 311"/>
                <a:gd name="T67" fmla="*/ 59 h 209"/>
                <a:gd name="T68" fmla="*/ 305 w 311"/>
                <a:gd name="T69" fmla="*/ 57 h 209"/>
                <a:gd name="T70" fmla="*/ 295 w 311"/>
                <a:gd name="T71" fmla="*/ 25 h 209"/>
                <a:gd name="T72" fmla="*/ 295 w 311"/>
                <a:gd name="T73" fmla="*/ 23 h 209"/>
                <a:gd name="T74" fmla="*/ 289 w 311"/>
                <a:gd name="T75" fmla="*/ 1 h 209"/>
                <a:gd name="T76" fmla="*/ 288 w 311"/>
                <a:gd name="T77" fmla="*/ 0 h 209"/>
                <a:gd name="T78" fmla="*/ 288 w 311"/>
                <a:gd name="T79" fmla="*/ 0 h 209"/>
                <a:gd name="T80" fmla="*/ 248 w 311"/>
                <a:gd name="T81" fmla="*/ 1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1" h="209">
                  <a:moveTo>
                    <a:pt x="248" y="15"/>
                  </a:moveTo>
                  <a:cubicBezTo>
                    <a:pt x="230" y="16"/>
                    <a:pt x="214" y="22"/>
                    <a:pt x="199" y="33"/>
                  </a:cubicBezTo>
                  <a:cubicBezTo>
                    <a:pt x="199" y="34"/>
                    <a:pt x="199" y="34"/>
                    <a:pt x="199" y="34"/>
                  </a:cubicBezTo>
                  <a:cubicBezTo>
                    <a:pt x="181" y="35"/>
                    <a:pt x="163" y="43"/>
                    <a:pt x="148" y="56"/>
                  </a:cubicBezTo>
                  <a:cubicBezTo>
                    <a:pt x="130" y="59"/>
                    <a:pt x="114" y="67"/>
                    <a:pt x="100" y="81"/>
                  </a:cubicBezTo>
                  <a:cubicBezTo>
                    <a:pt x="83" y="85"/>
                    <a:pt x="67" y="94"/>
                    <a:pt x="55" y="108"/>
                  </a:cubicBezTo>
                  <a:cubicBezTo>
                    <a:pt x="37" y="113"/>
                    <a:pt x="22" y="123"/>
                    <a:pt x="10" y="139"/>
                  </a:cubicBezTo>
                  <a:cubicBezTo>
                    <a:pt x="11" y="139"/>
                    <a:pt x="11" y="139"/>
                    <a:pt x="11" y="139"/>
                  </a:cubicBezTo>
                  <a:cubicBezTo>
                    <a:pt x="7" y="140"/>
                    <a:pt x="3" y="142"/>
                    <a:pt x="0" y="144"/>
                  </a:cubicBezTo>
                  <a:cubicBezTo>
                    <a:pt x="0" y="144"/>
                    <a:pt x="0" y="144"/>
                    <a:pt x="0" y="144"/>
                  </a:cubicBezTo>
                  <a:cubicBezTo>
                    <a:pt x="0" y="145"/>
                    <a:pt x="0" y="145"/>
                    <a:pt x="0" y="145"/>
                  </a:cubicBezTo>
                  <a:cubicBezTo>
                    <a:pt x="14" y="163"/>
                    <a:pt x="14" y="163"/>
                    <a:pt x="14" y="163"/>
                  </a:cubicBezTo>
                  <a:cubicBezTo>
                    <a:pt x="15" y="164"/>
                    <a:pt x="15" y="164"/>
                    <a:pt x="15" y="164"/>
                  </a:cubicBezTo>
                  <a:cubicBezTo>
                    <a:pt x="36" y="191"/>
                    <a:pt x="36" y="191"/>
                    <a:pt x="36" y="191"/>
                  </a:cubicBezTo>
                  <a:cubicBezTo>
                    <a:pt x="37" y="193"/>
                    <a:pt x="37" y="193"/>
                    <a:pt x="37" y="193"/>
                  </a:cubicBezTo>
                  <a:cubicBezTo>
                    <a:pt x="48" y="208"/>
                    <a:pt x="48" y="208"/>
                    <a:pt x="48" y="208"/>
                  </a:cubicBezTo>
                  <a:cubicBezTo>
                    <a:pt x="49" y="209"/>
                    <a:pt x="49" y="209"/>
                    <a:pt x="49" y="209"/>
                  </a:cubicBezTo>
                  <a:cubicBezTo>
                    <a:pt x="49" y="209"/>
                    <a:pt x="49" y="209"/>
                    <a:pt x="49" y="209"/>
                  </a:cubicBezTo>
                  <a:cubicBezTo>
                    <a:pt x="49" y="209"/>
                    <a:pt x="49" y="209"/>
                    <a:pt x="49" y="209"/>
                  </a:cubicBezTo>
                  <a:cubicBezTo>
                    <a:pt x="51" y="208"/>
                    <a:pt x="53" y="207"/>
                    <a:pt x="54" y="206"/>
                  </a:cubicBezTo>
                  <a:cubicBezTo>
                    <a:pt x="61" y="201"/>
                    <a:pt x="67" y="194"/>
                    <a:pt x="73" y="188"/>
                  </a:cubicBezTo>
                  <a:cubicBezTo>
                    <a:pt x="81" y="185"/>
                    <a:pt x="88" y="182"/>
                    <a:pt x="95" y="177"/>
                  </a:cubicBezTo>
                  <a:cubicBezTo>
                    <a:pt x="102" y="173"/>
                    <a:pt x="109" y="167"/>
                    <a:pt x="114" y="161"/>
                  </a:cubicBezTo>
                  <a:cubicBezTo>
                    <a:pt x="123" y="159"/>
                    <a:pt x="130" y="156"/>
                    <a:pt x="138" y="152"/>
                  </a:cubicBezTo>
                  <a:cubicBezTo>
                    <a:pt x="145" y="148"/>
                    <a:pt x="151" y="143"/>
                    <a:pt x="157" y="137"/>
                  </a:cubicBezTo>
                  <a:cubicBezTo>
                    <a:pt x="165" y="135"/>
                    <a:pt x="173" y="133"/>
                    <a:pt x="180" y="129"/>
                  </a:cubicBezTo>
                  <a:cubicBezTo>
                    <a:pt x="187" y="126"/>
                    <a:pt x="195" y="121"/>
                    <a:pt x="201" y="115"/>
                  </a:cubicBezTo>
                  <a:cubicBezTo>
                    <a:pt x="210" y="114"/>
                    <a:pt x="217" y="112"/>
                    <a:pt x="225" y="109"/>
                  </a:cubicBezTo>
                  <a:cubicBezTo>
                    <a:pt x="232" y="106"/>
                    <a:pt x="240" y="101"/>
                    <a:pt x="247" y="96"/>
                  </a:cubicBezTo>
                  <a:cubicBezTo>
                    <a:pt x="256" y="96"/>
                    <a:pt x="264" y="94"/>
                    <a:pt x="271" y="92"/>
                  </a:cubicBezTo>
                  <a:cubicBezTo>
                    <a:pt x="279" y="89"/>
                    <a:pt x="286" y="85"/>
                    <a:pt x="293" y="81"/>
                  </a:cubicBezTo>
                  <a:cubicBezTo>
                    <a:pt x="299" y="81"/>
                    <a:pt x="305" y="80"/>
                    <a:pt x="311" y="79"/>
                  </a:cubicBezTo>
                  <a:cubicBezTo>
                    <a:pt x="310" y="78"/>
                    <a:pt x="310" y="78"/>
                    <a:pt x="310" y="78"/>
                  </a:cubicBezTo>
                  <a:cubicBezTo>
                    <a:pt x="305" y="59"/>
                    <a:pt x="305" y="59"/>
                    <a:pt x="305" y="59"/>
                  </a:cubicBezTo>
                  <a:cubicBezTo>
                    <a:pt x="305" y="57"/>
                    <a:pt x="305" y="57"/>
                    <a:pt x="305" y="57"/>
                  </a:cubicBezTo>
                  <a:cubicBezTo>
                    <a:pt x="295" y="25"/>
                    <a:pt x="295" y="25"/>
                    <a:pt x="295" y="25"/>
                  </a:cubicBezTo>
                  <a:cubicBezTo>
                    <a:pt x="295" y="23"/>
                    <a:pt x="295" y="23"/>
                    <a:pt x="295" y="23"/>
                  </a:cubicBezTo>
                  <a:cubicBezTo>
                    <a:pt x="289" y="1"/>
                    <a:pt x="289" y="1"/>
                    <a:pt x="289" y="1"/>
                  </a:cubicBezTo>
                  <a:cubicBezTo>
                    <a:pt x="288" y="0"/>
                    <a:pt x="288" y="0"/>
                    <a:pt x="288" y="0"/>
                  </a:cubicBezTo>
                  <a:cubicBezTo>
                    <a:pt x="288" y="0"/>
                    <a:pt x="288" y="0"/>
                    <a:pt x="288" y="0"/>
                  </a:cubicBezTo>
                  <a:cubicBezTo>
                    <a:pt x="274" y="1"/>
                    <a:pt x="261" y="6"/>
                    <a:pt x="248" y="15"/>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1" name="Freeform 238"/>
            <p:cNvSpPr>
              <a:spLocks/>
            </p:cNvSpPr>
            <p:nvPr/>
          </p:nvSpPr>
          <p:spPr bwMode="auto">
            <a:xfrm>
              <a:off x="5096221" y="423863"/>
              <a:ext cx="895350" cy="120650"/>
            </a:xfrm>
            <a:custGeom>
              <a:avLst/>
              <a:gdLst>
                <a:gd name="T0" fmla="*/ 76 w 238"/>
                <a:gd name="T1" fmla="*/ 3 h 32"/>
                <a:gd name="T2" fmla="*/ 121 w 238"/>
                <a:gd name="T3" fmla="*/ 8 h 32"/>
                <a:gd name="T4" fmla="*/ 164 w 238"/>
                <a:gd name="T5" fmla="*/ 17 h 32"/>
                <a:gd name="T6" fmla="*/ 216 w 238"/>
                <a:gd name="T7" fmla="*/ 15 h 32"/>
                <a:gd name="T8" fmla="*/ 238 w 238"/>
                <a:gd name="T9" fmla="*/ 4 h 32"/>
                <a:gd name="T10" fmla="*/ 236 w 238"/>
                <a:gd name="T11" fmla="*/ 4 h 32"/>
                <a:gd name="T12" fmla="*/ 164 w 238"/>
                <a:gd name="T13" fmla="*/ 15 h 32"/>
                <a:gd name="T14" fmla="*/ 121 w 238"/>
                <a:gd name="T15" fmla="*/ 7 h 32"/>
                <a:gd name="T16" fmla="*/ 76 w 238"/>
                <a:gd name="T17" fmla="*/ 1 h 32"/>
                <a:gd name="T18" fmla="*/ 48 w 238"/>
                <a:gd name="T19" fmla="*/ 3 h 32"/>
                <a:gd name="T20" fmla="*/ 46 w 238"/>
                <a:gd name="T21" fmla="*/ 4 h 32"/>
                <a:gd name="T22" fmla="*/ 45 w 238"/>
                <a:gd name="T23" fmla="*/ 4 h 32"/>
                <a:gd name="T24" fmla="*/ 45 w 238"/>
                <a:gd name="T25" fmla="*/ 4 h 32"/>
                <a:gd name="T26" fmla="*/ 0 w 238"/>
                <a:gd name="T27" fmla="*/ 32 h 32"/>
                <a:gd name="T28" fmla="*/ 1 w 238"/>
                <a:gd name="T29" fmla="*/ 31 h 32"/>
                <a:gd name="T30" fmla="*/ 76 w 238"/>
                <a:gd name="T3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8" h="32">
                  <a:moveTo>
                    <a:pt x="76" y="3"/>
                  </a:moveTo>
                  <a:cubicBezTo>
                    <a:pt x="108" y="5"/>
                    <a:pt x="120" y="9"/>
                    <a:pt x="121" y="8"/>
                  </a:cubicBezTo>
                  <a:cubicBezTo>
                    <a:pt x="121" y="9"/>
                    <a:pt x="134" y="11"/>
                    <a:pt x="164" y="17"/>
                  </a:cubicBezTo>
                  <a:cubicBezTo>
                    <a:pt x="184" y="21"/>
                    <a:pt x="201" y="20"/>
                    <a:pt x="216" y="15"/>
                  </a:cubicBezTo>
                  <a:cubicBezTo>
                    <a:pt x="224" y="12"/>
                    <a:pt x="231" y="8"/>
                    <a:pt x="238" y="4"/>
                  </a:cubicBezTo>
                  <a:cubicBezTo>
                    <a:pt x="236" y="4"/>
                    <a:pt x="236" y="4"/>
                    <a:pt x="236" y="4"/>
                  </a:cubicBezTo>
                  <a:cubicBezTo>
                    <a:pt x="214" y="18"/>
                    <a:pt x="192" y="21"/>
                    <a:pt x="164" y="15"/>
                  </a:cubicBezTo>
                  <a:cubicBezTo>
                    <a:pt x="134" y="9"/>
                    <a:pt x="121" y="7"/>
                    <a:pt x="121" y="7"/>
                  </a:cubicBezTo>
                  <a:cubicBezTo>
                    <a:pt x="121" y="7"/>
                    <a:pt x="108" y="4"/>
                    <a:pt x="76" y="1"/>
                  </a:cubicBezTo>
                  <a:cubicBezTo>
                    <a:pt x="66" y="1"/>
                    <a:pt x="57" y="1"/>
                    <a:pt x="48" y="3"/>
                  </a:cubicBezTo>
                  <a:cubicBezTo>
                    <a:pt x="46" y="4"/>
                    <a:pt x="46" y="4"/>
                    <a:pt x="46" y="4"/>
                  </a:cubicBezTo>
                  <a:cubicBezTo>
                    <a:pt x="45" y="4"/>
                    <a:pt x="45" y="4"/>
                    <a:pt x="45" y="4"/>
                  </a:cubicBezTo>
                  <a:cubicBezTo>
                    <a:pt x="45" y="4"/>
                    <a:pt x="45" y="4"/>
                    <a:pt x="45" y="4"/>
                  </a:cubicBezTo>
                  <a:cubicBezTo>
                    <a:pt x="28" y="8"/>
                    <a:pt x="12" y="18"/>
                    <a:pt x="0" y="32"/>
                  </a:cubicBezTo>
                  <a:cubicBezTo>
                    <a:pt x="1" y="31"/>
                    <a:pt x="1" y="31"/>
                    <a:pt x="1" y="31"/>
                  </a:cubicBezTo>
                  <a:cubicBezTo>
                    <a:pt x="21" y="10"/>
                    <a:pt x="45" y="0"/>
                    <a:pt x="76" y="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2" name="Freeform 239"/>
            <p:cNvSpPr>
              <a:spLocks/>
            </p:cNvSpPr>
            <p:nvPr/>
          </p:nvSpPr>
          <p:spPr bwMode="auto">
            <a:xfrm>
              <a:off x="5266084" y="334963"/>
              <a:ext cx="792163" cy="104775"/>
            </a:xfrm>
            <a:custGeom>
              <a:avLst/>
              <a:gdLst>
                <a:gd name="T0" fmla="*/ 211 w 211"/>
                <a:gd name="T1" fmla="*/ 26 h 28"/>
                <a:gd name="T2" fmla="*/ 210 w 211"/>
                <a:gd name="T3" fmla="*/ 25 h 28"/>
                <a:gd name="T4" fmla="*/ 165 w 211"/>
                <a:gd name="T5" fmla="*/ 22 h 28"/>
                <a:gd name="T6" fmla="*/ 122 w 211"/>
                <a:gd name="T7" fmla="*/ 11 h 28"/>
                <a:gd name="T8" fmla="*/ 78 w 211"/>
                <a:gd name="T9" fmla="*/ 3 h 28"/>
                <a:gd name="T10" fmla="*/ 50 w 211"/>
                <a:gd name="T11" fmla="*/ 3 h 28"/>
                <a:gd name="T12" fmla="*/ 50 w 211"/>
                <a:gd name="T13" fmla="*/ 3 h 28"/>
                <a:gd name="T14" fmla="*/ 49 w 211"/>
                <a:gd name="T15" fmla="*/ 3 h 28"/>
                <a:gd name="T16" fmla="*/ 0 w 211"/>
                <a:gd name="T17" fmla="*/ 28 h 28"/>
                <a:gd name="T18" fmla="*/ 3 w 211"/>
                <a:gd name="T19" fmla="*/ 27 h 28"/>
                <a:gd name="T20" fmla="*/ 77 w 211"/>
                <a:gd name="T21" fmla="*/ 4 h 28"/>
                <a:gd name="T22" fmla="*/ 122 w 211"/>
                <a:gd name="T23" fmla="*/ 13 h 28"/>
                <a:gd name="T24" fmla="*/ 165 w 211"/>
                <a:gd name="T25" fmla="*/ 23 h 28"/>
                <a:gd name="T26" fmla="*/ 191 w 211"/>
                <a:gd name="T27" fmla="*/ 28 h 28"/>
                <a:gd name="T28" fmla="*/ 193 w 211"/>
                <a:gd name="T29" fmla="*/ 26 h 28"/>
                <a:gd name="T30" fmla="*/ 193 w 211"/>
                <a:gd name="T31" fmla="*/ 28 h 28"/>
                <a:gd name="T32" fmla="*/ 193 w 211"/>
                <a:gd name="T33" fmla="*/ 28 h 28"/>
                <a:gd name="T34" fmla="*/ 211 w 211"/>
                <a:gd name="T35"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28">
                  <a:moveTo>
                    <a:pt x="211" y="26"/>
                  </a:moveTo>
                  <a:cubicBezTo>
                    <a:pt x="210" y="25"/>
                    <a:pt x="210" y="25"/>
                    <a:pt x="210" y="25"/>
                  </a:cubicBezTo>
                  <a:cubicBezTo>
                    <a:pt x="196" y="28"/>
                    <a:pt x="182" y="27"/>
                    <a:pt x="165" y="22"/>
                  </a:cubicBezTo>
                  <a:cubicBezTo>
                    <a:pt x="135" y="14"/>
                    <a:pt x="122" y="12"/>
                    <a:pt x="122" y="11"/>
                  </a:cubicBezTo>
                  <a:cubicBezTo>
                    <a:pt x="122" y="11"/>
                    <a:pt x="109" y="8"/>
                    <a:pt x="78" y="3"/>
                  </a:cubicBezTo>
                  <a:cubicBezTo>
                    <a:pt x="68" y="2"/>
                    <a:pt x="59" y="1"/>
                    <a:pt x="50" y="3"/>
                  </a:cubicBezTo>
                  <a:cubicBezTo>
                    <a:pt x="50" y="3"/>
                    <a:pt x="50" y="3"/>
                    <a:pt x="50" y="3"/>
                  </a:cubicBezTo>
                  <a:cubicBezTo>
                    <a:pt x="49" y="3"/>
                    <a:pt x="49" y="3"/>
                    <a:pt x="49" y="3"/>
                  </a:cubicBezTo>
                  <a:cubicBezTo>
                    <a:pt x="31" y="5"/>
                    <a:pt x="14" y="14"/>
                    <a:pt x="0" y="28"/>
                  </a:cubicBezTo>
                  <a:cubicBezTo>
                    <a:pt x="3" y="27"/>
                    <a:pt x="3" y="27"/>
                    <a:pt x="3" y="27"/>
                  </a:cubicBezTo>
                  <a:cubicBezTo>
                    <a:pt x="23" y="8"/>
                    <a:pt x="48" y="0"/>
                    <a:pt x="77" y="4"/>
                  </a:cubicBezTo>
                  <a:cubicBezTo>
                    <a:pt x="109" y="9"/>
                    <a:pt x="122" y="13"/>
                    <a:pt x="122" y="13"/>
                  </a:cubicBezTo>
                  <a:cubicBezTo>
                    <a:pt x="122" y="13"/>
                    <a:pt x="135" y="16"/>
                    <a:pt x="165" y="23"/>
                  </a:cubicBezTo>
                  <a:cubicBezTo>
                    <a:pt x="174" y="26"/>
                    <a:pt x="183" y="27"/>
                    <a:pt x="191" y="28"/>
                  </a:cubicBezTo>
                  <a:cubicBezTo>
                    <a:pt x="193" y="26"/>
                    <a:pt x="193" y="26"/>
                    <a:pt x="193" y="26"/>
                  </a:cubicBezTo>
                  <a:cubicBezTo>
                    <a:pt x="193" y="28"/>
                    <a:pt x="193" y="28"/>
                    <a:pt x="193" y="28"/>
                  </a:cubicBezTo>
                  <a:cubicBezTo>
                    <a:pt x="193" y="28"/>
                    <a:pt x="193" y="28"/>
                    <a:pt x="193" y="28"/>
                  </a:cubicBezTo>
                  <a:cubicBezTo>
                    <a:pt x="199" y="28"/>
                    <a:pt x="205" y="27"/>
                    <a:pt x="211" y="2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3" name="Freeform 240"/>
            <p:cNvSpPr>
              <a:spLocks/>
            </p:cNvSpPr>
            <p:nvPr/>
          </p:nvSpPr>
          <p:spPr bwMode="auto">
            <a:xfrm>
              <a:off x="5983634" y="431800"/>
              <a:ext cx="7938" cy="7938"/>
            </a:xfrm>
            <a:custGeom>
              <a:avLst/>
              <a:gdLst>
                <a:gd name="T0" fmla="*/ 5 w 5"/>
                <a:gd name="T1" fmla="*/ 0 h 5"/>
                <a:gd name="T2" fmla="*/ 0 w 5"/>
                <a:gd name="T3" fmla="*/ 5 h 5"/>
                <a:gd name="T4" fmla="*/ 5 w 5"/>
                <a:gd name="T5" fmla="*/ 5 h 5"/>
                <a:gd name="T6" fmla="*/ 5 w 5"/>
                <a:gd name="T7" fmla="*/ 5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lnTo>
                    <a:pt x="0" y="5"/>
                  </a:lnTo>
                  <a:lnTo>
                    <a:pt x="5" y="5"/>
                  </a:lnTo>
                  <a:lnTo>
                    <a:pt x="5" y="5"/>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4" name="Freeform 241"/>
            <p:cNvSpPr>
              <a:spLocks/>
            </p:cNvSpPr>
            <p:nvPr/>
          </p:nvSpPr>
          <p:spPr bwMode="auto">
            <a:xfrm>
              <a:off x="5266084" y="436563"/>
              <a:ext cx="11113" cy="3175"/>
            </a:xfrm>
            <a:custGeom>
              <a:avLst/>
              <a:gdLst>
                <a:gd name="T0" fmla="*/ 2 w 7"/>
                <a:gd name="T1" fmla="*/ 2 h 2"/>
                <a:gd name="T2" fmla="*/ 7 w 7"/>
                <a:gd name="T3" fmla="*/ 0 h 2"/>
                <a:gd name="T4" fmla="*/ 0 w 7"/>
                <a:gd name="T5" fmla="*/ 2 h 2"/>
                <a:gd name="T6" fmla="*/ 0 w 7"/>
                <a:gd name="T7" fmla="*/ 2 h 2"/>
                <a:gd name="T8" fmla="*/ 2 w 7"/>
                <a:gd name="T9" fmla="*/ 2 h 2"/>
              </a:gdLst>
              <a:ahLst/>
              <a:cxnLst>
                <a:cxn ang="0">
                  <a:pos x="T0" y="T1"/>
                </a:cxn>
                <a:cxn ang="0">
                  <a:pos x="T2" y="T3"/>
                </a:cxn>
                <a:cxn ang="0">
                  <a:pos x="T4" y="T5"/>
                </a:cxn>
                <a:cxn ang="0">
                  <a:pos x="T6" y="T7"/>
                </a:cxn>
                <a:cxn ang="0">
                  <a:pos x="T8" y="T9"/>
                </a:cxn>
              </a:cxnLst>
              <a:rect l="0" t="0" r="r" b="b"/>
              <a:pathLst>
                <a:path w="7" h="2">
                  <a:moveTo>
                    <a:pt x="2" y="2"/>
                  </a:moveTo>
                  <a:lnTo>
                    <a:pt x="7" y="0"/>
                  </a:lnTo>
                  <a:lnTo>
                    <a:pt x="0" y="2"/>
                  </a:lnTo>
                  <a:lnTo>
                    <a:pt x="0" y="2"/>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5" name="Freeform 242"/>
            <p:cNvSpPr>
              <a:spLocks/>
            </p:cNvSpPr>
            <p:nvPr/>
          </p:nvSpPr>
          <p:spPr bwMode="auto">
            <a:xfrm>
              <a:off x="5445471" y="252413"/>
              <a:ext cx="590550" cy="104775"/>
            </a:xfrm>
            <a:custGeom>
              <a:avLst/>
              <a:gdLst>
                <a:gd name="T0" fmla="*/ 79 w 157"/>
                <a:gd name="T1" fmla="*/ 6 h 28"/>
                <a:gd name="T2" fmla="*/ 123 w 157"/>
                <a:gd name="T3" fmla="*/ 17 h 28"/>
                <a:gd name="T4" fmla="*/ 157 w 157"/>
                <a:gd name="T5" fmla="*/ 28 h 28"/>
                <a:gd name="T6" fmla="*/ 157 w 157"/>
                <a:gd name="T7" fmla="*/ 26 h 28"/>
                <a:gd name="T8" fmla="*/ 123 w 157"/>
                <a:gd name="T9" fmla="*/ 16 h 28"/>
                <a:gd name="T10" fmla="*/ 79 w 157"/>
                <a:gd name="T11" fmla="*/ 5 h 28"/>
                <a:gd name="T12" fmla="*/ 52 w 157"/>
                <a:gd name="T13" fmla="*/ 3 h 28"/>
                <a:gd name="T14" fmla="*/ 51 w 157"/>
                <a:gd name="T15" fmla="*/ 3 h 28"/>
                <a:gd name="T16" fmla="*/ 51 w 157"/>
                <a:gd name="T17" fmla="*/ 3 h 28"/>
                <a:gd name="T18" fmla="*/ 0 w 157"/>
                <a:gd name="T19" fmla="*/ 25 h 28"/>
                <a:gd name="T20" fmla="*/ 1 w 157"/>
                <a:gd name="T21" fmla="*/ 25 h 28"/>
                <a:gd name="T22" fmla="*/ 2 w 157"/>
                <a:gd name="T23" fmla="*/ 25 h 28"/>
                <a:gd name="T24" fmla="*/ 79 w 157"/>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28">
                  <a:moveTo>
                    <a:pt x="79" y="6"/>
                  </a:moveTo>
                  <a:cubicBezTo>
                    <a:pt x="110" y="12"/>
                    <a:pt x="123" y="17"/>
                    <a:pt x="123" y="17"/>
                  </a:cubicBezTo>
                  <a:cubicBezTo>
                    <a:pt x="157" y="28"/>
                    <a:pt x="157" y="28"/>
                    <a:pt x="157" y="28"/>
                  </a:cubicBezTo>
                  <a:cubicBezTo>
                    <a:pt x="157" y="26"/>
                    <a:pt x="157" y="26"/>
                    <a:pt x="157" y="26"/>
                  </a:cubicBezTo>
                  <a:cubicBezTo>
                    <a:pt x="123" y="16"/>
                    <a:pt x="123" y="16"/>
                    <a:pt x="123" y="16"/>
                  </a:cubicBezTo>
                  <a:cubicBezTo>
                    <a:pt x="123" y="16"/>
                    <a:pt x="111" y="11"/>
                    <a:pt x="79" y="5"/>
                  </a:cubicBezTo>
                  <a:cubicBezTo>
                    <a:pt x="70" y="3"/>
                    <a:pt x="61" y="2"/>
                    <a:pt x="52" y="3"/>
                  </a:cubicBezTo>
                  <a:cubicBezTo>
                    <a:pt x="52" y="3"/>
                    <a:pt x="52" y="3"/>
                    <a:pt x="51" y="3"/>
                  </a:cubicBezTo>
                  <a:cubicBezTo>
                    <a:pt x="51" y="3"/>
                    <a:pt x="51" y="3"/>
                    <a:pt x="51" y="3"/>
                  </a:cubicBezTo>
                  <a:cubicBezTo>
                    <a:pt x="32" y="4"/>
                    <a:pt x="15" y="12"/>
                    <a:pt x="0" y="25"/>
                  </a:cubicBezTo>
                  <a:cubicBezTo>
                    <a:pt x="1" y="25"/>
                    <a:pt x="1" y="25"/>
                    <a:pt x="1" y="25"/>
                  </a:cubicBezTo>
                  <a:cubicBezTo>
                    <a:pt x="2" y="25"/>
                    <a:pt x="2" y="25"/>
                    <a:pt x="2" y="25"/>
                  </a:cubicBezTo>
                  <a:cubicBezTo>
                    <a:pt x="24" y="6"/>
                    <a:pt x="50" y="0"/>
                    <a:pt x="79" y="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6" name="Freeform 243"/>
            <p:cNvSpPr>
              <a:spLocks/>
            </p:cNvSpPr>
            <p:nvPr/>
          </p:nvSpPr>
          <p:spPr bwMode="auto">
            <a:xfrm>
              <a:off x="5450234" y="346075"/>
              <a:ext cx="317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7" name="Freeform 244"/>
            <p:cNvSpPr>
              <a:spLocks/>
            </p:cNvSpPr>
            <p:nvPr/>
          </p:nvSpPr>
          <p:spPr bwMode="auto">
            <a:xfrm>
              <a:off x="5637559" y="180975"/>
              <a:ext cx="360363" cy="82550"/>
            </a:xfrm>
            <a:custGeom>
              <a:avLst/>
              <a:gdLst>
                <a:gd name="T0" fmla="*/ 79 w 96"/>
                <a:gd name="T1" fmla="*/ 8 h 22"/>
                <a:gd name="T2" fmla="*/ 96 w 96"/>
                <a:gd name="T3" fmla="*/ 13 h 22"/>
                <a:gd name="T4" fmla="*/ 96 w 96"/>
                <a:gd name="T5" fmla="*/ 11 h 22"/>
                <a:gd name="T6" fmla="*/ 79 w 96"/>
                <a:gd name="T7" fmla="*/ 6 h 22"/>
                <a:gd name="T8" fmla="*/ 51 w 96"/>
                <a:gd name="T9" fmla="*/ 3 h 22"/>
                <a:gd name="T10" fmla="*/ 50 w 96"/>
                <a:gd name="T11" fmla="*/ 4 h 22"/>
                <a:gd name="T12" fmla="*/ 49 w 96"/>
                <a:gd name="T13" fmla="*/ 3 h 22"/>
                <a:gd name="T14" fmla="*/ 0 w 96"/>
                <a:gd name="T15" fmla="*/ 21 h 22"/>
                <a:gd name="T16" fmla="*/ 0 w 96"/>
                <a:gd name="T17" fmla="*/ 22 h 22"/>
                <a:gd name="T18" fmla="*/ 1 w 96"/>
                <a:gd name="T19" fmla="*/ 22 h 22"/>
                <a:gd name="T20" fmla="*/ 79 w 96"/>
                <a:gd name="T21"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22">
                  <a:moveTo>
                    <a:pt x="79" y="8"/>
                  </a:moveTo>
                  <a:cubicBezTo>
                    <a:pt x="86" y="9"/>
                    <a:pt x="91" y="11"/>
                    <a:pt x="96" y="13"/>
                  </a:cubicBezTo>
                  <a:cubicBezTo>
                    <a:pt x="96" y="11"/>
                    <a:pt x="96" y="11"/>
                    <a:pt x="96" y="11"/>
                  </a:cubicBezTo>
                  <a:cubicBezTo>
                    <a:pt x="91" y="10"/>
                    <a:pt x="86" y="8"/>
                    <a:pt x="79" y="6"/>
                  </a:cubicBezTo>
                  <a:cubicBezTo>
                    <a:pt x="70" y="4"/>
                    <a:pt x="60" y="3"/>
                    <a:pt x="51" y="3"/>
                  </a:cubicBezTo>
                  <a:cubicBezTo>
                    <a:pt x="50" y="4"/>
                    <a:pt x="50" y="4"/>
                    <a:pt x="50" y="4"/>
                  </a:cubicBezTo>
                  <a:cubicBezTo>
                    <a:pt x="49" y="3"/>
                    <a:pt x="49" y="3"/>
                    <a:pt x="49" y="3"/>
                  </a:cubicBezTo>
                  <a:cubicBezTo>
                    <a:pt x="31" y="4"/>
                    <a:pt x="15" y="10"/>
                    <a:pt x="0" y="21"/>
                  </a:cubicBezTo>
                  <a:cubicBezTo>
                    <a:pt x="0" y="22"/>
                    <a:pt x="0" y="22"/>
                    <a:pt x="0" y="22"/>
                  </a:cubicBezTo>
                  <a:cubicBezTo>
                    <a:pt x="1" y="22"/>
                    <a:pt x="1" y="22"/>
                    <a:pt x="1" y="22"/>
                  </a:cubicBezTo>
                  <a:cubicBezTo>
                    <a:pt x="24" y="4"/>
                    <a:pt x="50" y="0"/>
                    <a:pt x="79" y="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8" name="Freeform 245"/>
            <p:cNvSpPr>
              <a:spLocks/>
            </p:cNvSpPr>
            <p:nvPr/>
          </p:nvSpPr>
          <p:spPr bwMode="auto">
            <a:xfrm>
              <a:off x="5637559" y="263525"/>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69" name="Freeform 246"/>
            <p:cNvSpPr>
              <a:spLocks/>
            </p:cNvSpPr>
            <p:nvPr/>
          </p:nvSpPr>
          <p:spPr bwMode="auto">
            <a:xfrm>
              <a:off x="5821709" y="134938"/>
              <a:ext cx="153988" cy="57150"/>
            </a:xfrm>
            <a:custGeom>
              <a:avLst/>
              <a:gdLst>
                <a:gd name="T0" fmla="*/ 41 w 41"/>
                <a:gd name="T1" fmla="*/ 1 h 15"/>
                <a:gd name="T2" fmla="*/ 40 w 41"/>
                <a:gd name="T3" fmla="*/ 0 h 15"/>
                <a:gd name="T4" fmla="*/ 40 w 41"/>
                <a:gd name="T5" fmla="*/ 0 h 15"/>
                <a:gd name="T6" fmla="*/ 0 w 41"/>
                <a:gd name="T7" fmla="*/ 15 h 15"/>
                <a:gd name="T8" fmla="*/ 2 w 41"/>
                <a:gd name="T9" fmla="*/ 15 h 15"/>
                <a:gd name="T10" fmla="*/ 41 w 41"/>
                <a:gd name="T11" fmla="*/ 1 h 15"/>
              </a:gdLst>
              <a:ahLst/>
              <a:cxnLst>
                <a:cxn ang="0">
                  <a:pos x="T0" y="T1"/>
                </a:cxn>
                <a:cxn ang="0">
                  <a:pos x="T2" y="T3"/>
                </a:cxn>
                <a:cxn ang="0">
                  <a:pos x="T4" y="T5"/>
                </a:cxn>
                <a:cxn ang="0">
                  <a:pos x="T6" y="T7"/>
                </a:cxn>
                <a:cxn ang="0">
                  <a:pos x="T8" y="T9"/>
                </a:cxn>
                <a:cxn ang="0">
                  <a:pos x="T10" y="T11"/>
                </a:cxn>
              </a:cxnLst>
              <a:rect l="0" t="0" r="r" b="b"/>
              <a:pathLst>
                <a:path w="41" h="15">
                  <a:moveTo>
                    <a:pt x="41" y="1"/>
                  </a:moveTo>
                  <a:cubicBezTo>
                    <a:pt x="40" y="0"/>
                    <a:pt x="40" y="0"/>
                    <a:pt x="40" y="0"/>
                  </a:cubicBezTo>
                  <a:cubicBezTo>
                    <a:pt x="40" y="0"/>
                    <a:pt x="40" y="0"/>
                    <a:pt x="40" y="0"/>
                  </a:cubicBezTo>
                  <a:cubicBezTo>
                    <a:pt x="26" y="1"/>
                    <a:pt x="13" y="6"/>
                    <a:pt x="0" y="15"/>
                  </a:cubicBezTo>
                  <a:cubicBezTo>
                    <a:pt x="2" y="15"/>
                    <a:pt x="2" y="15"/>
                    <a:pt x="2" y="15"/>
                  </a:cubicBezTo>
                  <a:cubicBezTo>
                    <a:pt x="15" y="7"/>
                    <a:pt x="27" y="2"/>
                    <a:pt x="4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0" name="Freeform 247"/>
            <p:cNvSpPr>
              <a:spLocks/>
            </p:cNvSpPr>
            <p:nvPr/>
          </p:nvSpPr>
          <p:spPr bwMode="auto">
            <a:xfrm>
              <a:off x="5821709" y="192088"/>
              <a:ext cx="7938" cy="3175"/>
            </a:xfrm>
            <a:custGeom>
              <a:avLst/>
              <a:gdLst>
                <a:gd name="T0" fmla="*/ 2 w 5"/>
                <a:gd name="T1" fmla="*/ 2 h 2"/>
                <a:gd name="T2" fmla="*/ 5 w 5"/>
                <a:gd name="T3" fmla="*/ 0 h 2"/>
                <a:gd name="T4" fmla="*/ 0 w 5"/>
                <a:gd name="T5" fmla="*/ 0 h 2"/>
                <a:gd name="T6" fmla="*/ 2 w 5"/>
                <a:gd name="T7" fmla="*/ 2 h 2"/>
              </a:gdLst>
              <a:ah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1" name="Freeform 248"/>
            <p:cNvSpPr>
              <a:spLocks/>
            </p:cNvSpPr>
            <p:nvPr/>
          </p:nvSpPr>
          <p:spPr bwMode="auto">
            <a:xfrm>
              <a:off x="5070821" y="838200"/>
              <a:ext cx="93663" cy="82550"/>
            </a:xfrm>
            <a:custGeom>
              <a:avLst/>
              <a:gdLst>
                <a:gd name="T0" fmla="*/ 0 w 25"/>
                <a:gd name="T1" fmla="*/ 21 h 22"/>
                <a:gd name="T2" fmla="*/ 1 w 25"/>
                <a:gd name="T3" fmla="*/ 22 h 22"/>
                <a:gd name="T4" fmla="*/ 1 w 25"/>
                <a:gd name="T5" fmla="*/ 22 h 22"/>
                <a:gd name="T6" fmla="*/ 1 w 25"/>
                <a:gd name="T7" fmla="*/ 22 h 22"/>
                <a:gd name="T8" fmla="*/ 6 w 25"/>
                <a:gd name="T9" fmla="*/ 19 h 22"/>
                <a:gd name="T10" fmla="*/ 25 w 25"/>
                <a:gd name="T11" fmla="*/ 0 h 22"/>
                <a:gd name="T12" fmla="*/ 24 w 25"/>
                <a:gd name="T13" fmla="*/ 1 h 22"/>
                <a:gd name="T14" fmla="*/ 23 w 25"/>
                <a:gd name="T15" fmla="*/ 1 h 22"/>
                <a:gd name="T16" fmla="*/ 0 w 25"/>
                <a:gd name="T1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2">
                  <a:moveTo>
                    <a:pt x="0" y="21"/>
                  </a:moveTo>
                  <a:cubicBezTo>
                    <a:pt x="1" y="22"/>
                    <a:pt x="1" y="22"/>
                    <a:pt x="1" y="22"/>
                  </a:cubicBezTo>
                  <a:cubicBezTo>
                    <a:pt x="1" y="22"/>
                    <a:pt x="1" y="22"/>
                    <a:pt x="1" y="22"/>
                  </a:cubicBezTo>
                  <a:cubicBezTo>
                    <a:pt x="1" y="22"/>
                    <a:pt x="1" y="22"/>
                    <a:pt x="1" y="22"/>
                  </a:cubicBezTo>
                  <a:cubicBezTo>
                    <a:pt x="3" y="21"/>
                    <a:pt x="5" y="20"/>
                    <a:pt x="6" y="19"/>
                  </a:cubicBezTo>
                  <a:cubicBezTo>
                    <a:pt x="13" y="14"/>
                    <a:pt x="20" y="7"/>
                    <a:pt x="25" y="0"/>
                  </a:cubicBezTo>
                  <a:cubicBezTo>
                    <a:pt x="24" y="1"/>
                    <a:pt x="24" y="1"/>
                    <a:pt x="24" y="1"/>
                  </a:cubicBezTo>
                  <a:cubicBezTo>
                    <a:pt x="23" y="1"/>
                    <a:pt x="23" y="1"/>
                    <a:pt x="23" y="1"/>
                  </a:cubicBezTo>
                  <a:cubicBezTo>
                    <a:pt x="16" y="10"/>
                    <a:pt x="9" y="16"/>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2" name="Freeform 249"/>
            <p:cNvSpPr>
              <a:spLocks/>
            </p:cNvSpPr>
            <p:nvPr/>
          </p:nvSpPr>
          <p:spPr bwMode="auto">
            <a:xfrm>
              <a:off x="5024784" y="739775"/>
              <a:ext cx="293688" cy="120650"/>
            </a:xfrm>
            <a:custGeom>
              <a:avLst/>
              <a:gdLst>
                <a:gd name="T0" fmla="*/ 9 w 78"/>
                <a:gd name="T1" fmla="*/ 30 h 32"/>
                <a:gd name="T2" fmla="*/ 0 w 78"/>
                <a:gd name="T3" fmla="*/ 30 h 32"/>
                <a:gd name="T4" fmla="*/ 1 w 78"/>
                <a:gd name="T5" fmla="*/ 32 h 32"/>
                <a:gd name="T6" fmla="*/ 9 w 78"/>
                <a:gd name="T7" fmla="*/ 31 h 32"/>
                <a:gd name="T8" fmla="*/ 35 w 78"/>
                <a:gd name="T9" fmla="*/ 27 h 32"/>
                <a:gd name="T10" fmla="*/ 35 w 78"/>
                <a:gd name="T11" fmla="*/ 27 h 32"/>
                <a:gd name="T12" fmla="*/ 36 w 78"/>
                <a:gd name="T13" fmla="*/ 27 h 32"/>
                <a:gd name="T14" fmla="*/ 59 w 78"/>
                <a:gd name="T15" fmla="*/ 16 h 32"/>
                <a:gd name="T16" fmla="*/ 78 w 78"/>
                <a:gd name="T17" fmla="*/ 0 h 32"/>
                <a:gd name="T18" fmla="*/ 77 w 78"/>
                <a:gd name="T19" fmla="*/ 0 h 32"/>
                <a:gd name="T20" fmla="*/ 76 w 78"/>
                <a:gd name="T21" fmla="*/ 0 h 32"/>
                <a:gd name="T22" fmla="*/ 9 w 78"/>
                <a:gd name="T23"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32">
                  <a:moveTo>
                    <a:pt x="9" y="30"/>
                  </a:moveTo>
                  <a:cubicBezTo>
                    <a:pt x="0" y="30"/>
                    <a:pt x="0" y="30"/>
                    <a:pt x="0" y="30"/>
                  </a:cubicBezTo>
                  <a:cubicBezTo>
                    <a:pt x="1" y="32"/>
                    <a:pt x="1" y="32"/>
                    <a:pt x="1" y="32"/>
                  </a:cubicBezTo>
                  <a:cubicBezTo>
                    <a:pt x="9" y="31"/>
                    <a:pt x="9" y="31"/>
                    <a:pt x="9" y="31"/>
                  </a:cubicBezTo>
                  <a:cubicBezTo>
                    <a:pt x="18" y="31"/>
                    <a:pt x="27" y="30"/>
                    <a:pt x="35" y="27"/>
                  </a:cubicBezTo>
                  <a:cubicBezTo>
                    <a:pt x="35" y="27"/>
                    <a:pt x="35" y="27"/>
                    <a:pt x="35" y="27"/>
                  </a:cubicBezTo>
                  <a:cubicBezTo>
                    <a:pt x="36" y="27"/>
                    <a:pt x="36" y="27"/>
                    <a:pt x="36" y="27"/>
                  </a:cubicBezTo>
                  <a:cubicBezTo>
                    <a:pt x="44" y="25"/>
                    <a:pt x="52" y="21"/>
                    <a:pt x="59" y="16"/>
                  </a:cubicBezTo>
                  <a:cubicBezTo>
                    <a:pt x="66" y="12"/>
                    <a:pt x="73" y="6"/>
                    <a:pt x="78" y="0"/>
                  </a:cubicBezTo>
                  <a:cubicBezTo>
                    <a:pt x="77" y="0"/>
                    <a:pt x="77" y="0"/>
                    <a:pt x="77" y="0"/>
                  </a:cubicBezTo>
                  <a:cubicBezTo>
                    <a:pt x="77" y="0"/>
                    <a:pt x="77" y="0"/>
                    <a:pt x="76" y="0"/>
                  </a:cubicBezTo>
                  <a:cubicBezTo>
                    <a:pt x="58" y="20"/>
                    <a:pt x="38" y="29"/>
                    <a:pt x="9" y="3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3" name="Freeform 250"/>
            <p:cNvSpPr>
              <a:spLocks/>
            </p:cNvSpPr>
            <p:nvPr/>
          </p:nvSpPr>
          <p:spPr bwMode="auto">
            <a:xfrm>
              <a:off x="5156546" y="84137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4" name="Freeform 251"/>
            <p:cNvSpPr>
              <a:spLocks/>
            </p:cNvSpPr>
            <p:nvPr/>
          </p:nvSpPr>
          <p:spPr bwMode="auto">
            <a:xfrm>
              <a:off x="4942234" y="649288"/>
              <a:ext cx="538163" cy="101600"/>
            </a:xfrm>
            <a:custGeom>
              <a:avLst/>
              <a:gdLst>
                <a:gd name="T0" fmla="*/ 73 w 143"/>
                <a:gd name="T1" fmla="*/ 25 h 27"/>
                <a:gd name="T2" fmla="*/ 28 w 143"/>
                <a:gd name="T3" fmla="*/ 25 h 27"/>
                <a:gd name="T4" fmla="*/ 0 w 143"/>
                <a:gd name="T5" fmla="*/ 26 h 27"/>
                <a:gd name="T6" fmla="*/ 1 w 143"/>
                <a:gd name="T7" fmla="*/ 27 h 27"/>
                <a:gd name="T8" fmla="*/ 28 w 143"/>
                <a:gd name="T9" fmla="*/ 26 h 27"/>
                <a:gd name="T10" fmla="*/ 73 w 143"/>
                <a:gd name="T11" fmla="*/ 26 h 27"/>
                <a:gd name="T12" fmla="*/ 98 w 143"/>
                <a:gd name="T13" fmla="*/ 24 h 27"/>
                <a:gd name="T14" fmla="*/ 99 w 143"/>
                <a:gd name="T15" fmla="*/ 23 h 27"/>
                <a:gd name="T16" fmla="*/ 99 w 143"/>
                <a:gd name="T17" fmla="*/ 24 h 27"/>
                <a:gd name="T18" fmla="*/ 124 w 143"/>
                <a:gd name="T19" fmla="*/ 15 h 27"/>
                <a:gd name="T20" fmla="*/ 143 w 143"/>
                <a:gd name="T21" fmla="*/ 0 h 27"/>
                <a:gd name="T22" fmla="*/ 141 w 143"/>
                <a:gd name="T23" fmla="*/ 0 h 27"/>
                <a:gd name="T24" fmla="*/ 73 w 143"/>
                <a:gd name="T25"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27">
                  <a:moveTo>
                    <a:pt x="73" y="25"/>
                  </a:moveTo>
                  <a:cubicBezTo>
                    <a:pt x="42" y="25"/>
                    <a:pt x="28" y="25"/>
                    <a:pt x="28" y="25"/>
                  </a:cubicBezTo>
                  <a:cubicBezTo>
                    <a:pt x="28" y="25"/>
                    <a:pt x="20" y="25"/>
                    <a:pt x="0" y="26"/>
                  </a:cubicBezTo>
                  <a:cubicBezTo>
                    <a:pt x="1" y="27"/>
                    <a:pt x="1" y="27"/>
                    <a:pt x="1" y="27"/>
                  </a:cubicBezTo>
                  <a:cubicBezTo>
                    <a:pt x="20" y="26"/>
                    <a:pt x="28" y="26"/>
                    <a:pt x="28" y="26"/>
                  </a:cubicBezTo>
                  <a:cubicBezTo>
                    <a:pt x="28" y="26"/>
                    <a:pt x="42" y="26"/>
                    <a:pt x="73" y="26"/>
                  </a:cubicBezTo>
                  <a:cubicBezTo>
                    <a:pt x="82" y="26"/>
                    <a:pt x="90" y="26"/>
                    <a:pt x="98" y="24"/>
                  </a:cubicBezTo>
                  <a:cubicBezTo>
                    <a:pt x="99" y="23"/>
                    <a:pt x="99" y="23"/>
                    <a:pt x="99" y="23"/>
                  </a:cubicBezTo>
                  <a:cubicBezTo>
                    <a:pt x="99" y="24"/>
                    <a:pt x="99" y="24"/>
                    <a:pt x="99" y="24"/>
                  </a:cubicBezTo>
                  <a:cubicBezTo>
                    <a:pt x="108" y="22"/>
                    <a:pt x="116" y="19"/>
                    <a:pt x="124" y="15"/>
                  </a:cubicBezTo>
                  <a:cubicBezTo>
                    <a:pt x="131" y="11"/>
                    <a:pt x="137" y="6"/>
                    <a:pt x="143" y="0"/>
                  </a:cubicBezTo>
                  <a:cubicBezTo>
                    <a:pt x="141" y="0"/>
                    <a:pt x="141" y="0"/>
                    <a:pt x="141" y="0"/>
                  </a:cubicBezTo>
                  <a:cubicBezTo>
                    <a:pt x="122" y="18"/>
                    <a:pt x="101" y="25"/>
                    <a:pt x="73" y="2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5" name="Freeform 252"/>
            <p:cNvSpPr>
              <a:spLocks/>
            </p:cNvSpPr>
            <p:nvPr/>
          </p:nvSpPr>
          <p:spPr bwMode="auto">
            <a:xfrm>
              <a:off x="5310534" y="736600"/>
              <a:ext cx="4763" cy="317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6" name="Freeform 253"/>
            <p:cNvSpPr>
              <a:spLocks/>
            </p:cNvSpPr>
            <p:nvPr/>
          </p:nvSpPr>
          <p:spPr bwMode="auto">
            <a:xfrm>
              <a:off x="4889846" y="566738"/>
              <a:ext cx="755650" cy="112713"/>
            </a:xfrm>
            <a:custGeom>
              <a:avLst/>
              <a:gdLst>
                <a:gd name="T0" fmla="*/ 128 w 201"/>
                <a:gd name="T1" fmla="*/ 22 h 30"/>
                <a:gd name="T2" fmla="*/ 84 w 201"/>
                <a:gd name="T3" fmla="*/ 19 h 30"/>
                <a:gd name="T4" fmla="*/ 39 w 201"/>
                <a:gd name="T5" fmla="*/ 19 h 30"/>
                <a:gd name="T6" fmla="*/ 12 w 201"/>
                <a:gd name="T7" fmla="*/ 24 h 30"/>
                <a:gd name="T8" fmla="*/ 11 w 201"/>
                <a:gd name="T9" fmla="*/ 24 h 30"/>
                <a:gd name="T10" fmla="*/ 11 w 201"/>
                <a:gd name="T11" fmla="*/ 24 h 30"/>
                <a:gd name="T12" fmla="*/ 0 w 201"/>
                <a:gd name="T13" fmla="*/ 29 h 30"/>
                <a:gd name="T14" fmla="*/ 0 w 201"/>
                <a:gd name="T15" fmla="*/ 29 h 30"/>
                <a:gd name="T16" fmla="*/ 0 w 201"/>
                <a:gd name="T17" fmla="*/ 30 h 30"/>
                <a:gd name="T18" fmla="*/ 39 w 201"/>
                <a:gd name="T19" fmla="*/ 20 h 30"/>
                <a:gd name="T20" fmla="*/ 84 w 201"/>
                <a:gd name="T21" fmla="*/ 20 h 30"/>
                <a:gd name="T22" fmla="*/ 128 w 201"/>
                <a:gd name="T23" fmla="*/ 23 h 30"/>
                <a:gd name="T24" fmla="*/ 155 w 201"/>
                <a:gd name="T25" fmla="*/ 22 h 30"/>
                <a:gd name="T26" fmla="*/ 156 w 201"/>
                <a:gd name="T27" fmla="*/ 21 h 30"/>
                <a:gd name="T28" fmla="*/ 157 w 201"/>
                <a:gd name="T29" fmla="*/ 22 h 30"/>
                <a:gd name="T30" fmla="*/ 157 w 201"/>
                <a:gd name="T31" fmla="*/ 22 h 30"/>
                <a:gd name="T32" fmla="*/ 180 w 201"/>
                <a:gd name="T33" fmla="*/ 14 h 30"/>
                <a:gd name="T34" fmla="*/ 201 w 201"/>
                <a:gd name="T35" fmla="*/ 0 h 30"/>
                <a:gd name="T36" fmla="*/ 200 w 201"/>
                <a:gd name="T37" fmla="*/ 0 h 30"/>
                <a:gd name="T38" fmla="*/ 199 w 201"/>
                <a:gd name="T39" fmla="*/ 0 h 30"/>
                <a:gd name="T40" fmla="*/ 128 w 201"/>
                <a:gd name="T41"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30">
                  <a:moveTo>
                    <a:pt x="128" y="22"/>
                  </a:moveTo>
                  <a:cubicBezTo>
                    <a:pt x="98" y="20"/>
                    <a:pt x="84" y="19"/>
                    <a:pt x="84" y="19"/>
                  </a:cubicBezTo>
                  <a:cubicBezTo>
                    <a:pt x="84" y="19"/>
                    <a:pt x="71" y="18"/>
                    <a:pt x="39" y="19"/>
                  </a:cubicBezTo>
                  <a:cubicBezTo>
                    <a:pt x="29" y="19"/>
                    <a:pt x="20" y="21"/>
                    <a:pt x="12" y="24"/>
                  </a:cubicBezTo>
                  <a:cubicBezTo>
                    <a:pt x="12" y="24"/>
                    <a:pt x="11" y="24"/>
                    <a:pt x="11" y="24"/>
                  </a:cubicBezTo>
                  <a:cubicBezTo>
                    <a:pt x="11" y="24"/>
                    <a:pt x="11" y="24"/>
                    <a:pt x="11" y="24"/>
                  </a:cubicBezTo>
                  <a:cubicBezTo>
                    <a:pt x="7" y="25"/>
                    <a:pt x="3" y="27"/>
                    <a:pt x="0" y="29"/>
                  </a:cubicBezTo>
                  <a:cubicBezTo>
                    <a:pt x="0" y="29"/>
                    <a:pt x="0" y="29"/>
                    <a:pt x="0" y="29"/>
                  </a:cubicBezTo>
                  <a:cubicBezTo>
                    <a:pt x="0" y="30"/>
                    <a:pt x="0" y="30"/>
                    <a:pt x="0" y="30"/>
                  </a:cubicBezTo>
                  <a:cubicBezTo>
                    <a:pt x="12" y="24"/>
                    <a:pt x="24" y="21"/>
                    <a:pt x="39" y="20"/>
                  </a:cubicBezTo>
                  <a:cubicBezTo>
                    <a:pt x="71" y="19"/>
                    <a:pt x="84" y="20"/>
                    <a:pt x="84" y="20"/>
                  </a:cubicBezTo>
                  <a:cubicBezTo>
                    <a:pt x="84" y="20"/>
                    <a:pt x="98" y="21"/>
                    <a:pt x="128" y="23"/>
                  </a:cubicBezTo>
                  <a:cubicBezTo>
                    <a:pt x="138" y="24"/>
                    <a:pt x="147" y="23"/>
                    <a:pt x="155" y="22"/>
                  </a:cubicBezTo>
                  <a:cubicBezTo>
                    <a:pt x="156" y="21"/>
                    <a:pt x="156" y="21"/>
                    <a:pt x="156" y="21"/>
                  </a:cubicBezTo>
                  <a:cubicBezTo>
                    <a:pt x="157" y="22"/>
                    <a:pt x="157" y="22"/>
                    <a:pt x="157" y="22"/>
                  </a:cubicBezTo>
                  <a:cubicBezTo>
                    <a:pt x="157" y="22"/>
                    <a:pt x="157" y="22"/>
                    <a:pt x="157" y="22"/>
                  </a:cubicBezTo>
                  <a:cubicBezTo>
                    <a:pt x="165" y="20"/>
                    <a:pt x="173" y="18"/>
                    <a:pt x="180" y="14"/>
                  </a:cubicBezTo>
                  <a:cubicBezTo>
                    <a:pt x="187" y="11"/>
                    <a:pt x="195" y="5"/>
                    <a:pt x="201" y="0"/>
                  </a:cubicBezTo>
                  <a:cubicBezTo>
                    <a:pt x="200" y="0"/>
                    <a:pt x="200" y="0"/>
                    <a:pt x="200" y="0"/>
                  </a:cubicBezTo>
                  <a:cubicBezTo>
                    <a:pt x="199" y="0"/>
                    <a:pt x="199" y="0"/>
                    <a:pt x="199" y="0"/>
                  </a:cubicBezTo>
                  <a:cubicBezTo>
                    <a:pt x="179" y="17"/>
                    <a:pt x="157" y="24"/>
                    <a:pt x="128" y="2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7" name="Freeform 254"/>
            <p:cNvSpPr>
              <a:spLocks/>
            </p:cNvSpPr>
            <p:nvPr/>
          </p:nvSpPr>
          <p:spPr bwMode="auto">
            <a:xfrm>
              <a:off x="5472459" y="646113"/>
              <a:ext cx="7938" cy="3175"/>
            </a:xfrm>
            <a:custGeom>
              <a:avLst/>
              <a:gdLst>
                <a:gd name="T0" fmla="*/ 2 w 5"/>
                <a:gd name="T1" fmla="*/ 0 h 2"/>
                <a:gd name="T2" fmla="*/ 0 w 5"/>
                <a:gd name="T3" fmla="*/ 2 h 2"/>
                <a:gd name="T4" fmla="*/ 5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lnTo>
                    <a:pt x="0" y="2"/>
                  </a:lnTo>
                  <a:lnTo>
                    <a:pt x="5" y="2"/>
                  </a:lnTo>
                  <a:lnTo>
                    <a:pt x="5" y="2"/>
                  </a:ln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8" name="Freeform 255"/>
            <p:cNvSpPr>
              <a:spLocks/>
            </p:cNvSpPr>
            <p:nvPr/>
          </p:nvSpPr>
          <p:spPr bwMode="auto">
            <a:xfrm>
              <a:off x="4927946" y="495300"/>
              <a:ext cx="890588" cy="161925"/>
            </a:xfrm>
            <a:custGeom>
              <a:avLst/>
              <a:gdLst>
                <a:gd name="T0" fmla="*/ 237 w 237"/>
                <a:gd name="T1" fmla="*/ 0 h 43"/>
                <a:gd name="T2" fmla="*/ 236 w 237"/>
                <a:gd name="T3" fmla="*/ 0 h 43"/>
                <a:gd name="T4" fmla="*/ 163 w 237"/>
                <a:gd name="T5" fmla="*/ 17 h 43"/>
                <a:gd name="T6" fmla="*/ 119 w 237"/>
                <a:gd name="T7" fmla="*/ 12 h 43"/>
                <a:gd name="T8" fmla="*/ 74 w 237"/>
                <a:gd name="T9" fmla="*/ 9 h 43"/>
                <a:gd name="T10" fmla="*/ 0 w 237"/>
                <a:gd name="T11" fmla="*/ 43 h 43"/>
                <a:gd name="T12" fmla="*/ 1 w 237"/>
                <a:gd name="T13" fmla="*/ 43 h 43"/>
                <a:gd name="T14" fmla="*/ 2 w 237"/>
                <a:gd name="T15" fmla="*/ 43 h 43"/>
                <a:gd name="T16" fmla="*/ 74 w 237"/>
                <a:gd name="T17" fmla="*/ 10 h 43"/>
                <a:gd name="T18" fmla="*/ 119 w 237"/>
                <a:gd name="T19" fmla="*/ 13 h 43"/>
                <a:gd name="T20" fmla="*/ 163 w 237"/>
                <a:gd name="T21" fmla="*/ 18 h 43"/>
                <a:gd name="T22" fmla="*/ 189 w 237"/>
                <a:gd name="T23" fmla="*/ 19 h 43"/>
                <a:gd name="T24" fmla="*/ 189 w 237"/>
                <a:gd name="T25" fmla="*/ 19 h 43"/>
                <a:gd name="T26" fmla="*/ 190 w 237"/>
                <a:gd name="T27" fmla="*/ 19 h 43"/>
                <a:gd name="T28" fmla="*/ 215 w 237"/>
                <a:gd name="T29" fmla="*/ 13 h 43"/>
                <a:gd name="T30" fmla="*/ 237 w 237"/>
                <a:gd name="T3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43">
                  <a:moveTo>
                    <a:pt x="237" y="0"/>
                  </a:moveTo>
                  <a:cubicBezTo>
                    <a:pt x="236" y="0"/>
                    <a:pt x="236" y="0"/>
                    <a:pt x="236" y="0"/>
                  </a:cubicBezTo>
                  <a:cubicBezTo>
                    <a:pt x="214" y="16"/>
                    <a:pt x="192" y="21"/>
                    <a:pt x="163" y="17"/>
                  </a:cubicBezTo>
                  <a:cubicBezTo>
                    <a:pt x="133" y="13"/>
                    <a:pt x="119" y="12"/>
                    <a:pt x="119" y="12"/>
                  </a:cubicBezTo>
                  <a:cubicBezTo>
                    <a:pt x="119" y="12"/>
                    <a:pt x="106" y="9"/>
                    <a:pt x="74" y="9"/>
                  </a:cubicBezTo>
                  <a:cubicBezTo>
                    <a:pt x="44" y="8"/>
                    <a:pt x="18" y="20"/>
                    <a:pt x="0" y="43"/>
                  </a:cubicBezTo>
                  <a:cubicBezTo>
                    <a:pt x="1" y="43"/>
                    <a:pt x="1" y="43"/>
                    <a:pt x="1" y="43"/>
                  </a:cubicBezTo>
                  <a:cubicBezTo>
                    <a:pt x="1" y="43"/>
                    <a:pt x="2" y="43"/>
                    <a:pt x="2" y="43"/>
                  </a:cubicBezTo>
                  <a:cubicBezTo>
                    <a:pt x="20" y="20"/>
                    <a:pt x="44" y="9"/>
                    <a:pt x="74" y="10"/>
                  </a:cubicBezTo>
                  <a:cubicBezTo>
                    <a:pt x="106" y="11"/>
                    <a:pt x="119" y="13"/>
                    <a:pt x="119" y="13"/>
                  </a:cubicBezTo>
                  <a:cubicBezTo>
                    <a:pt x="119" y="13"/>
                    <a:pt x="133" y="14"/>
                    <a:pt x="163" y="18"/>
                  </a:cubicBezTo>
                  <a:cubicBezTo>
                    <a:pt x="172" y="20"/>
                    <a:pt x="181" y="20"/>
                    <a:pt x="189" y="19"/>
                  </a:cubicBezTo>
                  <a:cubicBezTo>
                    <a:pt x="189" y="19"/>
                    <a:pt x="189" y="19"/>
                    <a:pt x="189" y="19"/>
                  </a:cubicBezTo>
                  <a:cubicBezTo>
                    <a:pt x="190" y="19"/>
                    <a:pt x="190" y="19"/>
                    <a:pt x="190" y="19"/>
                  </a:cubicBezTo>
                  <a:cubicBezTo>
                    <a:pt x="199" y="18"/>
                    <a:pt x="207" y="16"/>
                    <a:pt x="215" y="13"/>
                  </a:cubicBezTo>
                  <a:cubicBezTo>
                    <a:pt x="222" y="10"/>
                    <a:pt x="230" y="5"/>
                    <a:pt x="237"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79" name="Freeform 256"/>
            <p:cNvSpPr>
              <a:spLocks/>
            </p:cNvSpPr>
            <p:nvPr/>
          </p:nvSpPr>
          <p:spPr bwMode="auto">
            <a:xfrm>
              <a:off x="4931121" y="657225"/>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0" name="Freeform 257"/>
            <p:cNvSpPr>
              <a:spLocks/>
            </p:cNvSpPr>
            <p:nvPr/>
          </p:nvSpPr>
          <p:spPr bwMode="auto">
            <a:xfrm>
              <a:off x="5637559" y="566738"/>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1" name="Freeform 258"/>
            <p:cNvSpPr>
              <a:spLocks/>
            </p:cNvSpPr>
            <p:nvPr/>
          </p:nvSpPr>
          <p:spPr bwMode="auto">
            <a:xfrm>
              <a:off x="5972521" y="0"/>
              <a:ext cx="1209675" cy="431800"/>
            </a:xfrm>
            <a:custGeom>
              <a:avLst/>
              <a:gdLst>
                <a:gd name="T0" fmla="*/ 278 w 322"/>
                <a:gd name="T1" fmla="*/ 6 h 115"/>
                <a:gd name="T2" fmla="*/ 226 w 322"/>
                <a:gd name="T3" fmla="*/ 5 h 115"/>
                <a:gd name="T4" fmla="*/ 226 w 322"/>
                <a:gd name="T5" fmla="*/ 6 h 115"/>
                <a:gd name="T6" fmla="*/ 171 w 322"/>
                <a:gd name="T7" fmla="*/ 8 h 115"/>
                <a:gd name="T8" fmla="*/ 117 w 322"/>
                <a:gd name="T9" fmla="*/ 13 h 115"/>
                <a:gd name="T10" fmla="*/ 65 w 322"/>
                <a:gd name="T11" fmla="*/ 23 h 115"/>
                <a:gd name="T12" fmla="*/ 12 w 322"/>
                <a:gd name="T13" fmla="*/ 35 h 115"/>
                <a:gd name="T14" fmla="*/ 13 w 322"/>
                <a:gd name="T15" fmla="*/ 35 h 115"/>
                <a:gd name="T16" fmla="*/ 0 w 322"/>
                <a:gd name="T17" fmla="*/ 36 h 115"/>
                <a:gd name="T18" fmla="*/ 0 w 322"/>
                <a:gd name="T19" fmla="*/ 36 h 115"/>
                <a:gd name="T20" fmla="*/ 1 w 322"/>
                <a:gd name="T21" fmla="*/ 37 h 115"/>
                <a:gd name="T22" fmla="*/ 7 w 322"/>
                <a:gd name="T23" fmla="*/ 59 h 115"/>
                <a:gd name="T24" fmla="*/ 7 w 322"/>
                <a:gd name="T25" fmla="*/ 61 h 115"/>
                <a:gd name="T26" fmla="*/ 17 w 322"/>
                <a:gd name="T27" fmla="*/ 93 h 115"/>
                <a:gd name="T28" fmla="*/ 17 w 322"/>
                <a:gd name="T29" fmla="*/ 95 h 115"/>
                <a:gd name="T30" fmla="*/ 22 w 322"/>
                <a:gd name="T31" fmla="*/ 114 h 115"/>
                <a:gd name="T32" fmla="*/ 22 w 322"/>
                <a:gd name="T33" fmla="*/ 114 h 115"/>
                <a:gd name="T34" fmla="*/ 23 w 322"/>
                <a:gd name="T35" fmla="*/ 115 h 115"/>
                <a:gd name="T36" fmla="*/ 23 w 322"/>
                <a:gd name="T37" fmla="*/ 115 h 115"/>
                <a:gd name="T38" fmla="*/ 29 w 322"/>
                <a:gd name="T39" fmla="*/ 114 h 115"/>
                <a:gd name="T40" fmla="*/ 53 w 322"/>
                <a:gd name="T41" fmla="*/ 103 h 115"/>
                <a:gd name="T42" fmla="*/ 77 w 322"/>
                <a:gd name="T43" fmla="*/ 102 h 115"/>
                <a:gd name="T44" fmla="*/ 101 w 322"/>
                <a:gd name="T45" fmla="*/ 93 h 115"/>
                <a:gd name="T46" fmla="*/ 126 w 322"/>
                <a:gd name="T47" fmla="*/ 93 h 115"/>
                <a:gd name="T48" fmla="*/ 150 w 322"/>
                <a:gd name="T49" fmla="*/ 87 h 115"/>
                <a:gd name="T50" fmla="*/ 173 w 322"/>
                <a:gd name="T51" fmla="*/ 88 h 115"/>
                <a:gd name="T52" fmla="*/ 199 w 322"/>
                <a:gd name="T53" fmla="*/ 82 h 115"/>
                <a:gd name="T54" fmla="*/ 223 w 322"/>
                <a:gd name="T55" fmla="*/ 85 h 115"/>
                <a:gd name="T56" fmla="*/ 248 w 322"/>
                <a:gd name="T57" fmla="*/ 81 h 115"/>
                <a:gd name="T58" fmla="*/ 273 w 322"/>
                <a:gd name="T59" fmla="*/ 86 h 115"/>
                <a:gd name="T60" fmla="*/ 297 w 322"/>
                <a:gd name="T61" fmla="*/ 83 h 115"/>
                <a:gd name="T62" fmla="*/ 314 w 322"/>
                <a:gd name="T63" fmla="*/ 88 h 115"/>
                <a:gd name="T64" fmla="*/ 314 w 322"/>
                <a:gd name="T65" fmla="*/ 87 h 115"/>
                <a:gd name="T66" fmla="*/ 316 w 322"/>
                <a:gd name="T67" fmla="*/ 67 h 115"/>
                <a:gd name="T68" fmla="*/ 316 w 322"/>
                <a:gd name="T69" fmla="*/ 66 h 115"/>
                <a:gd name="T70" fmla="*/ 319 w 322"/>
                <a:gd name="T71" fmla="*/ 32 h 115"/>
                <a:gd name="T72" fmla="*/ 319 w 322"/>
                <a:gd name="T73" fmla="*/ 30 h 115"/>
                <a:gd name="T74" fmla="*/ 321 w 322"/>
                <a:gd name="T75" fmla="*/ 7 h 115"/>
                <a:gd name="T76" fmla="*/ 321 w 322"/>
                <a:gd name="T77" fmla="*/ 7 h 115"/>
                <a:gd name="T78" fmla="*/ 322 w 322"/>
                <a:gd name="T79" fmla="*/ 6 h 115"/>
                <a:gd name="T80" fmla="*/ 278 w 322"/>
                <a:gd name="T81" fmla="*/ 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2" h="115">
                  <a:moveTo>
                    <a:pt x="278" y="6"/>
                  </a:moveTo>
                  <a:cubicBezTo>
                    <a:pt x="262" y="0"/>
                    <a:pt x="244" y="0"/>
                    <a:pt x="226" y="5"/>
                  </a:cubicBezTo>
                  <a:cubicBezTo>
                    <a:pt x="226" y="6"/>
                    <a:pt x="226" y="6"/>
                    <a:pt x="226" y="6"/>
                  </a:cubicBezTo>
                  <a:cubicBezTo>
                    <a:pt x="208" y="0"/>
                    <a:pt x="189" y="1"/>
                    <a:pt x="171" y="8"/>
                  </a:cubicBezTo>
                  <a:cubicBezTo>
                    <a:pt x="153" y="4"/>
                    <a:pt x="135" y="6"/>
                    <a:pt x="117" y="13"/>
                  </a:cubicBezTo>
                  <a:cubicBezTo>
                    <a:pt x="100" y="11"/>
                    <a:pt x="81" y="15"/>
                    <a:pt x="65" y="23"/>
                  </a:cubicBezTo>
                  <a:cubicBezTo>
                    <a:pt x="47" y="21"/>
                    <a:pt x="29" y="25"/>
                    <a:pt x="12" y="35"/>
                  </a:cubicBezTo>
                  <a:cubicBezTo>
                    <a:pt x="13" y="35"/>
                    <a:pt x="13" y="35"/>
                    <a:pt x="13" y="35"/>
                  </a:cubicBezTo>
                  <a:cubicBezTo>
                    <a:pt x="8" y="35"/>
                    <a:pt x="4" y="35"/>
                    <a:pt x="0" y="36"/>
                  </a:cubicBezTo>
                  <a:cubicBezTo>
                    <a:pt x="0" y="36"/>
                    <a:pt x="0" y="36"/>
                    <a:pt x="0" y="36"/>
                  </a:cubicBezTo>
                  <a:cubicBezTo>
                    <a:pt x="1" y="37"/>
                    <a:pt x="1" y="37"/>
                    <a:pt x="1" y="37"/>
                  </a:cubicBezTo>
                  <a:cubicBezTo>
                    <a:pt x="7" y="59"/>
                    <a:pt x="7" y="59"/>
                    <a:pt x="7" y="59"/>
                  </a:cubicBezTo>
                  <a:cubicBezTo>
                    <a:pt x="7" y="61"/>
                    <a:pt x="7" y="61"/>
                    <a:pt x="7" y="61"/>
                  </a:cubicBezTo>
                  <a:cubicBezTo>
                    <a:pt x="17" y="93"/>
                    <a:pt x="17" y="93"/>
                    <a:pt x="17" y="93"/>
                  </a:cubicBezTo>
                  <a:cubicBezTo>
                    <a:pt x="17" y="95"/>
                    <a:pt x="17" y="95"/>
                    <a:pt x="17" y="95"/>
                  </a:cubicBezTo>
                  <a:cubicBezTo>
                    <a:pt x="22" y="114"/>
                    <a:pt x="22" y="114"/>
                    <a:pt x="22" y="114"/>
                  </a:cubicBezTo>
                  <a:cubicBezTo>
                    <a:pt x="22" y="114"/>
                    <a:pt x="22" y="114"/>
                    <a:pt x="22" y="114"/>
                  </a:cubicBezTo>
                  <a:cubicBezTo>
                    <a:pt x="23" y="115"/>
                    <a:pt x="23" y="115"/>
                    <a:pt x="23" y="115"/>
                  </a:cubicBezTo>
                  <a:cubicBezTo>
                    <a:pt x="23" y="115"/>
                    <a:pt x="23" y="115"/>
                    <a:pt x="23" y="115"/>
                  </a:cubicBezTo>
                  <a:cubicBezTo>
                    <a:pt x="25" y="115"/>
                    <a:pt x="27" y="114"/>
                    <a:pt x="29" y="114"/>
                  </a:cubicBezTo>
                  <a:cubicBezTo>
                    <a:pt x="37" y="111"/>
                    <a:pt x="45" y="108"/>
                    <a:pt x="53" y="103"/>
                  </a:cubicBezTo>
                  <a:cubicBezTo>
                    <a:pt x="61" y="104"/>
                    <a:pt x="69" y="104"/>
                    <a:pt x="77" y="102"/>
                  </a:cubicBezTo>
                  <a:cubicBezTo>
                    <a:pt x="85" y="100"/>
                    <a:pt x="94" y="97"/>
                    <a:pt x="101" y="93"/>
                  </a:cubicBezTo>
                  <a:cubicBezTo>
                    <a:pt x="110" y="94"/>
                    <a:pt x="118" y="94"/>
                    <a:pt x="126" y="93"/>
                  </a:cubicBezTo>
                  <a:cubicBezTo>
                    <a:pt x="134" y="92"/>
                    <a:pt x="142" y="90"/>
                    <a:pt x="150" y="87"/>
                  </a:cubicBezTo>
                  <a:cubicBezTo>
                    <a:pt x="158" y="88"/>
                    <a:pt x="166" y="89"/>
                    <a:pt x="173" y="88"/>
                  </a:cubicBezTo>
                  <a:cubicBezTo>
                    <a:pt x="181" y="87"/>
                    <a:pt x="190" y="85"/>
                    <a:pt x="199" y="82"/>
                  </a:cubicBezTo>
                  <a:cubicBezTo>
                    <a:pt x="207" y="84"/>
                    <a:pt x="215" y="85"/>
                    <a:pt x="223" y="85"/>
                  </a:cubicBezTo>
                  <a:cubicBezTo>
                    <a:pt x="231" y="85"/>
                    <a:pt x="240" y="84"/>
                    <a:pt x="248" y="81"/>
                  </a:cubicBezTo>
                  <a:cubicBezTo>
                    <a:pt x="256" y="84"/>
                    <a:pt x="264" y="85"/>
                    <a:pt x="273" y="86"/>
                  </a:cubicBezTo>
                  <a:cubicBezTo>
                    <a:pt x="281" y="86"/>
                    <a:pt x="289" y="85"/>
                    <a:pt x="297" y="83"/>
                  </a:cubicBezTo>
                  <a:cubicBezTo>
                    <a:pt x="303" y="86"/>
                    <a:pt x="308" y="87"/>
                    <a:pt x="314" y="88"/>
                  </a:cubicBezTo>
                  <a:cubicBezTo>
                    <a:pt x="314" y="87"/>
                    <a:pt x="314" y="87"/>
                    <a:pt x="314" y="87"/>
                  </a:cubicBezTo>
                  <a:cubicBezTo>
                    <a:pt x="316" y="67"/>
                    <a:pt x="316" y="67"/>
                    <a:pt x="316" y="67"/>
                  </a:cubicBezTo>
                  <a:cubicBezTo>
                    <a:pt x="316" y="66"/>
                    <a:pt x="316" y="66"/>
                    <a:pt x="316" y="66"/>
                  </a:cubicBezTo>
                  <a:cubicBezTo>
                    <a:pt x="319" y="32"/>
                    <a:pt x="319" y="32"/>
                    <a:pt x="319" y="32"/>
                  </a:cubicBezTo>
                  <a:cubicBezTo>
                    <a:pt x="319" y="30"/>
                    <a:pt x="319" y="30"/>
                    <a:pt x="319" y="30"/>
                  </a:cubicBezTo>
                  <a:cubicBezTo>
                    <a:pt x="321" y="7"/>
                    <a:pt x="321" y="7"/>
                    <a:pt x="321" y="7"/>
                  </a:cubicBezTo>
                  <a:cubicBezTo>
                    <a:pt x="321" y="7"/>
                    <a:pt x="321" y="7"/>
                    <a:pt x="321" y="7"/>
                  </a:cubicBezTo>
                  <a:cubicBezTo>
                    <a:pt x="322" y="6"/>
                    <a:pt x="322" y="6"/>
                    <a:pt x="322" y="6"/>
                  </a:cubicBezTo>
                  <a:cubicBezTo>
                    <a:pt x="308" y="2"/>
                    <a:pt x="293" y="2"/>
                    <a:pt x="278" y="6"/>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2" name="Freeform 259"/>
            <p:cNvSpPr>
              <a:spLocks/>
            </p:cNvSpPr>
            <p:nvPr/>
          </p:nvSpPr>
          <p:spPr bwMode="auto">
            <a:xfrm>
              <a:off x="6216996" y="38100"/>
              <a:ext cx="871538" cy="292100"/>
            </a:xfrm>
            <a:custGeom>
              <a:avLst/>
              <a:gdLst>
                <a:gd name="T0" fmla="*/ 81 w 232"/>
                <a:gd name="T1" fmla="*/ 14 h 78"/>
                <a:gd name="T2" fmla="*/ 121 w 232"/>
                <a:gd name="T3" fmla="*/ 35 h 78"/>
                <a:gd name="T4" fmla="*/ 158 w 232"/>
                <a:gd name="T5" fmla="*/ 59 h 78"/>
                <a:gd name="T6" fmla="*/ 208 w 232"/>
                <a:gd name="T7" fmla="*/ 76 h 78"/>
                <a:gd name="T8" fmla="*/ 232 w 232"/>
                <a:gd name="T9" fmla="*/ 73 h 78"/>
                <a:gd name="T10" fmla="*/ 230 w 232"/>
                <a:gd name="T11" fmla="*/ 72 h 78"/>
                <a:gd name="T12" fmla="*/ 159 w 232"/>
                <a:gd name="T13" fmla="*/ 58 h 78"/>
                <a:gd name="T14" fmla="*/ 121 w 232"/>
                <a:gd name="T15" fmla="*/ 34 h 78"/>
                <a:gd name="T16" fmla="*/ 81 w 232"/>
                <a:gd name="T17" fmla="*/ 13 h 78"/>
                <a:gd name="T18" fmla="*/ 55 w 232"/>
                <a:gd name="T19" fmla="*/ 4 h 78"/>
                <a:gd name="T20" fmla="*/ 53 w 232"/>
                <a:gd name="T21" fmla="*/ 5 h 78"/>
                <a:gd name="T22" fmla="*/ 52 w 232"/>
                <a:gd name="T23" fmla="*/ 3 h 78"/>
                <a:gd name="T24" fmla="*/ 52 w 232"/>
                <a:gd name="T25" fmla="*/ 3 h 78"/>
                <a:gd name="T26" fmla="*/ 0 w 232"/>
                <a:gd name="T27" fmla="*/ 13 h 78"/>
                <a:gd name="T28" fmla="*/ 1 w 232"/>
                <a:gd name="T29" fmla="*/ 13 h 78"/>
                <a:gd name="T30" fmla="*/ 81 w 232"/>
                <a:gd name="T31" fmla="*/ 1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78">
                  <a:moveTo>
                    <a:pt x="81" y="14"/>
                  </a:moveTo>
                  <a:cubicBezTo>
                    <a:pt x="109" y="28"/>
                    <a:pt x="120" y="35"/>
                    <a:pt x="121" y="35"/>
                  </a:cubicBezTo>
                  <a:cubicBezTo>
                    <a:pt x="121" y="36"/>
                    <a:pt x="132" y="42"/>
                    <a:pt x="158" y="59"/>
                  </a:cubicBezTo>
                  <a:cubicBezTo>
                    <a:pt x="175" y="69"/>
                    <a:pt x="191" y="75"/>
                    <a:pt x="208" y="76"/>
                  </a:cubicBezTo>
                  <a:cubicBezTo>
                    <a:pt x="216" y="76"/>
                    <a:pt x="224" y="75"/>
                    <a:pt x="232" y="73"/>
                  </a:cubicBezTo>
                  <a:cubicBezTo>
                    <a:pt x="230" y="72"/>
                    <a:pt x="230" y="72"/>
                    <a:pt x="230" y="72"/>
                  </a:cubicBezTo>
                  <a:cubicBezTo>
                    <a:pt x="205" y="78"/>
                    <a:pt x="183" y="73"/>
                    <a:pt x="159" y="58"/>
                  </a:cubicBezTo>
                  <a:cubicBezTo>
                    <a:pt x="133" y="41"/>
                    <a:pt x="121" y="34"/>
                    <a:pt x="121" y="34"/>
                  </a:cubicBezTo>
                  <a:cubicBezTo>
                    <a:pt x="121" y="34"/>
                    <a:pt x="110" y="27"/>
                    <a:pt x="81" y="13"/>
                  </a:cubicBezTo>
                  <a:cubicBezTo>
                    <a:pt x="73" y="8"/>
                    <a:pt x="64" y="5"/>
                    <a:pt x="55" y="4"/>
                  </a:cubicBezTo>
                  <a:cubicBezTo>
                    <a:pt x="54" y="4"/>
                    <a:pt x="53" y="4"/>
                    <a:pt x="53" y="5"/>
                  </a:cubicBezTo>
                  <a:cubicBezTo>
                    <a:pt x="52" y="3"/>
                    <a:pt x="52" y="3"/>
                    <a:pt x="52" y="3"/>
                  </a:cubicBezTo>
                  <a:cubicBezTo>
                    <a:pt x="52" y="3"/>
                    <a:pt x="52" y="3"/>
                    <a:pt x="52" y="3"/>
                  </a:cubicBezTo>
                  <a:cubicBezTo>
                    <a:pt x="35" y="1"/>
                    <a:pt x="16" y="5"/>
                    <a:pt x="0" y="13"/>
                  </a:cubicBezTo>
                  <a:cubicBezTo>
                    <a:pt x="1" y="13"/>
                    <a:pt x="1" y="13"/>
                    <a:pt x="1" y="13"/>
                  </a:cubicBezTo>
                  <a:cubicBezTo>
                    <a:pt x="27" y="0"/>
                    <a:pt x="53" y="0"/>
                    <a:pt x="81" y="1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3" name="Freeform 260"/>
            <p:cNvSpPr>
              <a:spLocks/>
            </p:cNvSpPr>
            <p:nvPr/>
          </p:nvSpPr>
          <p:spPr bwMode="auto">
            <a:xfrm>
              <a:off x="6412259" y="11113"/>
              <a:ext cx="739775" cy="319088"/>
            </a:xfrm>
            <a:custGeom>
              <a:avLst/>
              <a:gdLst>
                <a:gd name="T0" fmla="*/ 197 w 197"/>
                <a:gd name="T1" fmla="*/ 85 h 85"/>
                <a:gd name="T2" fmla="*/ 197 w 197"/>
                <a:gd name="T3" fmla="*/ 84 h 85"/>
                <a:gd name="T4" fmla="*/ 156 w 197"/>
                <a:gd name="T5" fmla="*/ 65 h 85"/>
                <a:gd name="T6" fmla="*/ 120 w 197"/>
                <a:gd name="T7" fmla="*/ 40 h 85"/>
                <a:gd name="T8" fmla="*/ 81 w 197"/>
                <a:gd name="T9" fmla="*/ 16 h 85"/>
                <a:gd name="T10" fmla="*/ 56 w 197"/>
                <a:gd name="T11" fmla="*/ 5 h 85"/>
                <a:gd name="T12" fmla="*/ 55 w 197"/>
                <a:gd name="T13" fmla="*/ 6 h 85"/>
                <a:gd name="T14" fmla="*/ 55 w 197"/>
                <a:gd name="T15" fmla="*/ 5 h 85"/>
                <a:gd name="T16" fmla="*/ 0 w 197"/>
                <a:gd name="T17" fmla="*/ 10 h 85"/>
                <a:gd name="T18" fmla="*/ 3 w 197"/>
                <a:gd name="T19" fmla="*/ 11 h 85"/>
                <a:gd name="T20" fmla="*/ 80 w 197"/>
                <a:gd name="T21" fmla="*/ 17 h 85"/>
                <a:gd name="T22" fmla="*/ 119 w 197"/>
                <a:gd name="T23" fmla="*/ 41 h 85"/>
                <a:gd name="T24" fmla="*/ 155 w 197"/>
                <a:gd name="T25" fmla="*/ 66 h 85"/>
                <a:gd name="T26" fmla="*/ 178 w 197"/>
                <a:gd name="T27" fmla="*/ 79 h 85"/>
                <a:gd name="T28" fmla="*/ 180 w 197"/>
                <a:gd name="T29" fmla="*/ 79 h 85"/>
                <a:gd name="T30" fmla="*/ 180 w 197"/>
                <a:gd name="T31" fmla="*/ 80 h 85"/>
                <a:gd name="T32" fmla="*/ 180 w 197"/>
                <a:gd name="T33" fmla="*/ 80 h 85"/>
                <a:gd name="T34" fmla="*/ 197 w 197"/>
                <a:gd name="T3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85">
                  <a:moveTo>
                    <a:pt x="197" y="85"/>
                  </a:moveTo>
                  <a:cubicBezTo>
                    <a:pt x="197" y="84"/>
                    <a:pt x="197" y="84"/>
                    <a:pt x="197" y="84"/>
                  </a:cubicBezTo>
                  <a:cubicBezTo>
                    <a:pt x="183" y="81"/>
                    <a:pt x="170" y="75"/>
                    <a:pt x="156" y="65"/>
                  </a:cubicBezTo>
                  <a:cubicBezTo>
                    <a:pt x="131" y="47"/>
                    <a:pt x="120" y="40"/>
                    <a:pt x="120" y="40"/>
                  </a:cubicBezTo>
                  <a:cubicBezTo>
                    <a:pt x="119" y="40"/>
                    <a:pt x="109" y="31"/>
                    <a:pt x="81" y="16"/>
                  </a:cubicBezTo>
                  <a:cubicBezTo>
                    <a:pt x="73" y="11"/>
                    <a:pt x="64" y="7"/>
                    <a:pt x="56" y="5"/>
                  </a:cubicBezTo>
                  <a:cubicBezTo>
                    <a:pt x="55" y="5"/>
                    <a:pt x="55" y="6"/>
                    <a:pt x="55" y="6"/>
                  </a:cubicBezTo>
                  <a:cubicBezTo>
                    <a:pt x="55" y="5"/>
                    <a:pt x="55" y="5"/>
                    <a:pt x="55" y="5"/>
                  </a:cubicBezTo>
                  <a:cubicBezTo>
                    <a:pt x="36" y="1"/>
                    <a:pt x="18" y="3"/>
                    <a:pt x="0" y="10"/>
                  </a:cubicBezTo>
                  <a:cubicBezTo>
                    <a:pt x="3" y="11"/>
                    <a:pt x="3" y="11"/>
                    <a:pt x="3" y="11"/>
                  </a:cubicBezTo>
                  <a:cubicBezTo>
                    <a:pt x="29" y="0"/>
                    <a:pt x="55" y="2"/>
                    <a:pt x="80" y="17"/>
                  </a:cubicBezTo>
                  <a:cubicBezTo>
                    <a:pt x="108" y="32"/>
                    <a:pt x="119" y="41"/>
                    <a:pt x="119" y="41"/>
                  </a:cubicBezTo>
                  <a:cubicBezTo>
                    <a:pt x="119" y="41"/>
                    <a:pt x="130" y="48"/>
                    <a:pt x="155" y="66"/>
                  </a:cubicBezTo>
                  <a:cubicBezTo>
                    <a:pt x="163" y="72"/>
                    <a:pt x="170" y="76"/>
                    <a:pt x="178" y="79"/>
                  </a:cubicBezTo>
                  <a:cubicBezTo>
                    <a:pt x="180" y="79"/>
                    <a:pt x="180" y="79"/>
                    <a:pt x="180" y="79"/>
                  </a:cubicBezTo>
                  <a:cubicBezTo>
                    <a:pt x="180" y="80"/>
                    <a:pt x="180" y="80"/>
                    <a:pt x="180" y="80"/>
                  </a:cubicBezTo>
                  <a:cubicBezTo>
                    <a:pt x="180" y="80"/>
                    <a:pt x="180" y="80"/>
                    <a:pt x="180" y="80"/>
                  </a:cubicBezTo>
                  <a:cubicBezTo>
                    <a:pt x="186" y="83"/>
                    <a:pt x="191" y="84"/>
                    <a:pt x="197" y="8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4" name="Freeform 261"/>
            <p:cNvSpPr>
              <a:spLocks/>
            </p:cNvSpPr>
            <p:nvPr/>
          </p:nvSpPr>
          <p:spPr bwMode="auto">
            <a:xfrm>
              <a:off x="7080596" y="307975"/>
              <a:ext cx="7938" cy="4763"/>
            </a:xfrm>
            <a:custGeom>
              <a:avLst/>
              <a:gdLst>
                <a:gd name="T0" fmla="*/ 5 w 5"/>
                <a:gd name="T1" fmla="*/ 0 h 3"/>
                <a:gd name="T2" fmla="*/ 0 w 5"/>
                <a:gd name="T3" fmla="*/ 0 h 3"/>
                <a:gd name="T4" fmla="*/ 5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0" y="0"/>
                  </a:lnTo>
                  <a:lnTo>
                    <a:pt x="5" y="3"/>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5" name="Freeform 262"/>
            <p:cNvSpPr>
              <a:spLocks/>
            </p:cNvSpPr>
            <p:nvPr/>
          </p:nvSpPr>
          <p:spPr bwMode="auto">
            <a:xfrm>
              <a:off x="6412259" y="49213"/>
              <a:ext cx="11113" cy="7938"/>
            </a:xfrm>
            <a:custGeom>
              <a:avLst/>
              <a:gdLst>
                <a:gd name="T0" fmla="*/ 1 w 3"/>
                <a:gd name="T1" fmla="*/ 2 h 2"/>
                <a:gd name="T2" fmla="*/ 3 w 3"/>
                <a:gd name="T3" fmla="*/ 1 h 2"/>
                <a:gd name="T4" fmla="*/ 0 w 3"/>
                <a:gd name="T5" fmla="*/ 0 h 2"/>
                <a:gd name="T6" fmla="*/ 0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1"/>
                  </a:cubicBezTo>
                  <a:cubicBezTo>
                    <a:pt x="0" y="0"/>
                    <a:pt x="0" y="0"/>
                    <a:pt x="0" y="0"/>
                  </a:cubicBezTo>
                  <a:cubicBezTo>
                    <a:pt x="0" y="0"/>
                    <a:pt x="0" y="0"/>
                    <a:pt x="0" y="0"/>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6" name="Freeform 263"/>
            <p:cNvSpPr>
              <a:spLocks/>
            </p:cNvSpPr>
            <p:nvPr/>
          </p:nvSpPr>
          <p:spPr bwMode="auto">
            <a:xfrm>
              <a:off x="6610696" y="-3175"/>
              <a:ext cx="547688" cy="255588"/>
            </a:xfrm>
            <a:custGeom>
              <a:avLst/>
              <a:gdLst>
                <a:gd name="T0" fmla="*/ 81 w 146"/>
                <a:gd name="T1" fmla="*/ 20 h 68"/>
                <a:gd name="T2" fmla="*/ 118 w 146"/>
                <a:gd name="T3" fmla="*/ 46 h 68"/>
                <a:gd name="T4" fmla="*/ 146 w 146"/>
                <a:gd name="T5" fmla="*/ 68 h 68"/>
                <a:gd name="T6" fmla="*/ 146 w 146"/>
                <a:gd name="T7" fmla="*/ 67 h 68"/>
                <a:gd name="T8" fmla="*/ 119 w 146"/>
                <a:gd name="T9" fmla="*/ 45 h 68"/>
                <a:gd name="T10" fmla="*/ 82 w 146"/>
                <a:gd name="T11" fmla="*/ 19 h 68"/>
                <a:gd name="T12" fmla="*/ 57 w 146"/>
                <a:gd name="T13" fmla="*/ 7 h 68"/>
                <a:gd name="T14" fmla="*/ 56 w 146"/>
                <a:gd name="T15" fmla="*/ 7 h 68"/>
                <a:gd name="T16" fmla="*/ 56 w 146"/>
                <a:gd name="T17" fmla="*/ 7 h 68"/>
                <a:gd name="T18" fmla="*/ 0 w 146"/>
                <a:gd name="T19" fmla="*/ 9 h 68"/>
                <a:gd name="T20" fmla="*/ 2 w 146"/>
                <a:gd name="T21" fmla="*/ 9 h 68"/>
                <a:gd name="T22" fmla="*/ 3 w 146"/>
                <a:gd name="T23" fmla="*/ 9 h 68"/>
                <a:gd name="T24" fmla="*/ 81 w 146"/>
                <a:gd name="T2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68">
                  <a:moveTo>
                    <a:pt x="81" y="20"/>
                  </a:moveTo>
                  <a:cubicBezTo>
                    <a:pt x="108" y="37"/>
                    <a:pt x="118" y="46"/>
                    <a:pt x="118" y="46"/>
                  </a:cubicBezTo>
                  <a:cubicBezTo>
                    <a:pt x="146" y="68"/>
                    <a:pt x="146" y="68"/>
                    <a:pt x="146" y="68"/>
                  </a:cubicBezTo>
                  <a:cubicBezTo>
                    <a:pt x="146" y="67"/>
                    <a:pt x="146" y="67"/>
                    <a:pt x="146" y="67"/>
                  </a:cubicBezTo>
                  <a:cubicBezTo>
                    <a:pt x="119" y="45"/>
                    <a:pt x="119" y="45"/>
                    <a:pt x="119" y="45"/>
                  </a:cubicBezTo>
                  <a:cubicBezTo>
                    <a:pt x="119" y="45"/>
                    <a:pt x="109" y="36"/>
                    <a:pt x="82" y="19"/>
                  </a:cubicBezTo>
                  <a:cubicBezTo>
                    <a:pt x="74" y="13"/>
                    <a:pt x="66" y="9"/>
                    <a:pt x="57" y="7"/>
                  </a:cubicBezTo>
                  <a:cubicBezTo>
                    <a:pt x="57" y="7"/>
                    <a:pt x="57" y="7"/>
                    <a:pt x="56" y="7"/>
                  </a:cubicBezTo>
                  <a:cubicBezTo>
                    <a:pt x="56" y="7"/>
                    <a:pt x="56" y="7"/>
                    <a:pt x="56" y="7"/>
                  </a:cubicBezTo>
                  <a:cubicBezTo>
                    <a:pt x="38" y="1"/>
                    <a:pt x="19" y="2"/>
                    <a:pt x="0" y="9"/>
                  </a:cubicBezTo>
                  <a:cubicBezTo>
                    <a:pt x="2" y="9"/>
                    <a:pt x="2" y="9"/>
                    <a:pt x="2" y="9"/>
                  </a:cubicBezTo>
                  <a:cubicBezTo>
                    <a:pt x="3" y="9"/>
                    <a:pt x="3" y="9"/>
                    <a:pt x="3" y="9"/>
                  </a:cubicBezTo>
                  <a:cubicBezTo>
                    <a:pt x="30" y="0"/>
                    <a:pt x="56" y="3"/>
                    <a:pt x="81" y="2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7" name="Freeform 264"/>
            <p:cNvSpPr>
              <a:spLocks/>
            </p:cNvSpPr>
            <p:nvPr/>
          </p:nvSpPr>
          <p:spPr bwMode="auto">
            <a:xfrm>
              <a:off x="6618634" y="30163"/>
              <a:ext cx="3175"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0" y="1"/>
                    <a:pt x="0"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8" name="Freeform 265"/>
            <p:cNvSpPr>
              <a:spLocks/>
            </p:cNvSpPr>
            <p:nvPr/>
          </p:nvSpPr>
          <p:spPr bwMode="auto">
            <a:xfrm>
              <a:off x="6821834" y="-7938"/>
              <a:ext cx="349250" cy="128588"/>
            </a:xfrm>
            <a:custGeom>
              <a:avLst/>
              <a:gdLst>
                <a:gd name="T0" fmla="*/ 79 w 93"/>
                <a:gd name="T1" fmla="*/ 23 h 34"/>
                <a:gd name="T2" fmla="*/ 93 w 93"/>
                <a:gd name="T3" fmla="*/ 34 h 34"/>
                <a:gd name="T4" fmla="*/ 93 w 93"/>
                <a:gd name="T5" fmla="*/ 32 h 34"/>
                <a:gd name="T6" fmla="*/ 80 w 93"/>
                <a:gd name="T7" fmla="*/ 22 h 34"/>
                <a:gd name="T8" fmla="*/ 55 w 93"/>
                <a:gd name="T9" fmla="*/ 8 h 34"/>
                <a:gd name="T10" fmla="*/ 53 w 93"/>
                <a:gd name="T11" fmla="*/ 9 h 34"/>
                <a:gd name="T12" fmla="*/ 52 w 93"/>
                <a:gd name="T13" fmla="*/ 8 h 34"/>
                <a:gd name="T14" fmla="*/ 0 w 93"/>
                <a:gd name="T15" fmla="*/ 7 h 34"/>
                <a:gd name="T16" fmla="*/ 0 w 93"/>
                <a:gd name="T17" fmla="*/ 8 h 34"/>
                <a:gd name="T18" fmla="*/ 1 w 93"/>
                <a:gd name="T19" fmla="*/ 8 h 34"/>
                <a:gd name="T20" fmla="*/ 79 w 93"/>
                <a:gd name="T2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34">
                  <a:moveTo>
                    <a:pt x="79" y="23"/>
                  </a:moveTo>
                  <a:cubicBezTo>
                    <a:pt x="84" y="27"/>
                    <a:pt x="89" y="31"/>
                    <a:pt x="93" y="34"/>
                  </a:cubicBezTo>
                  <a:cubicBezTo>
                    <a:pt x="93" y="32"/>
                    <a:pt x="93" y="32"/>
                    <a:pt x="93" y="32"/>
                  </a:cubicBezTo>
                  <a:cubicBezTo>
                    <a:pt x="89" y="29"/>
                    <a:pt x="85" y="26"/>
                    <a:pt x="80" y="22"/>
                  </a:cubicBezTo>
                  <a:cubicBezTo>
                    <a:pt x="72" y="16"/>
                    <a:pt x="63" y="12"/>
                    <a:pt x="55" y="8"/>
                  </a:cubicBezTo>
                  <a:cubicBezTo>
                    <a:pt x="53" y="9"/>
                    <a:pt x="53" y="9"/>
                    <a:pt x="53" y="9"/>
                  </a:cubicBezTo>
                  <a:cubicBezTo>
                    <a:pt x="52" y="8"/>
                    <a:pt x="52" y="8"/>
                    <a:pt x="52" y="8"/>
                  </a:cubicBezTo>
                  <a:cubicBezTo>
                    <a:pt x="36" y="2"/>
                    <a:pt x="18" y="2"/>
                    <a:pt x="0" y="7"/>
                  </a:cubicBezTo>
                  <a:cubicBezTo>
                    <a:pt x="0" y="8"/>
                    <a:pt x="0" y="8"/>
                    <a:pt x="0" y="8"/>
                  </a:cubicBezTo>
                  <a:cubicBezTo>
                    <a:pt x="1" y="8"/>
                    <a:pt x="1" y="8"/>
                    <a:pt x="1" y="8"/>
                  </a:cubicBezTo>
                  <a:cubicBezTo>
                    <a:pt x="29" y="0"/>
                    <a:pt x="55" y="5"/>
                    <a:pt x="79" y="2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89" name="Freeform 266"/>
            <p:cNvSpPr>
              <a:spLocks/>
            </p:cNvSpPr>
            <p:nvPr/>
          </p:nvSpPr>
          <p:spPr bwMode="auto">
            <a:xfrm>
              <a:off x="6821834" y="22225"/>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0" name="Freeform 267"/>
            <p:cNvSpPr>
              <a:spLocks/>
            </p:cNvSpPr>
            <p:nvPr/>
          </p:nvSpPr>
          <p:spPr bwMode="auto">
            <a:xfrm>
              <a:off x="7017096" y="7938"/>
              <a:ext cx="165100" cy="19050"/>
            </a:xfrm>
            <a:custGeom>
              <a:avLst/>
              <a:gdLst>
                <a:gd name="T0" fmla="*/ 43 w 44"/>
                <a:gd name="T1" fmla="*/ 5 h 5"/>
                <a:gd name="T2" fmla="*/ 43 w 44"/>
                <a:gd name="T3" fmla="*/ 5 h 5"/>
                <a:gd name="T4" fmla="*/ 44 w 44"/>
                <a:gd name="T5" fmla="*/ 4 h 5"/>
                <a:gd name="T6" fmla="*/ 0 w 44"/>
                <a:gd name="T7" fmla="*/ 4 h 5"/>
                <a:gd name="T8" fmla="*/ 3 w 44"/>
                <a:gd name="T9" fmla="*/ 4 h 5"/>
                <a:gd name="T10" fmla="*/ 43 w 44"/>
                <a:gd name="T11" fmla="*/ 5 h 5"/>
              </a:gdLst>
              <a:ahLst/>
              <a:cxnLst>
                <a:cxn ang="0">
                  <a:pos x="T0" y="T1"/>
                </a:cxn>
                <a:cxn ang="0">
                  <a:pos x="T2" y="T3"/>
                </a:cxn>
                <a:cxn ang="0">
                  <a:pos x="T4" y="T5"/>
                </a:cxn>
                <a:cxn ang="0">
                  <a:pos x="T6" y="T7"/>
                </a:cxn>
                <a:cxn ang="0">
                  <a:pos x="T8" y="T9"/>
                </a:cxn>
                <a:cxn ang="0">
                  <a:pos x="T10" y="T11"/>
                </a:cxn>
              </a:cxnLst>
              <a:rect l="0" t="0" r="r" b="b"/>
              <a:pathLst>
                <a:path w="44" h="5">
                  <a:moveTo>
                    <a:pt x="43" y="5"/>
                  </a:moveTo>
                  <a:cubicBezTo>
                    <a:pt x="43" y="5"/>
                    <a:pt x="43" y="5"/>
                    <a:pt x="43" y="5"/>
                  </a:cubicBezTo>
                  <a:cubicBezTo>
                    <a:pt x="44" y="4"/>
                    <a:pt x="44" y="4"/>
                    <a:pt x="44" y="4"/>
                  </a:cubicBezTo>
                  <a:cubicBezTo>
                    <a:pt x="30" y="0"/>
                    <a:pt x="15" y="0"/>
                    <a:pt x="0" y="4"/>
                  </a:cubicBezTo>
                  <a:cubicBezTo>
                    <a:pt x="3" y="4"/>
                    <a:pt x="3" y="4"/>
                    <a:pt x="3" y="4"/>
                  </a:cubicBezTo>
                  <a:cubicBezTo>
                    <a:pt x="17" y="2"/>
                    <a:pt x="31" y="2"/>
                    <a:pt x="43" y="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1" name="Freeform 268"/>
            <p:cNvSpPr>
              <a:spLocks/>
            </p:cNvSpPr>
            <p:nvPr/>
          </p:nvSpPr>
          <p:spPr bwMode="auto">
            <a:xfrm>
              <a:off x="7017096" y="22225"/>
              <a:ext cx="11113" cy="4763"/>
            </a:xfrm>
            <a:custGeom>
              <a:avLst/>
              <a:gdLst>
                <a:gd name="T0" fmla="*/ 2 w 7"/>
                <a:gd name="T1" fmla="*/ 3 h 3"/>
                <a:gd name="T2" fmla="*/ 7 w 7"/>
                <a:gd name="T3" fmla="*/ 0 h 3"/>
                <a:gd name="T4" fmla="*/ 0 w 7"/>
                <a:gd name="T5" fmla="*/ 0 h 3"/>
                <a:gd name="T6" fmla="*/ 2 w 7"/>
                <a:gd name="T7" fmla="*/ 3 h 3"/>
              </a:gdLst>
              <a:ahLst/>
              <a:cxnLst>
                <a:cxn ang="0">
                  <a:pos x="T0" y="T1"/>
                </a:cxn>
                <a:cxn ang="0">
                  <a:pos x="T2" y="T3"/>
                </a:cxn>
                <a:cxn ang="0">
                  <a:pos x="T4" y="T5"/>
                </a:cxn>
                <a:cxn ang="0">
                  <a:pos x="T6" y="T7"/>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2" name="Freeform 269"/>
            <p:cNvSpPr>
              <a:spLocks/>
            </p:cNvSpPr>
            <p:nvPr/>
          </p:nvSpPr>
          <p:spPr bwMode="auto">
            <a:xfrm>
              <a:off x="6055071" y="387350"/>
              <a:ext cx="115888" cy="44450"/>
            </a:xfrm>
            <a:custGeom>
              <a:avLst/>
              <a:gdLst>
                <a:gd name="T0" fmla="*/ 0 w 31"/>
                <a:gd name="T1" fmla="*/ 11 h 12"/>
                <a:gd name="T2" fmla="*/ 0 w 31"/>
                <a:gd name="T3" fmla="*/ 11 h 12"/>
                <a:gd name="T4" fmla="*/ 1 w 31"/>
                <a:gd name="T5" fmla="*/ 12 h 12"/>
                <a:gd name="T6" fmla="*/ 1 w 31"/>
                <a:gd name="T7" fmla="*/ 12 h 12"/>
                <a:gd name="T8" fmla="*/ 7 w 31"/>
                <a:gd name="T9" fmla="*/ 11 h 12"/>
                <a:gd name="T10" fmla="*/ 31 w 31"/>
                <a:gd name="T11" fmla="*/ 0 h 12"/>
                <a:gd name="T12" fmla="*/ 29 w 31"/>
                <a:gd name="T13" fmla="*/ 0 h 12"/>
                <a:gd name="T14" fmla="*/ 28 w 31"/>
                <a:gd name="T15" fmla="*/ 0 h 12"/>
                <a:gd name="T16" fmla="*/ 0 w 31"/>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
                  <a:moveTo>
                    <a:pt x="0" y="11"/>
                  </a:moveTo>
                  <a:cubicBezTo>
                    <a:pt x="0" y="11"/>
                    <a:pt x="0" y="11"/>
                    <a:pt x="0" y="11"/>
                  </a:cubicBezTo>
                  <a:cubicBezTo>
                    <a:pt x="1" y="12"/>
                    <a:pt x="1" y="12"/>
                    <a:pt x="1" y="12"/>
                  </a:cubicBezTo>
                  <a:cubicBezTo>
                    <a:pt x="1" y="12"/>
                    <a:pt x="1" y="12"/>
                    <a:pt x="1" y="12"/>
                  </a:cubicBezTo>
                  <a:cubicBezTo>
                    <a:pt x="3" y="12"/>
                    <a:pt x="5" y="11"/>
                    <a:pt x="7" y="11"/>
                  </a:cubicBezTo>
                  <a:cubicBezTo>
                    <a:pt x="15" y="8"/>
                    <a:pt x="23" y="5"/>
                    <a:pt x="31" y="0"/>
                  </a:cubicBezTo>
                  <a:cubicBezTo>
                    <a:pt x="29" y="0"/>
                    <a:pt x="29" y="0"/>
                    <a:pt x="29" y="0"/>
                  </a:cubicBezTo>
                  <a:cubicBezTo>
                    <a:pt x="29" y="0"/>
                    <a:pt x="29" y="0"/>
                    <a:pt x="28" y="0"/>
                  </a:cubicBezTo>
                  <a:cubicBezTo>
                    <a:pt x="19" y="5"/>
                    <a:pt x="10" y="9"/>
                    <a:pt x="0" y="1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3" name="Freeform 270"/>
            <p:cNvSpPr>
              <a:spLocks/>
            </p:cNvSpPr>
            <p:nvPr/>
          </p:nvSpPr>
          <p:spPr bwMode="auto">
            <a:xfrm>
              <a:off x="6036021" y="349250"/>
              <a:ext cx="315913" cy="46038"/>
            </a:xfrm>
            <a:custGeom>
              <a:avLst/>
              <a:gdLst>
                <a:gd name="T0" fmla="*/ 9 w 84"/>
                <a:gd name="T1" fmla="*/ 3 h 12"/>
                <a:gd name="T2" fmla="*/ 0 w 84"/>
                <a:gd name="T3" fmla="*/ 0 h 12"/>
                <a:gd name="T4" fmla="*/ 0 w 84"/>
                <a:gd name="T5" fmla="*/ 2 h 12"/>
                <a:gd name="T6" fmla="*/ 8 w 84"/>
                <a:gd name="T7" fmla="*/ 5 h 12"/>
                <a:gd name="T8" fmla="*/ 33 w 84"/>
                <a:gd name="T9" fmla="*/ 10 h 12"/>
                <a:gd name="T10" fmla="*/ 34 w 84"/>
                <a:gd name="T11" fmla="*/ 10 h 12"/>
                <a:gd name="T12" fmla="*/ 34 w 84"/>
                <a:gd name="T13" fmla="*/ 10 h 12"/>
                <a:gd name="T14" fmla="*/ 60 w 84"/>
                <a:gd name="T15" fmla="*/ 9 h 12"/>
                <a:gd name="T16" fmla="*/ 84 w 84"/>
                <a:gd name="T17" fmla="*/ 0 h 12"/>
                <a:gd name="T18" fmla="*/ 83 w 84"/>
                <a:gd name="T19" fmla="*/ 0 h 12"/>
                <a:gd name="T20" fmla="*/ 82 w 84"/>
                <a:gd name="T21" fmla="*/ 0 h 12"/>
                <a:gd name="T22" fmla="*/ 9 w 84"/>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2">
                  <a:moveTo>
                    <a:pt x="9" y="3"/>
                  </a:moveTo>
                  <a:cubicBezTo>
                    <a:pt x="0" y="0"/>
                    <a:pt x="0" y="0"/>
                    <a:pt x="0" y="0"/>
                  </a:cubicBezTo>
                  <a:cubicBezTo>
                    <a:pt x="0" y="2"/>
                    <a:pt x="0" y="2"/>
                    <a:pt x="0" y="2"/>
                  </a:cubicBezTo>
                  <a:cubicBezTo>
                    <a:pt x="8" y="5"/>
                    <a:pt x="8" y="5"/>
                    <a:pt x="8" y="5"/>
                  </a:cubicBezTo>
                  <a:cubicBezTo>
                    <a:pt x="17" y="7"/>
                    <a:pt x="25" y="9"/>
                    <a:pt x="33" y="10"/>
                  </a:cubicBezTo>
                  <a:cubicBezTo>
                    <a:pt x="34" y="10"/>
                    <a:pt x="34" y="10"/>
                    <a:pt x="34" y="10"/>
                  </a:cubicBezTo>
                  <a:cubicBezTo>
                    <a:pt x="34" y="10"/>
                    <a:pt x="34" y="10"/>
                    <a:pt x="34" y="10"/>
                  </a:cubicBezTo>
                  <a:cubicBezTo>
                    <a:pt x="43" y="11"/>
                    <a:pt x="52" y="11"/>
                    <a:pt x="60" y="9"/>
                  </a:cubicBezTo>
                  <a:cubicBezTo>
                    <a:pt x="68" y="7"/>
                    <a:pt x="77" y="4"/>
                    <a:pt x="84" y="0"/>
                  </a:cubicBezTo>
                  <a:cubicBezTo>
                    <a:pt x="83" y="0"/>
                    <a:pt x="83" y="0"/>
                    <a:pt x="83" y="0"/>
                  </a:cubicBezTo>
                  <a:cubicBezTo>
                    <a:pt x="83" y="0"/>
                    <a:pt x="82" y="0"/>
                    <a:pt x="82" y="0"/>
                  </a:cubicBezTo>
                  <a:cubicBezTo>
                    <a:pt x="58" y="12"/>
                    <a:pt x="36" y="12"/>
                    <a:pt x="9" y="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4" name="Freeform 271"/>
            <p:cNvSpPr>
              <a:spLocks/>
            </p:cNvSpPr>
            <p:nvPr/>
          </p:nvSpPr>
          <p:spPr bwMode="auto">
            <a:xfrm>
              <a:off x="6159846" y="387350"/>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5" name="Freeform 272"/>
            <p:cNvSpPr>
              <a:spLocks/>
            </p:cNvSpPr>
            <p:nvPr/>
          </p:nvSpPr>
          <p:spPr bwMode="auto">
            <a:xfrm>
              <a:off x="5997921" y="222250"/>
              <a:ext cx="538163" cy="138113"/>
            </a:xfrm>
            <a:custGeom>
              <a:avLst/>
              <a:gdLst>
                <a:gd name="T0" fmla="*/ 68 w 143"/>
                <a:gd name="T1" fmla="*/ 25 h 37"/>
                <a:gd name="T2" fmla="*/ 27 w 143"/>
                <a:gd name="T3" fmla="*/ 9 h 37"/>
                <a:gd name="T4" fmla="*/ 0 w 143"/>
                <a:gd name="T5" fmla="*/ 0 h 37"/>
                <a:gd name="T6" fmla="*/ 0 w 143"/>
                <a:gd name="T7" fmla="*/ 2 h 37"/>
                <a:gd name="T8" fmla="*/ 26 w 143"/>
                <a:gd name="T9" fmla="*/ 11 h 37"/>
                <a:gd name="T10" fmla="*/ 67 w 143"/>
                <a:gd name="T11" fmla="*/ 27 h 37"/>
                <a:gd name="T12" fmla="*/ 92 w 143"/>
                <a:gd name="T13" fmla="*/ 34 h 37"/>
                <a:gd name="T14" fmla="*/ 93 w 143"/>
                <a:gd name="T15" fmla="*/ 33 h 37"/>
                <a:gd name="T16" fmla="*/ 93 w 143"/>
                <a:gd name="T17" fmla="*/ 34 h 37"/>
                <a:gd name="T18" fmla="*/ 119 w 143"/>
                <a:gd name="T19" fmla="*/ 34 h 37"/>
                <a:gd name="T20" fmla="*/ 143 w 143"/>
                <a:gd name="T21" fmla="*/ 28 h 37"/>
                <a:gd name="T22" fmla="*/ 140 w 143"/>
                <a:gd name="T23" fmla="*/ 27 h 37"/>
                <a:gd name="T24" fmla="*/ 68 w 143"/>
                <a:gd name="T25"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37">
                  <a:moveTo>
                    <a:pt x="68" y="25"/>
                  </a:moveTo>
                  <a:cubicBezTo>
                    <a:pt x="39" y="14"/>
                    <a:pt x="27" y="9"/>
                    <a:pt x="27" y="9"/>
                  </a:cubicBezTo>
                  <a:cubicBezTo>
                    <a:pt x="26" y="9"/>
                    <a:pt x="19" y="6"/>
                    <a:pt x="0" y="0"/>
                  </a:cubicBezTo>
                  <a:cubicBezTo>
                    <a:pt x="0" y="2"/>
                    <a:pt x="0" y="2"/>
                    <a:pt x="0" y="2"/>
                  </a:cubicBezTo>
                  <a:cubicBezTo>
                    <a:pt x="18" y="7"/>
                    <a:pt x="26" y="11"/>
                    <a:pt x="26" y="11"/>
                  </a:cubicBezTo>
                  <a:cubicBezTo>
                    <a:pt x="26" y="11"/>
                    <a:pt x="39" y="15"/>
                    <a:pt x="67" y="27"/>
                  </a:cubicBezTo>
                  <a:cubicBezTo>
                    <a:pt x="76" y="30"/>
                    <a:pt x="84" y="33"/>
                    <a:pt x="92" y="34"/>
                  </a:cubicBezTo>
                  <a:cubicBezTo>
                    <a:pt x="93" y="33"/>
                    <a:pt x="93" y="33"/>
                    <a:pt x="93" y="33"/>
                  </a:cubicBezTo>
                  <a:cubicBezTo>
                    <a:pt x="93" y="34"/>
                    <a:pt x="93" y="34"/>
                    <a:pt x="93" y="34"/>
                  </a:cubicBezTo>
                  <a:cubicBezTo>
                    <a:pt x="102" y="35"/>
                    <a:pt x="111" y="35"/>
                    <a:pt x="119" y="34"/>
                  </a:cubicBezTo>
                  <a:cubicBezTo>
                    <a:pt x="127" y="33"/>
                    <a:pt x="135" y="31"/>
                    <a:pt x="143" y="28"/>
                  </a:cubicBezTo>
                  <a:cubicBezTo>
                    <a:pt x="140" y="27"/>
                    <a:pt x="140" y="27"/>
                    <a:pt x="140" y="27"/>
                  </a:cubicBezTo>
                  <a:cubicBezTo>
                    <a:pt x="116" y="37"/>
                    <a:pt x="94" y="36"/>
                    <a:pt x="68" y="2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6" name="Freeform 273"/>
            <p:cNvSpPr>
              <a:spLocks/>
            </p:cNvSpPr>
            <p:nvPr/>
          </p:nvSpPr>
          <p:spPr bwMode="auto">
            <a:xfrm>
              <a:off x="6343996" y="346075"/>
              <a:ext cx="3175" cy="317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7" name="Freeform 274"/>
            <p:cNvSpPr>
              <a:spLocks/>
            </p:cNvSpPr>
            <p:nvPr/>
          </p:nvSpPr>
          <p:spPr bwMode="auto">
            <a:xfrm>
              <a:off x="5972521" y="131763"/>
              <a:ext cx="747713" cy="206375"/>
            </a:xfrm>
            <a:custGeom>
              <a:avLst/>
              <a:gdLst>
                <a:gd name="T0" fmla="*/ 123 w 199"/>
                <a:gd name="T1" fmla="*/ 41 h 55"/>
                <a:gd name="T2" fmla="*/ 83 w 199"/>
                <a:gd name="T3" fmla="*/ 22 h 55"/>
                <a:gd name="T4" fmla="*/ 40 w 199"/>
                <a:gd name="T5" fmla="*/ 6 h 55"/>
                <a:gd name="T6" fmla="*/ 14 w 199"/>
                <a:gd name="T7" fmla="*/ 1 h 55"/>
                <a:gd name="T8" fmla="*/ 13 w 199"/>
                <a:gd name="T9" fmla="*/ 1 h 55"/>
                <a:gd name="T10" fmla="*/ 13 w 199"/>
                <a:gd name="T11" fmla="*/ 0 h 55"/>
                <a:gd name="T12" fmla="*/ 0 w 199"/>
                <a:gd name="T13" fmla="*/ 1 h 55"/>
                <a:gd name="T14" fmla="*/ 0 w 199"/>
                <a:gd name="T15" fmla="*/ 1 h 55"/>
                <a:gd name="T16" fmla="*/ 1 w 199"/>
                <a:gd name="T17" fmla="*/ 2 h 55"/>
                <a:gd name="T18" fmla="*/ 40 w 199"/>
                <a:gd name="T19" fmla="*/ 7 h 55"/>
                <a:gd name="T20" fmla="*/ 82 w 199"/>
                <a:gd name="T21" fmla="*/ 24 h 55"/>
                <a:gd name="T22" fmla="*/ 122 w 199"/>
                <a:gd name="T23" fmla="*/ 42 h 55"/>
                <a:gd name="T24" fmla="*/ 147 w 199"/>
                <a:gd name="T25" fmla="*/ 51 h 55"/>
                <a:gd name="T26" fmla="*/ 149 w 199"/>
                <a:gd name="T27" fmla="*/ 50 h 55"/>
                <a:gd name="T28" fmla="*/ 150 w 199"/>
                <a:gd name="T29" fmla="*/ 51 h 55"/>
                <a:gd name="T30" fmla="*/ 150 w 199"/>
                <a:gd name="T31" fmla="*/ 52 h 55"/>
                <a:gd name="T32" fmla="*/ 173 w 199"/>
                <a:gd name="T33" fmla="*/ 53 h 55"/>
                <a:gd name="T34" fmla="*/ 199 w 199"/>
                <a:gd name="T35" fmla="*/ 47 h 55"/>
                <a:gd name="T36" fmla="*/ 197 w 199"/>
                <a:gd name="T37" fmla="*/ 47 h 55"/>
                <a:gd name="T38" fmla="*/ 196 w 199"/>
                <a:gd name="T39" fmla="*/ 47 h 55"/>
                <a:gd name="T40" fmla="*/ 123 w 199"/>
                <a:gd name="T41"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9" h="55">
                  <a:moveTo>
                    <a:pt x="123" y="41"/>
                  </a:moveTo>
                  <a:cubicBezTo>
                    <a:pt x="95" y="28"/>
                    <a:pt x="83" y="23"/>
                    <a:pt x="83" y="22"/>
                  </a:cubicBezTo>
                  <a:cubicBezTo>
                    <a:pt x="82" y="22"/>
                    <a:pt x="71" y="16"/>
                    <a:pt x="40" y="6"/>
                  </a:cubicBezTo>
                  <a:cubicBezTo>
                    <a:pt x="31" y="3"/>
                    <a:pt x="22" y="1"/>
                    <a:pt x="14" y="1"/>
                  </a:cubicBezTo>
                  <a:cubicBezTo>
                    <a:pt x="13" y="1"/>
                    <a:pt x="13" y="1"/>
                    <a:pt x="13" y="1"/>
                  </a:cubicBezTo>
                  <a:cubicBezTo>
                    <a:pt x="13" y="0"/>
                    <a:pt x="13" y="0"/>
                    <a:pt x="13" y="0"/>
                  </a:cubicBezTo>
                  <a:cubicBezTo>
                    <a:pt x="8" y="0"/>
                    <a:pt x="4" y="0"/>
                    <a:pt x="0" y="1"/>
                  </a:cubicBezTo>
                  <a:cubicBezTo>
                    <a:pt x="0" y="1"/>
                    <a:pt x="0" y="1"/>
                    <a:pt x="0" y="1"/>
                  </a:cubicBezTo>
                  <a:cubicBezTo>
                    <a:pt x="1" y="2"/>
                    <a:pt x="1" y="2"/>
                    <a:pt x="1" y="2"/>
                  </a:cubicBezTo>
                  <a:cubicBezTo>
                    <a:pt x="13" y="1"/>
                    <a:pt x="26" y="2"/>
                    <a:pt x="40" y="7"/>
                  </a:cubicBezTo>
                  <a:cubicBezTo>
                    <a:pt x="70" y="17"/>
                    <a:pt x="82" y="24"/>
                    <a:pt x="82" y="24"/>
                  </a:cubicBezTo>
                  <a:cubicBezTo>
                    <a:pt x="82" y="24"/>
                    <a:pt x="95" y="29"/>
                    <a:pt x="122" y="42"/>
                  </a:cubicBezTo>
                  <a:cubicBezTo>
                    <a:pt x="131" y="46"/>
                    <a:pt x="139" y="49"/>
                    <a:pt x="147" y="51"/>
                  </a:cubicBezTo>
                  <a:cubicBezTo>
                    <a:pt x="149" y="50"/>
                    <a:pt x="149" y="50"/>
                    <a:pt x="149" y="50"/>
                  </a:cubicBezTo>
                  <a:cubicBezTo>
                    <a:pt x="150" y="51"/>
                    <a:pt x="150" y="51"/>
                    <a:pt x="150" y="51"/>
                  </a:cubicBezTo>
                  <a:cubicBezTo>
                    <a:pt x="150" y="52"/>
                    <a:pt x="150" y="52"/>
                    <a:pt x="150" y="52"/>
                  </a:cubicBezTo>
                  <a:cubicBezTo>
                    <a:pt x="158" y="53"/>
                    <a:pt x="166" y="54"/>
                    <a:pt x="173" y="53"/>
                  </a:cubicBezTo>
                  <a:cubicBezTo>
                    <a:pt x="181" y="52"/>
                    <a:pt x="191" y="50"/>
                    <a:pt x="199" y="47"/>
                  </a:cubicBezTo>
                  <a:cubicBezTo>
                    <a:pt x="197" y="47"/>
                    <a:pt x="197" y="47"/>
                    <a:pt x="197" y="47"/>
                  </a:cubicBezTo>
                  <a:cubicBezTo>
                    <a:pt x="197" y="47"/>
                    <a:pt x="197" y="47"/>
                    <a:pt x="196" y="47"/>
                  </a:cubicBezTo>
                  <a:cubicBezTo>
                    <a:pt x="171" y="55"/>
                    <a:pt x="149" y="53"/>
                    <a:pt x="123" y="4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8" name="Freeform 275"/>
            <p:cNvSpPr>
              <a:spLocks/>
            </p:cNvSpPr>
            <p:nvPr/>
          </p:nvSpPr>
          <p:spPr bwMode="auto">
            <a:xfrm>
              <a:off x="6524971" y="319088"/>
              <a:ext cx="11113" cy="7938"/>
            </a:xfrm>
            <a:custGeom>
              <a:avLst/>
              <a:gdLst>
                <a:gd name="T0" fmla="*/ 4 w 7"/>
                <a:gd name="T1" fmla="*/ 0 h 5"/>
                <a:gd name="T2" fmla="*/ 0 w 7"/>
                <a:gd name="T3" fmla="*/ 3 h 5"/>
                <a:gd name="T4" fmla="*/ 7 w 7"/>
                <a:gd name="T5" fmla="*/ 5 h 5"/>
                <a:gd name="T6" fmla="*/ 7 w 7"/>
                <a:gd name="T7" fmla="*/ 3 h 5"/>
                <a:gd name="T8" fmla="*/ 4 w 7"/>
                <a:gd name="T9" fmla="*/ 0 h 5"/>
              </a:gdLst>
              <a:ahLst/>
              <a:cxnLst>
                <a:cxn ang="0">
                  <a:pos x="T0" y="T1"/>
                </a:cxn>
                <a:cxn ang="0">
                  <a:pos x="T2" y="T3"/>
                </a:cxn>
                <a:cxn ang="0">
                  <a:pos x="T4" y="T5"/>
                </a:cxn>
                <a:cxn ang="0">
                  <a:pos x="T6" y="T7"/>
                </a:cxn>
                <a:cxn ang="0">
                  <a:pos x="T8" y="T9"/>
                </a:cxn>
              </a:cxnLst>
              <a:rect l="0" t="0" r="r" b="b"/>
              <a:pathLst>
                <a:path w="7" h="5">
                  <a:moveTo>
                    <a:pt x="4" y="0"/>
                  </a:moveTo>
                  <a:lnTo>
                    <a:pt x="0" y="3"/>
                  </a:lnTo>
                  <a:lnTo>
                    <a:pt x="7"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299" name="Freeform 276"/>
            <p:cNvSpPr>
              <a:spLocks/>
            </p:cNvSpPr>
            <p:nvPr/>
          </p:nvSpPr>
          <p:spPr bwMode="auto">
            <a:xfrm>
              <a:off x="6016971" y="68263"/>
              <a:ext cx="887413" cy="261938"/>
            </a:xfrm>
            <a:custGeom>
              <a:avLst/>
              <a:gdLst>
                <a:gd name="T0" fmla="*/ 236 w 236"/>
                <a:gd name="T1" fmla="*/ 63 h 70"/>
                <a:gd name="T2" fmla="*/ 235 w 236"/>
                <a:gd name="T3" fmla="*/ 62 h 70"/>
                <a:gd name="T4" fmla="*/ 161 w 236"/>
                <a:gd name="T5" fmla="*/ 52 h 70"/>
                <a:gd name="T6" fmla="*/ 122 w 236"/>
                <a:gd name="T7" fmla="*/ 31 h 70"/>
                <a:gd name="T8" fmla="*/ 81 w 236"/>
                <a:gd name="T9" fmla="*/ 12 h 70"/>
                <a:gd name="T10" fmla="*/ 0 w 236"/>
                <a:gd name="T11" fmla="*/ 17 h 70"/>
                <a:gd name="T12" fmla="*/ 1 w 236"/>
                <a:gd name="T13" fmla="*/ 17 h 70"/>
                <a:gd name="T14" fmla="*/ 2 w 236"/>
                <a:gd name="T15" fmla="*/ 18 h 70"/>
                <a:gd name="T16" fmla="*/ 81 w 236"/>
                <a:gd name="T17" fmla="*/ 13 h 70"/>
                <a:gd name="T18" fmla="*/ 122 w 236"/>
                <a:gd name="T19" fmla="*/ 32 h 70"/>
                <a:gd name="T20" fmla="*/ 161 w 236"/>
                <a:gd name="T21" fmla="*/ 53 h 70"/>
                <a:gd name="T22" fmla="*/ 184 w 236"/>
                <a:gd name="T23" fmla="*/ 64 h 70"/>
                <a:gd name="T24" fmla="*/ 185 w 236"/>
                <a:gd name="T25" fmla="*/ 63 h 70"/>
                <a:gd name="T26" fmla="*/ 185 w 236"/>
                <a:gd name="T27" fmla="*/ 64 h 70"/>
                <a:gd name="T28" fmla="*/ 211 w 236"/>
                <a:gd name="T29" fmla="*/ 67 h 70"/>
                <a:gd name="T30" fmla="*/ 236 w 236"/>
                <a:gd name="T31"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70">
                  <a:moveTo>
                    <a:pt x="236" y="63"/>
                  </a:moveTo>
                  <a:cubicBezTo>
                    <a:pt x="235" y="62"/>
                    <a:pt x="235" y="62"/>
                    <a:pt x="235" y="62"/>
                  </a:cubicBezTo>
                  <a:cubicBezTo>
                    <a:pt x="209" y="70"/>
                    <a:pt x="187" y="67"/>
                    <a:pt x="161" y="52"/>
                  </a:cubicBezTo>
                  <a:cubicBezTo>
                    <a:pt x="134" y="37"/>
                    <a:pt x="122" y="31"/>
                    <a:pt x="122" y="31"/>
                  </a:cubicBezTo>
                  <a:cubicBezTo>
                    <a:pt x="122" y="31"/>
                    <a:pt x="111" y="24"/>
                    <a:pt x="81" y="12"/>
                  </a:cubicBezTo>
                  <a:cubicBezTo>
                    <a:pt x="53" y="0"/>
                    <a:pt x="25" y="2"/>
                    <a:pt x="0" y="17"/>
                  </a:cubicBezTo>
                  <a:cubicBezTo>
                    <a:pt x="1" y="17"/>
                    <a:pt x="1" y="17"/>
                    <a:pt x="1" y="17"/>
                  </a:cubicBezTo>
                  <a:cubicBezTo>
                    <a:pt x="1" y="18"/>
                    <a:pt x="1" y="18"/>
                    <a:pt x="2" y="18"/>
                  </a:cubicBezTo>
                  <a:cubicBezTo>
                    <a:pt x="27" y="3"/>
                    <a:pt x="53" y="2"/>
                    <a:pt x="81" y="13"/>
                  </a:cubicBezTo>
                  <a:cubicBezTo>
                    <a:pt x="110" y="26"/>
                    <a:pt x="121" y="32"/>
                    <a:pt x="122" y="32"/>
                  </a:cubicBezTo>
                  <a:cubicBezTo>
                    <a:pt x="122" y="33"/>
                    <a:pt x="134" y="39"/>
                    <a:pt x="161" y="53"/>
                  </a:cubicBezTo>
                  <a:cubicBezTo>
                    <a:pt x="169" y="58"/>
                    <a:pt x="177" y="61"/>
                    <a:pt x="184" y="64"/>
                  </a:cubicBezTo>
                  <a:cubicBezTo>
                    <a:pt x="185" y="63"/>
                    <a:pt x="185" y="63"/>
                    <a:pt x="185" y="63"/>
                  </a:cubicBezTo>
                  <a:cubicBezTo>
                    <a:pt x="185" y="64"/>
                    <a:pt x="185" y="64"/>
                    <a:pt x="185" y="64"/>
                  </a:cubicBezTo>
                  <a:cubicBezTo>
                    <a:pt x="194" y="66"/>
                    <a:pt x="202" y="67"/>
                    <a:pt x="211" y="67"/>
                  </a:cubicBezTo>
                  <a:cubicBezTo>
                    <a:pt x="219" y="67"/>
                    <a:pt x="228" y="66"/>
                    <a:pt x="236" y="6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0" name="Freeform 277"/>
            <p:cNvSpPr>
              <a:spLocks/>
            </p:cNvSpPr>
            <p:nvPr/>
          </p:nvSpPr>
          <p:spPr bwMode="auto">
            <a:xfrm>
              <a:off x="6021734" y="131763"/>
              <a:ext cx="3175" cy="3175"/>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1" name="Freeform 278"/>
            <p:cNvSpPr>
              <a:spLocks/>
            </p:cNvSpPr>
            <p:nvPr/>
          </p:nvSpPr>
          <p:spPr bwMode="auto">
            <a:xfrm>
              <a:off x="6709121" y="304800"/>
              <a:ext cx="3175" cy="3175"/>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2" name="Freeform 279"/>
            <p:cNvSpPr>
              <a:spLocks/>
            </p:cNvSpPr>
            <p:nvPr/>
          </p:nvSpPr>
          <p:spPr bwMode="auto">
            <a:xfrm>
              <a:off x="7152034" y="22225"/>
              <a:ext cx="1193800" cy="609600"/>
            </a:xfrm>
            <a:custGeom>
              <a:avLst/>
              <a:gdLst>
                <a:gd name="T0" fmla="*/ 278 w 318"/>
                <a:gd name="T1" fmla="*/ 72 h 162"/>
                <a:gd name="T2" fmla="*/ 229 w 318"/>
                <a:gd name="T3" fmla="*/ 52 h 162"/>
                <a:gd name="T4" fmla="*/ 229 w 318"/>
                <a:gd name="T5" fmla="*/ 53 h 162"/>
                <a:gd name="T6" fmla="*/ 176 w 318"/>
                <a:gd name="T7" fmla="*/ 35 h 162"/>
                <a:gd name="T8" fmla="*/ 125 w 318"/>
                <a:gd name="T9" fmla="*/ 21 h 162"/>
                <a:gd name="T10" fmla="*/ 72 w 318"/>
                <a:gd name="T11" fmla="*/ 11 h 162"/>
                <a:gd name="T12" fmla="*/ 19 w 318"/>
                <a:gd name="T13" fmla="*/ 4 h 162"/>
                <a:gd name="T14" fmla="*/ 19 w 318"/>
                <a:gd name="T15" fmla="*/ 4 h 162"/>
                <a:gd name="T16" fmla="*/ 8 w 318"/>
                <a:gd name="T17" fmla="*/ 0 h 162"/>
                <a:gd name="T18" fmla="*/ 7 w 318"/>
                <a:gd name="T19" fmla="*/ 1 h 162"/>
                <a:gd name="T20" fmla="*/ 7 w 318"/>
                <a:gd name="T21" fmla="*/ 1 h 162"/>
                <a:gd name="T22" fmla="*/ 5 w 318"/>
                <a:gd name="T23" fmla="*/ 24 h 162"/>
                <a:gd name="T24" fmla="*/ 5 w 318"/>
                <a:gd name="T25" fmla="*/ 26 h 162"/>
                <a:gd name="T26" fmla="*/ 2 w 318"/>
                <a:gd name="T27" fmla="*/ 60 h 162"/>
                <a:gd name="T28" fmla="*/ 2 w 318"/>
                <a:gd name="T29" fmla="*/ 61 h 162"/>
                <a:gd name="T30" fmla="*/ 0 w 318"/>
                <a:gd name="T31" fmla="*/ 81 h 162"/>
                <a:gd name="T32" fmla="*/ 0 w 318"/>
                <a:gd name="T33" fmla="*/ 81 h 162"/>
                <a:gd name="T34" fmla="*/ 0 w 318"/>
                <a:gd name="T35" fmla="*/ 82 h 162"/>
                <a:gd name="T36" fmla="*/ 0 w 318"/>
                <a:gd name="T37" fmla="*/ 82 h 162"/>
                <a:gd name="T38" fmla="*/ 6 w 318"/>
                <a:gd name="T39" fmla="*/ 83 h 162"/>
                <a:gd name="T40" fmla="*/ 32 w 318"/>
                <a:gd name="T41" fmla="*/ 82 h 162"/>
                <a:gd name="T42" fmla="*/ 55 w 318"/>
                <a:gd name="T43" fmla="*/ 89 h 162"/>
                <a:gd name="T44" fmla="*/ 81 w 318"/>
                <a:gd name="T45" fmla="*/ 90 h 162"/>
                <a:gd name="T46" fmla="*/ 104 w 318"/>
                <a:gd name="T47" fmla="*/ 99 h 162"/>
                <a:gd name="T48" fmla="*/ 129 w 318"/>
                <a:gd name="T49" fmla="*/ 101 h 162"/>
                <a:gd name="T50" fmla="*/ 150 w 318"/>
                <a:gd name="T51" fmla="*/ 111 h 162"/>
                <a:gd name="T52" fmla="*/ 176 w 318"/>
                <a:gd name="T53" fmla="*/ 115 h 162"/>
                <a:gd name="T54" fmla="*/ 197 w 318"/>
                <a:gd name="T55" fmla="*/ 126 h 162"/>
                <a:gd name="T56" fmla="*/ 223 w 318"/>
                <a:gd name="T57" fmla="*/ 132 h 162"/>
                <a:gd name="T58" fmla="*/ 244 w 318"/>
                <a:gd name="T59" fmla="*/ 145 h 162"/>
                <a:gd name="T60" fmla="*/ 267 w 318"/>
                <a:gd name="T61" fmla="*/ 151 h 162"/>
                <a:gd name="T62" fmla="*/ 281 w 318"/>
                <a:gd name="T63" fmla="*/ 162 h 162"/>
                <a:gd name="T64" fmla="*/ 282 w 318"/>
                <a:gd name="T65" fmla="*/ 161 h 162"/>
                <a:gd name="T66" fmla="*/ 290 w 318"/>
                <a:gd name="T67" fmla="*/ 143 h 162"/>
                <a:gd name="T68" fmla="*/ 291 w 318"/>
                <a:gd name="T69" fmla="*/ 142 h 162"/>
                <a:gd name="T70" fmla="*/ 306 w 318"/>
                <a:gd name="T71" fmla="*/ 112 h 162"/>
                <a:gd name="T72" fmla="*/ 307 w 318"/>
                <a:gd name="T73" fmla="*/ 110 h 162"/>
                <a:gd name="T74" fmla="*/ 317 w 318"/>
                <a:gd name="T75" fmla="*/ 89 h 162"/>
                <a:gd name="T76" fmla="*/ 318 w 318"/>
                <a:gd name="T77" fmla="*/ 89 h 162"/>
                <a:gd name="T78" fmla="*/ 318 w 318"/>
                <a:gd name="T79" fmla="*/ 88 h 162"/>
                <a:gd name="T80" fmla="*/ 278 w 318"/>
                <a:gd name="T81" fmla="*/ 7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8" h="162">
                  <a:moveTo>
                    <a:pt x="278" y="72"/>
                  </a:moveTo>
                  <a:cubicBezTo>
                    <a:pt x="264" y="61"/>
                    <a:pt x="248" y="54"/>
                    <a:pt x="229" y="52"/>
                  </a:cubicBezTo>
                  <a:cubicBezTo>
                    <a:pt x="229" y="53"/>
                    <a:pt x="229" y="53"/>
                    <a:pt x="229" y="53"/>
                  </a:cubicBezTo>
                  <a:cubicBezTo>
                    <a:pt x="215" y="42"/>
                    <a:pt x="196" y="36"/>
                    <a:pt x="176" y="35"/>
                  </a:cubicBezTo>
                  <a:cubicBezTo>
                    <a:pt x="161" y="25"/>
                    <a:pt x="144" y="21"/>
                    <a:pt x="125" y="21"/>
                  </a:cubicBezTo>
                  <a:cubicBezTo>
                    <a:pt x="109" y="13"/>
                    <a:pt x="91" y="9"/>
                    <a:pt x="72" y="11"/>
                  </a:cubicBezTo>
                  <a:cubicBezTo>
                    <a:pt x="56" y="3"/>
                    <a:pt x="38" y="1"/>
                    <a:pt x="19" y="4"/>
                  </a:cubicBezTo>
                  <a:cubicBezTo>
                    <a:pt x="19" y="4"/>
                    <a:pt x="19" y="4"/>
                    <a:pt x="19" y="4"/>
                  </a:cubicBezTo>
                  <a:cubicBezTo>
                    <a:pt x="15" y="3"/>
                    <a:pt x="11" y="1"/>
                    <a:pt x="8" y="0"/>
                  </a:cubicBezTo>
                  <a:cubicBezTo>
                    <a:pt x="7" y="1"/>
                    <a:pt x="7" y="1"/>
                    <a:pt x="7" y="1"/>
                  </a:cubicBezTo>
                  <a:cubicBezTo>
                    <a:pt x="7" y="1"/>
                    <a:pt x="7" y="1"/>
                    <a:pt x="7" y="1"/>
                  </a:cubicBezTo>
                  <a:cubicBezTo>
                    <a:pt x="5" y="24"/>
                    <a:pt x="5" y="24"/>
                    <a:pt x="5" y="24"/>
                  </a:cubicBezTo>
                  <a:cubicBezTo>
                    <a:pt x="5" y="26"/>
                    <a:pt x="5" y="26"/>
                    <a:pt x="5" y="26"/>
                  </a:cubicBezTo>
                  <a:cubicBezTo>
                    <a:pt x="2" y="60"/>
                    <a:pt x="2" y="60"/>
                    <a:pt x="2" y="60"/>
                  </a:cubicBezTo>
                  <a:cubicBezTo>
                    <a:pt x="2" y="61"/>
                    <a:pt x="2" y="61"/>
                    <a:pt x="2" y="61"/>
                  </a:cubicBezTo>
                  <a:cubicBezTo>
                    <a:pt x="0" y="81"/>
                    <a:pt x="0" y="81"/>
                    <a:pt x="0" y="81"/>
                  </a:cubicBezTo>
                  <a:cubicBezTo>
                    <a:pt x="0" y="81"/>
                    <a:pt x="0" y="81"/>
                    <a:pt x="0" y="81"/>
                  </a:cubicBezTo>
                  <a:cubicBezTo>
                    <a:pt x="0" y="82"/>
                    <a:pt x="0" y="82"/>
                    <a:pt x="0" y="82"/>
                  </a:cubicBezTo>
                  <a:cubicBezTo>
                    <a:pt x="0" y="82"/>
                    <a:pt x="0" y="82"/>
                    <a:pt x="0" y="82"/>
                  </a:cubicBezTo>
                  <a:cubicBezTo>
                    <a:pt x="2" y="83"/>
                    <a:pt x="4" y="83"/>
                    <a:pt x="6" y="83"/>
                  </a:cubicBezTo>
                  <a:cubicBezTo>
                    <a:pt x="14" y="84"/>
                    <a:pt x="23" y="83"/>
                    <a:pt x="32" y="82"/>
                  </a:cubicBezTo>
                  <a:cubicBezTo>
                    <a:pt x="40" y="86"/>
                    <a:pt x="47" y="88"/>
                    <a:pt x="55" y="89"/>
                  </a:cubicBezTo>
                  <a:cubicBezTo>
                    <a:pt x="63" y="91"/>
                    <a:pt x="72" y="91"/>
                    <a:pt x="81" y="90"/>
                  </a:cubicBezTo>
                  <a:cubicBezTo>
                    <a:pt x="88" y="94"/>
                    <a:pt x="96" y="97"/>
                    <a:pt x="104" y="99"/>
                  </a:cubicBezTo>
                  <a:cubicBezTo>
                    <a:pt x="112" y="101"/>
                    <a:pt x="120" y="101"/>
                    <a:pt x="129" y="101"/>
                  </a:cubicBezTo>
                  <a:cubicBezTo>
                    <a:pt x="136" y="106"/>
                    <a:pt x="143" y="109"/>
                    <a:pt x="150" y="111"/>
                  </a:cubicBezTo>
                  <a:cubicBezTo>
                    <a:pt x="158" y="113"/>
                    <a:pt x="167" y="114"/>
                    <a:pt x="176" y="115"/>
                  </a:cubicBezTo>
                  <a:cubicBezTo>
                    <a:pt x="183" y="120"/>
                    <a:pt x="190" y="124"/>
                    <a:pt x="197" y="126"/>
                  </a:cubicBezTo>
                  <a:cubicBezTo>
                    <a:pt x="205" y="129"/>
                    <a:pt x="214" y="131"/>
                    <a:pt x="223" y="132"/>
                  </a:cubicBezTo>
                  <a:cubicBezTo>
                    <a:pt x="229" y="137"/>
                    <a:pt x="236" y="142"/>
                    <a:pt x="244" y="145"/>
                  </a:cubicBezTo>
                  <a:cubicBezTo>
                    <a:pt x="251" y="148"/>
                    <a:pt x="259" y="150"/>
                    <a:pt x="267" y="151"/>
                  </a:cubicBezTo>
                  <a:cubicBezTo>
                    <a:pt x="272" y="156"/>
                    <a:pt x="276" y="159"/>
                    <a:pt x="281" y="162"/>
                  </a:cubicBezTo>
                  <a:cubicBezTo>
                    <a:pt x="282" y="161"/>
                    <a:pt x="282" y="161"/>
                    <a:pt x="282" y="161"/>
                  </a:cubicBezTo>
                  <a:cubicBezTo>
                    <a:pt x="290" y="143"/>
                    <a:pt x="290" y="143"/>
                    <a:pt x="290" y="143"/>
                  </a:cubicBezTo>
                  <a:cubicBezTo>
                    <a:pt x="291" y="142"/>
                    <a:pt x="291" y="142"/>
                    <a:pt x="291" y="142"/>
                  </a:cubicBezTo>
                  <a:cubicBezTo>
                    <a:pt x="306" y="112"/>
                    <a:pt x="306" y="112"/>
                    <a:pt x="306" y="112"/>
                  </a:cubicBezTo>
                  <a:cubicBezTo>
                    <a:pt x="307" y="110"/>
                    <a:pt x="307" y="110"/>
                    <a:pt x="307" y="110"/>
                  </a:cubicBezTo>
                  <a:cubicBezTo>
                    <a:pt x="317" y="89"/>
                    <a:pt x="317" y="89"/>
                    <a:pt x="317" y="89"/>
                  </a:cubicBezTo>
                  <a:cubicBezTo>
                    <a:pt x="318" y="89"/>
                    <a:pt x="318" y="89"/>
                    <a:pt x="318" y="89"/>
                  </a:cubicBezTo>
                  <a:cubicBezTo>
                    <a:pt x="318" y="88"/>
                    <a:pt x="318" y="88"/>
                    <a:pt x="318" y="88"/>
                  </a:cubicBezTo>
                  <a:cubicBezTo>
                    <a:pt x="306" y="80"/>
                    <a:pt x="293" y="74"/>
                    <a:pt x="278" y="72"/>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3" name="Freeform 280"/>
            <p:cNvSpPr>
              <a:spLocks/>
            </p:cNvSpPr>
            <p:nvPr/>
          </p:nvSpPr>
          <p:spPr bwMode="auto">
            <a:xfrm>
              <a:off x="7421909" y="57150"/>
              <a:ext cx="733425" cy="533400"/>
            </a:xfrm>
            <a:custGeom>
              <a:avLst/>
              <a:gdLst>
                <a:gd name="T0" fmla="*/ 76 w 195"/>
                <a:gd name="T1" fmla="*/ 32 h 142"/>
                <a:gd name="T2" fmla="*/ 105 w 195"/>
                <a:gd name="T3" fmla="*/ 67 h 142"/>
                <a:gd name="T4" fmla="*/ 132 w 195"/>
                <a:gd name="T5" fmla="*/ 102 h 142"/>
                <a:gd name="T6" fmla="*/ 172 w 195"/>
                <a:gd name="T7" fmla="*/ 136 h 142"/>
                <a:gd name="T8" fmla="*/ 195 w 195"/>
                <a:gd name="T9" fmla="*/ 142 h 142"/>
                <a:gd name="T10" fmla="*/ 193 w 195"/>
                <a:gd name="T11" fmla="*/ 141 h 142"/>
                <a:gd name="T12" fmla="*/ 133 w 195"/>
                <a:gd name="T13" fmla="*/ 101 h 142"/>
                <a:gd name="T14" fmla="*/ 106 w 195"/>
                <a:gd name="T15" fmla="*/ 66 h 142"/>
                <a:gd name="T16" fmla="*/ 77 w 195"/>
                <a:gd name="T17" fmla="*/ 31 h 142"/>
                <a:gd name="T18" fmla="*/ 55 w 195"/>
                <a:gd name="T19" fmla="*/ 14 h 142"/>
                <a:gd name="T20" fmla="*/ 53 w 195"/>
                <a:gd name="T21" fmla="*/ 14 h 142"/>
                <a:gd name="T22" fmla="*/ 53 w 195"/>
                <a:gd name="T23" fmla="*/ 12 h 142"/>
                <a:gd name="T24" fmla="*/ 53 w 195"/>
                <a:gd name="T25" fmla="*/ 12 h 142"/>
                <a:gd name="T26" fmla="*/ 0 w 195"/>
                <a:gd name="T27" fmla="*/ 2 h 142"/>
                <a:gd name="T28" fmla="*/ 1 w 195"/>
                <a:gd name="T29" fmla="*/ 3 h 142"/>
                <a:gd name="T30" fmla="*/ 76 w 195"/>
                <a:gd name="T31" fmla="*/ 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42">
                  <a:moveTo>
                    <a:pt x="76" y="32"/>
                  </a:moveTo>
                  <a:cubicBezTo>
                    <a:pt x="97" y="56"/>
                    <a:pt x="105" y="67"/>
                    <a:pt x="105" y="67"/>
                  </a:cubicBezTo>
                  <a:cubicBezTo>
                    <a:pt x="105" y="67"/>
                    <a:pt x="113" y="77"/>
                    <a:pt x="132" y="102"/>
                  </a:cubicBezTo>
                  <a:cubicBezTo>
                    <a:pt x="143" y="118"/>
                    <a:pt x="156" y="129"/>
                    <a:pt x="172" y="136"/>
                  </a:cubicBezTo>
                  <a:cubicBezTo>
                    <a:pt x="179" y="139"/>
                    <a:pt x="187" y="141"/>
                    <a:pt x="195" y="142"/>
                  </a:cubicBezTo>
                  <a:cubicBezTo>
                    <a:pt x="193" y="141"/>
                    <a:pt x="193" y="141"/>
                    <a:pt x="193" y="141"/>
                  </a:cubicBezTo>
                  <a:cubicBezTo>
                    <a:pt x="168" y="137"/>
                    <a:pt x="149" y="124"/>
                    <a:pt x="133" y="101"/>
                  </a:cubicBezTo>
                  <a:cubicBezTo>
                    <a:pt x="114" y="77"/>
                    <a:pt x="106" y="66"/>
                    <a:pt x="106" y="66"/>
                  </a:cubicBezTo>
                  <a:cubicBezTo>
                    <a:pt x="106" y="66"/>
                    <a:pt x="98" y="55"/>
                    <a:pt x="77" y="31"/>
                  </a:cubicBezTo>
                  <a:cubicBezTo>
                    <a:pt x="70" y="24"/>
                    <a:pt x="63" y="18"/>
                    <a:pt x="55" y="14"/>
                  </a:cubicBezTo>
                  <a:cubicBezTo>
                    <a:pt x="53" y="14"/>
                    <a:pt x="53" y="14"/>
                    <a:pt x="53" y="14"/>
                  </a:cubicBezTo>
                  <a:cubicBezTo>
                    <a:pt x="53" y="12"/>
                    <a:pt x="53" y="12"/>
                    <a:pt x="53" y="12"/>
                  </a:cubicBezTo>
                  <a:cubicBezTo>
                    <a:pt x="53" y="12"/>
                    <a:pt x="53" y="12"/>
                    <a:pt x="53" y="12"/>
                  </a:cubicBezTo>
                  <a:cubicBezTo>
                    <a:pt x="37" y="4"/>
                    <a:pt x="19" y="0"/>
                    <a:pt x="0" y="2"/>
                  </a:cubicBezTo>
                  <a:cubicBezTo>
                    <a:pt x="1" y="3"/>
                    <a:pt x="1" y="3"/>
                    <a:pt x="1" y="3"/>
                  </a:cubicBezTo>
                  <a:cubicBezTo>
                    <a:pt x="30" y="0"/>
                    <a:pt x="55" y="10"/>
                    <a:pt x="76" y="3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4" name="Freeform 281"/>
            <p:cNvSpPr>
              <a:spLocks/>
            </p:cNvSpPr>
            <p:nvPr/>
          </p:nvSpPr>
          <p:spPr bwMode="auto">
            <a:xfrm>
              <a:off x="7621934" y="101600"/>
              <a:ext cx="588963" cy="530225"/>
            </a:xfrm>
            <a:custGeom>
              <a:avLst/>
              <a:gdLst>
                <a:gd name="T0" fmla="*/ 156 w 157"/>
                <a:gd name="T1" fmla="*/ 141 h 141"/>
                <a:gd name="T2" fmla="*/ 157 w 157"/>
                <a:gd name="T3" fmla="*/ 140 h 141"/>
                <a:gd name="T4" fmla="*/ 125 w 157"/>
                <a:gd name="T5" fmla="*/ 107 h 141"/>
                <a:gd name="T6" fmla="*/ 100 w 157"/>
                <a:gd name="T7" fmla="*/ 70 h 141"/>
                <a:gd name="T8" fmla="*/ 73 w 157"/>
                <a:gd name="T9" fmla="*/ 34 h 141"/>
                <a:gd name="T10" fmla="*/ 53 w 157"/>
                <a:gd name="T11" fmla="*/ 16 h 141"/>
                <a:gd name="T12" fmla="*/ 52 w 157"/>
                <a:gd name="T13" fmla="*/ 16 h 141"/>
                <a:gd name="T14" fmla="*/ 52 w 157"/>
                <a:gd name="T15" fmla="*/ 15 h 141"/>
                <a:gd name="T16" fmla="*/ 0 w 157"/>
                <a:gd name="T17" fmla="*/ 0 h 141"/>
                <a:gd name="T18" fmla="*/ 2 w 157"/>
                <a:gd name="T19" fmla="*/ 2 h 141"/>
                <a:gd name="T20" fmla="*/ 72 w 157"/>
                <a:gd name="T21" fmla="*/ 35 h 141"/>
                <a:gd name="T22" fmla="*/ 99 w 157"/>
                <a:gd name="T23" fmla="*/ 71 h 141"/>
                <a:gd name="T24" fmla="*/ 124 w 157"/>
                <a:gd name="T25" fmla="*/ 108 h 141"/>
                <a:gd name="T26" fmla="*/ 140 w 157"/>
                <a:gd name="T27" fmla="*/ 129 h 141"/>
                <a:gd name="T28" fmla="*/ 142 w 157"/>
                <a:gd name="T29" fmla="*/ 129 h 141"/>
                <a:gd name="T30" fmla="*/ 142 w 157"/>
                <a:gd name="T31" fmla="*/ 130 h 141"/>
                <a:gd name="T32" fmla="*/ 142 w 157"/>
                <a:gd name="T33" fmla="*/ 130 h 141"/>
                <a:gd name="T34" fmla="*/ 156 w 157"/>
                <a:gd name="T3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141">
                  <a:moveTo>
                    <a:pt x="156" y="141"/>
                  </a:moveTo>
                  <a:cubicBezTo>
                    <a:pt x="157" y="140"/>
                    <a:pt x="157" y="140"/>
                    <a:pt x="157" y="140"/>
                  </a:cubicBezTo>
                  <a:cubicBezTo>
                    <a:pt x="144" y="133"/>
                    <a:pt x="134" y="122"/>
                    <a:pt x="125" y="107"/>
                  </a:cubicBezTo>
                  <a:cubicBezTo>
                    <a:pt x="108" y="82"/>
                    <a:pt x="100" y="71"/>
                    <a:pt x="100" y="70"/>
                  </a:cubicBezTo>
                  <a:cubicBezTo>
                    <a:pt x="100" y="70"/>
                    <a:pt x="93" y="59"/>
                    <a:pt x="73" y="34"/>
                  </a:cubicBezTo>
                  <a:cubicBezTo>
                    <a:pt x="67" y="27"/>
                    <a:pt x="60" y="21"/>
                    <a:pt x="53" y="16"/>
                  </a:cubicBezTo>
                  <a:cubicBezTo>
                    <a:pt x="53" y="16"/>
                    <a:pt x="53" y="16"/>
                    <a:pt x="52" y="16"/>
                  </a:cubicBezTo>
                  <a:cubicBezTo>
                    <a:pt x="52" y="15"/>
                    <a:pt x="52" y="15"/>
                    <a:pt x="52" y="15"/>
                  </a:cubicBezTo>
                  <a:cubicBezTo>
                    <a:pt x="37" y="4"/>
                    <a:pt x="19" y="0"/>
                    <a:pt x="0" y="0"/>
                  </a:cubicBezTo>
                  <a:cubicBezTo>
                    <a:pt x="2" y="2"/>
                    <a:pt x="2" y="2"/>
                    <a:pt x="2" y="2"/>
                  </a:cubicBezTo>
                  <a:cubicBezTo>
                    <a:pt x="30" y="1"/>
                    <a:pt x="53" y="12"/>
                    <a:pt x="72" y="35"/>
                  </a:cubicBezTo>
                  <a:cubicBezTo>
                    <a:pt x="92" y="60"/>
                    <a:pt x="99" y="71"/>
                    <a:pt x="99" y="71"/>
                  </a:cubicBezTo>
                  <a:cubicBezTo>
                    <a:pt x="99" y="71"/>
                    <a:pt x="107" y="82"/>
                    <a:pt x="124" y="108"/>
                  </a:cubicBezTo>
                  <a:cubicBezTo>
                    <a:pt x="129" y="116"/>
                    <a:pt x="135" y="123"/>
                    <a:pt x="140" y="129"/>
                  </a:cubicBezTo>
                  <a:cubicBezTo>
                    <a:pt x="142" y="129"/>
                    <a:pt x="142" y="129"/>
                    <a:pt x="142" y="129"/>
                  </a:cubicBezTo>
                  <a:cubicBezTo>
                    <a:pt x="142" y="130"/>
                    <a:pt x="142" y="130"/>
                    <a:pt x="142" y="130"/>
                  </a:cubicBezTo>
                  <a:cubicBezTo>
                    <a:pt x="142" y="130"/>
                    <a:pt x="142" y="130"/>
                    <a:pt x="142" y="130"/>
                  </a:cubicBezTo>
                  <a:cubicBezTo>
                    <a:pt x="147" y="135"/>
                    <a:pt x="151" y="138"/>
                    <a:pt x="156" y="14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5" name="Freeform 282"/>
            <p:cNvSpPr>
              <a:spLocks/>
            </p:cNvSpPr>
            <p:nvPr/>
          </p:nvSpPr>
          <p:spPr bwMode="auto">
            <a:xfrm>
              <a:off x="8147396" y="585788"/>
              <a:ext cx="7938" cy="4763"/>
            </a:xfrm>
            <a:custGeom>
              <a:avLst/>
              <a:gdLst>
                <a:gd name="T0" fmla="*/ 5 w 5"/>
                <a:gd name="T1" fmla="*/ 0 h 3"/>
                <a:gd name="T2" fmla="*/ 0 w 5"/>
                <a:gd name="T3" fmla="*/ 0 h 3"/>
                <a:gd name="T4" fmla="*/ 5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0" y="0"/>
                  </a:lnTo>
                  <a:lnTo>
                    <a:pt x="5" y="3"/>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6" name="Freeform 283"/>
            <p:cNvSpPr>
              <a:spLocks/>
            </p:cNvSpPr>
            <p:nvPr/>
          </p:nvSpPr>
          <p:spPr bwMode="auto">
            <a:xfrm>
              <a:off x="7621934" y="101600"/>
              <a:ext cx="6350" cy="7938"/>
            </a:xfrm>
            <a:custGeom>
              <a:avLst/>
              <a:gdLst>
                <a:gd name="T0" fmla="*/ 0 w 4"/>
                <a:gd name="T1" fmla="*/ 5 h 5"/>
                <a:gd name="T2" fmla="*/ 4 w 4"/>
                <a:gd name="T3" fmla="*/ 5 h 5"/>
                <a:gd name="T4" fmla="*/ 0 w 4"/>
                <a:gd name="T5" fmla="*/ 0 h 5"/>
                <a:gd name="T6" fmla="*/ 0 w 4"/>
                <a:gd name="T7" fmla="*/ 0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lnTo>
                    <a:pt x="4" y="5"/>
                  </a:lnTo>
                  <a:lnTo>
                    <a:pt x="0" y="0"/>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7" name="Freeform 284"/>
            <p:cNvSpPr>
              <a:spLocks/>
            </p:cNvSpPr>
            <p:nvPr/>
          </p:nvSpPr>
          <p:spPr bwMode="auto">
            <a:xfrm>
              <a:off x="7812434" y="153988"/>
              <a:ext cx="431800" cy="406400"/>
            </a:xfrm>
            <a:custGeom>
              <a:avLst/>
              <a:gdLst>
                <a:gd name="T0" fmla="*/ 72 w 115"/>
                <a:gd name="T1" fmla="*/ 39 h 108"/>
                <a:gd name="T2" fmla="*/ 97 w 115"/>
                <a:gd name="T3" fmla="*/ 77 h 108"/>
                <a:gd name="T4" fmla="*/ 114 w 115"/>
                <a:gd name="T5" fmla="*/ 108 h 108"/>
                <a:gd name="T6" fmla="*/ 115 w 115"/>
                <a:gd name="T7" fmla="*/ 107 h 108"/>
                <a:gd name="T8" fmla="*/ 98 w 115"/>
                <a:gd name="T9" fmla="*/ 77 h 108"/>
                <a:gd name="T10" fmla="*/ 73 w 115"/>
                <a:gd name="T11" fmla="*/ 39 h 108"/>
                <a:gd name="T12" fmla="*/ 54 w 115"/>
                <a:gd name="T13" fmla="*/ 19 h 108"/>
                <a:gd name="T14" fmla="*/ 53 w 115"/>
                <a:gd name="T15" fmla="*/ 19 h 108"/>
                <a:gd name="T16" fmla="*/ 53 w 115"/>
                <a:gd name="T17" fmla="*/ 18 h 108"/>
                <a:gd name="T18" fmla="*/ 0 w 115"/>
                <a:gd name="T19" fmla="*/ 0 h 108"/>
                <a:gd name="T20" fmla="*/ 1 w 115"/>
                <a:gd name="T21" fmla="*/ 1 h 108"/>
                <a:gd name="T22" fmla="*/ 2 w 115"/>
                <a:gd name="T23" fmla="*/ 2 h 108"/>
                <a:gd name="T24" fmla="*/ 72 w 115"/>
                <a:gd name="T25" fmla="*/ 3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08">
                  <a:moveTo>
                    <a:pt x="72" y="39"/>
                  </a:moveTo>
                  <a:cubicBezTo>
                    <a:pt x="90" y="65"/>
                    <a:pt x="96" y="77"/>
                    <a:pt x="97" y="77"/>
                  </a:cubicBezTo>
                  <a:cubicBezTo>
                    <a:pt x="114" y="108"/>
                    <a:pt x="114" y="108"/>
                    <a:pt x="114" y="108"/>
                  </a:cubicBezTo>
                  <a:cubicBezTo>
                    <a:pt x="115" y="107"/>
                    <a:pt x="115" y="107"/>
                    <a:pt x="115" y="107"/>
                  </a:cubicBezTo>
                  <a:cubicBezTo>
                    <a:pt x="98" y="77"/>
                    <a:pt x="98" y="77"/>
                    <a:pt x="98" y="77"/>
                  </a:cubicBezTo>
                  <a:cubicBezTo>
                    <a:pt x="97" y="77"/>
                    <a:pt x="91" y="65"/>
                    <a:pt x="73" y="39"/>
                  </a:cubicBezTo>
                  <a:cubicBezTo>
                    <a:pt x="67" y="31"/>
                    <a:pt x="61" y="24"/>
                    <a:pt x="54" y="19"/>
                  </a:cubicBezTo>
                  <a:cubicBezTo>
                    <a:pt x="54" y="19"/>
                    <a:pt x="53" y="19"/>
                    <a:pt x="53" y="19"/>
                  </a:cubicBezTo>
                  <a:cubicBezTo>
                    <a:pt x="53" y="18"/>
                    <a:pt x="53" y="18"/>
                    <a:pt x="53" y="18"/>
                  </a:cubicBezTo>
                  <a:cubicBezTo>
                    <a:pt x="38" y="7"/>
                    <a:pt x="20" y="1"/>
                    <a:pt x="0" y="0"/>
                  </a:cubicBezTo>
                  <a:cubicBezTo>
                    <a:pt x="1" y="1"/>
                    <a:pt x="1" y="1"/>
                    <a:pt x="1" y="1"/>
                  </a:cubicBezTo>
                  <a:cubicBezTo>
                    <a:pt x="2" y="2"/>
                    <a:pt x="2" y="2"/>
                    <a:pt x="2" y="2"/>
                  </a:cubicBezTo>
                  <a:cubicBezTo>
                    <a:pt x="31" y="3"/>
                    <a:pt x="54" y="15"/>
                    <a:pt x="72" y="3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8" name="Freeform 285"/>
            <p:cNvSpPr>
              <a:spLocks/>
            </p:cNvSpPr>
            <p:nvPr/>
          </p:nvSpPr>
          <p:spPr bwMode="auto">
            <a:xfrm>
              <a:off x="7817196" y="157163"/>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09" name="Freeform 286"/>
            <p:cNvSpPr>
              <a:spLocks/>
            </p:cNvSpPr>
            <p:nvPr/>
          </p:nvSpPr>
          <p:spPr bwMode="auto">
            <a:xfrm>
              <a:off x="8012459" y="217488"/>
              <a:ext cx="292100" cy="225425"/>
            </a:xfrm>
            <a:custGeom>
              <a:avLst/>
              <a:gdLst>
                <a:gd name="T0" fmla="*/ 68 w 78"/>
                <a:gd name="T1" fmla="*/ 44 h 60"/>
                <a:gd name="T2" fmla="*/ 77 w 78"/>
                <a:gd name="T3" fmla="*/ 60 h 60"/>
                <a:gd name="T4" fmla="*/ 78 w 78"/>
                <a:gd name="T5" fmla="*/ 58 h 60"/>
                <a:gd name="T6" fmla="*/ 69 w 78"/>
                <a:gd name="T7" fmla="*/ 43 h 60"/>
                <a:gd name="T8" fmla="*/ 51 w 78"/>
                <a:gd name="T9" fmla="*/ 22 h 60"/>
                <a:gd name="T10" fmla="*/ 49 w 78"/>
                <a:gd name="T11" fmla="*/ 21 h 60"/>
                <a:gd name="T12" fmla="*/ 49 w 78"/>
                <a:gd name="T13" fmla="*/ 20 h 60"/>
                <a:gd name="T14" fmla="*/ 0 w 78"/>
                <a:gd name="T15" fmla="*/ 0 h 60"/>
                <a:gd name="T16" fmla="*/ 0 w 78"/>
                <a:gd name="T17" fmla="*/ 1 h 60"/>
                <a:gd name="T18" fmla="*/ 1 w 78"/>
                <a:gd name="T19" fmla="*/ 2 h 60"/>
                <a:gd name="T20" fmla="*/ 68 w 78"/>
                <a:gd name="T21" fmla="*/ 4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0">
                  <a:moveTo>
                    <a:pt x="68" y="44"/>
                  </a:moveTo>
                  <a:cubicBezTo>
                    <a:pt x="72" y="50"/>
                    <a:pt x="75" y="55"/>
                    <a:pt x="77" y="60"/>
                  </a:cubicBezTo>
                  <a:cubicBezTo>
                    <a:pt x="78" y="58"/>
                    <a:pt x="78" y="58"/>
                    <a:pt x="78" y="58"/>
                  </a:cubicBezTo>
                  <a:cubicBezTo>
                    <a:pt x="75" y="54"/>
                    <a:pt x="73" y="49"/>
                    <a:pt x="69" y="43"/>
                  </a:cubicBezTo>
                  <a:cubicBezTo>
                    <a:pt x="64" y="35"/>
                    <a:pt x="58" y="28"/>
                    <a:pt x="51" y="22"/>
                  </a:cubicBezTo>
                  <a:cubicBezTo>
                    <a:pt x="49" y="21"/>
                    <a:pt x="49" y="21"/>
                    <a:pt x="49" y="21"/>
                  </a:cubicBezTo>
                  <a:cubicBezTo>
                    <a:pt x="49" y="20"/>
                    <a:pt x="49" y="20"/>
                    <a:pt x="49" y="20"/>
                  </a:cubicBezTo>
                  <a:cubicBezTo>
                    <a:pt x="35" y="9"/>
                    <a:pt x="19" y="2"/>
                    <a:pt x="0" y="0"/>
                  </a:cubicBezTo>
                  <a:cubicBezTo>
                    <a:pt x="0" y="1"/>
                    <a:pt x="0" y="1"/>
                    <a:pt x="0" y="1"/>
                  </a:cubicBezTo>
                  <a:cubicBezTo>
                    <a:pt x="1" y="2"/>
                    <a:pt x="1" y="2"/>
                    <a:pt x="1" y="2"/>
                  </a:cubicBezTo>
                  <a:cubicBezTo>
                    <a:pt x="30" y="5"/>
                    <a:pt x="52" y="19"/>
                    <a:pt x="68" y="44"/>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0" name="Freeform 287"/>
            <p:cNvSpPr>
              <a:spLocks/>
            </p:cNvSpPr>
            <p:nvPr/>
          </p:nvSpPr>
          <p:spPr bwMode="auto">
            <a:xfrm>
              <a:off x="8012459" y="222250"/>
              <a:ext cx="3175" cy="3175"/>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1" name="Freeform 288"/>
            <p:cNvSpPr>
              <a:spLocks/>
            </p:cNvSpPr>
            <p:nvPr/>
          </p:nvSpPr>
          <p:spPr bwMode="auto">
            <a:xfrm>
              <a:off x="8196609" y="293688"/>
              <a:ext cx="149225" cy="63500"/>
            </a:xfrm>
            <a:custGeom>
              <a:avLst/>
              <a:gdLst>
                <a:gd name="T0" fmla="*/ 39 w 40"/>
                <a:gd name="T1" fmla="*/ 17 h 17"/>
                <a:gd name="T2" fmla="*/ 40 w 40"/>
                <a:gd name="T3" fmla="*/ 17 h 17"/>
                <a:gd name="T4" fmla="*/ 40 w 40"/>
                <a:gd name="T5" fmla="*/ 16 h 17"/>
                <a:gd name="T6" fmla="*/ 0 w 40"/>
                <a:gd name="T7" fmla="*/ 0 h 17"/>
                <a:gd name="T8" fmla="*/ 2 w 40"/>
                <a:gd name="T9" fmla="*/ 2 h 17"/>
                <a:gd name="T10" fmla="*/ 39 w 40"/>
                <a:gd name="T11" fmla="*/ 17 h 17"/>
              </a:gdLst>
              <a:ahLst/>
              <a:cxnLst>
                <a:cxn ang="0">
                  <a:pos x="T0" y="T1"/>
                </a:cxn>
                <a:cxn ang="0">
                  <a:pos x="T2" y="T3"/>
                </a:cxn>
                <a:cxn ang="0">
                  <a:pos x="T4" y="T5"/>
                </a:cxn>
                <a:cxn ang="0">
                  <a:pos x="T6" y="T7"/>
                </a:cxn>
                <a:cxn ang="0">
                  <a:pos x="T8" y="T9"/>
                </a:cxn>
                <a:cxn ang="0">
                  <a:pos x="T10" y="T11"/>
                </a:cxn>
              </a:cxnLst>
              <a:rect l="0" t="0" r="r" b="b"/>
              <a:pathLst>
                <a:path w="40" h="17">
                  <a:moveTo>
                    <a:pt x="39" y="17"/>
                  </a:moveTo>
                  <a:cubicBezTo>
                    <a:pt x="40" y="17"/>
                    <a:pt x="40" y="17"/>
                    <a:pt x="40" y="17"/>
                  </a:cubicBezTo>
                  <a:cubicBezTo>
                    <a:pt x="40" y="16"/>
                    <a:pt x="40" y="16"/>
                    <a:pt x="40" y="16"/>
                  </a:cubicBezTo>
                  <a:cubicBezTo>
                    <a:pt x="28" y="8"/>
                    <a:pt x="15" y="2"/>
                    <a:pt x="0" y="0"/>
                  </a:cubicBezTo>
                  <a:cubicBezTo>
                    <a:pt x="2" y="2"/>
                    <a:pt x="2" y="2"/>
                    <a:pt x="2" y="2"/>
                  </a:cubicBezTo>
                  <a:cubicBezTo>
                    <a:pt x="16" y="4"/>
                    <a:pt x="29" y="9"/>
                    <a:pt x="39" y="1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2" name="Freeform 289"/>
            <p:cNvSpPr>
              <a:spLocks/>
            </p:cNvSpPr>
            <p:nvPr/>
          </p:nvSpPr>
          <p:spPr bwMode="auto">
            <a:xfrm>
              <a:off x="8196609" y="293688"/>
              <a:ext cx="6350" cy="6350"/>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3" name="Freeform 290"/>
            <p:cNvSpPr>
              <a:spLocks/>
            </p:cNvSpPr>
            <p:nvPr/>
          </p:nvSpPr>
          <p:spPr bwMode="auto">
            <a:xfrm>
              <a:off x="7152034" y="327025"/>
              <a:ext cx="119063" cy="11113"/>
            </a:xfrm>
            <a:custGeom>
              <a:avLst/>
              <a:gdLst>
                <a:gd name="T0" fmla="*/ 0 w 32"/>
                <a:gd name="T1" fmla="*/ 0 h 3"/>
                <a:gd name="T2" fmla="*/ 0 w 32"/>
                <a:gd name="T3" fmla="*/ 0 h 3"/>
                <a:gd name="T4" fmla="*/ 0 w 32"/>
                <a:gd name="T5" fmla="*/ 1 h 3"/>
                <a:gd name="T6" fmla="*/ 0 w 32"/>
                <a:gd name="T7" fmla="*/ 1 h 3"/>
                <a:gd name="T8" fmla="*/ 6 w 32"/>
                <a:gd name="T9" fmla="*/ 2 h 3"/>
                <a:gd name="T10" fmla="*/ 32 w 32"/>
                <a:gd name="T11" fmla="*/ 1 h 3"/>
                <a:gd name="T12" fmla="*/ 31 w 32"/>
                <a:gd name="T13" fmla="*/ 0 h 3"/>
                <a:gd name="T14" fmla="*/ 30 w 32"/>
                <a:gd name="T15" fmla="*/ 0 h 3"/>
                <a:gd name="T16" fmla="*/ 0 w 3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
                  <a:moveTo>
                    <a:pt x="0" y="0"/>
                  </a:moveTo>
                  <a:cubicBezTo>
                    <a:pt x="0" y="0"/>
                    <a:pt x="0" y="0"/>
                    <a:pt x="0" y="0"/>
                  </a:cubicBezTo>
                  <a:cubicBezTo>
                    <a:pt x="0" y="1"/>
                    <a:pt x="0" y="1"/>
                    <a:pt x="0" y="1"/>
                  </a:cubicBezTo>
                  <a:cubicBezTo>
                    <a:pt x="0" y="1"/>
                    <a:pt x="0" y="1"/>
                    <a:pt x="0" y="1"/>
                  </a:cubicBezTo>
                  <a:cubicBezTo>
                    <a:pt x="2" y="2"/>
                    <a:pt x="4" y="2"/>
                    <a:pt x="6" y="2"/>
                  </a:cubicBezTo>
                  <a:cubicBezTo>
                    <a:pt x="14" y="3"/>
                    <a:pt x="24" y="2"/>
                    <a:pt x="32" y="1"/>
                  </a:cubicBezTo>
                  <a:cubicBezTo>
                    <a:pt x="31" y="0"/>
                    <a:pt x="31" y="0"/>
                    <a:pt x="31" y="0"/>
                  </a:cubicBezTo>
                  <a:cubicBezTo>
                    <a:pt x="31" y="0"/>
                    <a:pt x="30" y="0"/>
                    <a:pt x="30" y="0"/>
                  </a:cubicBezTo>
                  <a:cubicBezTo>
                    <a:pt x="19" y="2"/>
                    <a:pt x="10"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4" name="Freeform 291"/>
            <p:cNvSpPr>
              <a:spLocks/>
            </p:cNvSpPr>
            <p:nvPr/>
          </p:nvSpPr>
          <p:spPr bwMode="auto">
            <a:xfrm>
              <a:off x="7158384" y="247650"/>
              <a:ext cx="296863" cy="117475"/>
            </a:xfrm>
            <a:custGeom>
              <a:avLst/>
              <a:gdLst>
                <a:gd name="T0" fmla="*/ 7 w 79"/>
                <a:gd name="T1" fmla="*/ 6 h 31"/>
                <a:gd name="T2" fmla="*/ 0 w 79"/>
                <a:gd name="T3" fmla="*/ 0 h 31"/>
                <a:gd name="T4" fmla="*/ 0 w 79"/>
                <a:gd name="T5" fmla="*/ 1 h 31"/>
                <a:gd name="T6" fmla="*/ 6 w 79"/>
                <a:gd name="T7" fmla="*/ 7 h 31"/>
                <a:gd name="T8" fmla="*/ 28 w 79"/>
                <a:gd name="T9" fmla="*/ 21 h 31"/>
                <a:gd name="T10" fmla="*/ 29 w 79"/>
                <a:gd name="T11" fmla="*/ 21 h 31"/>
                <a:gd name="T12" fmla="*/ 29 w 79"/>
                <a:gd name="T13" fmla="*/ 21 h 31"/>
                <a:gd name="T14" fmla="*/ 53 w 79"/>
                <a:gd name="T15" fmla="*/ 29 h 31"/>
                <a:gd name="T16" fmla="*/ 79 w 79"/>
                <a:gd name="T17" fmla="*/ 30 h 31"/>
                <a:gd name="T18" fmla="*/ 78 w 79"/>
                <a:gd name="T19" fmla="*/ 29 h 31"/>
                <a:gd name="T20" fmla="*/ 77 w 79"/>
                <a:gd name="T21" fmla="*/ 29 h 31"/>
                <a:gd name="T22" fmla="*/ 7 w 79"/>
                <a:gd name="T23"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31">
                  <a:moveTo>
                    <a:pt x="7" y="6"/>
                  </a:moveTo>
                  <a:cubicBezTo>
                    <a:pt x="0" y="0"/>
                    <a:pt x="0" y="0"/>
                    <a:pt x="0" y="0"/>
                  </a:cubicBezTo>
                  <a:cubicBezTo>
                    <a:pt x="0" y="1"/>
                    <a:pt x="0" y="1"/>
                    <a:pt x="0" y="1"/>
                  </a:cubicBezTo>
                  <a:cubicBezTo>
                    <a:pt x="6" y="7"/>
                    <a:pt x="6" y="7"/>
                    <a:pt x="6" y="7"/>
                  </a:cubicBezTo>
                  <a:cubicBezTo>
                    <a:pt x="14" y="13"/>
                    <a:pt x="21" y="17"/>
                    <a:pt x="28" y="21"/>
                  </a:cubicBezTo>
                  <a:cubicBezTo>
                    <a:pt x="29" y="21"/>
                    <a:pt x="29" y="21"/>
                    <a:pt x="29" y="21"/>
                  </a:cubicBezTo>
                  <a:cubicBezTo>
                    <a:pt x="29" y="21"/>
                    <a:pt x="29" y="21"/>
                    <a:pt x="29" y="21"/>
                  </a:cubicBezTo>
                  <a:cubicBezTo>
                    <a:pt x="37" y="25"/>
                    <a:pt x="45" y="28"/>
                    <a:pt x="53" y="29"/>
                  </a:cubicBezTo>
                  <a:cubicBezTo>
                    <a:pt x="61" y="31"/>
                    <a:pt x="71" y="31"/>
                    <a:pt x="79" y="30"/>
                  </a:cubicBezTo>
                  <a:cubicBezTo>
                    <a:pt x="78" y="29"/>
                    <a:pt x="78" y="29"/>
                    <a:pt x="78" y="29"/>
                  </a:cubicBezTo>
                  <a:cubicBezTo>
                    <a:pt x="78" y="29"/>
                    <a:pt x="77" y="29"/>
                    <a:pt x="77" y="29"/>
                  </a:cubicBezTo>
                  <a:cubicBezTo>
                    <a:pt x="51" y="31"/>
                    <a:pt x="30" y="24"/>
                    <a:pt x="7" y="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5" name="Freeform 292"/>
            <p:cNvSpPr>
              <a:spLocks/>
            </p:cNvSpPr>
            <p:nvPr/>
          </p:nvSpPr>
          <p:spPr bwMode="auto">
            <a:xfrm>
              <a:off x="7264746" y="327025"/>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6" name="Freeform 293"/>
            <p:cNvSpPr>
              <a:spLocks/>
            </p:cNvSpPr>
            <p:nvPr/>
          </p:nvSpPr>
          <p:spPr bwMode="auto">
            <a:xfrm>
              <a:off x="7171084" y="112713"/>
              <a:ext cx="465138" cy="288925"/>
            </a:xfrm>
            <a:custGeom>
              <a:avLst/>
              <a:gdLst>
                <a:gd name="T0" fmla="*/ 55 w 124"/>
                <a:gd name="T1" fmla="*/ 48 h 77"/>
                <a:gd name="T2" fmla="*/ 22 w 124"/>
                <a:gd name="T3" fmla="*/ 19 h 77"/>
                <a:gd name="T4" fmla="*/ 0 w 124"/>
                <a:gd name="T5" fmla="*/ 0 h 77"/>
                <a:gd name="T6" fmla="*/ 0 w 124"/>
                <a:gd name="T7" fmla="*/ 2 h 77"/>
                <a:gd name="T8" fmla="*/ 21 w 124"/>
                <a:gd name="T9" fmla="*/ 19 h 77"/>
                <a:gd name="T10" fmla="*/ 54 w 124"/>
                <a:gd name="T11" fmla="*/ 49 h 77"/>
                <a:gd name="T12" fmla="*/ 74 w 124"/>
                <a:gd name="T13" fmla="*/ 65 h 77"/>
                <a:gd name="T14" fmla="*/ 75 w 124"/>
                <a:gd name="T15" fmla="*/ 65 h 77"/>
                <a:gd name="T16" fmla="*/ 75 w 124"/>
                <a:gd name="T17" fmla="*/ 65 h 77"/>
                <a:gd name="T18" fmla="*/ 99 w 124"/>
                <a:gd name="T19" fmla="*/ 75 h 77"/>
                <a:gd name="T20" fmla="*/ 124 w 124"/>
                <a:gd name="T21" fmla="*/ 77 h 77"/>
                <a:gd name="T22" fmla="*/ 122 w 124"/>
                <a:gd name="T23" fmla="*/ 76 h 77"/>
                <a:gd name="T24" fmla="*/ 55 w 124"/>
                <a:gd name="T25" fmla="*/ 4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77">
                  <a:moveTo>
                    <a:pt x="55" y="48"/>
                  </a:moveTo>
                  <a:cubicBezTo>
                    <a:pt x="32" y="27"/>
                    <a:pt x="22" y="19"/>
                    <a:pt x="22" y="19"/>
                  </a:cubicBezTo>
                  <a:cubicBezTo>
                    <a:pt x="22" y="18"/>
                    <a:pt x="16" y="13"/>
                    <a:pt x="0" y="0"/>
                  </a:cubicBezTo>
                  <a:cubicBezTo>
                    <a:pt x="0" y="2"/>
                    <a:pt x="0" y="2"/>
                    <a:pt x="0" y="2"/>
                  </a:cubicBezTo>
                  <a:cubicBezTo>
                    <a:pt x="15" y="14"/>
                    <a:pt x="21" y="19"/>
                    <a:pt x="21" y="19"/>
                  </a:cubicBezTo>
                  <a:cubicBezTo>
                    <a:pt x="21" y="20"/>
                    <a:pt x="31" y="28"/>
                    <a:pt x="54" y="49"/>
                  </a:cubicBezTo>
                  <a:cubicBezTo>
                    <a:pt x="60" y="56"/>
                    <a:pt x="67" y="61"/>
                    <a:pt x="74" y="65"/>
                  </a:cubicBezTo>
                  <a:cubicBezTo>
                    <a:pt x="75" y="65"/>
                    <a:pt x="75" y="65"/>
                    <a:pt x="75" y="65"/>
                  </a:cubicBezTo>
                  <a:cubicBezTo>
                    <a:pt x="75" y="65"/>
                    <a:pt x="75" y="65"/>
                    <a:pt x="75" y="65"/>
                  </a:cubicBezTo>
                  <a:cubicBezTo>
                    <a:pt x="83" y="70"/>
                    <a:pt x="91" y="73"/>
                    <a:pt x="99" y="75"/>
                  </a:cubicBezTo>
                  <a:cubicBezTo>
                    <a:pt x="107" y="77"/>
                    <a:pt x="115" y="77"/>
                    <a:pt x="124" y="77"/>
                  </a:cubicBezTo>
                  <a:cubicBezTo>
                    <a:pt x="122" y="76"/>
                    <a:pt x="122" y="76"/>
                    <a:pt x="122" y="76"/>
                  </a:cubicBezTo>
                  <a:cubicBezTo>
                    <a:pt x="96" y="76"/>
                    <a:pt x="75" y="68"/>
                    <a:pt x="55" y="4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7" name="Freeform 294"/>
            <p:cNvSpPr>
              <a:spLocks/>
            </p:cNvSpPr>
            <p:nvPr/>
          </p:nvSpPr>
          <p:spPr bwMode="auto">
            <a:xfrm>
              <a:off x="7448896" y="35718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8" name="Freeform 295"/>
            <p:cNvSpPr>
              <a:spLocks/>
            </p:cNvSpPr>
            <p:nvPr/>
          </p:nvSpPr>
          <p:spPr bwMode="auto">
            <a:xfrm>
              <a:off x="7177434" y="22225"/>
              <a:ext cx="635000" cy="431800"/>
            </a:xfrm>
            <a:custGeom>
              <a:avLst/>
              <a:gdLst>
                <a:gd name="T0" fmla="*/ 100 w 169"/>
                <a:gd name="T1" fmla="*/ 82 h 115"/>
                <a:gd name="T2" fmla="*/ 70 w 169"/>
                <a:gd name="T3" fmla="*/ 50 h 115"/>
                <a:gd name="T4" fmla="*/ 36 w 169"/>
                <a:gd name="T5" fmla="*/ 19 h 115"/>
                <a:gd name="T6" fmla="*/ 13 w 169"/>
                <a:gd name="T7" fmla="*/ 5 h 115"/>
                <a:gd name="T8" fmla="*/ 12 w 169"/>
                <a:gd name="T9" fmla="*/ 5 h 115"/>
                <a:gd name="T10" fmla="*/ 12 w 169"/>
                <a:gd name="T11" fmla="*/ 4 h 115"/>
                <a:gd name="T12" fmla="*/ 1 w 169"/>
                <a:gd name="T13" fmla="*/ 0 h 115"/>
                <a:gd name="T14" fmla="*/ 0 w 169"/>
                <a:gd name="T15" fmla="*/ 1 h 115"/>
                <a:gd name="T16" fmla="*/ 0 w 169"/>
                <a:gd name="T17" fmla="*/ 1 h 115"/>
                <a:gd name="T18" fmla="*/ 35 w 169"/>
                <a:gd name="T19" fmla="*/ 20 h 115"/>
                <a:gd name="T20" fmla="*/ 69 w 169"/>
                <a:gd name="T21" fmla="*/ 51 h 115"/>
                <a:gd name="T22" fmla="*/ 99 w 169"/>
                <a:gd name="T23" fmla="*/ 83 h 115"/>
                <a:gd name="T24" fmla="*/ 120 w 169"/>
                <a:gd name="T25" fmla="*/ 100 h 115"/>
                <a:gd name="T26" fmla="*/ 122 w 169"/>
                <a:gd name="T27" fmla="*/ 100 h 115"/>
                <a:gd name="T28" fmla="*/ 122 w 169"/>
                <a:gd name="T29" fmla="*/ 101 h 115"/>
                <a:gd name="T30" fmla="*/ 122 w 169"/>
                <a:gd name="T31" fmla="*/ 101 h 115"/>
                <a:gd name="T32" fmla="*/ 143 w 169"/>
                <a:gd name="T33" fmla="*/ 111 h 115"/>
                <a:gd name="T34" fmla="*/ 169 w 169"/>
                <a:gd name="T35" fmla="*/ 115 h 115"/>
                <a:gd name="T36" fmla="*/ 168 w 169"/>
                <a:gd name="T37" fmla="*/ 114 h 115"/>
                <a:gd name="T38" fmla="*/ 167 w 169"/>
                <a:gd name="T39" fmla="*/ 113 h 115"/>
                <a:gd name="T40" fmla="*/ 100 w 169"/>
                <a:gd name="T41"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9" h="115">
                  <a:moveTo>
                    <a:pt x="100" y="82"/>
                  </a:moveTo>
                  <a:cubicBezTo>
                    <a:pt x="79" y="60"/>
                    <a:pt x="70" y="50"/>
                    <a:pt x="70" y="50"/>
                  </a:cubicBezTo>
                  <a:cubicBezTo>
                    <a:pt x="69" y="50"/>
                    <a:pt x="61" y="40"/>
                    <a:pt x="36" y="19"/>
                  </a:cubicBezTo>
                  <a:cubicBezTo>
                    <a:pt x="29" y="13"/>
                    <a:pt x="21" y="8"/>
                    <a:pt x="13" y="5"/>
                  </a:cubicBezTo>
                  <a:cubicBezTo>
                    <a:pt x="13" y="5"/>
                    <a:pt x="12" y="5"/>
                    <a:pt x="12" y="5"/>
                  </a:cubicBezTo>
                  <a:cubicBezTo>
                    <a:pt x="12" y="4"/>
                    <a:pt x="12" y="4"/>
                    <a:pt x="12" y="4"/>
                  </a:cubicBezTo>
                  <a:cubicBezTo>
                    <a:pt x="8" y="3"/>
                    <a:pt x="4" y="1"/>
                    <a:pt x="1" y="0"/>
                  </a:cubicBezTo>
                  <a:cubicBezTo>
                    <a:pt x="0" y="1"/>
                    <a:pt x="0" y="1"/>
                    <a:pt x="0" y="1"/>
                  </a:cubicBezTo>
                  <a:cubicBezTo>
                    <a:pt x="0" y="1"/>
                    <a:pt x="0" y="1"/>
                    <a:pt x="0" y="1"/>
                  </a:cubicBezTo>
                  <a:cubicBezTo>
                    <a:pt x="13" y="5"/>
                    <a:pt x="24" y="11"/>
                    <a:pt x="35" y="20"/>
                  </a:cubicBezTo>
                  <a:cubicBezTo>
                    <a:pt x="60" y="41"/>
                    <a:pt x="68" y="51"/>
                    <a:pt x="69" y="51"/>
                  </a:cubicBezTo>
                  <a:cubicBezTo>
                    <a:pt x="69" y="51"/>
                    <a:pt x="78" y="60"/>
                    <a:pt x="99" y="83"/>
                  </a:cubicBezTo>
                  <a:cubicBezTo>
                    <a:pt x="106" y="90"/>
                    <a:pt x="113" y="95"/>
                    <a:pt x="120" y="100"/>
                  </a:cubicBezTo>
                  <a:cubicBezTo>
                    <a:pt x="120" y="100"/>
                    <a:pt x="121" y="100"/>
                    <a:pt x="122" y="100"/>
                  </a:cubicBezTo>
                  <a:cubicBezTo>
                    <a:pt x="122" y="101"/>
                    <a:pt x="122" y="101"/>
                    <a:pt x="122" y="101"/>
                  </a:cubicBezTo>
                  <a:cubicBezTo>
                    <a:pt x="122" y="101"/>
                    <a:pt x="122" y="101"/>
                    <a:pt x="122" y="101"/>
                  </a:cubicBezTo>
                  <a:cubicBezTo>
                    <a:pt x="129" y="106"/>
                    <a:pt x="136" y="109"/>
                    <a:pt x="143" y="111"/>
                  </a:cubicBezTo>
                  <a:cubicBezTo>
                    <a:pt x="151" y="113"/>
                    <a:pt x="161" y="114"/>
                    <a:pt x="169" y="115"/>
                  </a:cubicBezTo>
                  <a:cubicBezTo>
                    <a:pt x="168" y="114"/>
                    <a:pt x="168" y="114"/>
                    <a:pt x="168" y="114"/>
                  </a:cubicBezTo>
                  <a:cubicBezTo>
                    <a:pt x="167" y="114"/>
                    <a:pt x="167" y="114"/>
                    <a:pt x="167" y="113"/>
                  </a:cubicBezTo>
                  <a:cubicBezTo>
                    <a:pt x="140" y="112"/>
                    <a:pt x="120" y="103"/>
                    <a:pt x="100" y="8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19" name="Freeform 296"/>
            <p:cNvSpPr>
              <a:spLocks/>
            </p:cNvSpPr>
            <p:nvPr/>
          </p:nvSpPr>
          <p:spPr bwMode="auto">
            <a:xfrm>
              <a:off x="7628284" y="398463"/>
              <a:ext cx="7938" cy="3175"/>
            </a:xfrm>
            <a:custGeom>
              <a:avLst/>
              <a:gdLst>
                <a:gd name="T0" fmla="*/ 2 w 2"/>
                <a:gd name="T1" fmla="*/ 0 h 1"/>
                <a:gd name="T2" fmla="*/ 0 w 2"/>
                <a:gd name="T3" fmla="*/ 0 h 1"/>
                <a:gd name="T4" fmla="*/ 2 w 2"/>
                <a:gd name="T5" fmla="*/ 1 h 1"/>
                <a:gd name="T6" fmla="*/ 2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0" y="0"/>
                    <a:pt x="0" y="0"/>
                  </a:cubicBezTo>
                  <a:cubicBezTo>
                    <a:pt x="2" y="1"/>
                    <a:pt x="2" y="1"/>
                    <a:pt x="2" y="1"/>
                  </a:cubicBezTo>
                  <a:cubicBezTo>
                    <a:pt x="2" y="1"/>
                    <a:pt x="2" y="1"/>
                    <a:pt x="2"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0" name="Freeform 297"/>
            <p:cNvSpPr>
              <a:spLocks/>
            </p:cNvSpPr>
            <p:nvPr/>
          </p:nvSpPr>
          <p:spPr bwMode="auto">
            <a:xfrm>
              <a:off x="7223471" y="19050"/>
              <a:ext cx="765175" cy="500063"/>
            </a:xfrm>
            <a:custGeom>
              <a:avLst/>
              <a:gdLst>
                <a:gd name="T0" fmla="*/ 204 w 204"/>
                <a:gd name="T1" fmla="*/ 133 h 133"/>
                <a:gd name="T2" fmla="*/ 203 w 204"/>
                <a:gd name="T3" fmla="*/ 131 h 133"/>
                <a:gd name="T4" fmla="*/ 137 w 204"/>
                <a:gd name="T5" fmla="*/ 96 h 133"/>
                <a:gd name="T6" fmla="*/ 109 w 204"/>
                <a:gd name="T7" fmla="*/ 62 h 133"/>
                <a:gd name="T8" fmla="*/ 77 w 204"/>
                <a:gd name="T9" fmla="*/ 29 h 133"/>
                <a:gd name="T10" fmla="*/ 0 w 204"/>
                <a:gd name="T11" fmla="*/ 5 h 133"/>
                <a:gd name="T12" fmla="*/ 0 w 204"/>
                <a:gd name="T13" fmla="*/ 5 h 133"/>
                <a:gd name="T14" fmla="*/ 1 w 204"/>
                <a:gd name="T15" fmla="*/ 6 h 133"/>
                <a:gd name="T16" fmla="*/ 76 w 204"/>
                <a:gd name="T17" fmla="*/ 30 h 133"/>
                <a:gd name="T18" fmla="*/ 108 w 204"/>
                <a:gd name="T19" fmla="*/ 63 h 133"/>
                <a:gd name="T20" fmla="*/ 137 w 204"/>
                <a:gd name="T21" fmla="*/ 96 h 133"/>
                <a:gd name="T22" fmla="*/ 155 w 204"/>
                <a:gd name="T23" fmla="*/ 114 h 133"/>
                <a:gd name="T24" fmla="*/ 156 w 204"/>
                <a:gd name="T25" fmla="*/ 114 h 133"/>
                <a:gd name="T26" fmla="*/ 156 w 204"/>
                <a:gd name="T27" fmla="*/ 115 h 133"/>
                <a:gd name="T28" fmla="*/ 178 w 204"/>
                <a:gd name="T29" fmla="*/ 127 h 133"/>
                <a:gd name="T30" fmla="*/ 204 w 204"/>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133">
                  <a:moveTo>
                    <a:pt x="204" y="133"/>
                  </a:moveTo>
                  <a:cubicBezTo>
                    <a:pt x="203" y="131"/>
                    <a:pt x="203" y="131"/>
                    <a:pt x="203" y="131"/>
                  </a:cubicBezTo>
                  <a:cubicBezTo>
                    <a:pt x="176" y="129"/>
                    <a:pt x="156" y="118"/>
                    <a:pt x="137" y="96"/>
                  </a:cubicBezTo>
                  <a:cubicBezTo>
                    <a:pt x="118" y="72"/>
                    <a:pt x="109" y="62"/>
                    <a:pt x="109" y="62"/>
                  </a:cubicBezTo>
                  <a:cubicBezTo>
                    <a:pt x="108" y="62"/>
                    <a:pt x="100" y="51"/>
                    <a:pt x="77" y="29"/>
                  </a:cubicBezTo>
                  <a:cubicBezTo>
                    <a:pt x="55" y="8"/>
                    <a:pt x="29" y="0"/>
                    <a:pt x="0" y="5"/>
                  </a:cubicBezTo>
                  <a:cubicBezTo>
                    <a:pt x="0" y="5"/>
                    <a:pt x="0" y="5"/>
                    <a:pt x="0" y="5"/>
                  </a:cubicBezTo>
                  <a:cubicBezTo>
                    <a:pt x="0" y="5"/>
                    <a:pt x="1" y="6"/>
                    <a:pt x="1" y="6"/>
                  </a:cubicBezTo>
                  <a:cubicBezTo>
                    <a:pt x="29" y="1"/>
                    <a:pt x="54" y="9"/>
                    <a:pt x="76" y="30"/>
                  </a:cubicBezTo>
                  <a:cubicBezTo>
                    <a:pt x="99" y="52"/>
                    <a:pt x="107" y="63"/>
                    <a:pt x="108" y="63"/>
                  </a:cubicBezTo>
                  <a:cubicBezTo>
                    <a:pt x="108" y="63"/>
                    <a:pt x="117" y="73"/>
                    <a:pt x="137" y="96"/>
                  </a:cubicBezTo>
                  <a:cubicBezTo>
                    <a:pt x="142" y="103"/>
                    <a:pt x="148" y="109"/>
                    <a:pt x="155" y="114"/>
                  </a:cubicBezTo>
                  <a:cubicBezTo>
                    <a:pt x="156" y="114"/>
                    <a:pt x="156" y="114"/>
                    <a:pt x="156" y="114"/>
                  </a:cubicBezTo>
                  <a:cubicBezTo>
                    <a:pt x="156" y="115"/>
                    <a:pt x="156" y="115"/>
                    <a:pt x="156" y="115"/>
                  </a:cubicBezTo>
                  <a:cubicBezTo>
                    <a:pt x="163" y="120"/>
                    <a:pt x="170" y="124"/>
                    <a:pt x="178" y="127"/>
                  </a:cubicBezTo>
                  <a:cubicBezTo>
                    <a:pt x="186" y="130"/>
                    <a:pt x="195" y="132"/>
                    <a:pt x="204" y="13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1" name="Freeform 298"/>
            <p:cNvSpPr>
              <a:spLocks/>
            </p:cNvSpPr>
            <p:nvPr/>
          </p:nvSpPr>
          <p:spPr bwMode="auto">
            <a:xfrm>
              <a:off x="7223471" y="38100"/>
              <a:ext cx="3175" cy="3175"/>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2" name="Freeform 299"/>
            <p:cNvSpPr>
              <a:spLocks/>
            </p:cNvSpPr>
            <p:nvPr/>
          </p:nvSpPr>
          <p:spPr bwMode="auto">
            <a:xfrm>
              <a:off x="7804496" y="447675"/>
              <a:ext cx="4763" cy="3175"/>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3" name="Freeform 300"/>
            <p:cNvSpPr>
              <a:spLocks/>
            </p:cNvSpPr>
            <p:nvPr/>
          </p:nvSpPr>
          <p:spPr bwMode="auto">
            <a:xfrm>
              <a:off x="8207721" y="354013"/>
              <a:ext cx="1103313" cy="938213"/>
            </a:xfrm>
            <a:custGeom>
              <a:avLst/>
              <a:gdLst>
                <a:gd name="T0" fmla="*/ 263 w 294"/>
                <a:gd name="T1" fmla="*/ 165 h 250"/>
                <a:gd name="T2" fmla="*/ 224 w 294"/>
                <a:gd name="T3" fmla="*/ 129 h 250"/>
                <a:gd name="T4" fmla="*/ 224 w 294"/>
                <a:gd name="T5" fmla="*/ 130 h 250"/>
                <a:gd name="T6" fmla="*/ 182 w 294"/>
                <a:gd name="T7" fmla="*/ 94 h 250"/>
                <a:gd name="T8" fmla="*/ 138 w 294"/>
                <a:gd name="T9" fmla="*/ 62 h 250"/>
                <a:gd name="T10" fmla="*/ 93 w 294"/>
                <a:gd name="T11" fmla="*/ 34 h 250"/>
                <a:gd name="T12" fmla="*/ 46 w 294"/>
                <a:gd name="T13" fmla="*/ 8 h 250"/>
                <a:gd name="T14" fmla="*/ 46 w 294"/>
                <a:gd name="T15" fmla="*/ 8 h 250"/>
                <a:gd name="T16" fmla="*/ 37 w 294"/>
                <a:gd name="T17" fmla="*/ 0 h 250"/>
                <a:gd name="T18" fmla="*/ 37 w 294"/>
                <a:gd name="T19" fmla="*/ 1 h 250"/>
                <a:gd name="T20" fmla="*/ 36 w 294"/>
                <a:gd name="T21" fmla="*/ 1 h 250"/>
                <a:gd name="T22" fmla="*/ 26 w 294"/>
                <a:gd name="T23" fmla="*/ 22 h 250"/>
                <a:gd name="T24" fmla="*/ 25 w 294"/>
                <a:gd name="T25" fmla="*/ 24 h 250"/>
                <a:gd name="T26" fmla="*/ 10 w 294"/>
                <a:gd name="T27" fmla="*/ 54 h 250"/>
                <a:gd name="T28" fmla="*/ 9 w 294"/>
                <a:gd name="T29" fmla="*/ 55 h 250"/>
                <a:gd name="T30" fmla="*/ 1 w 294"/>
                <a:gd name="T31" fmla="*/ 73 h 250"/>
                <a:gd name="T32" fmla="*/ 1 w 294"/>
                <a:gd name="T33" fmla="*/ 73 h 250"/>
                <a:gd name="T34" fmla="*/ 0 w 294"/>
                <a:gd name="T35" fmla="*/ 74 h 250"/>
                <a:gd name="T36" fmla="*/ 0 w 294"/>
                <a:gd name="T37" fmla="*/ 74 h 250"/>
                <a:gd name="T38" fmla="*/ 6 w 294"/>
                <a:gd name="T39" fmla="*/ 77 h 250"/>
                <a:gd name="T40" fmla="*/ 30 w 294"/>
                <a:gd name="T41" fmla="*/ 85 h 250"/>
                <a:gd name="T42" fmla="*/ 49 w 294"/>
                <a:gd name="T43" fmla="*/ 101 h 250"/>
                <a:gd name="T44" fmla="*/ 73 w 294"/>
                <a:gd name="T45" fmla="*/ 111 h 250"/>
                <a:gd name="T46" fmla="*/ 91 w 294"/>
                <a:gd name="T47" fmla="*/ 128 h 250"/>
                <a:gd name="T48" fmla="*/ 113 w 294"/>
                <a:gd name="T49" fmla="*/ 138 h 250"/>
                <a:gd name="T50" fmla="*/ 130 w 294"/>
                <a:gd name="T51" fmla="*/ 155 h 250"/>
                <a:gd name="T52" fmla="*/ 152 w 294"/>
                <a:gd name="T53" fmla="*/ 168 h 250"/>
                <a:gd name="T54" fmla="*/ 168 w 294"/>
                <a:gd name="T55" fmla="*/ 187 h 250"/>
                <a:gd name="T56" fmla="*/ 190 w 294"/>
                <a:gd name="T57" fmla="*/ 201 h 250"/>
                <a:gd name="T58" fmla="*/ 204 w 294"/>
                <a:gd name="T59" fmla="*/ 221 h 250"/>
                <a:gd name="T60" fmla="*/ 224 w 294"/>
                <a:gd name="T61" fmla="*/ 235 h 250"/>
                <a:gd name="T62" fmla="*/ 233 w 294"/>
                <a:gd name="T63" fmla="*/ 250 h 250"/>
                <a:gd name="T64" fmla="*/ 234 w 294"/>
                <a:gd name="T65" fmla="*/ 250 h 250"/>
                <a:gd name="T66" fmla="*/ 249 w 294"/>
                <a:gd name="T67" fmla="*/ 236 h 250"/>
                <a:gd name="T68" fmla="*/ 250 w 294"/>
                <a:gd name="T69" fmla="*/ 235 h 250"/>
                <a:gd name="T70" fmla="*/ 275 w 294"/>
                <a:gd name="T71" fmla="*/ 212 h 250"/>
                <a:gd name="T72" fmla="*/ 276 w 294"/>
                <a:gd name="T73" fmla="*/ 211 h 250"/>
                <a:gd name="T74" fmla="*/ 293 w 294"/>
                <a:gd name="T75" fmla="*/ 196 h 250"/>
                <a:gd name="T76" fmla="*/ 294 w 294"/>
                <a:gd name="T77" fmla="*/ 195 h 250"/>
                <a:gd name="T78" fmla="*/ 294 w 294"/>
                <a:gd name="T79" fmla="*/ 195 h 250"/>
                <a:gd name="T80" fmla="*/ 263 w 294"/>
                <a:gd name="T81" fmla="*/ 16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4" h="250">
                  <a:moveTo>
                    <a:pt x="263" y="165"/>
                  </a:moveTo>
                  <a:cubicBezTo>
                    <a:pt x="254" y="150"/>
                    <a:pt x="241" y="138"/>
                    <a:pt x="224" y="129"/>
                  </a:cubicBezTo>
                  <a:cubicBezTo>
                    <a:pt x="224" y="130"/>
                    <a:pt x="224" y="130"/>
                    <a:pt x="224" y="130"/>
                  </a:cubicBezTo>
                  <a:cubicBezTo>
                    <a:pt x="215" y="114"/>
                    <a:pt x="199" y="102"/>
                    <a:pt x="182" y="94"/>
                  </a:cubicBezTo>
                  <a:cubicBezTo>
                    <a:pt x="171" y="80"/>
                    <a:pt x="156" y="69"/>
                    <a:pt x="138" y="62"/>
                  </a:cubicBezTo>
                  <a:cubicBezTo>
                    <a:pt x="127" y="49"/>
                    <a:pt x="111" y="39"/>
                    <a:pt x="93" y="34"/>
                  </a:cubicBezTo>
                  <a:cubicBezTo>
                    <a:pt x="81" y="21"/>
                    <a:pt x="65" y="12"/>
                    <a:pt x="46" y="8"/>
                  </a:cubicBezTo>
                  <a:cubicBezTo>
                    <a:pt x="46" y="8"/>
                    <a:pt x="46" y="8"/>
                    <a:pt x="46" y="8"/>
                  </a:cubicBezTo>
                  <a:cubicBezTo>
                    <a:pt x="43" y="5"/>
                    <a:pt x="40" y="3"/>
                    <a:pt x="37" y="0"/>
                  </a:cubicBezTo>
                  <a:cubicBezTo>
                    <a:pt x="37" y="1"/>
                    <a:pt x="37" y="1"/>
                    <a:pt x="37" y="1"/>
                  </a:cubicBezTo>
                  <a:cubicBezTo>
                    <a:pt x="36" y="1"/>
                    <a:pt x="36" y="1"/>
                    <a:pt x="36" y="1"/>
                  </a:cubicBezTo>
                  <a:cubicBezTo>
                    <a:pt x="26" y="22"/>
                    <a:pt x="26" y="22"/>
                    <a:pt x="26" y="22"/>
                  </a:cubicBezTo>
                  <a:cubicBezTo>
                    <a:pt x="25" y="24"/>
                    <a:pt x="25" y="24"/>
                    <a:pt x="25" y="24"/>
                  </a:cubicBezTo>
                  <a:cubicBezTo>
                    <a:pt x="10" y="54"/>
                    <a:pt x="10" y="54"/>
                    <a:pt x="10" y="54"/>
                  </a:cubicBezTo>
                  <a:cubicBezTo>
                    <a:pt x="9" y="55"/>
                    <a:pt x="9" y="55"/>
                    <a:pt x="9" y="55"/>
                  </a:cubicBezTo>
                  <a:cubicBezTo>
                    <a:pt x="1" y="73"/>
                    <a:pt x="1" y="73"/>
                    <a:pt x="1" y="73"/>
                  </a:cubicBezTo>
                  <a:cubicBezTo>
                    <a:pt x="1" y="73"/>
                    <a:pt x="1" y="73"/>
                    <a:pt x="1" y="73"/>
                  </a:cubicBezTo>
                  <a:cubicBezTo>
                    <a:pt x="0" y="74"/>
                    <a:pt x="0" y="74"/>
                    <a:pt x="0" y="74"/>
                  </a:cubicBezTo>
                  <a:cubicBezTo>
                    <a:pt x="0" y="74"/>
                    <a:pt x="0" y="74"/>
                    <a:pt x="0" y="74"/>
                  </a:cubicBezTo>
                  <a:cubicBezTo>
                    <a:pt x="2" y="75"/>
                    <a:pt x="4" y="76"/>
                    <a:pt x="6" y="77"/>
                  </a:cubicBezTo>
                  <a:cubicBezTo>
                    <a:pt x="13" y="81"/>
                    <a:pt x="22" y="84"/>
                    <a:pt x="30" y="85"/>
                  </a:cubicBezTo>
                  <a:cubicBezTo>
                    <a:pt x="36" y="92"/>
                    <a:pt x="42" y="97"/>
                    <a:pt x="49" y="101"/>
                  </a:cubicBezTo>
                  <a:cubicBezTo>
                    <a:pt x="56" y="105"/>
                    <a:pt x="65" y="108"/>
                    <a:pt x="73" y="111"/>
                  </a:cubicBezTo>
                  <a:cubicBezTo>
                    <a:pt x="78" y="117"/>
                    <a:pt x="84" y="123"/>
                    <a:pt x="91" y="128"/>
                  </a:cubicBezTo>
                  <a:cubicBezTo>
                    <a:pt x="98" y="132"/>
                    <a:pt x="105" y="136"/>
                    <a:pt x="113" y="138"/>
                  </a:cubicBezTo>
                  <a:cubicBezTo>
                    <a:pt x="118" y="145"/>
                    <a:pt x="123" y="151"/>
                    <a:pt x="130" y="155"/>
                  </a:cubicBezTo>
                  <a:cubicBezTo>
                    <a:pt x="136" y="160"/>
                    <a:pt x="144" y="165"/>
                    <a:pt x="152" y="168"/>
                  </a:cubicBezTo>
                  <a:cubicBezTo>
                    <a:pt x="157" y="175"/>
                    <a:pt x="162" y="182"/>
                    <a:pt x="168" y="187"/>
                  </a:cubicBezTo>
                  <a:cubicBezTo>
                    <a:pt x="174" y="192"/>
                    <a:pt x="182" y="197"/>
                    <a:pt x="190" y="201"/>
                  </a:cubicBezTo>
                  <a:cubicBezTo>
                    <a:pt x="194" y="208"/>
                    <a:pt x="199" y="215"/>
                    <a:pt x="204" y="221"/>
                  </a:cubicBezTo>
                  <a:cubicBezTo>
                    <a:pt x="210" y="226"/>
                    <a:pt x="217" y="231"/>
                    <a:pt x="224" y="235"/>
                  </a:cubicBezTo>
                  <a:cubicBezTo>
                    <a:pt x="227" y="241"/>
                    <a:pt x="230" y="246"/>
                    <a:pt x="233" y="250"/>
                  </a:cubicBezTo>
                  <a:cubicBezTo>
                    <a:pt x="234" y="250"/>
                    <a:pt x="234" y="250"/>
                    <a:pt x="234" y="250"/>
                  </a:cubicBezTo>
                  <a:cubicBezTo>
                    <a:pt x="249" y="236"/>
                    <a:pt x="249" y="236"/>
                    <a:pt x="249" y="236"/>
                  </a:cubicBezTo>
                  <a:cubicBezTo>
                    <a:pt x="250" y="235"/>
                    <a:pt x="250" y="235"/>
                    <a:pt x="250" y="235"/>
                  </a:cubicBezTo>
                  <a:cubicBezTo>
                    <a:pt x="275" y="212"/>
                    <a:pt x="275" y="212"/>
                    <a:pt x="275" y="212"/>
                  </a:cubicBezTo>
                  <a:cubicBezTo>
                    <a:pt x="276" y="211"/>
                    <a:pt x="276" y="211"/>
                    <a:pt x="276" y="211"/>
                  </a:cubicBezTo>
                  <a:cubicBezTo>
                    <a:pt x="293" y="196"/>
                    <a:pt x="293" y="196"/>
                    <a:pt x="293" y="196"/>
                  </a:cubicBezTo>
                  <a:cubicBezTo>
                    <a:pt x="294" y="195"/>
                    <a:pt x="294" y="195"/>
                    <a:pt x="294" y="195"/>
                  </a:cubicBezTo>
                  <a:cubicBezTo>
                    <a:pt x="294" y="195"/>
                    <a:pt x="294" y="195"/>
                    <a:pt x="294" y="195"/>
                  </a:cubicBezTo>
                  <a:cubicBezTo>
                    <a:pt x="287" y="183"/>
                    <a:pt x="276" y="173"/>
                    <a:pt x="263" y="165"/>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4" name="Freeform 301"/>
            <p:cNvSpPr>
              <a:spLocks/>
            </p:cNvSpPr>
            <p:nvPr/>
          </p:nvSpPr>
          <p:spPr bwMode="auto">
            <a:xfrm>
              <a:off x="8556971" y="481013"/>
              <a:ext cx="492125" cy="755650"/>
            </a:xfrm>
            <a:custGeom>
              <a:avLst/>
              <a:gdLst>
                <a:gd name="T0" fmla="*/ 60 w 131"/>
                <a:gd name="T1" fmla="*/ 55 h 201"/>
                <a:gd name="T2" fmla="*/ 74 w 131"/>
                <a:gd name="T3" fmla="*/ 98 h 201"/>
                <a:gd name="T4" fmla="*/ 86 w 131"/>
                <a:gd name="T5" fmla="*/ 141 h 201"/>
                <a:gd name="T6" fmla="*/ 111 w 131"/>
                <a:gd name="T7" fmla="*/ 187 h 201"/>
                <a:gd name="T8" fmla="*/ 131 w 131"/>
                <a:gd name="T9" fmla="*/ 201 h 201"/>
                <a:gd name="T10" fmla="*/ 130 w 131"/>
                <a:gd name="T11" fmla="*/ 199 h 201"/>
                <a:gd name="T12" fmla="*/ 88 w 131"/>
                <a:gd name="T13" fmla="*/ 141 h 201"/>
                <a:gd name="T14" fmla="*/ 76 w 131"/>
                <a:gd name="T15" fmla="*/ 98 h 201"/>
                <a:gd name="T16" fmla="*/ 61 w 131"/>
                <a:gd name="T17" fmla="*/ 55 h 201"/>
                <a:gd name="T18" fmla="*/ 47 w 131"/>
                <a:gd name="T19" fmla="*/ 30 h 201"/>
                <a:gd name="T20" fmla="*/ 45 w 131"/>
                <a:gd name="T21" fmla="*/ 30 h 201"/>
                <a:gd name="T22" fmla="*/ 45 w 131"/>
                <a:gd name="T23" fmla="*/ 28 h 201"/>
                <a:gd name="T24" fmla="*/ 45 w 131"/>
                <a:gd name="T25" fmla="*/ 28 h 201"/>
                <a:gd name="T26" fmla="*/ 0 w 131"/>
                <a:gd name="T27" fmla="*/ 0 h 201"/>
                <a:gd name="T28" fmla="*/ 1 w 131"/>
                <a:gd name="T29" fmla="*/ 1 h 201"/>
                <a:gd name="T30" fmla="*/ 60 w 131"/>
                <a:gd name="T31" fmla="*/ 5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01">
                  <a:moveTo>
                    <a:pt x="60" y="55"/>
                  </a:moveTo>
                  <a:cubicBezTo>
                    <a:pt x="71" y="85"/>
                    <a:pt x="74" y="98"/>
                    <a:pt x="74" y="98"/>
                  </a:cubicBezTo>
                  <a:cubicBezTo>
                    <a:pt x="74" y="98"/>
                    <a:pt x="78" y="111"/>
                    <a:pt x="86" y="141"/>
                  </a:cubicBezTo>
                  <a:cubicBezTo>
                    <a:pt x="92" y="160"/>
                    <a:pt x="100" y="175"/>
                    <a:pt x="111" y="187"/>
                  </a:cubicBezTo>
                  <a:cubicBezTo>
                    <a:pt x="117" y="192"/>
                    <a:pt x="124" y="197"/>
                    <a:pt x="131" y="201"/>
                  </a:cubicBezTo>
                  <a:cubicBezTo>
                    <a:pt x="130" y="199"/>
                    <a:pt x="130" y="199"/>
                    <a:pt x="130" y="199"/>
                  </a:cubicBezTo>
                  <a:cubicBezTo>
                    <a:pt x="108" y="186"/>
                    <a:pt x="95" y="168"/>
                    <a:pt x="88" y="141"/>
                  </a:cubicBezTo>
                  <a:cubicBezTo>
                    <a:pt x="80" y="111"/>
                    <a:pt x="76" y="98"/>
                    <a:pt x="76" y="98"/>
                  </a:cubicBezTo>
                  <a:cubicBezTo>
                    <a:pt x="75" y="98"/>
                    <a:pt x="72" y="85"/>
                    <a:pt x="61" y="55"/>
                  </a:cubicBezTo>
                  <a:cubicBezTo>
                    <a:pt x="57" y="46"/>
                    <a:pt x="52" y="38"/>
                    <a:pt x="47" y="30"/>
                  </a:cubicBezTo>
                  <a:cubicBezTo>
                    <a:pt x="45" y="30"/>
                    <a:pt x="45" y="30"/>
                    <a:pt x="45" y="30"/>
                  </a:cubicBezTo>
                  <a:cubicBezTo>
                    <a:pt x="45" y="28"/>
                    <a:pt x="45" y="28"/>
                    <a:pt x="45" y="28"/>
                  </a:cubicBezTo>
                  <a:cubicBezTo>
                    <a:pt x="45" y="28"/>
                    <a:pt x="45" y="28"/>
                    <a:pt x="45" y="28"/>
                  </a:cubicBezTo>
                  <a:cubicBezTo>
                    <a:pt x="34" y="15"/>
                    <a:pt x="18" y="5"/>
                    <a:pt x="0" y="0"/>
                  </a:cubicBezTo>
                  <a:cubicBezTo>
                    <a:pt x="1" y="1"/>
                    <a:pt x="1" y="1"/>
                    <a:pt x="1" y="1"/>
                  </a:cubicBezTo>
                  <a:cubicBezTo>
                    <a:pt x="29" y="9"/>
                    <a:pt x="48" y="27"/>
                    <a:pt x="60" y="5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5" name="Freeform 302"/>
            <p:cNvSpPr>
              <a:spLocks/>
            </p:cNvSpPr>
            <p:nvPr/>
          </p:nvSpPr>
          <p:spPr bwMode="auto">
            <a:xfrm>
              <a:off x="8725246" y="585788"/>
              <a:ext cx="360363" cy="706438"/>
            </a:xfrm>
            <a:custGeom>
              <a:avLst/>
              <a:gdLst>
                <a:gd name="T0" fmla="*/ 95 w 96"/>
                <a:gd name="T1" fmla="*/ 188 h 188"/>
                <a:gd name="T2" fmla="*/ 96 w 96"/>
                <a:gd name="T3" fmla="*/ 188 h 188"/>
                <a:gd name="T4" fmla="*/ 78 w 96"/>
                <a:gd name="T5" fmla="*/ 146 h 188"/>
                <a:gd name="T6" fmla="*/ 69 w 96"/>
                <a:gd name="T7" fmla="*/ 102 h 188"/>
                <a:gd name="T8" fmla="*/ 57 w 96"/>
                <a:gd name="T9" fmla="*/ 59 h 188"/>
                <a:gd name="T10" fmla="*/ 45 w 96"/>
                <a:gd name="T11" fmla="*/ 34 h 188"/>
                <a:gd name="T12" fmla="*/ 44 w 96"/>
                <a:gd name="T13" fmla="*/ 34 h 188"/>
                <a:gd name="T14" fmla="*/ 44 w 96"/>
                <a:gd name="T15" fmla="*/ 33 h 188"/>
                <a:gd name="T16" fmla="*/ 0 w 96"/>
                <a:gd name="T17" fmla="*/ 0 h 188"/>
                <a:gd name="T18" fmla="*/ 2 w 96"/>
                <a:gd name="T19" fmla="*/ 2 h 188"/>
                <a:gd name="T20" fmla="*/ 55 w 96"/>
                <a:gd name="T21" fmla="*/ 59 h 188"/>
                <a:gd name="T22" fmla="*/ 68 w 96"/>
                <a:gd name="T23" fmla="*/ 103 h 188"/>
                <a:gd name="T24" fmla="*/ 77 w 96"/>
                <a:gd name="T25" fmla="*/ 146 h 188"/>
                <a:gd name="T26" fmla="*/ 85 w 96"/>
                <a:gd name="T27" fmla="*/ 171 h 188"/>
                <a:gd name="T28" fmla="*/ 87 w 96"/>
                <a:gd name="T29" fmla="*/ 172 h 188"/>
                <a:gd name="T30" fmla="*/ 86 w 96"/>
                <a:gd name="T31" fmla="*/ 174 h 188"/>
                <a:gd name="T32" fmla="*/ 86 w 96"/>
                <a:gd name="T33" fmla="*/ 173 h 188"/>
                <a:gd name="T34" fmla="*/ 95 w 96"/>
                <a:gd name="T3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88">
                  <a:moveTo>
                    <a:pt x="95" y="188"/>
                  </a:moveTo>
                  <a:cubicBezTo>
                    <a:pt x="96" y="188"/>
                    <a:pt x="96" y="188"/>
                    <a:pt x="96" y="188"/>
                  </a:cubicBezTo>
                  <a:cubicBezTo>
                    <a:pt x="88" y="176"/>
                    <a:pt x="82" y="163"/>
                    <a:pt x="78" y="146"/>
                  </a:cubicBezTo>
                  <a:cubicBezTo>
                    <a:pt x="72" y="116"/>
                    <a:pt x="69" y="103"/>
                    <a:pt x="69" y="102"/>
                  </a:cubicBezTo>
                  <a:cubicBezTo>
                    <a:pt x="69" y="102"/>
                    <a:pt x="67" y="89"/>
                    <a:pt x="57" y="59"/>
                  </a:cubicBezTo>
                  <a:cubicBezTo>
                    <a:pt x="54" y="50"/>
                    <a:pt x="50" y="42"/>
                    <a:pt x="45" y="34"/>
                  </a:cubicBezTo>
                  <a:cubicBezTo>
                    <a:pt x="45" y="34"/>
                    <a:pt x="44" y="34"/>
                    <a:pt x="44" y="34"/>
                  </a:cubicBezTo>
                  <a:cubicBezTo>
                    <a:pt x="44" y="33"/>
                    <a:pt x="44" y="33"/>
                    <a:pt x="44" y="33"/>
                  </a:cubicBezTo>
                  <a:cubicBezTo>
                    <a:pt x="34" y="18"/>
                    <a:pt x="19" y="7"/>
                    <a:pt x="0" y="0"/>
                  </a:cubicBezTo>
                  <a:cubicBezTo>
                    <a:pt x="2" y="2"/>
                    <a:pt x="2" y="2"/>
                    <a:pt x="2" y="2"/>
                  </a:cubicBezTo>
                  <a:cubicBezTo>
                    <a:pt x="28" y="12"/>
                    <a:pt x="46" y="31"/>
                    <a:pt x="55" y="59"/>
                  </a:cubicBezTo>
                  <a:cubicBezTo>
                    <a:pt x="65" y="90"/>
                    <a:pt x="67" y="103"/>
                    <a:pt x="68" y="103"/>
                  </a:cubicBezTo>
                  <a:cubicBezTo>
                    <a:pt x="68" y="103"/>
                    <a:pt x="71" y="116"/>
                    <a:pt x="77" y="146"/>
                  </a:cubicBezTo>
                  <a:cubicBezTo>
                    <a:pt x="79" y="155"/>
                    <a:pt x="82" y="164"/>
                    <a:pt x="85" y="171"/>
                  </a:cubicBezTo>
                  <a:cubicBezTo>
                    <a:pt x="87" y="172"/>
                    <a:pt x="87" y="172"/>
                    <a:pt x="87" y="172"/>
                  </a:cubicBezTo>
                  <a:cubicBezTo>
                    <a:pt x="86" y="174"/>
                    <a:pt x="86" y="174"/>
                    <a:pt x="86" y="174"/>
                  </a:cubicBezTo>
                  <a:cubicBezTo>
                    <a:pt x="86" y="173"/>
                    <a:pt x="86" y="173"/>
                    <a:pt x="86" y="173"/>
                  </a:cubicBezTo>
                  <a:cubicBezTo>
                    <a:pt x="89" y="179"/>
                    <a:pt x="92" y="184"/>
                    <a:pt x="95" y="18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6" name="Freeform 303"/>
            <p:cNvSpPr>
              <a:spLocks/>
            </p:cNvSpPr>
            <p:nvPr/>
          </p:nvSpPr>
          <p:spPr bwMode="auto">
            <a:xfrm>
              <a:off x="9044334" y="1228725"/>
              <a:ext cx="7938" cy="11113"/>
            </a:xfrm>
            <a:custGeom>
              <a:avLst/>
              <a:gdLst>
                <a:gd name="T0" fmla="*/ 5 w 5"/>
                <a:gd name="T1" fmla="*/ 2 h 7"/>
                <a:gd name="T2" fmla="*/ 0 w 5"/>
                <a:gd name="T3" fmla="*/ 0 h 7"/>
                <a:gd name="T4" fmla="*/ 3 w 5"/>
                <a:gd name="T5" fmla="*/ 5 h 7"/>
                <a:gd name="T6" fmla="*/ 3 w 5"/>
                <a:gd name="T7" fmla="*/ 7 h 7"/>
                <a:gd name="T8" fmla="*/ 5 w 5"/>
                <a:gd name="T9" fmla="*/ 2 h 7"/>
              </a:gdLst>
              <a:ahLst/>
              <a:cxnLst>
                <a:cxn ang="0">
                  <a:pos x="T0" y="T1"/>
                </a:cxn>
                <a:cxn ang="0">
                  <a:pos x="T2" y="T3"/>
                </a:cxn>
                <a:cxn ang="0">
                  <a:pos x="T4" y="T5"/>
                </a:cxn>
                <a:cxn ang="0">
                  <a:pos x="T6" y="T7"/>
                </a:cxn>
                <a:cxn ang="0">
                  <a:pos x="T8" y="T9"/>
                </a:cxn>
              </a:cxnLst>
              <a:rect l="0" t="0" r="r" b="b"/>
              <a:pathLst>
                <a:path w="5" h="7">
                  <a:moveTo>
                    <a:pt x="5" y="2"/>
                  </a:moveTo>
                  <a:lnTo>
                    <a:pt x="0" y="0"/>
                  </a:lnTo>
                  <a:lnTo>
                    <a:pt x="3" y="5"/>
                  </a:lnTo>
                  <a:lnTo>
                    <a:pt x="3" y="7"/>
                  </a:lnTo>
                  <a:lnTo>
                    <a:pt x="5"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7" name="Freeform 304"/>
            <p:cNvSpPr>
              <a:spLocks/>
            </p:cNvSpPr>
            <p:nvPr/>
          </p:nvSpPr>
          <p:spPr bwMode="auto">
            <a:xfrm>
              <a:off x="8725246" y="585788"/>
              <a:ext cx="7938" cy="7938"/>
            </a:xfrm>
            <a:custGeom>
              <a:avLst/>
              <a:gdLst>
                <a:gd name="T0" fmla="*/ 0 w 5"/>
                <a:gd name="T1" fmla="*/ 5 h 5"/>
                <a:gd name="T2" fmla="*/ 5 w 5"/>
                <a:gd name="T3" fmla="*/ 5 h 5"/>
                <a:gd name="T4" fmla="*/ 0 w 5"/>
                <a:gd name="T5" fmla="*/ 0 h 5"/>
                <a:gd name="T6" fmla="*/ 0 w 5"/>
                <a:gd name="T7" fmla="*/ 0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lnTo>
                    <a:pt x="5" y="5"/>
                  </a:lnTo>
                  <a:lnTo>
                    <a:pt x="0" y="0"/>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8" name="Freeform 305"/>
            <p:cNvSpPr>
              <a:spLocks/>
            </p:cNvSpPr>
            <p:nvPr/>
          </p:nvSpPr>
          <p:spPr bwMode="auto">
            <a:xfrm>
              <a:off x="8887171" y="706438"/>
              <a:ext cx="258763" cy="533400"/>
            </a:xfrm>
            <a:custGeom>
              <a:avLst/>
              <a:gdLst>
                <a:gd name="T0" fmla="*/ 53 w 69"/>
                <a:gd name="T1" fmla="*/ 63 h 142"/>
                <a:gd name="T2" fmla="*/ 62 w 69"/>
                <a:gd name="T3" fmla="*/ 107 h 142"/>
                <a:gd name="T4" fmla="*/ 68 w 69"/>
                <a:gd name="T5" fmla="*/ 142 h 142"/>
                <a:gd name="T6" fmla="*/ 69 w 69"/>
                <a:gd name="T7" fmla="*/ 141 h 142"/>
                <a:gd name="T8" fmla="*/ 64 w 69"/>
                <a:gd name="T9" fmla="*/ 107 h 142"/>
                <a:gd name="T10" fmla="*/ 54 w 69"/>
                <a:gd name="T11" fmla="*/ 62 h 142"/>
                <a:gd name="T12" fmla="*/ 44 w 69"/>
                <a:gd name="T13" fmla="*/ 37 h 142"/>
                <a:gd name="T14" fmla="*/ 43 w 69"/>
                <a:gd name="T15" fmla="*/ 37 h 142"/>
                <a:gd name="T16" fmla="*/ 43 w 69"/>
                <a:gd name="T17" fmla="*/ 36 h 142"/>
                <a:gd name="T18" fmla="*/ 0 w 69"/>
                <a:gd name="T19" fmla="*/ 0 h 142"/>
                <a:gd name="T20" fmla="*/ 1 w 69"/>
                <a:gd name="T21" fmla="*/ 1 h 142"/>
                <a:gd name="T22" fmla="*/ 2 w 69"/>
                <a:gd name="T23" fmla="*/ 2 h 142"/>
                <a:gd name="T24" fmla="*/ 53 w 69"/>
                <a:gd name="T25" fmla="*/ 6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42">
                  <a:moveTo>
                    <a:pt x="53" y="63"/>
                  </a:moveTo>
                  <a:cubicBezTo>
                    <a:pt x="61" y="94"/>
                    <a:pt x="62" y="107"/>
                    <a:pt x="62" y="107"/>
                  </a:cubicBezTo>
                  <a:cubicBezTo>
                    <a:pt x="68" y="142"/>
                    <a:pt x="68" y="142"/>
                    <a:pt x="68" y="142"/>
                  </a:cubicBezTo>
                  <a:cubicBezTo>
                    <a:pt x="69" y="141"/>
                    <a:pt x="69" y="141"/>
                    <a:pt x="69" y="141"/>
                  </a:cubicBezTo>
                  <a:cubicBezTo>
                    <a:pt x="64" y="107"/>
                    <a:pt x="64" y="107"/>
                    <a:pt x="64" y="107"/>
                  </a:cubicBezTo>
                  <a:cubicBezTo>
                    <a:pt x="63" y="107"/>
                    <a:pt x="62" y="93"/>
                    <a:pt x="54" y="62"/>
                  </a:cubicBezTo>
                  <a:cubicBezTo>
                    <a:pt x="52" y="53"/>
                    <a:pt x="48" y="45"/>
                    <a:pt x="44" y="37"/>
                  </a:cubicBezTo>
                  <a:cubicBezTo>
                    <a:pt x="43" y="37"/>
                    <a:pt x="43" y="37"/>
                    <a:pt x="43" y="37"/>
                  </a:cubicBezTo>
                  <a:cubicBezTo>
                    <a:pt x="43" y="36"/>
                    <a:pt x="43" y="36"/>
                    <a:pt x="43" y="36"/>
                  </a:cubicBezTo>
                  <a:cubicBezTo>
                    <a:pt x="34" y="20"/>
                    <a:pt x="18" y="8"/>
                    <a:pt x="0" y="0"/>
                  </a:cubicBezTo>
                  <a:cubicBezTo>
                    <a:pt x="1" y="1"/>
                    <a:pt x="1" y="1"/>
                    <a:pt x="1" y="1"/>
                  </a:cubicBezTo>
                  <a:cubicBezTo>
                    <a:pt x="2" y="2"/>
                    <a:pt x="2" y="2"/>
                    <a:pt x="2" y="2"/>
                  </a:cubicBezTo>
                  <a:cubicBezTo>
                    <a:pt x="28" y="14"/>
                    <a:pt x="45" y="34"/>
                    <a:pt x="53" y="6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29" name="Freeform 306"/>
            <p:cNvSpPr>
              <a:spLocks/>
            </p:cNvSpPr>
            <p:nvPr/>
          </p:nvSpPr>
          <p:spPr bwMode="auto">
            <a:xfrm>
              <a:off x="8890346" y="709613"/>
              <a:ext cx="4763"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0" name="Freeform 307"/>
            <p:cNvSpPr>
              <a:spLocks/>
            </p:cNvSpPr>
            <p:nvPr/>
          </p:nvSpPr>
          <p:spPr bwMode="auto">
            <a:xfrm>
              <a:off x="9049096" y="838200"/>
              <a:ext cx="195263" cy="311150"/>
            </a:xfrm>
            <a:custGeom>
              <a:avLst/>
              <a:gdLst>
                <a:gd name="T0" fmla="*/ 48 w 52"/>
                <a:gd name="T1" fmla="*/ 66 h 83"/>
                <a:gd name="T2" fmla="*/ 51 w 52"/>
                <a:gd name="T3" fmla="*/ 83 h 83"/>
                <a:gd name="T4" fmla="*/ 52 w 52"/>
                <a:gd name="T5" fmla="*/ 82 h 83"/>
                <a:gd name="T6" fmla="*/ 49 w 52"/>
                <a:gd name="T7" fmla="*/ 65 h 83"/>
                <a:gd name="T8" fmla="*/ 40 w 52"/>
                <a:gd name="T9" fmla="*/ 39 h 83"/>
                <a:gd name="T10" fmla="*/ 38 w 52"/>
                <a:gd name="T11" fmla="*/ 38 h 83"/>
                <a:gd name="T12" fmla="*/ 39 w 52"/>
                <a:gd name="T13" fmla="*/ 36 h 83"/>
                <a:gd name="T14" fmla="*/ 0 w 52"/>
                <a:gd name="T15" fmla="*/ 0 h 83"/>
                <a:gd name="T16" fmla="*/ 0 w 52"/>
                <a:gd name="T17" fmla="*/ 1 h 83"/>
                <a:gd name="T18" fmla="*/ 1 w 52"/>
                <a:gd name="T19" fmla="*/ 2 h 83"/>
                <a:gd name="T20" fmla="*/ 48 w 52"/>
                <a:gd name="T21"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3">
                  <a:moveTo>
                    <a:pt x="48" y="66"/>
                  </a:moveTo>
                  <a:cubicBezTo>
                    <a:pt x="49" y="72"/>
                    <a:pt x="50" y="78"/>
                    <a:pt x="51" y="83"/>
                  </a:cubicBezTo>
                  <a:cubicBezTo>
                    <a:pt x="52" y="82"/>
                    <a:pt x="52" y="82"/>
                    <a:pt x="52" y="82"/>
                  </a:cubicBezTo>
                  <a:cubicBezTo>
                    <a:pt x="51" y="77"/>
                    <a:pt x="50" y="72"/>
                    <a:pt x="49" y="65"/>
                  </a:cubicBezTo>
                  <a:cubicBezTo>
                    <a:pt x="47" y="56"/>
                    <a:pt x="44" y="47"/>
                    <a:pt x="40" y="39"/>
                  </a:cubicBezTo>
                  <a:cubicBezTo>
                    <a:pt x="38" y="38"/>
                    <a:pt x="38" y="38"/>
                    <a:pt x="38" y="38"/>
                  </a:cubicBezTo>
                  <a:cubicBezTo>
                    <a:pt x="39" y="36"/>
                    <a:pt x="39" y="36"/>
                    <a:pt x="39" y="36"/>
                  </a:cubicBezTo>
                  <a:cubicBezTo>
                    <a:pt x="30" y="21"/>
                    <a:pt x="17" y="9"/>
                    <a:pt x="0" y="0"/>
                  </a:cubicBezTo>
                  <a:cubicBezTo>
                    <a:pt x="0" y="1"/>
                    <a:pt x="0" y="1"/>
                    <a:pt x="0" y="1"/>
                  </a:cubicBezTo>
                  <a:cubicBezTo>
                    <a:pt x="1" y="2"/>
                    <a:pt x="1" y="2"/>
                    <a:pt x="1" y="2"/>
                  </a:cubicBezTo>
                  <a:cubicBezTo>
                    <a:pt x="26" y="15"/>
                    <a:pt x="42" y="36"/>
                    <a:pt x="48" y="6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1" name="Freeform 308"/>
            <p:cNvSpPr>
              <a:spLocks/>
            </p:cNvSpPr>
            <p:nvPr/>
          </p:nvSpPr>
          <p:spPr bwMode="auto">
            <a:xfrm>
              <a:off x="9049096" y="841375"/>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2" name="Freeform 309"/>
            <p:cNvSpPr>
              <a:spLocks/>
            </p:cNvSpPr>
            <p:nvPr/>
          </p:nvSpPr>
          <p:spPr bwMode="auto">
            <a:xfrm>
              <a:off x="9195146" y="973138"/>
              <a:ext cx="115888" cy="115888"/>
            </a:xfrm>
            <a:custGeom>
              <a:avLst/>
              <a:gdLst>
                <a:gd name="T0" fmla="*/ 30 w 31"/>
                <a:gd name="T1" fmla="*/ 31 h 31"/>
                <a:gd name="T2" fmla="*/ 31 w 31"/>
                <a:gd name="T3" fmla="*/ 30 h 31"/>
                <a:gd name="T4" fmla="*/ 31 w 31"/>
                <a:gd name="T5" fmla="*/ 30 h 31"/>
                <a:gd name="T6" fmla="*/ 0 w 31"/>
                <a:gd name="T7" fmla="*/ 0 h 31"/>
                <a:gd name="T8" fmla="*/ 1 w 31"/>
                <a:gd name="T9" fmla="*/ 3 h 31"/>
                <a:gd name="T10" fmla="*/ 30 w 31"/>
                <a:gd name="T11" fmla="*/ 31 h 31"/>
              </a:gdLst>
              <a:ahLst/>
              <a:cxnLst>
                <a:cxn ang="0">
                  <a:pos x="T0" y="T1"/>
                </a:cxn>
                <a:cxn ang="0">
                  <a:pos x="T2" y="T3"/>
                </a:cxn>
                <a:cxn ang="0">
                  <a:pos x="T4" y="T5"/>
                </a:cxn>
                <a:cxn ang="0">
                  <a:pos x="T6" y="T7"/>
                </a:cxn>
                <a:cxn ang="0">
                  <a:pos x="T8" y="T9"/>
                </a:cxn>
                <a:cxn ang="0">
                  <a:pos x="T10" y="T11"/>
                </a:cxn>
              </a:cxnLst>
              <a:rect l="0" t="0" r="r" b="b"/>
              <a:pathLst>
                <a:path w="31" h="31">
                  <a:moveTo>
                    <a:pt x="30" y="31"/>
                  </a:moveTo>
                  <a:cubicBezTo>
                    <a:pt x="31" y="30"/>
                    <a:pt x="31" y="30"/>
                    <a:pt x="31" y="30"/>
                  </a:cubicBezTo>
                  <a:cubicBezTo>
                    <a:pt x="31" y="30"/>
                    <a:pt x="31" y="30"/>
                    <a:pt x="31" y="30"/>
                  </a:cubicBezTo>
                  <a:cubicBezTo>
                    <a:pt x="24" y="18"/>
                    <a:pt x="13" y="8"/>
                    <a:pt x="0" y="0"/>
                  </a:cubicBezTo>
                  <a:cubicBezTo>
                    <a:pt x="1" y="3"/>
                    <a:pt x="1" y="3"/>
                    <a:pt x="1" y="3"/>
                  </a:cubicBezTo>
                  <a:cubicBezTo>
                    <a:pt x="13" y="10"/>
                    <a:pt x="23" y="19"/>
                    <a:pt x="30" y="3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3" name="Freeform 310"/>
            <p:cNvSpPr>
              <a:spLocks/>
            </p:cNvSpPr>
            <p:nvPr/>
          </p:nvSpPr>
          <p:spPr bwMode="auto">
            <a:xfrm>
              <a:off x="9191971" y="973138"/>
              <a:ext cx="6350" cy="11113"/>
            </a:xfrm>
            <a:custGeom>
              <a:avLst/>
              <a:gdLst>
                <a:gd name="T0" fmla="*/ 0 w 4"/>
                <a:gd name="T1" fmla="*/ 5 h 7"/>
                <a:gd name="T2" fmla="*/ 4 w 4"/>
                <a:gd name="T3" fmla="*/ 7 h 7"/>
                <a:gd name="T4" fmla="*/ 2 w 4"/>
                <a:gd name="T5" fmla="*/ 0 h 7"/>
                <a:gd name="T6" fmla="*/ 0 w 4"/>
                <a:gd name="T7" fmla="*/ 5 h 7"/>
              </a:gdLst>
              <a:ahLst/>
              <a:cxnLst>
                <a:cxn ang="0">
                  <a:pos x="T0" y="T1"/>
                </a:cxn>
                <a:cxn ang="0">
                  <a:pos x="T2" y="T3"/>
                </a:cxn>
                <a:cxn ang="0">
                  <a:pos x="T4" y="T5"/>
                </a:cxn>
                <a:cxn ang="0">
                  <a:pos x="T6" y="T7"/>
                </a:cxn>
              </a:cxnLst>
              <a:rect l="0" t="0" r="r" b="b"/>
              <a:pathLst>
                <a:path w="4" h="7">
                  <a:moveTo>
                    <a:pt x="0" y="5"/>
                  </a:moveTo>
                  <a:lnTo>
                    <a:pt x="4" y="7"/>
                  </a:lnTo>
                  <a:lnTo>
                    <a:pt x="2"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4" name="Freeform 311"/>
            <p:cNvSpPr>
              <a:spLocks/>
            </p:cNvSpPr>
            <p:nvPr/>
          </p:nvSpPr>
          <p:spPr bwMode="auto">
            <a:xfrm>
              <a:off x="8207721" y="627063"/>
              <a:ext cx="112713" cy="49213"/>
            </a:xfrm>
            <a:custGeom>
              <a:avLst/>
              <a:gdLst>
                <a:gd name="T0" fmla="*/ 1 w 30"/>
                <a:gd name="T1" fmla="*/ 0 h 13"/>
                <a:gd name="T2" fmla="*/ 1 w 30"/>
                <a:gd name="T3" fmla="*/ 0 h 13"/>
                <a:gd name="T4" fmla="*/ 0 w 30"/>
                <a:gd name="T5" fmla="*/ 1 h 13"/>
                <a:gd name="T6" fmla="*/ 0 w 30"/>
                <a:gd name="T7" fmla="*/ 1 h 13"/>
                <a:gd name="T8" fmla="*/ 6 w 30"/>
                <a:gd name="T9" fmla="*/ 4 h 13"/>
                <a:gd name="T10" fmla="*/ 30 w 30"/>
                <a:gd name="T11" fmla="*/ 13 h 13"/>
                <a:gd name="T12" fmla="*/ 29 w 30"/>
                <a:gd name="T13" fmla="*/ 12 h 13"/>
                <a:gd name="T14" fmla="*/ 28 w 30"/>
                <a:gd name="T15" fmla="*/ 11 h 13"/>
                <a:gd name="T16" fmla="*/ 1 w 3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
                  <a:moveTo>
                    <a:pt x="1" y="0"/>
                  </a:moveTo>
                  <a:cubicBezTo>
                    <a:pt x="1" y="0"/>
                    <a:pt x="1" y="0"/>
                    <a:pt x="1" y="0"/>
                  </a:cubicBezTo>
                  <a:cubicBezTo>
                    <a:pt x="0" y="1"/>
                    <a:pt x="0" y="1"/>
                    <a:pt x="0" y="1"/>
                  </a:cubicBezTo>
                  <a:cubicBezTo>
                    <a:pt x="0" y="1"/>
                    <a:pt x="0" y="1"/>
                    <a:pt x="0" y="1"/>
                  </a:cubicBezTo>
                  <a:cubicBezTo>
                    <a:pt x="2" y="2"/>
                    <a:pt x="4" y="3"/>
                    <a:pt x="6" y="4"/>
                  </a:cubicBezTo>
                  <a:cubicBezTo>
                    <a:pt x="13" y="8"/>
                    <a:pt x="22" y="11"/>
                    <a:pt x="30" y="13"/>
                  </a:cubicBezTo>
                  <a:cubicBezTo>
                    <a:pt x="29" y="12"/>
                    <a:pt x="29" y="12"/>
                    <a:pt x="29" y="12"/>
                  </a:cubicBezTo>
                  <a:cubicBezTo>
                    <a:pt x="29" y="11"/>
                    <a:pt x="29" y="11"/>
                    <a:pt x="28" y="11"/>
                  </a:cubicBezTo>
                  <a:cubicBezTo>
                    <a:pt x="18" y="8"/>
                    <a:pt x="9"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5" name="Freeform 312"/>
            <p:cNvSpPr>
              <a:spLocks/>
            </p:cNvSpPr>
            <p:nvPr/>
          </p:nvSpPr>
          <p:spPr bwMode="auto">
            <a:xfrm>
              <a:off x="8241059" y="555625"/>
              <a:ext cx="239713" cy="214313"/>
            </a:xfrm>
            <a:custGeom>
              <a:avLst/>
              <a:gdLst>
                <a:gd name="T0" fmla="*/ 6 w 64"/>
                <a:gd name="T1" fmla="*/ 8 h 57"/>
                <a:gd name="T2" fmla="*/ 1 w 64"/>
                <a:gd name="T3" fmla="*/ 0 h 57"/>
                <a:gd name="T4" fmla="*/ 0 w 64"/>
                <a:gd name="T5" fmla="*/ 1 h 57"/>
                <a:gd name="T6" fmla="*/ 5 w 64"/>
                <a:gd name="T7" fmla="*/ 9 h 57"/>
                <a:gd name="T8" fmla="*/ 19 w 64"/>
                <a:gd name="T9" fmla="*/ 30 h 57"/>
                <a:gd name="T10" fmla="*/ 20 w 64"/>
                <a:gd name="T11" fmla="*/ 30 h 57"/>
                <a:gd name="T12" fmla="*/ 20 w 64"/>
                <a:gd name="T13" fmla="*/ 31 h 57"/>
                <a:gd name="T14" fmla="*/ 40 w 64"/>
                <a:gd name="T15" fmla="*/ 47 h 57"/>
                <a:gd name="T16" fmla="*/ 64 w 64"/>
                <a:gd name="T17" fmla="*/ 57 h 57"/>
                <a:gd name="T18" fmla="*/ 63 w 64"/>
                <a:gd name="T19" fmla="*/ 56 h 57"/>
                <a:gd name="T20" fmla="*/ 62 w 64"/>
                <a:gd name="T21" fmla="*/ 55 h 57"/>
                <a:gd name="T22" fmla="*/ 6 w 64"/>
                <a:gd name="T23"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7">
                  <a:moveTo>
                    <a:pt x="6" y="8"/>
                  </a:moveTo>
                  <a:cubicBezTo>
                    <a:pt x="1" y="0"/>
                    <a:pt x="1" y="0"/>
                    <a:pt x="1" y="0"/>
                  </a:cubicBezTo>
                  <a:cubicBezTo>
                    <a:pt x="0" y="1"/>
                    <a:pt x="0" y="1"/>
                    <a:pt x="0" y="1"/>
                  </a:cubicBezTo>
                  <a:cubicBezTo>
                    <a:pt x="5" y="9"/>
                    <a:pt x="5" y="9"/>
                    <a:pt x="5" y="9"/>
                  </a:cubicBezTo>
                  <a:cubicBezTo>
                    <a:pt x="9" y="17"/>
                    <a:pt x="14" y="24"/>
                    <a:pt x="19" y="30"/>
                  </a:cubicBezTo>
                  <a:cubicBezTo>
                    <a:pt x="20" y="30"/>
                    <a:pt x="20" y="30"/>
                    <a:pt x="20" y="30"/>
                  </a:cubicBezTo>
                  <a:cubicBezTo>
                    <a:pt x="20" y="31"/>
                    <a:pt x="20" y="31"/>
                    <a:pt x="20" y="31"/>
                  </a:cubicBezTo>
                  <a:cubicBezTo>
                    <a:pt x="26" y="37"/>
                    <a:pt x="33" y="43"/>
                    <a:pt x="40" y="47"/>
                  </a:cubicBezTo>
                  <a:cubicBezTo>
                    <a:pt x="47" y="51"/>
                    <a:pt x="56" y="54"/>
                    <a:pt x="64" y="57"/>
                  </a:cubicBezTo>
                  <a:cubicBezTo>
                    <a:pt x="63" y="56"/>
                    <a:pt x="63" y="56"/>
                    <a:pt x="63" y="56"/>
                  </a:cubicBezTo>
                  <a:cubicBezTo>
                    <a:pt x="63" y="56"/>
                    <a:pt x="63" y="55"/>
                    <a:pt x="62" y="55"/>
                  </a:cubicBezTo>
                  <a:cubicBezTo>
                    <a:pt x="37" y="48"/>
                    <a:pt x="20" y="33"/>
                    <a:pt x="6" y="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6" name="Freeform 313"/>
            <p:cNvSpPr>
              <a:spLocks/>
            </p:cNvSpPr>
            <p:nvPr/>
          </p:nvSpPr>
          <p:spPr bwMode="auto">
            <a:xfrm>
              <a:off x="8312496" y="668338"/>
              <a:ext cx="3175" cy="476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7" name="Freeform 314"/>
            <p:cNvSpPr>
              <a:spLocks/>
            </p:cNvSpPr>
            <p:nvPr/>
          </p:nvSpPr>
          <p:spPr bwMode="auto">
            <a:xfrm>
              <a:off x="8301384" y="436563"/>
              <a:ext cx="330200" cy="434975"/>
            </a:xfrm>
            <a:custGeom>
              <a:avLst/>
              <a:gdLst>
                <a:gd name="T0" fmla="*/ 34 w 88"/>
                <a:gd name="T1" fmla="*/ 65 h 116"/>
                <a:gd name="T2" fmla="*/ 15 w 88"/>
                <a:gd name="T3" fmla="*/ 25 h 116"/>
                <a:gd name="T4" fmla="*/ 1 w 88"/>
                <a:gd name="T5" fmla="*/ 0 h 116"/>
                <a:gd name="T6" fmla="*/ 0 w 88"/>
                <a:gd name="T7" fmla="*/ 2 h 116"/>
                <a:gd name="T8" fmla="*/ 13 w 88"/>
                <a:gd name="T9" fmla="*/ 25 h 116"/>
                <a:gd name="T10" fmla="*/ 33 w 88"/>
                <a:gd name="T11" fmla="*/ 65 h 116"/>
                <a:gd name="T12" fmla="*/ 46 w 88"/>
                <a:gd name="T13" fmla="*/ 87 h 116"/>
                <a:gd name="T14" fmla="*/ 47 w 88"/>
                <a:gd name="T15" fmla="*/ 87 h 116"/>
                <a:gd name="T16" fmla="*/ 47 w 88"/>
                <a:gd name="T17" fmla="*/ 88 h 116"/>
                <a:gd name="T18" fmla="*/ 66 w 88"/>
                <a:gd name="T19" fmla="*/ 106 h 116"/>
                <a:gd name="T20" fmla="*/ 88 w 88"/>
                <a:gd name="T21" fmla="*/ 116 h 116"/>
                <a:gd name="T22" fmla="*/ 87 w 88"/>
                <a:gd name="T23" fmla="*/ 115 h 116"/>
                <a:gd name="T24" fmla="*/ 34 w 88"/>
                <a:gd name="T25"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6">
                  <a:moveTo>
                    <a:pt x="34" y="65"/>
                  </a:moveTo>
                  <a:cubicBezTo>
                    <a:pt x="21" y="37"/>
                    <a:pt x="14" y="25"/>
                    <a:pt x="15" y="25"/>
                  </a:cubicBezTo>
                  <a:cubicBezTo>
                    <a:pt x="14" y="25"/>
                    <a:pt x="11" y="17"/>
                    <a:pt x="1" y="0"/>
                  </a:cubicBezTo>
                  <a:cubicBezTo>
                    <a:pt x="0" y="2"/>
                    <a:pt x="0" y="2"/>
                    <a:pt x="0" y="2"/>
                  </a:cubicBezTo>
                  <a:cubicBezTo>
                    <a:pt x="10" y="18"/>
                    <a:pt x="13" y="25"/>
                    <a:pt x="13" y="25"/>
                  </a:cubicBezTo>
                  <a:cubicBezTo>
                    <a:pt x="13" y="25"/>
                    <a:pt x="20" y="37"/>
                    <a:pt x="33" y="65"/>
                  </a:cubicBezTo>
                  <a:cubicBezTo>
                    <a:pt x="37" y="73"/>
                    <a:pt x="41" y="81"/>
                    <a:pt x="46" y="87"/>
                  </a:cubicBezTo>
                  <a:cubicBezTo>
                    <a:pt x="47" y="87"/>
                    <a:pt x="47" y="87"/>
                    <a:pt x="47" y="87"/>
                  </a:cubicBezTo>
                  <a:cubicBezTo>
                    <a:pt x="47" y="88"/>
                    <a:pt x="47" y="88"/>
                    <a:pt x="47" y="88"/>
                  </a:cubicBezTo>
                  <a:cubicBezTo>
                    <a:pt x="53" y="95"/>
                    <a:pt x="59" y="101"/>
                    <a:pt x="66" y="106"/>
                  </a:cubicBezTo>
                  <a:cubicBezTo>
                    <a:pt x="73" y="110"/>
                    <a:pt x="80" y="114"/>
                    <a:pt x="88" y="116"/>
                  </a:cubicBezTo>
                  <a:cubicBezTo>
                    <a:pt x="87" y="115"/>
                    <a:pt x="87" y="115"/>
                    <a:pt x="87" y="115"/>
                  </a:cubicBezTo>
                  <a:cubicBezTo>
                    <a:pt x="62" y="106"/>
                    <a:pt x="46" y="90"/>
                    <a:pt x="34" y="65"/>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8" name="Freeform 315"/>
            <p:cNvSpPr>
              <a:spLocks/>
            </p:cNvSpPr>
            <p:nvPr/>
          </p:nvSpPr>
          <p:spPr bwMode="auto">
            <a:xfrm>
              <a:off x="8474421" y="762000"/>
              <a:ext cx="3175" cy="476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39" name="Freeform 316"/>
            <p:cNvSpPr>
              <a:spLocks/>
            </p:cNvSpPr>
            <p:nvPr/>
          </p:nvSpPr>
          <p:spPr bwMode="auto">
            <a:xfrm>
              <a:off x="8342659" y="354013"/>
              <a:ext cx="439738" cy="630238"/>
            </a:xfrm>
            <a:custGeom>
              <a:avLst/>
              <a:gdLst>
                <a:gd name="T0" fmla="*/ 64 w 117"/>
                <a:gd name="T1" fmla="*/ 113 h 168"/>
                <a:gd name="T2" fmla="*/ 47 w 117"/>
                <a:gd name="T3" fmla="*/ 72 h 168"/>
                <a:gd name="T4" fmla="*/ 27 w 117"/>
                <a:gd name="T5" fmla="*/ 31 h 168"/>
                <a:gd name="T6" fmla="*/ 11 w 117"/>
                <a:gd name="T7" fmla="*/ 9 h 168"/>
                <a:gd name="T8" fmla="*/ 10 w 117"/>
                <a:gd name="T9" fmla="*/ 9 h 168"/>
                <a:gd name="T10" fmla="*/ 10 w 117"/>
                <a:gd name="T11" fmla="*/ 8 h 168"/>
                <a:gd name="T12" fmla="*/ 1 w 117"/>
                <a:gd name="T13" fmla="*/ 0 h 168"/>
                <a:gd name="T14" fmla="*/ 1 w 117"/>
                <a:gd name="T15" fmla="*/ 1 h 168"/>
                <a:gd name="T16" fmla="*/ 0 w 117"/>
                <a:gd name="T17" fmla="*/ 1 h 168"/>
                <a:gd name="T18" fmla="*/ 26 w 117"/>
                <a:gd name="T19" fmla="*/ 32 h 168"/>
                <a:gd name="T20" fmla="*/ 46 w 117"/>
                <a:gd name="T21" fmla="*/ 72 h 168"/>
                <a:gd name="T22" fmla="*/ 63 w 117"/>
                <a:gd name="T23" fmla="*/ 113 h 168"/>
                <a:gd name="T24" fmla="*/ 76 w 117"/>
                <a:gd name="T25" fmla="*/ 137 h 168"/>
                <a:gd name="T26" fmla="*/ 78 w 117"/>
                <a:gd name="T27" fmla="*/ 137 h 168"/>
                <a:gd name="T28" fmla="*/ 77 w 117"/>
                <a:gd name="T29" fmla="*/ 138 h 168"/>
                <a:gd name="T30" fmla="*/ 77 w 117"/>
                <a:gd name="T31" fmla="*/ 138 h 168"/>
                <a:gd name="T32" fmla="*/ 94 w 117"/>
                <a:gd name="T33" fmla="*/ 155 h 168"/>
                <a:gd name="T34" fmla="*/ 117 w 117"/>
                <a:gd name="T35" fmla="*/ 168 h 168"/>
                <a:gd name="T36" fmla="*/ 115 w 117"/>
                <a:gd name="T37" fmla="*/ 167 h 168"/>
                <a:gd name="T38" fmla="*/ 115 w 117"/>
                <a:gd name="T39" fmla="*/ 166 h 168"/>
                <a:gd name="T40" fmla="*/ 64 w 117"/>
                <a:gd name="T41" fmla="*/ 11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68">
                  <a:moveTo>
                    <a:pt x="64" y="113"/>
                  </a:moveTo>
                  <a:cubicBezTo>
                    <a:pt x="53" y="84"/>
                    <a:pt x="47" y="72"/>
                    <a:pt x="47" y="72"/>
                  </a:cubicBezTo>
                  <a:cubicBezTo>
                    <a:pt x="47" y="72"/>
                    <a:pt x="42" y="59"/>
                    <a:pt x="27" y="31"/>
                  </a:cubicBezTo>
                  <a:cubicBezTo>
                    <a:pt x="22" y="23"/>
                    <a:pt x="17" y="15"/>
                    <a:pt x="11" y="9"/>
                  </a:cubicBezTo>
                  <a:cubicBezTo>
                    <a:pt x="11" y="9"/>
                    <a:pt x="10" y="9"/>
                    <a:pt x="10" y="9"/>
                  </a:cubicBezTo>
                  <a:cubicBezTo>
                    <a:pt x="10" y="8"/>
                    <a:pt x="10" y="8"/>
                    <a:pt x="10" y="8"/>
                  </a:cubicBezTo>
                  <a:cubicBezTo>
                    <a:pt x="7" y="5"/>
                    <a:pt x="4" y="3"/>
                    <a:pt x="1" y="0"/>
                  </a:cubicBezTo>
                  <a:cubicBezTo>
                    <a:pt x="1" y="1"/>
                    <a:pt x="1" y="1"/>
                    <a:pt x="1" y="1"/>
                  </a:cubicBezTo>
                  <a:cubicBezTo>
                    <a:pt x="0" y="1"/>
                    <a:pt x="0" y="1"/>
                    <a:pt x="0" y="1"/>
                  </a:cubicBezTo>
                  <a:cubicBezTo>
                    <a:pt x="10" y="9"/>
                    <a:pt x="19" y="19"/>
                    <a:pt x="26" y="32"/>
                  </a:cubicBezTo>
                  <a:cubicBezTo>
                    <a:pt x="41" y="60"/>
                    <a:pt x="46" y="72"/>
                    <a:pt x="46" y="72"/>
                  </a:cubicBezTo>
                  <a:cubicBezTo>
                    <a:pt x="46" y="72"/>
                    <a:pt x="51" y="85"/>
                    <a:pt x="63" y="113"/>
                  </a:cubicBezTo>
                  <a:cubicBezTo>
                    <a:pt x="67" y="122"/>
                    <a:pt x="71" y="130"/>
                    <a:pt x="76" y="137"/>
                  </a:cubicBezTo>
                  <a:cubicBezTo>
                    <a:pt x="76" y="137"/>
                    <a:pt x="77" y="137"/>
                    <a:pt x="78" y="137"/>
                  </a:cubicBezTo>
                  <a:cubicBezTo>
                    <a:pt x="77" y="138"/>
                    <a:pt x="77" y="138"/>
                    <a:pt x="77" y="138"/>
                  </a:cubicBezTo>
                  <a:cubicBezTo>
                    <a:pt x="77" y="138"/>
                    <a:pt x="77" y="138"/>
                    <a:pt x="77" y="138"/>
                  </a:cubicBezTo>
                  <a:cubicBezTo>
                    <a:pt x="82" y="145"/>
                    <a:pt x="87" y="151"/>
                    <a:pt x="94" y="155"/>
                  </a:cubicBezTo>
                  <a:cubicBezTo>
                    <a:pt x="100" y="160"/>
                    <a:pt x="109" y="165"/>
                    <a:pt x="117" y="168"/>
                  </a:cubicBezTo>
                  <a:cubicBezTo>
                    <a:pt x="115" y="167"/>
                    <a:pt x="115" y="167"/>
                    <a:pt x="115" y="167"/>
                  </a:cubicBezTo>
                  <a:cubicBezTo>
                    <a:pt x="115" y="167"/>
                    <a:pt x="115" y="166"/>
                    <a:pt x="115" y="166"/>
                  </a:cubicBezTo>
                  <a:cubicBezTo>
                    <a:pt x="91" y="156"/>
                    <a:pt x="75" y="139"/>
                    <a:pt x="64" y="11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0" name="Freeform 317"/>
            <p:cNvSpPr>
              <a:spLocks/>
            </p:cNvSpPr>
            <p:nvPr/>
          </p:nvSpPr>
          <p:spPr bwMode="auto">
            <a:xfrm>
              <a:off x="8628409" y="868363"/>
              <a:ext cx="6350" cy="3175"/>
            </a:xfrm>
            <a:custGeom>
              <a:avLst/>
              <a:gdLst>
                <a:gd name="T0" fmla="*/ 2 w 2"/>
                <a:gd name="T1" fmla="*/ 0 h 1"/>
                <a:gd name="T2" fmla="*/ 0 w 2"/>
                <a:gd name="T3" fmla="*/ 0 h 1"/>
                <a:gd name="T4" fmla="*/ 1 w 2"/>
                <a:gd name="T5" fmla="*/ 1 h 1"/>
                <a:gd name="T6" fmla="*/ 1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0" y="0"/>
                    <a:pt x="0" y="0"/>
                  </a:cubicBezTo>
                  <a:cubicBezTo>
                    <a:pt x="1" y="1"/>
                    <a:pt x="1" y="1"/>
                    <a:pt x="1" y="1"/>
                  </a:cubicBezTo>
                  <a:cubicBezTo>
                    <a:pt x="1" y="1"/>
                    <a:pt x="1" y="1"/>
                    <a:pt x="1"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1" name="Freeform 318"/>
            <p:cNvSpPr>
              <a:spLocks/>
            </p:cNvSpPr>
            <p:nvPr/>
          </p:nvSpPr>
          <p:spPr bwMode="auto">
            <a:xfrm>
              <a:off x="8380759" y="382588"/>
              <a:ext cx="539750" cy="725488"/>
            </a:xfrm>
            <a:custGeom>
              <a:avLst/>
              <a:gdLst>
                <a:gd name="T0" fmla="*/ 144 w 144"/>
                <a:gd name="T1" fmla="*/ 193 h 193"/>
                <a:gd name="T2" fmla="*/ 143 w 144"/>
                <a:gd name="T3" fmla="*/ 191 h 193"/>
                <a:gd name="T4" fmla="*/ 95 w 144"/>
                <a:gd name="T5" fmla="*/ 134 h 193"/>
                <a:gd name="T6" fmla="*/ 81 w 144"/>
                <a:gd name="T7" fmla="*/ 93 h 193"/>
                <a:gd name="T8" fmla="*/ 63 w 144"/>
                <a:gd name="T9" fmla="*/ 51 h 193"/>
                <a:gd name="T10" fmla="*/ 0 w 144"/>
                <a:gd name="T11" fmla="*/ 0 h 193"/>
                <a:gd name="T12" fmla="*/ 0 w 144"/>
                <a:gd name="T13" fmla="*/ 0 h 193"/>
                <a:gd name="T14" fmla="*/ 1 w 144"/>
                <a:gd name="T15" fmla="*/ 1 h 193"/>
                <a:gd name="T16" fmla="*/ 62 w 144"/>
                <a:gd name="T17" fmla="*/ 51 h 193"/>
                <a:gd name="T18" fmla="*/ 80 w 144"/>
                <a:gd name="T19" fmla="*/ 93 h 193"/>
                <a:gd name="T20" fmla="*/ 94 w 144"/>
                <a:gd name="T21" fmla="*/ 135 h 193"/>
                <a:gd name="T22" fmla="*/ 105 w 144"/>
                <a:gd name="T23" fmla="*/ 158 h 193"/>
                <a:gd name="T24" fmla="*/ 106 w 144"/>
                <a:gd name="T25" fmla="*/ 159 h 193"/>
                <a:gd name="T26" fmla="*/ 105 w 144"/>
                <a:gd name="T27" fmla="*/ 159 h 193"/>
                <a:gd name="T28" fmla="*/ 122 w 144"/>
                <a:gd name="T29" fmla="*/ 179 h 193"/>
                <a:gd name="T30" fmla="*/ 144 w 144"/>
                <a:gd name="T31"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93">
                  <a:moveTo>
                    <a:pt x="144" y="193"/>
                  </a:moveTo>
                  <a:cubicBezTo>
                    <a:pt x="143" y="191"/>
                    <a:pt x="143" y="191"/>
                    <a:pt x="143" y="191"/>
                  </a:cubicBezTo>
                  <a:cubicBezTo>
                    <a:pt x="119" y="179"/>
                    <a:pt x="105" y="162"/>
                    <a:pt x="95" y="134"/>
                  </a:cubicBezTo>
                  <a:cubicBezTo>
                    <a:pt x="86" y="105"/>
                    <a:pt x="81" y="93"/>
                    <a:pt x="81" y="93"/>
                  </a:cubicBezTo>
                  <a:cubicBezTo>
                    <a:pt x="81" y="92"/>
                    <a:pt x="77" y="80"/>
                    <a:pt x="63" y="51"/>
                  </a:cubicBezTo>
                  <a:cubicBezTo>
                    <a:pt x="50" y="23"/>
                    <a:pt x="29" y="6"/>
                    <a:pt x="0" y="0"/>
                  </a:cubicBezTo>
                  <a:cubicBezTo>
                    <a:pt x="0" y="0"/>
                    <a:pt x="0" y="0"/>
                    <a:pt x="0" y="0"/>
                  </a:cubicBezTo>
                  <a:cubicBezTo>
                    <a:pt x="0" y="1"/>
                    <a:pt x="1" y="1"/>
                    <a:pt x="1" y="1"/>
                  </a:cubicBezTo>
                  <a:cubicBezTo>
                    <a:pt x="29" y="7"/>
                    <a:pt x="49" y="24"/>
                    <a:pt x="62" y="51"/>
                  </a:cubicBezTo>
                  <a:cubicBezTo>
                    <a:pt x="76" y="80"/>
                    <a:pt x="79" y="93"/>
                    <a:pt x="80" y="93"/>
                  </a:cubicBezTo>
                  <a:cubicBezTo>
                    <a:pt x="79" y="93"/>
                    <a:pt x="84" y="106"/>
                    <a:pt x="94" y="135"/>
                  </a:cubicBezTo>
                  <a:cubicBezTo>
                    <a:pt x="97" y="143"/>
                    <a:pt x="101" y="151"/>
                    <a:pt x="105" y="158"/>
                  </a:cubicBezTo>
                  <a:cubicBezTo>
                    <a:pt x="106" y="159"/>
                    <a:pt x="106" y="159"/>
                    <a:pt x="106" y="159"/>
                  </a:cubicBezTo>
                  <a:cubicBezTo>
                    <a:pt x="105" y="159"/>
                    <a:pt x="105" y="159"/>
                    <a:pt x="105" y="159"/>
                  </a:cubicBezTo>
                  <a:cubicBezTo>
                    <a:pt x="110" y="167"/>
                    <a:pt x="116" y="173"/>
                    <a:pt x="122" y="179"/>
                  </a:cubicBezTo>
                  <a:cubicBezTo>
                    <a:pt x="128" y="184"/>
                    <a:pt x="136" y="189"/>
                    <a:pt x="144" y="19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2" name="Freeform 319"/>
            <p:cNvSpPr>
              <a:spLocks/>
            </p:cNvSpPr>
            <p:nvPr/>
          </p:nvSpPr>
          <p:spPr bwMode="auto">
            <a:xfrm>
              <a:off x="8380759" y="3825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3" name="Freeform 320"/>
            <p:cNvSpPr>
              <a:spLocks/>
            </p:cNvSpPr>
            <p:nvPr/>
          </p:nvSpPr>
          <p:spPr bwMode="auto">
            <a:xfrm>
              <a:off x="8774459" y="976313"/>
              <a:ext cx="3175" cy="476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4" name="Freeform 321"/>
            <p:cNvSpPr>
              <a:spLocks/>
            </p:cNvSpPr>
            <p:nvPr/>
          </p:nvSpPr>
          <p:spPr bwMode="auto">
            <a:xfrm>
              <a:off x="9082434" y="1085850"/>
              <a:ext cx="868363" cy="1141413"/>
            </a:xfrm>
            <a:custGeom>
              <a:avLst/>
              <a:gdLst>
                <a:gd name="T0" fmla="*/ 213 w 231"/>
                <a:gd name="T1" fmla="*/ 235 h 304"/>
                <a:gd name="T2" fmla="*/ 190 w 231"/>
                <a:gd name="T3" fmla="*/ 188 h 304"/>
                <a:gd name="T4" fmla="*/ 189 w 231"/>
                <a:gd name="T5" fmla="*/ 188 h 304"/>
                <a:gd name="T6" fmla="*/ 162 w 231"/>
                <a:gd name="T7" fmla="*/ 140 h 304"/>
                <a:gd name="T8" fmla="*/ 133 w 231"/>
                <a:gd name="T9" fmla="*/ 94 h 304"/>
                <a:gd name="T10" fmla="*/ 102 w 231"/>
                <a:gd name="T11" fmla="*/ 52 h 304"/>
                <a:gd name="T12" fmla="*/ 67 w 231"/>
                <a:gd name="T13" fmla="*/ 10 h 304"/>
                <a:gd name="T14" fmla="*/ 67 w 231"/>
                <a:gd name="T15" fmla="*/ 11 h 304"/>
                <a:gd name="T16" fmla="*/ 61 w 231"/>
                <a:gd name="T17" fmla="*/ 0 h 304"/>
                <a:gd name="T18" fmla="*/ 61 w 231"/>
                <a:gd name="T19" fmla="*/ 0 h 304"/>
                <a:gd name="T20" fmla="*/ 60 w 231"/>
                <a:gd name="T21" fmla="*/ 1 h 304"/>
                <a:gd name="T22" fmla="*/ 43 w 231"/>
                <a:gd name="T23" fmla="*/ 16 h 304"/>
                <a:gd name="T24" fmla="*/ 42 w 231"/>
                <a:gd name="T25" fmla="*/ 17 h 304"/>
                <a:gd name="T26" fmla="*/ 17 w 231"/>
                <a:gd name="T27" fmla="*/ 40 h 304"/>
                <a:gd name="T28" fmla="*/ 16 w 231"/>
                <a:gd name="T29" fmla="*/ 41 h 304"/>
                <a:gd name="T30" fmla="*/ 1 w 231"/>
                <a:gd name="T31" fmla="*/ 55 h 304"/>
                <a:gd name="T32" fmla="*/ 1 w 231"/>
                <a:gd name="T33" fmla="*/ 55 h 304"/>
                <a:gd name="T34" fmla="*/ 0 w 231"/>
                <a:gd name="T35" fmla="*/ 55 h 304"/>
                <a:gd name="T36" fmla="*/ 0 w 231"/>
                <a:gd name="T37" fmla="*/ 55 h 304"/>
                <a:gd name="T38" fmla="*/ 4 w 231"/>
                <a:gd name="T39" fmla="*/ 60 h 304"/>
                <a:gd name="T40" fmla="*/ 24 w 231"/>
                <a:gd name="T41" fmla="*/ 77 h 304"/>
                <a:gd name="T42" fmla="*/ 36 w 231"/>
                <a:gd name="T43" fmla="*/ 98 h 304"/>
                <a:gd name="T44" fmla="*/ 55 w 231"/>
                <a:gd name="T45" fmla="*/ 116 h 304"/>
                <a:gd name="T46" fmla="*/ 66 w 231"/>
                <a:gd name="T47" fmla="*/ 138 h 304"/>
                <a:gd name="T48" fmla="*/ 83 w 231"/>
                <a:gd name="T49" fmla="*/ 156 h 304"/>
                <a:gd name="T50" fmla="*/ 92 w 231"/>
                <a:gd name="T51" fmla="*/ 178 h 304"/>
                <a:gd name="T52" fmla="*/ 108 w 231"/>
                <a:gd name="T53" fmla="*/ 198 h 304"/>
                <a:gd name="T54" fmla="*/ 117 w 231"/>
                <a:gd name="T55" fmla="*/ 221 h 304"/>
                <a:gd name="T56" fmla="*/ 131 w 231"/>
                <a:gd name="T57" fmla="*/ 242 h 304"/>
                <a:gd name="T58" fmla="*/ 138 w 231"/>
                <a:gd name="T59" fmla="*/ 266 h 304"/>
                <a:gd name="T60" fmla="*/ 151 w 231"/>
                <a:gd name="T61" fmla="*/ 287 h 304"/>
                <a:gd name="T62" fmla="*/ 155 w 231"/>
                <a:gd name="T63" fmla="*/ 304 h 304"/>
                <a:gd name="T64" fmla="*/ 156 w 231"/>
                <a:gd name="T65" fmla="*/ 303 h 304"/>
                <a:gd name="T66" fmla="*/ 174 w 231"/>
                <a:gd name="T67" fmla="*/ 296 h 304"/>
                <a:gd name="T68" fmla="*/ 175 w 231"/>
                <a:gd name="T69" fmla="*/ 296 h 304"/>
                <a:gd name="T70" fmla="*/ 207 w 231"/>
                <a:gd name="T71" fmla="*/ 283 h 304"/>
                <a:gd name="T72" fmla="*/ 209 w 231"/>
                <a:gd name="T73" fmla="*/ 283 h 304"/>
                <a:gd name="T74" fmla="*/ 230 w 231"/>
                <a:gd name="T75" fmla="*/ 275 h 304"/>
                <a:gd name="T76" fmla="*/ 231 w 231"/>
                <a:gd name="T77" fmla="*/ 274 h 304"/>
                <a:gd name="T78" fmla="*/ 231 w 231"/>
                <a:gd name="T79" fmla="*/ 274 h 304"/>
                <a:gd name="T80" fmla="*/ 213 w 231"/>
                <a:gd name="T81" fmla="*/ 23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304">
                  <a:moveTo>
                    <a:pt x="213" y="235"/>
                  </a:moveTo>
                  <a:cubicBezTo>
                    <a:pt x="210" y="218"/>
                    <a:pt x="202" y="202"/>
                    <a:pt x="190" y="188"/>
                  </a:cubicBezTo>
                  <a:cubicBezTo>
                    <a:pt x="189" y="188"/>
                    <a:pt x="189" y="188"/>
                    <a:pt x="189" y="188"/>
                  </a:cubicBezTo>
                  <a:cubicBezTo>
                    <a:pt x="186" y="170"/>
                    <a:pt x="176" y="153"/>
                    <a:pt x="162" y="140"/>
                  </a:cubicBezTo>
                  <a:cubicBezTo>
                    <a:pt x="158" y="122"/>
                    <a:pt x="148" y="107"/>
                    <a:pt x="133" y="94"/>
                  </a:cubicBezTo>
                  <a:cubicBezTo>
                    <a:pt x="128" y="78"/>
                    <a:pt x="116" y="63"/>
                    <a:pt x="102" y="52"/>
                  </a:cubicBezTo>
                  <a:cubicBezTo>
                    <a:pt x="95" y="35"/>
                    <a:pt x="83" y="21"/>
                    <a:pt x="67" y="10"/>
                  </a:cubicBezTo>
                  <a:cubicBezTo>
                    <a:pt x="67" y="11"/>
                    <a:pt x="67" y="11"/>
                    <a:pt x="67" y="11"/>
                  </a:cubicBezTo>
                  <a:cubicBezTo>
                    <a:pt x="65" y="7"/>
                    <a:pt x="63" y="3"/>
                    <a:pt x="61" y="0"/>
                  </a:cubicBezTo>
                  <a:cubicBezTo>
                    <a:pt x="61" y="0"/>
                    <a:pt x="61" y="0"/>
                    <a:pt x="61" y="0"/>
                  </a:cubicBezTo>
                  <a:cubicBezTo>
                    <a:pt x="60" y="1"/>
                    <a:pt x="60" y="1"/>
                    <a:pt x="60" y="1"/>
                  </a:cubicBezTo>
                  <a:cubicBezTo>
                    <a:pt x="43" y="16"/>
                    <a:pt x="43" y="16"/>
                    <a:pt x="43" y="16"/>
                  </a:cubicBezTo>
                  <a:cubicBezTo>
                    <a:pt x="42" y="17"/>
                    <a:pt x="42" y="17"/>
                    <a:pt x="42" y="17"/>
                  </a:cubicBezTo>
                  <a:cubicBezTo>
                    <a:pt x="17" y="40"/>
                    <a:pt x="17" y="40"/>
                    <a:pt x="17" y="40"/>
                  </a:cubicBezTo>
                  <a:cubicBezTo>
                    <a:pt x="16" y="41"/>
                    <a:pt x="16" y="41"/>
                    <a:pt x="16" y="41"/>
                  </a:cubicBezTo>
                  <a:cubicBezTo>
                    <a:pt x="1" y="55"/>
                    <a:pt x="1" y="55"/>
                    <a:pt x="1" y="55"/>
                  </a:cubicBezTo>
                  <a:cubicBezTo>
                    <a:pt x="1" y="55"/>
                    <a:pt x="1" y="55"/>
                    <a:pt x="1" y="55"/>
                  </a:cubicBezTo>
                  <a:cubicBezTo>
                    <a:pt x="0" y="55"/>
                    <a:pt x="0" y="55"/>
                    <a:pt x="0" y="55"/>
                  </a:cubicBezTo>
                  <a:cubicBezTo>
                    <a:pt x="0" y="55"/>
                    <a:pt x="0" y="55"/>
                    <a:pt x="0" y="55"/>
                  </a:cubicBezTo>
                  <a:cubicBezTo>
                    <a:pt x="2" y="57"/>
                    <a:pt x="3" y="59"/>
                    <a:pt x="4" y="60"/>
                  </a:cubicBezTo>
                  <a:cubicBezTo>
                    <a:pt x="10" y="66"/>
                    <a:pt x="17" y="72"/>
                    <a:pt x="24" y="77"/>
                  </a:cubicBezTo>
                  <a:cubicBezTo>
                    <a:pt x="27" y="85"/>
                    <a:pt x="31" y="92"/>
                    <a:pt x="36" y="98"/>
                  </a:cubicBezTo>
                  <a:cubicBezTo>
                    <a:pt x="41" y="104"/>
                    <a:pt x="48" y="111"/>
                    <a:pt x="55" y="116"/>
                  </a:cubicBezTo>
                  <a:cubicBezTo>
                    <a:pt x="58" y="124"/>
                    <a:pt x="61" y="131"/>
                    <a:pt x="66" y="138"/>
                  </a:cubicBezTo>
                  <a:cubicBezTo>
                    <a:pt x="71" y="145"/>
                    <a:pt x="76" y="151"/>
                    <a:pt x="83" y="156"/>
                  </a:cubicBezTo>
                  <a:cubicBezTo>
                    <a:pt x="85" y="164"/>
                    <a:pt x="88" y="171"/>
                    <a:pt x="92" y="178"/>
                  </a:cubicBezTo>
                  <a:cubicBezTo>
                    <a:pt x="96" y="185"/>
                    <a:pt x="102" y="192"/>
                    <a:pt x="108" y="198"/>
                  </a:cubicBezTo>
                  <a:cubicBezTo>
                    <a:pt x="110" y="206"/>
                    <a:pt x="113" y="214"/>
                    <a:pt x="117" y="221"/>
                  </a:cubicBezTo>
                  <a:cubicBezTo>
                    <a:pt x="120" y="228"/>
                    <a:pt x="126" y="236"/>
                    <a:pt x="131" y="242"/>
                  </a:cubicBezTo>
                  <a:cubicBezTo>
                    <a:pt x="133" y="250"/>
                    <a:pt x="135" y="258"/>
                    <a:pt x="138" y="266"/>
                  </a:cubicBezTo>
                  <a:cubicBezTo>
                    <a:pt x="141" y="273"/>
                    <a:pt x="146" y="280"/>
                    <a:pt x="151" y="287"/>
                  </a:cubicBezTo>
                  <a:cubicBezTo>
                    <a:pt x="152" y="293"/>
                    <a:pt x="153" y="298"/>
                    <a:pt x="155" y="304"/>
                  </a:cubicBezTo>
                  <a:cubicBezTo>
                    <a:pt x="156" y="303"/>
                    <a:pt x="156" y="303"/>
                    <a:pt x="156" y="303"/>
                  </a:cubicBezTo>
                  <a:cubicBezTo>
                    <a:pt x="174" y="296"/>
                    <a:pt x="174" y="296"/>
                    <a:pt x="174" y="296"/>
                  </a:cubicBezTo>
                  <a:cubicBezTo>
                    <a:pt x="175" y="296"/>
                    <a:pt x="175" y="296"/>
                    <a:pt x="175" y="296"/>
                  </a:cubicBezTo>
                  <a:cubicBezTo>
                    <a:pt x="207" y="283"/>
                    <a:pt x="207" y="283"/>
                    <a:pt x="207" y="283"/>
                  </a:cubicBezTo>
                  <a:cubicBezTo>
                    <a:pt x="209" y="283"/>
                    <a:pt x="209" y="283"/>
                    <a:pt x="209" y="283"/>
                  </a:cubicBezTo>
                  <a:cubicBezTo>
                    <a:pt x="230" y="275"/>
                    <a:pt x="230" y="275"/>
                    <a:pt x="230" y="275"/>
                  </a:cubicBezTo>
                  <a:cubicBezTo>
                    <a:pt x="231" y="274"/>
                    <a:pt x="231" y="274"/>
                    <a:pt x="231" y="274"/>
                  </a:cubicBezTo>
                  <a:cubicBezTo>
                    <a:pt x="231" y="274"/>
                    <a:pt x="231" y="274"/>
                    <a:pt x="231" y="274"/>
                  </a:cubicBezTo>
                  <a:cubicBezTo>
                    <a:pt x="228" y="260"/>
                    <a:pt x="222" y="247"/>
                    <a:pt x="213" y="235"/>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5" name="Freeform 322"/>
            <p:cNvSpPr>
              <a:spLocks/>
            </p:cNvSpPr>
            <p:nvPr/>
          </p:nvSpPr>
          <p:spPr bwMode="auto">
            <a:xfrm>
              <a:off x="9461846" y="1281113"/>
              <a:ext cx="187325" cy="882650"/>
            </a:xfrm>
            <a:custGeom>
              <a:avLst/>
              <a:gdLst>
                <a:gd name="T0" fmla="*/ 36 w 50"/>
                <a:gd name="T1" fmla="*/ 73 h 235"/>
                <a:gd name="T2" fmla="*/ 34 w 50"/>
                <a:gd name="T3" fmla="*/ 118 h 235"/>
                <a:gd name="T4" fmla="*/ 30 w 50"/>
                <a:gd name="T5" fmla="*/ 162 h 235"/>
                <a:gd name="T6" fmla="*/ 37 w 50"/>
                <a:gd name="T7" fmla="*/ 214 h 235"/>
                <a:gd name="T8" fmla="*/ 50 w 50"/>
                <a:gd name="T9" fmla="*/ 235 h 235"/>
                <a:gd name="T10" fmla="*/ 50 w 50"/>
                <a:gd name="T11" fmla="*/ 232 h 235"/>
                <a:gd name="T12" fmla="*/ 32 w 50"/>
                <a:gd name="T13" fmla="*/ 162 h 235"/>
                <a:gd name="T14" fmla="*/ 36 w 50"/>
                <a:gd name="T15" fmla="*/ 118 h 235"/>
                <a:gd name="T16" fmla="*/ 37 w 50"/>
                <a:gd name="T17" fmla="*/ 73 h 235"/>
                <a:gd name="T18" fmla="*/ 33 w 50"/>
                <a:gd name="T19" fmla="*/ 45 h 235"/>
                <a:gd name="T20" fmla="*/ 32 w 50"/>
                <a:gd name="T21" fmla="*/ 43 h 235"/>
                <a:gd name="T22" fmla="*/ 32 w 50"/>
                <a:gd name="T23" fmla="*/ 42 h 235"/>
                <a:gd name="T24" fmla="*/ 32 w 50"/>
                <a:gd name="T25" fmla="*/ 42 h 235"/>
                <a:gd name="T26" fmla="*/ 0 w 50"/>
                <a:gd name="T27" fmla="*/ 0 h 235"/>
                <a:gd name="T28" fmla="*/ 1 w 50"/>
                <a:gd name="T29" fmla="*/ 1 h 235"/>
                <a:gd name="T30" fmla="*/ 36 w 50"/>
                <a:gd name="T31" fmla="*/ 7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35">
                  <a:moveTo>
                    <a:pt x="36" y="73"/>
                  </a:moveTo>
                  <a:cubicBezTo>
                    <a:pt x="36" y="105"/>
                    <a:pt x="34" y="118"/>
                    <a:pt x="34" y="118"/>
                  </a:cubicBezTo>
                  <a:cubicBezTo>
                    <a:pt x="34" y="118"/>
                    <a:pt x="33" y="131"/>
                    <a:pt x="30" y="162"/>
                  </a:cubicBezTo>
                  <a:cubicBezTo>
                    <a:pt x="28" y="182"/>
                    <a:pt x="30" y="198"/>
                    <a:pt x="37" y="214"/>
                  </a:cubicBezTo>
                  <a:cubicBezTo>
                    <a:pt x="40" y="221"/>
                    <a:pt x="45" y="228"/>
                    <a:pt x="50" y="235"/>
                  </a:cubicBezTo>
                  <a:cubicBezTo>
                    <a:pt x="50" y="232"/>
                    <a:pt x="50" y="232"/>
                    <a:pt x="50" y="232"/>
                  </a:cubicBezTo>
                  <a:cubicBezTo>
                    <a:pt x="34" y="212"/>
                    <a:pt x="29" y="190"/>
                    <a:pt x="32" y="162"/>
                  </a:cubicBezTo>
                  <a:cubicBezTo>
                    <a:pt x="35" y="132"/>
                    <a:pt x="36" y="118"/>
                    <a:pt x="36" y="118"/>
                  </a:cubicBezTo>
                  <a:cubicBezTo>
                    <a:pt x="36" y="118"/>
                    <a:pt x="37" y="105"/>
                    <a:pt x="37" y="73"/>
                  </a:cubicBezTo>
                  <a:cubicBezTo>
                    <a:pt x="37" y="63"/>
                    <a:pt x="36" y="53"/>
                    <a:pt x="33" y="45"/>
                  </a:cubicBezTo>
                  <a:cubicBezTo>
                    <a:pt x="32" y="43"/>
                    <a:pt x="32" y="43"/>
                    <a:pt x="32" y="43"/>
                  </a:cubicBezTo>
                  <a:cubicBezTo>
                    <a:pt x="32" y="42"/>
                    <a:pt x="32" y="42"/>
                    <a:pt x="32" y="42"/>
                  </a:cubicBezTo>
                  <a:cubicBezTo>
                    <a:pt x="32" y="42"/>
                    <a:pt x="32" y="42"/>
                    <a:pt x="32" y="42"/>
                  </a:cubicBezTo>
                  <a:cubicBezTo>
                    <a:pt x="27" y="25"/>
                    <a:pt x="15" y="11"/>
                    <a:pt x="0" y="0"/>
                  </a:cubicBezTo>
                  <a:cubicBezTo>
                    <a:pt x="1" y="1"/>
                    <a:pt x="1" y="1"/>
                    <a:pt x="1" y="1"/>
                  </a:cubicBezTo>
                  <a:cubicBezTo>
                    <a:pt x="24" y="19"/>
                    <a:pt x="36" y="42"/>
                    <a:pt x="36" y="7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6" name="Freeform 323"/>
            <p:cNvSpPr>
              <a:spLocks/>
            </p:cNvSpPr>
            <p:nvPr/>
          </p:nvSpPr>
          <p:spPr bwMode="auto">
            <a:xfrm>
              <a:off x="9582496" y="1438275"/>
              <a:ext cx="123825" cy="788988"/>
            </a:xfrm>
            <a:custGeom>
              <a:avLst/>
              <a:gdLst>
                <a:gd name="T0" fmla="*/ 22 w 33"/>
                <a:gd name="T1" fmla="*/ 210 h 210"/>
                <a:gd name="T2" fmla="*/ 23 w 33"/>
                <a:gd name="T3" fmla="*/ 209 h 210"/>
                <a:gd name="T4" fmla="*/ 21 w 33"/>
                <a:gd name="T5" fmla="*/ 164 h 210"/>
                <a:gd name="T6" fmla="*/ 28 w 33"/>
                <a:gd name="T7" fmla="*/ 120 h 210"/>
                <a:gd name="T8" fmla="*/ 32 w 33"/>
                <a:gd name="T9" fmla="*/ 75 h 210"/>
                <a:gd name="T10" fmla="*/ 30 w 33"/>
                <a:gd name="T11" fmla="*/ 48 h 210"/>
                <a:gd name="T12" fmla="*/ 29 w 33"/>
                <a:gd name="T13" fmla="*/ 47 h 210"/>
                <a:gd name="T14" fmla="*/ 30 w 33"/>
                <a:gd name="T15" fmla="*/ 47 h 210"/>
                <a:gd name="T16" fmla="*/ 0 w 33"/>
                <a:gd name="T17" fmla="*/ 0 h 210"/>
                <a:gd name="T18" fmla="*/ 1 w 33"/>
                <a:gd name="T19" fmla="*/ 3 h 210"/>
                <a:gd name="T20" fmla="*/ 31 w 33"/>
                <a:gd name="T21" fmla="*/ 75 h 210"/>
                <a:gd name="T22" fmla="*/ 26 w 33"/>
                <a:gd name="T23" fmla="*/ 120 h 210"/>
                <a:gd name="T24" fmla="*/ 20 w 33"/>
                <a:gd name="T25" fmla="*/ 164 h 210"/>
                <a:gd name="T26" fmla="*/ 18 w 33"/>
                <a:gd name="T27" fmla="*/ 190 h 210"/>
                <a:gd name="T28" fmla="*/ 19 w 33"/>
                <a:gd name="T29" fmla="*/ 192 h 210"/>
                <a:gd name="T30" fmla="*/ 18 w 33"/>
                <a:gd name="T31" fmla="*/ 193 h 210"/>
                <a:gd name="T32" fmla="*/ 18 w 33"/>
                <a:gd name="T33" fmla="*/ 193 h 210"/>
                <a:gd name="T34" fmla="*/ 22 w 33"/>
                <a:gd name="T3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210">
                  <a:moveTo>
                    <a:pt x="22" y="210"/>
                  </a:moveTo>
                  <a:cubicBezTo>
                    <a:pt x="23" y="209"/>
                    <a:pt x="23" y="209"/>
                    <a:pt x="23" y="209"/>
                  </a:cubicBezTo>
                  <a:cubicBezTo>
                    <a:pt x="19" y="196"/>
                    <a:pt x="18" y="181"/>
                    <a:pt x="21" y="164"/>
                  </a:cubicBezTo>
                  <a:cubicBezTo>
                    <a:pt x="26" y="134"/>
                    <a:pt x="28" y="120"/>
                    <a:pt x="28" y="120"/>
                  </a:cubicBezTo>
                  <a:cubicBezTo>
                    <a:pt x="28" y="120"/>
                    <a:pt x="30" y="107"/>
                    <a:pt x="32" y="75"/>
                  </a:cubicBezTo>
                  <a:cubicBezTo>
                    <a:pt x="33" y="65"/>
                    <a:pt x="32" y="56"/>
                    <a:pt x="30" y="48"/>
                  </a:cubicBezTo>
                  <a:cubicBezTo>
                    <a:pt x="30" y="48"/>
                    <a:pt x="29" y="47"/>
                    <a:pt x="29" y="47"/>
                  </a:cubicBezTo>
                  <a:cubicBezTo>
                    <a:pt x="30" y="47"/>
                    <a:pt x="30" y="47"/>
                    <a:pt x="30" y="47"/>
                  </a:cubicBezTo>
                  <a:cubicBezTo>
                    <a:pt x="25" y="29"/>
                    <a:pt x="15" y="13"/>
                    <a:pt x="0" y="0"/>
                  </a:cubicBezTo>
                  <a:cubicBezTo>
                    <a:pt x="1" y="3"/>
                    <a:pt x="1" y="3"/>
                    <a:pt x="1" y="3"/>
                  </a:cubicBezTo>
                  <a:cubicBezTo>
                    <a:pt x="22" y="21"/>
                    <a:pt x="32" y="45"/>
                    <a:pt x="31" y="75"/>
                  </a:cubicBezTo>
                  <a:cubicBezTo>
                    <a:pt x="29" y="107"/>
                    <a:pt x="26" y="120"/>
                    <a:pt x="26" y="120"/>
                  </a:cubicBezTo>
                  <a:cubicBezTo>
                    <a:pt x="26" y="120"/>
                    <a:pt x="25" y="133"/>
                    <a:pt x="20" y="164"/>
                  </a:cubicBezTo>
                  <a:cubicBezTo>
                    <a:pt x="18" y="173"/>
                    <a:pt x="18" y="182"/>
                    <a:pt x="18" y="190"/>
                  </a:cubicBezTo>
                  <a:cubicBezTo>
                    <a:pt x="19" y="192"/>
                    <a:pt x="19" y="192"/>
                    <a:pt x="19" y="192"/>
                  </a:cubicBezTo>
                  <a:cubicBezTo>
                    <a:pt x="18" y="193"/>
                    <a:pt x="18" y="193"/>
                    <a:pt x="18" y="193"/>
                  </a:cubicBezTo>
                  <a:cubicBezTo>
                    <a:pt x="18" y="193"/>
                    <a:pt x="18" y="193"/>
                    <a:pt x="18" y="193"/>
                  </a:cubicBezTo>
                  <a:cubicBezTo>
                    <a:pt x="19" y="199"/>
                    <a:pt x="20" y="204"/>
                    <a:pt x="22" y="21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7" name="Freeform 324"/>
            <p:cNvSpPr>
              <a:spLocks/>
            </p:cNvSpPr>
            <p:nvPr/>
          </p:nvSpPr>
          <p:spPr bwMode="auto">
            <a:xfrm>
              <a:off x="9649171" y="2152650"/>
              <a:ext cx="4763" cy="11113"/>
            </a:xfrm>
            <a:custGeom>
              <a:avLst/>
              <a:gdLst>
                <a:gd name="T0" fmla="*/ 3 w 3"/>
                <a:gd name="T1" fmla="*/ 5 h 7"/>
                <a:gd name="T2" fmla="*/ 0 w 3"/>
                <a:gd name="T3" fmla="*/ 0 h 7"/>
                <a:gd name="T4" fmla="*/ 0 w 3"/>
                <a:gd name="T5" fmla="*/ 7 h 7"/>
                <a:gd name="T6" fmla="*/ 0 w 3"/>
                <a:gd name="T7" fmla="*/ 7 h 7"/>
                <a:gd name="T8" fmla="*/ 3 w 3"/>
                <a:gd name="T9" fmla="*/ 5 h 7"/>
              </a:gdLst>
              <a:ahLst/>
              <a:cxnLst>
                <a:cxn ang="0">
                  <a:pos x="T0" y="T1"/>
                </a:cxn>
                <a:cxn ang="0">
                  <a:pos x="T2" y="T3"/>
                </a:cxn>
                <a:cxn ang="0">
                  <a:pos x="T4" y="T5"/>
                </a:cxn>
                <a:cxn ang="0">
                  <a:pos x="T6" y="T7"/>
                </a:cxn>
                <a:cxn ang="0">
                  <a:pos x="T8" y="T9"/>
                </a:cxn>
              </a:cxnLst>
              <a:rect l="0" t="0" r="r" b="b"/>
              <a:pathLst>
                <a:path w="3" h="7">
                  <a:moveTo>
                    <a:pt x="3" y="5"/>
                  </a:moveTo>
                  <a:lnTo>
                    <a:pt x="0" y="0"/>
                  </a:lnTo>
                  <a:lnTo>
                    <a:pt x="0" y="7"/>
                  </a:lnTo>
                  <a:lnTo>
                    <a:pt x="0" y="7"/>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8" name="Freeform 325"/>
            <p:cNvSpPr>
              <a:spLocks/>
            </p:cNvSpPr>
            <p:nvPr/>
          </p:nvSpPr>
          <p:spPr bwMode="auto">
            <a:xfrm>
              <a:off x="9582496" y="1438275"/>
              <a:ext cx="3175" cy="11113"/>
            </a:xfrm>
            <a:custGeom>
              <a:avLst/>
              <a:gdLst>
                <a:gd name="T0" fmla="*/ 0 w 2"/>
                <a:gd name="T1" fmla="*/ 3 h 7"/>
                <a:gd name="T2" fmla="*/ 2 w 2"/>
                <a:gd name="T3" fmla="*/ 7 h 7"/>
                <a:gd name="T4" fmla="*/ 0 w 2"/>
                <a:gd name="T5" fmla="*/ 0 h 7"/>
                <a:gd name="T6" fmla="*/ 0 w 2"/>
                <a:gd name="T7" fmla="*/ 0 h 7"/>
                <a:gd name="T8" fmla="*/ 0 w 2"/>
                <a:gd name="T9" fmla="*/ 3 h 7"/>
              </a:gdLst>
              <a:ahLst/>
              <a:cxnLst>
                <a:cxn ang="0">
                  <a:pos x="T0" y="T1"/>
                </a:cxn>
                <a:cxn ang="0">
                  <a:pos x="T2" y="T3"/>
                </a:cxn>
                <a:cxn ang="0">
                  <a:pos x="T4" y="T5"/>
                </a:cxn>
                <a:cxn ang="0">
                  <a:pos x="T6" y="T7"/>
                </a:cxn>
                <a:cxn ang="0">
                  <a:pos x="T8" y="T9"/>
                </a:cxn>
              </a:cxnLst>
              <a:rect l="0" t="0" r="r" b="b"/>
              <a:pathLst>
                <a:path w="2" h="7">
                  <a:moveTo>
                    <a:pt x="0" y="3"/>
                  </a:moveTo>
                  <a:lnTo>
                    <a:pt x="2" y="7"/>
                  </a:lnTo>
                  <a:lnTo>
                    <a:pt x="0" y="0"/>
                  </a:lnTo>
                  <a:lnTo>
                    <a:pt x="0"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49" name="Freeform 326"/>
            <p:cNvSpPr>
              <a:spLocks/>
            </p:cNvSpPr>
            <p:nvPr/>
          </p:nvSpPr>
          <p:spPr bwMode="auto">
            <a:xfrm>
              <a:off x="9690446" y="1608138"/>
              <a:ext cx="112713" cy="588963"/>
            </a:xfrm>
            <a:custGeom>
              <a:avLst/>
              <a:gdLst>
                <a:gd name="T0" fmla="*/ 27 w 30"/>
                <a:gd name="T1" fmla="*/ 78 h 157"/>
                <a:gd name="T2" fmla="*/ 20 w 30"/>
                <a:gd name="T3" fmla="*/ 122 h 157"/>
                <a:gd name="T4" fmla="*/ 12 w 30"/>
                <a:gd name="T5" fmla="*/ 157 h 157"/>
                <a:gd name="T6" fmla="*/ 13 w 30"/>
                <a:gd name="T7" fmla="*/ 157 h 157"/>
                <a:gd name="T8" fmla="*/ 21 w 30"/>
                <a:gd name="T9" fmla="*/ 123 h 157"/>
                <a:gd name="T10" fmla="*/ 28 w 30"/>
                <a:gd name="T11" fmla="*/ 78 h 157"/>
                <a:gd name="T12" fmla="*/ 27 w 30"/>
                <a:gd name="T13" fmla="*/ 50 h 157"/>
                <a:gd name="T14" fmla="*/ 27 w 30"/>
                <a:gd name="T15" fmla="*/ 50 h 157"/>
                <a:gd name="T16" fmla="*/ 27 w 30"/>
                <a:gd name="T17" fmla="*/ 49 h 157"/>
                <a:gd name="T18" fmla="*/ 0 w 30"/>
                <a:gd name="T19" fmla="*/ 0 h 157"/>
                <a:gd name="T20" fmla="*/ 1 w 30"/>
                <a:gd name="T21" fmla="*/ 2 h 157"/>
                <a:gd name="T22" fmla="*/ 1 w 30"/>
                <a:gd name="T23" fmla="*/ 3 h 157"/>
                <a:gd name="T24" fmla="*/ 27 w 30"/>
                <a:gd name="T25" fmla="*/ 7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57">
                  <a:moveTo>
                    <a:pt x="27" y="78"/>
                  </a:moveTo>
                  <a:cubicBezTo>
                    <a:pt x="23" y="109"/>
                    <a:pt x="19" y="122"/>
                    <a:pt x="20" y="122"/>
                  </a:cubicBezTo>
                  <a:cubicBezTo>
                    <a:pt x="12" y="157"/>
                    <a:pt x="12" y="157"/>
                    <a:pt x="12" y="157"/>
                  </a:cubicBezTo>
                  <a:cubicBezTo>
                    <a:pt x="13" y="157"/>
                    <a:pt x="13" y="157"/>
                    <a:pt x="13" y="157"/>
                  </a:cubicBezTo>
                  <a:cubicBezTo>
                    <a:pt x="21" y="123"/>
                    <a:pt x="21" y="123"/>
                    <a:pt x="21" y="123"/>
                  </a:cubicBezTo>
                  <a:cubicBezTo>
                    <a:pt x="21" y="122"/>
                    <a:pt x="24" y="110"/>
                    <a:pt x="28" y="78"/>
                  </a:cubicBezTo>
                  <a:cubicBezTo>
                    <a:pt x="29" y="68"/>
                    <a:pt x="29" y="59"/>
                    <a:pt x="27" y="50"/>
                  </a:cubicBezTo>
                  <a:cubicBezTo>
                    <a:pt x="27" y="50"/>
                    <a:pt x="27" y="50"/>
                    <a:pt x="27" y="50"/>
                  </a:cubicBezTo>
                  <a:cubicBezTo>
                    <a:pt x="27" y="49"/>
                    <a:pt x="27" y="49"/>
                    <a:pt x="27" y="49"/>
                  </a:cubicBezTo>
                  <a:cubicBezTo>
                    <a:pt x="24" y="31"/>
                    <a:pt x="14" y="14"/>
                    <a:pt x="0" y="0"/>
                  </a:cubicBezTo>
                  <a:cubicBezTo>
                    <a:pt x="1" y="2"/>
                    <a:pt x="1" y="2"/>
                    <a:pt x="1" y="2"/>
                  </a:cubicBezTo>
                  <a:cubicBezTo>
                    <a:pt x="1" y="3"/>
                    <a:pt x="1" y="3"/>
                    <a:pt x="1" y="3"/>
                  </a:cubicBezTo>
                  <a:cubicBezTo>
                    <a:pt x="21" y="23"/>
                    <a:pt x="30" y="48"/>
                    <a:pt x="27" y="7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0" name="Freeform 327"/>
            <p:cNvSpPr>
              <a:spLocks/>
            </p:cNvSpPr>
            <p:nvPr/>
          </p:nvSpPr>
          <p:spPr bwMode="auto">
            <a:xfrm>
              <a:off x="9690446" y="1616075"/>
              <a:ext cx="4763" cy="3175"/>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1" name="Freeform 328"/>
            <p:cNvSpPr>
              <a:spLocks/>
            </p:cNvSpPr>
            <p:nvPr/>
          </p:nvSpPr>
          <p:spPr bwMode="auto">
            <a:xfrm>
              <a:off x="9792046" y="1792288"/>
              <a:ext cx="101600" cy="357188"/>
            </a:xfrm>
            <a:custGeom>
              <a:avLst/>
              <a:gdLst>
                <a:gd name="T0" fmla="*/ 22 w 27"/>
                <a:gd name="T1" fmla="*/ 78 h 95"/>
                <a:gd name="T2" fmla="*/ 18 w 27"/>
                <a:gd name="T3" fmla="*/ 95 h 95"/>
                <a:gd name="T4" fmla="*/ 20 w 27"/>
                <a:gd name="T5" fmla="*/ 95 h 95"/>
                <a:gd name="T6" fmla="*/ 23 w 27"/>
                <a:gd name="T7" fmla="*/ 78 h 95"/>
                <a:gd name="T8" fmla="*/ 24 w 27"/>
                <a:gd name="T9" fmla="*/ 50 h 95"/>
                <a:gd name="T10" fmla="*/ 23 w 27"/>
                <a:gd name="T11" fmla="*/ 48 h 95"/>
                <a:gd name="T12" fmla="*/ 24 w 27"/>
                <a:gd name="T13" fmla="*/ 47 h 95"/>
                <a:gd name="T14" fmla="*/ 1 w 27"/>
                <a:gd name="T15" fmla="*/ 0 h 95"/>
                <a:gd name="T16" fmla="*/ 0 w 27"/>
                <a:gd name="T17" fmla="*/ 0 h 95"/>
                <a:gd name="T18" fmla="*/ 0 w 27"/>
                <a:gd name="T19" fmla="*/ 1 h 95"/>
                <a:gd name="T20" fmla="*/ 22 w 27"/>
                <a:gd name="T21"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95">
                  <a:moveTo>
                    <a:pt x="22" y="78"/>
                  </a:moveTo>
                  <a:cubicBezTo>
                    <a:pt x="20" y="84"/>
                    <a:pt x="19" y="90"/>
                    <a:pt x="18" y="95"/>
                  </a:cubicBezTo>
                  <a:cubicBezTo>
                    <a:pt x="20" y="95"/>
                    <a:pt x="20" y="95"/>
                    <a:pt x="20" y="95"/>
                  </a:cubicBezTo>
                  <a:cubicBezTo>
                    <a:pt x="21" y="90"/>
                    <a:pt x="22" y="84"/>
                    <a:pt x="23" y="78"/>
                  </a:cubicBezTo>
                  <a:cubicBezTo>
                    <a:pt x="25" y="68"/>
                    <a:pt x="25" y="59"/>
                    <a:pt x="24" y="50"/>
                  </a:cubicBezTo>
                  <a:cubicBezTo>
                    <a:pt x="23" y="48"/>
                    <a:pt x="23" y="48"/>
                    <a:pt x="23" y="48"/>
                  </a:cubicBezTo>
                  <a:cubicBezTo>
                    <a:pt x="24" y="47"/>
                    <a:pt x="24" y="47"/>
                    <a:pt x="24" y="47"/>
                  </a:cubicBezTo>
                  <a:cubicBezTo>
                    <a:pt x="21" y="30"/>
                    <a:pt x="13" y="14"/>
                    <a:pt x="1" y="0"/>
                  </a:cubicBezTo>
                  <a:cubicBezTo>
                    <a:pt x="0" y="0"/>
                    <a:pt x="0" y="0"/>
                    <a:pt x="0" y="0"/>
                  </a:cubicBezTo>
                  <a:cubicBezTo>
                    <a:pt x="0" y="1"/>
                    <a:pt x="0" y="1"/>
                    <a:pt x="0" y="1"/>
                  </a:cubicBezTo>
                  <a:cubicBezTo>
                    <a:pt x="20" y="23"/>
                    <a:pt x="27" y="48"/>
                    <a:pt x="22" y="78"/>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2" name="Freeform 329"/>
            <p:cNvSpPr>
              <a:spLocks/>
            </p:cNvSpPr>
            <p:nvPr/>
          </p:nvSpPr>
          <p:spPr bwMode="auto">
            <a:xfrm>
              <a:off x="9792046" y="1792288"/>
              <a:ext cx="0" cy="317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3" name="Freeform 330"/>
            <p:cNvSpPr>
              <a:spLocks/>
            </p:cNvSpPr>
            <p:nvPr/>
          </p:nvSpPr>
          <p:spPr bwMode="auto">
            <a:xfrm>
              <a:off x="9882534" y="1968500"/>
              <a:ext cx="68263" cy="150813"/>
            </a:xfrm>
            <a:custGeom>
              <a:avLst/>
              <a:gdLst>
                <a:gd name="T0" fmla="*/ 17 w 18"/>
                <a:gd name="T1" fmla="*/ 40 h 40"/>
                <a:gd name="T2" fmla="*/ 18 w 18"/>
                <a:gd name="T3" fmla="*/ 39 h 40"/>
                <a:gd name="T4" fmla="*/ 18 w 18"/>
                <a:gd name="T5" fmla="*/ 39 h 40"/>
                <a:gd name="T6" fmla="*/ 0 w 18"/>
                <a:gd name="T7" fmla="*/ 0 h 40"/>
                <a:gd name="T8" fmla="*/ 0 w 18"/>
                <a:gd name="T9" fmla="*/ 3 h 40"/>
                <a:gd name="T10" fmla="*/ 17 w 18"/>
                <a:gd name="T11" fmla="*/ 40 h 40"/>
              </a:gdLst>
              <a:ahLst/>
              <a:cxnLst>
                <a:cxn ang="0">
                  <a:pos x="T0" y="T1"/>
                </a:cxn>
                <a:cxn ang="0">
                  <a:pos x="T2" y="T3"/>
                </a:cxn>
                <a:cxn ang="0">
                  <a:pos x="T4" y="T5"/>
                </a:cxn>
                <a:cxn ang="0">
                  <a:pos x="T6" y="T7"/>
                </a:cxn>
                <a:cxn ang="0">
                  <a:pos x="T8" y="T9"/>
                </a:cxn>
                <a:cxn ang="0">
                  <a:pos x="T10" y="T11"/>
                </a:cxn>
              </a:cxnLst>
              <a:rect l="0" t="0" r="r" b="b"/>
              <a:pathLst>
                <a:path w="18" h="40">
                  <a:moveTo>
                    <a:pt x="17" y="40"/>
                  </a:moveTo>
                  <a:cubicBezTo>
                    <a:pt x="18" y="39"/>
                    <a:pt x="18" y="39"/>
                    <a:pt x="18" y="39"/>
                  </a:cubicBezTo>
                  <a:cubicBezTo>
                    <a:pt x="18" y="39"/>
                    <a:pt x="18" y="39"/>
                    <a:pt x="18" y="39"/>
                  </a:cubicBezTo>
                  <a:cubicBezTo>
                    <a:pt x="15" y="25"/>
                    <a:pt x="9" y="12"/>
                    <a:pt x="0" y="0"/>
                  </a:cubicBezTo>
                  <a:cubicBezTo>
                    <a:pt x="0" y="3"/>
                    <a:pt x="0" y="3"/>
                    <a:pt x="0" y="3"/>
                  </a:cubicBezTo>
                  <a:cubicBezTo>
                    <a:pt x="9" y="14"/>
                    <a:pt x="14" y="26"/>
                    <a:pt x="17" y="4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4" name="Freeform 331"/>
            <p:cNvSpPr>
              <a:spLocks/>
            </p:cNvSpPr>
            <p:nvPr/>
          </p:nvSpPr>
          <p:spPr bwMode="auto">
            <a:xfrm>
              <a:off x="9879359" y="1968500"/>
              <a:ext cx="3175" cy="11113"/>
            </a:xfrm>
            <a:custGeom>
              <a:avLst/>
              <a:gdLst>
                <a:gd name="T0" fmla="*/ 0 w 2"/>
                <a:gd name="T1" fmla="*/ 2 h 7"/>
                <a:gd name="T2" fmla="*/ 2 w 2"/>
                <a:gd name="T3" fmla="*/ 7 h 7"/>
                <a:gd name="T4" fmla="*/ 2 w 2"/>
                <a:gd name="T5" fmla="*/ 0 h 7"/>
                <a:gd name="T6" fmla="*/ 0 w 2"/>
                <a:gd name="T7" fmla="*/ 2 h 7"/>
              </a:gdLst>
              <a:ahLst/>
              <a:cxnLst>
                <a:cxn ang="0">
                  <a:pos x="T0" y="T1"/>
                </a:cxn>
                <a:cxn ang="0">
                  <a:pos x="T2" y="T3"/>
                </a:cxn>
                <a:cxn ang="0">
                  <a:pos x="T4" y="T5"/>
                </a:cxn>
                <a:cxn ang="0">
                  <a:pos x="T6" y="T7"/>
                </a:cxn>
              </a:cxnLst>
              <a:rect l="0" t="0" r="r" b="b"/>
              <a:pathLst>
                <a:path w="2" h="7">
                  <a:moveTo>
                    <a:pt x="0" y="2"/>
                  </a:moveTo>
                  <a:lnTo>
                    <a:pt x="2"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5" name="Freeform 332"/>
            <p:cNvSpPr>
              <a:spLocks/>
            </p:cNvSpPr>
            <p:nvPr/>
          </p:nvSpPr>
          <p:spPr bwMode="auto">
            <a:xfrm>
              <a:off x="9082434" y="1292225"/>
              <a:ext cx="90488" cy="82550"/>
            </a:xfrm>
            <a:custGeom>
              <a:avLst/>
              <a:gdLst>
                <a:gd name="T0" fmla="*/ 1 w 24"/>
                <a:gd name="T1" fmla="*/ 0 h 22"/>
                <a:gd name="T2" fmla="*/ 1 w 24"/>
                <a:gd name="T3" fmla="*/ 0 h 22"/>
                <a:gd name="T4" fmla="*/ 0 w 24"/>
                <a:gd name="T5" fmla="*/ 0 h 22"/>
                <a:gd name="T6" fmla="*/ 0 w 24"/>
                <a:gd name="T7" fmla="*/ 0 h 22"/>
                <a:gd name="T8" fmla="*/ 4 w 24"/>
                <a:gd name="T9" fmla="*/ 5 h 22"/>
                <a:gd name="T10" fmla="*/ 24 w 24"/>
                <a:gd name="T11" fmla="*/ 22 h 22"/>
                <a:gd name="T12" fmla="*/ 24 w 24"/>
                <a:gd name="T13" fmla="*/ 21 h 22"/>
                <a:gd name="T14" fmla="*/ 23 w 24"/>
                <a:gd name="T15" fmla="*/ 20 h 22"/>
                <a:gd name="T16" fmla="*/ 1 w 2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1" y="0"/>
                  </a:moveTo>
                  <a:cubicBezTo>
                    <a:pt x="1" y="0"/>
                    <a:pt x="1" y="0"/>
                    <a:pt x="1" y="0"/>
                  </a:cubicBezTo>
                  <a:cubicBezTo>
                    <a:pt x="0" y="0"/>
                    <a:pt x="0" y="0"/>
                    <a:pt x="0" y="0"/>
                  </a:cubicBezTo>
                  <a:cubicBezTo>
                    <a:pt x="0" y="0"/>
                    <a:pt x="0" y="0"/>
                    <a:pt x="0" y="0"/>
                  </a:cubicBezTo>
                  <a:cubicBezTo>
                    <a:pt x="2" y="2"/>
                    <a:pt x="3" y="4"/>
                    <a:pt x="4" y="5"/>
                  </a:cubicBezTo>
                  <a:cubicBezTo>
                    <a:pt x="10" y="11"/>
                    <a:pt x="17" y="17"/>
                    <a:pt x="24" y="22"/>
                  </a:cubicBezTo>
                  <a:cubicBezTo>
                    <a:pt x="24" y="21"/>
                    <a:pt x="24" y="21"/>
                    <a:pt x="24" y="21"/>
                  </a:cubicBezTo>
                  <a:cubicBezTo>
                    <a:pt x="23" y="20"/>
                    <a:pt x="23" y="20"/>
                    <a:pt x="23" y="20"/>
                  </a:cubicBezTo>
                  <a:cubicBezTo>
                    <a:pt x="14" y="14"/>
                    <a:pt x="7" y="7"/>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6" name="Freeform 333"/>
            <p:cNvSpPr>
              <a:spLocks/>
            </p:cNvSpPr>
            <p:nvPr/>
          </p:nvSpPr>
          <p:spPr bwMode="auto">
            <a:xfrm>
              <a:off x="9142759" y="1236663"/>
              <a:ext cx="146050" cy="284163"/>
            </a:xfrm>
            <a:custGeom>
              <a:avLst/>
              <a:gdLst>
                <a:gd name="T0" fmla="*/ 2 w 39"/>
                <a:gd name="T1" fmla="*/ 9 h 76"/>
                <a:gd name="T2" fmla="*/ 1 w 39"/>
                <a:gd name="T3" fmla="*/ 0 h 76"/>
                <a:gd name="T4" fmla="*/ 0 w 39"/>
                <a:gd name="T5" fmla="*/ 1 h 76"/>
                <a:gd name="T6" fmla="*/ 1 w 39"/>
                <a:gd name="T7" fmla="*/ 10 h 76"/>
                <a:gd name="T8" fmla="*/ 7 w 39"/>
                <a:gd name="T9" fmla="*/ 35 h 76"/>
                <a:gd name="T10" fmla="*/ 8 w 39"/>
                <a:gd name="T11" fmla="*/ 35 h 76"/>
                <a:gd name="T12" fmla="*/ 8 w 39"/>
                <a:gd name="T13" fmla="*/ 36 h 76"/>
                <a:gd name="T14" fmla="*/ 20 w 39"/>
                <a:gd name="T15" fmla="*/ 58 h 76"/>
                <a:gd name="T16" fmla="*/ 39 w 39"/>
                <a:gd name="T17" fmla="*/ 76 h 76"/>
                <a:gd name="T18" fmla="*/ 39 w 39"/>
                <a:gd name="T19" fmla="*/ 75 h 76"/>
                <a:gd name="T20" fmla="*/ 38 w 39"/>
                <a:gd name="T21" fmla="*/ 74 h 76"/>
                <a:gd name="T22" fmla="*/ 2 w 39"/>
                <a:gd name="T23"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76">
                  <a:moveTo>
                    <a:pt x="2" y="9"/>
                  </a:moveTo>
                  <a:cubicBezTo>
                    <a:pt x="1" y="0"/>
                    <a:pt x="1" y="0"/>
                    <a:pt x="1" y="0"/>
                  </a:cubicBezTo>
                  <a:cubicBezTo>
                    <a:pt x="0" y="1"/>
                    <a:pt x="0" y="1"/>
                    <a:pt x="0" y="1"/>
                  </a:cubicBezTo>
                  <a:cubicBezTo>
                    <a:pt x="1" y="10"/>
                    <a:pt x="1" y="10"/>
                    <a:pt x="1" y="10"/>
                  </a:cubicBezTo>
                  <a:cubicBezTo>
                    <a:pt x="2" y="19"/>
                    <a:pt x="4" y="27"/>
                    <a:pt x="7" y="35"/>
                  </a:cubicBezTo>
                  <a:cubicBezTo>
                    <a:pt x="8" y="35"/>
                    <a:pt x="8" y="35"/>
                    <a:pt x="8" y="35"/>
                  </a:cubicBezTo>
                  <a:cubicBezTo>
                    <a:pt x="8" y="36"/>
                    <a:pt x="8" y="36"/>
                    <a:pt x="8" y="36"/>
                  </a:cubicBezTo>
                  <a:cubicBezTo>
                    <a:pt x="11" y="44"/>
                    <a:pt x="15" y="51"/>
                    <a:pt x="20" y="58"/>
                  </a:cubicBezTo>
                  <a:cubicBezTo>
                    <a:pt x="25" y="64"/>
                    <a:pt x="32" y="71"/>
                    <a:pt x="39" y="76"/>
                  </a:cubicBezTo>
                  <a:cubicBezTo>
                    <a:pt x="39" y="75"/>
                    <a:pt x="39" y="75"/>
                    <a:pt x="39" y="75"/>
                  </a:cubicBezTo>
                  <a:cubicBezTo>
                    <a:pt x="38" y="74"/>
                    <a:pt x="38" y="74"/>
                    <a:pt x="38" y="74"/>
                  </a:cubicBezTo>
                  <a:cubicBezTo>
                    <a:pt x="17" y="58"/>
                    <a:pt x="6" y="38"/>
                    <a:pt x="2" y="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7" name="Freeform 334"/>
            <p:cNvSpPr>
              <a:spLocks/>
            </p:cNvSpPr>
            <p:nvPr/>
          </p:nvSpPr>
          <p:spPr bwMode="auto">
            <a:xfrm>
              <a:off x="9168159" y="1366838"/>
              <a:ext cx="4763" cy="476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8" name="Freeform 335"/>
            <p:cNvSpPr>
              <a:spLocks/>
            </p:cNvSpPr>
            <p:nvPr/>
          </p:nvSpPr>
          <p:spPr bwMode="auto">
            <a:xfrm>
              <a:off x="9239596" y="1146175"/>
              <a:ext cx="153988" cy="525463"/>
            </a:xfrm>
            <a:custGeom>
              <a:avLst/>
              <a:gdLst>
                <a:gd name="T0" fmla="*/ 9 w 41"/>
                <a:gd name="T1" fmla="*/ 72 h 140"/>
                <a:gd name="T2" fmla="*/ 5 w 41"/>
                <a:gd name="T3" fmla="*/ 28 h 140"/>
                <a:gd name="T4" fmla="*/ 1 w 41"/>
                <a:gd name="T5" fmla="*/ 0 h 140"/>
                <a:gd name="T6" fmla="*/ 0 w 41"/>
                <a:gd name="T7" fmla="*/ 1 h 140"/>
                <a:gd name="T8" fmla="*/ 4 w 41"/>
                <a:gd name="T9" fmla="*/ 28 h 140"/>
                <a:gd name="T10" fmla="*/ 8 w 41"/>
                <a:gd name="T11" fmla="*/ 72 h 140"/>
                <a:gd name="T12" fmla="*/ 12 w 41"/>
                <a:gd name="T13" fmla="*/ 98 h 140"/>
                <a:gd name="T14" fmla="*/ 13 w 41"/>
                <a:gd name="T15" fmla="*/ 98 h 140"/>
                <a:gd name="T16" fmla="*/ 13 w 41"/>
                <a:gd name="T17" fmla="*/ 99 h 140"/>
                <a:gd name="T18" fmla="*/ 24 w 41"/>
                <a:gd name="T19" fmla="*/ 122 h 140"/>
                <a:gd name="T20" fmla="*/ 41 w 41"/>
                <a:gd name="T21" fmla="*/ 140 h 140"/>
                <a:gd name="T22" fmla="*/ 40 w 41"/>
                <a:gd name="T23" fmla="*/ 138 h 140"/>
                <a:gd name="T24" fmla="*/ 9 w 41"/>
                <a:gd name="T25"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40">
                  <a:moveTo>
                    <a:pt x="9" y="72"/>
                  </a:moveTo>
                  <a:cubicBezTo>
                    <a:pt x="6" y="42"/>
                    <a:pt x="5" y="28"/>
                    <a:pt x="5" y="28"/>
                  </a:cubicBezTo>
                  <a:cubicBezTo>
                    <a:pt x="5" y="28"/>
                    <a:pt x="4" y="20"/>
                    <a:pt x="1" y="0"/>
                  </a:cubicBezTo>
                  <a:cubicBezTo>
                    <a:pt x="0" y="1"/>
                    <a:pt x="0" y="1"/>
                    <a:pt x="0" y="1"/>
                  </a:cubicBezTo>
                  <a:cubicBezTo>
                    <a:pt x="3" y="20"/>
                    <a:pt x="4" y="28"/>
                    <a:pt x="4" y="28"/>
                  </a:cubicBezTo>
                  <a:cubicBezTo>
                    <a:pt x="4" y="28"/>
                    <a:pt x="5" y="42"/>
                    <a:pt x="8" y="72"/>
                  </a:cubicBezTo>
                  <a:cubicBezTo>
                    <a:pt x="8" y="82"/>
                    <a:pt x="10" y="90"/>
                    <a:pt x="12" y="98"/>
                  </a:cubicBezTo>
                  <a:cubicBezTo>
                    <a:pt x="13" y="98"/>
                    <a:pt x="13" y="98"/>
                    <a:pt x="13" y="98"/>
                  </a:cubicBezTo>
                  <a:cubicBezTo>
                    <a:pt x="13" y="99"/>
                    <a:pt x="13" y="99"/>
                    <a:pt x="13" y="99"/>
                  </a:cubicBezTo>
                  <a:cubicBezTo>
                    <a:pt x="15" y="107"/>
                    <a:pt x="19" y="115"/>
                    <a:pt x="24" y="122"/>
                  </a:cubicBezTo>
                  <a:cubicBezTo>
                    <a:pt x="29" y="129"/>
                    <a:pt x="34" y="135"/>
                    <a:pt x="41" y="140"/>
                  </a:cubicBezTo>
                  <a:cubicBezTo>
                    <a:pt x="40" y="138"/>
                    <a:pt x="40" y="138"/>
                    <a:pt x="40" y="138"/>
                  </a:cubicBezTo>
                  <a:cubicBezTo>
                    <a:pt x="21" y="121"/>
                    <a:pt x="11" y="101"/>
                    <a:pt x="9" y="7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59" name="Freeform 336"/>
            <p:cNvSpPr>
              <a:spLocks/>
            </p:cNvSpPr>
            <p:nvPr/>
          </p:nvSpPr>
          <p:spPr bwMode="auto">
            <a:xfrm>
              <a:off x="9285634" y="1514475"/>
              <a:ext cx="3175" cy="3175"/>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0" name="Freeform 337"/>
            <p:cNvSpPr>
              <a:spLocks/>
            </p:cNvSpPr>
            <p:nvPr/>
          </p:nvSpPr>
          <p:spPr bwMode="auto">
            <a:xfrm>
              <a:off x="9307859" y="1085850"/>
              <a:ext cx="184150" cy="742950"/>
            </a:xfrm>
            <a:custGeom>
              <a:avLst/>
              <a:gdLst>
                <a:gd name="T0" fmla="*/ 20 w 49"/>
                <a:gd name="T1" fmla="*/ 127 h 198"/>
                <a:gd name="T2" fmla="*/ 19 w 49"/>
                <a:gd name="T3" fmla="*/ 83 h 198"/>
                <a:gd name="T4" fmla="*/ 15 w 49"/>
                <a:gd name="T5" fmla="*/ 38 h 198"/>
                <a:gd name="T6" fmla="*/ 7 w 49"/>
                <a:gd name="T7" fmla="*/ 12 h 198"/>
                <a:gd name="T8" fmla="*/ 7 w 49"/>
                <a:gd name="T9" fmla="*/ 11 h 198"/>
                <a:gd name="T10" fmla="*/ 7 w 49"/>
                <a:gd name="T11" fmla="*/ 11 h 198"/>
                <a:gd name="T12" fmla="*/ 1 w 49"/>
                <a:gd name="T13" fmla="*/ 0 h 198"/>
                <a:gd name="T14" fmla="*/ 1 w 49"/>
                <a:gd name="T15" fmla="*/ 0 h 198"/>
                <a:gd name="T16" fmla="*/ 0 w 49"/>
                <a:gd name="T17" fmla="*/ 1 h 198"/>
                <a:gd name="T18" fmla="*/ 13 w 49"/>
                <a:gd name="T19" fmla="*/ 38 h 198"/>
                <a:gd name="T20" fmla="*/ 17 w 49"/>
                <a:gd name="T21" fmla="*/ 83 h 198"/>
                <a:gd name="T22" fmla="*/ 19 w 49"/>
                <a:gd name="T23" fmla="*/ 128 h 198"/>
                <a:gd name="T24" fmla="*/ 22 w 49"/>
                <a:gd name="T25" fmla="*/ 154 h 198"/>
                <a:gd name="T26" fmla="*/ 24 w 49"/>
                <a:gd name="T27" fmla="*/ 155 h 198"/>
                <a:gd name="T28" fmla="*/ 23 w 49"/>
                <a:gd name="T29" fmla="*/ 156 h 198"/>
                <a:gd name="T30" fmla="*/ 23 w 49"/>
                <a:gd name="T31" fmla="*/ 156 h 198"/>
                <a:gd name="T32" fmla="*/ 32 w 49"/>
                <a:gd name="T33" fmla="*/ 178 h 198"/>
                <a:gd name="T34" fmla="*/ 49 w 49"/>
                <a:gd name="T35" fmla="*/ 198 h 198"/>
                <a:gd name="T36" fmla="*/ 48 w 49"/>
                <a:gd name="T37" fmla="*/ 197 h 198"/>
                <a:gd name="T38" fmla="*/ 48 w 49"/>
                <a:gd name="T39" fmla="*/ 196 h 198"/>
                <a:gd name="T40" fmla="*/ 20 w 49"/>
                <a:gd name="T41" fmla="*/ 12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98">
                  <a:moveTo>
                    <a:pt x="20" y="127"/>
                  </a:moveTo>
                  <a:cubicBezTo>
                    <a:pt x="19" y="97"/>
                    <a:pt x="18" y="83"/>
                    <a:pt x="19" y="83"/>
                  </a:cubicBezTo>
                  <a:cubicBezTo>
                    <a:pt x="18" y="83"/>
                    <a:pt x="19" y="70"/>
                    <a:pt x="15" y="38"/>
                  </a:cubicBezTo>
                  <a:cubicBezTo>
                    <a:pt x="13" y="29"/>
                    <a:pt x="11" y="20"/>
                    <a:pt x="7" y="12"/>
                  </a:cubicBezTo>
                  <a:cubicBezTo>
                    <a:pt x="7" y="12"/>
                    <a:pt x="7" y="11"/>
                    <a:pt x="7" y="11"/>
                  </a:cubicBezTo>
                  <a:cubicBezTo>
                    <a:pt x="7" y="11"/>
                    <a:pt x="7" y="11"/>
                    <a:pt x="7" y="11"/>
                  </a:cubicBezTo>
                  <a:cubicBezTo>
                    <a:pt x="5" y="7"/>
                    <a:pt x="3" y="3"/>
                    <a:pt x="1" y="0"/>
                  </a:cubicBezTo>
                  <a:cubicBezTo>
                    <a:pt x="1" y="0"/>
                    <a:pt x="1" y="0"/>
                    <a:pt x="1" y="0"/>
                  </a:cubicBezTo>
                  <a:cubicBezTo>
                    <a:pt x="0" y="1"/>
                    <a:pt x="0" y="1"/>
                    <a:pt x="0" y="1"/>
                  </a:cubicBezTo>
                  <a:cubicBezTo>
                    <a:pt x="7" y="11"/>
                    <a:pt x="11" y="24"/>
                    <a:pt x="13" y="38"/>
                  </a:cubicBezTo>
                  <a:cubicBezTo>
                    <a:pt x="17" y="70"/>
                    <a:pt x="17" y="83"/>
                    <a:pt x="17" y="83"/>
                  </a:cubicBezTo>
                  <a:cubicBezTo>
                    <a:pt x="17" y="83"/>
                    <a:pt x="18" y="97"/>
                    <a:pt x="19" y="128"/>
                  </a:cubicBezTo>
                  <a:cubicBezTo>
                    <a:pt x="19" y="137"/>
                    <a:pt x="20" y="146"/>
                    <a:pt x="22" y="154"/>
                  </a:cubicBezTo>
                  <a:cubicBezTo>
                    <a:pt x="23" y="154"/>
                    <a:pt x="23" y="155"/>
                    <a:pt x="24" y="155"/>
                  </a:cubicBezTo>
                  <a:cubicBezTo>
                    <a:pt x="23" y="156"/>
                    <a:pt x="23" y="156"/>
                    <a:pt x="23" y="156"/>
                  </a:cubicBezTo>
                  <a:cubicBezTo>
                    <a:pt x="23" y="156"/>
                    <a:pt x="23" y="156"/>
                    <a:pt x="23" y="156"/>
                  </a:cubicBezTo>
                  <a:cubicBezTo>
                    <a:pt x="25" y="164"/>
                    <a:pt x="28" y="171"/>
                    <a:pt x="32" y="178"/>
                  </a:cubicBezTo>
                  <a:cubicBezTo>
                    <a:pt x="36" y="185"/>
                    <a:pt x="42" y="192"/>
                    <a:pt x="49" y="198"/>
                  </a:cubicBezTo>
                  <a:cubicBezTo>
                    <a:pt x="48" y="197"/>
                    <a:pt x="48" y="197"/>
                    <a:pt x="48" y="197"/>
                  </a:cubicBezTo>
                  <a:cubicBezTo>
                    <a:pt x="48" y="196"/>
                    <a:pt x="48" y="196"/>
                    <a:pt x="48" y="196"/>
                  </a:cubicBezTo>
                  <a:cubicBezTo>
                    <a:pt x="29" y="177"/>
                    <a:pt x="21" y="156"/>
                    <a:pt x="20" y="127"/>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1" name="Freeform 338"/>
            <p:cNvSpPr>
              <a:spLocks/>
            </p:cNvSpPr>
            <p:nvPr/>
          </p:nvSpPr>
          <p:spPr bwMode="auto">
            <a:xfrm>
              <a:off x="9390409" y="1663700"/>
              <a:ext cx="7938" cy="7938"/>
            </a:xfrm>
            <a:custGeom>
              <a:avLst/>
              <a:gdLst>
                <a:gd name="T0" fmla="*/ 2 w 2"/>
                <a:gd name="T1" fmla="*/ 1 h 2"/>
                <a:gd name="T2" fmla="*/ 0 w 2"/>
                <a:gd name="T3" fmla="*/ 0 h 2"/>
                <a:gd name="T4" fmla="*/ 1 w 2"/>
                <a:gd name="T5" fmla="*/ 2 h 2"/>
                <a:gd name="T6" fmla="*/ 1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1" y="1"/>
                    <a:pt x="1" y="0"/>
                    <a:pt x="0" y="0"/>
                  </a:cubicBezTo>
                  <a:cubicBezTo>
                    <a:pt x="1" y="2"/>
                    <a:pt x="1" y="2"/>
                    <a:pt x="1" y="2"/>
                  </a:cubicBezTo>
                  <a:cubicBezTo>
                    <a:pt x="1" y="2"/>
                    <a:pt x="1" y="2"/>
                    <a:pt x="1" y="2"/>
                  </a:cubicBezTo>
                  <a:lnTo>
                    <a:pt x="2" y="1"/>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2" name="Freeform 339"/>
            <p:cNvSpPr>
              <a:spLocks/>
            </p:cNvSpPr>
            <p:nvPr/>
          </p:nvSpPr>
          <p:spPr bwMode="auto">
            <a:xfrm>
              <a:off x="9334846" y="1123950"/>
              <a:ext cx="242888" cy="871538"/>
            </a:xfrm>
            <a:custGeom>
              <a:avLst/>
              <a:gdLst>
                <a:gd name="T0" fmla="*/ 65 w 65"/>
                <a:gd name="T1" fmla="*/ 232 h 232"/>
                <a:gd name="T2" fmla="*/ 65 w 65"/>
                <a:gd name="T3" fmla="*/ 230 h 232"/>
                <a:gd name="T4" fmla="*/ 41 w 65"/>
                <a:gd name="T5" fmla="*/ 160 h 232"/>
                <a:gd name="T6" fmla="*/ 42 w 65"/>
                <a:gd name="T7" fmla="*/ 116 h 232"/>
                <a:gd name="T8" fmla="*/ 41 w 65"/>
                <a:gd name="T9" fmla="*/ 70 h 232"/>
                <a:gd name="T10" fmla="*/ 0 w 65"/>
                <a:gd name="T11" fmla="*/ 0 h 232"/>
                <a:gd name="T12" fmla="*/ 0 w 65"/>
                <a:gd name="T13" fmla="*/ 1 h 232"/>
                <a:gd name="T14" fmla="*/ 0 w 65"/>
                <a:gd name="T15" fmla="*/ 2 h 232"/>
                <a:gd name="T16" fmla="*/ 39 w 65"/>
                <a:gd name="T17" fmla="*/ 70 h 232"/>
                <a:gd name="T18" fmla="*/ 41 w 65"/>
                <a:gd name="T19" fmla="*/ 116 h 232"/>
                <a:gd name="T20" fmla="*/ 39 w 65"/>
                <a:gd name="T21" fmla="*/ 160 h 232"/>
                <a:gd name="T22" fmla="*/ 41 w 65"/>
                <a:gd name="T23" fmla="*/ 186 h 232"/>
                <a:gd name="T24" fmla="*/ 41 w 65"/>
                <a:gd name="T25" fmla="*/ 186 h 232"/>
                <a:gd name="T26" fmla="*/ 41 w 65"/>
                <a:gd name="T27" fmla="*/ 187 h 232"/>
                <a:gd name="T28" fmla="*/ 50 w 65"/>
                <a:gd name="T29" fmla="*/ 211 h 232"/>
                <a:gd name="T30" fmla="*/ 65 w 65"/>
                <a:gd name="T3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232">
                  <a:moveTo>
                    <a:pt x="65" y="232"/>
                  </a:moveTo>
                  <a:cubicBezTo>
                    <a:pt x="65" y="230"/>
                    <a:pt x="65" y="230"/>
                    <a:pt x="65" y="230"/>
                  </a:cubicBezTo>
                  <a:cubicBezTo>
                    <a:pt x="47" y="211"/>
                    <a:pt x="39" y="189"/>
                    <a:pt x="41" y="160"/>
                  </a:cubicBezTo>
                  <a:cubicBezTo>
                    <a:pt x="42" y="129"/>
                    <a:pt x="42" y="116"/>
                    <a:pt x="42" y="116"/>
                  </a:cubicBezTo>
                  <a:cubicBezTo>
                    <a:pt x="42" y="116"/>
                    <a:pt x="43" y="102"/>
                    <a:pt x="41" y="70"/>
                  </a:cubicBezTo>
                  <a:cubicBezTo>
                    <a:pt x="39" y="40"/>
                    <a:pt x="25" y="16"/>
                    <a:pt x="0" y="0"/>
                  </a:cubicBezTo>
                  <a:cubicBezTo>
                    <a:pt x="0" y="1"/>
                    <a:pt x="0" y="1"/>
                    <a:pt x="0" y="1"/>
                  </a:cubicBezTo>
                  <a:cubicBezTo>
                    <a:pt x="0" y="2"/>
                    <a:pt x="0" y="2"/>
                    <a:pt x="0" y="2"/>
                  </a:cubicBezTo>
                  <a:cubicBezTo>
                    <a:pt x="24" y="18"/>
                    <a:pt x="37" y="40"/>
                    <a:pt x="39" y="70"/>
                  </a:cubicBezTo>
                  <a:cubicBezTo>
                    <a:pt x="42" y="102"/>
                    <a:pt x="41" y="115"/>
                    <a:pt x="41" y="116"/>
                  </a:cubicBezTo>
                  <a:cubicBezTo>
                    <a:pt x="41" y="116"/>
                    <a:pt x="41" y="129"/>
                    <a:pt x="39" y="160"/>
                  </a:cubicBezTo>
                  <a:cubicBezTo>
                    <a:pt x="39" y="169"/>
                    <a:pt x="39" y="178"/>
                    <a:pt x="41" y="186"/>
                  </a:cubicBezTo>
                  <a:cubicBezTo>
                    <a:pt x="41" y="186"/>
                    <a:pt x="41" y="186"/>
                    <a:pt x="41" y="186"/>
                  </a:cubicBezTo>
                  <a:cubicBezTo>
                    <a:pt x="41" y="187"/>
                    <a:pt x="41" y="187"/>
                    <a:pt x="41" y="187"/>
                  </a:cubicBezTo>
                  <a:cubicBezTo>
                    <a:pt x="43" y="195"/>
                    <a:pt x="45" y="204"/>
                    <a:pt x="50" y="211"/>
                  </a:cubicBezTo>
                  <a:cubicBezTo>
                    <a:pt x="53" y="218"/>
                    <a:pt x="59" y="226"/>
                    <a:pt x="65" y="232"/>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3" name="Freeform 340"/>
            <p:cNvSpPr>
              <a:spLocks/>
            </p:cNvSpPr>
            <p:nvPr/>
          </p:nvSpPr>
          <p:spPr bwMode="auto">
            <a:xfrm>
              <a:off x="9334846" y="1127125"/>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4" name="Freeform 341"/>
            <p:cNvSpPr>
              <a:spLocks/>
            </p:cNvSpPr>
            <p:nvPr/>
          </p:nvSpPr>
          <p:spPr bwMode="auto">
            <a:xfrm>
              <a:off x="9488834" y="1822450"/>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5" name="Freeform 342"/>
            <p:cNvSpPr>
              <a:spLocks/>
            </p:cNvSpPr>
            <p:nvPr/>
          </p:nvSpPr>
          <p:spPr bwMode="auto">
            <a:xfrm>
              <a:off x="9660284" y="2114550"/>
              <a:ext cx="522288" cy="1190625"/>
            </a:xfrm>
            <a:custGeom>
              <a:avLst/>
              <a:gdLst>
                <a:gd name="T0" fmla="*/ 133 w 139"/>
                <a:gd name="T1" fmla="*/ 274 h 317"/>
                <a:gd name="T2" fmla="*/ 129 w 139"/>
                <a:gd name="T3" fmla="*/ 222 h 317"/>
                <a:gd name="T4" fmla="*/ 128 w 139"/>
                <a:gd name="T5" fmla="*/ 222 h 317"/>
                <a:gd name="T6" fmla="*/ 121 w 139"/>
                <a:gd name="T7" fmla="*/ 167 h 317"/>
                <a:gd name="T8" fmla="*/ 110 w 139"/>
                <a:gd name="T9" fmla="*/ 114 h 317"/>
                <a:gd name="T10" fmla="*/ 96 w 139"/>
                <a:gd name="T11" fmla="*/ 63 h 317"/>
                <a:gd name="T12" fmla="*/ 79 w 139"/>
                <a:gd name="T13" fmla="*/ 12 h 317"/>
                <a:gd name="T14" fmla="*/ 79 w 139"/>
                <a:gd name="T15" fmla="*/ 12 h 317"/>
                <a:gd name="T16" fmla="*/ 77 w 139"/>
                <a:gd name="T17" fmla="*/ 0 h 317"/>
                <a:gd name="T18" fmla="*/ 77 w 139"/>
                <a:gd name="T19" fmla="*/ 0 h 317"/>
                <a:gd name="T20" fmla="*/ 76 w 139"/>
                <a:gd name="T21" fmla="*/ 1 h 317"/>
                <a:gd name="T22" fmla="*/ 55 w 139"/>
                <a:gd name="T23" fmla="*/ 9 h 317"/>
                <a:gd name="T24" fmla="*/ 53 w 139"/>
                <a:gd name="T25" fmla="*/ 9 h 317"/>
                <a:gd name="T26" fmla="*/ 21 w 139"/>
                <a:gd name="T27" fmla="*/ 22 h 317"/>
                <a:gd name="T28" fmla="*/ 20 w 139"/>
                <a:gd name="T29" fmla="*/ 22 h 317"/>
                <a:gd name="T30" fmla="*/ 2 w 139"/>
                <a:gd name="T31" fmla="*/ 29 h 317"/>
                <a:gd name="T32" fmla="*/ 1 w 139"/>
                <a:gd name="T33" fmla="*/ 29 h 317"/>
                <a:gd name="T34" fmla="*/ 1 w 139"/>
                <a:gd name="T35" fmla="*/ 30 h 317"/>
                <a:gd name="T36" fmla="*/ 0 w 139"/>
                <a:gd name="T37" fmla="*/ 30 h 317"/>
                <a:gd name="T38" fmla="*/ 2 w 139"/>
                <a:gd name="T39" fmla="*/ 36 h 317"/>
                <a:gd name="T40" fmla="*/ 15 w 139"/>
                <a:gd name="T41" fmla="*/ 58 h 317"/>
                <a:gd name="T42" fmla="*/ 19 w 139"/>
                <a:gd name="T43" fmla="*/ 83 h 317"/>
                <a:gd name="T44" fmla="*/ 29 w 139"/>
                <a:gd name="T45" fmla="*/ 106 h 317"/>
                <a:gd name="T46" fmla="*/ 32 w 139"/>
                <a:gd name="T47" fmla="*/ 131 h 317"/>
                <a:gd name="T48" fmla="*/ 41 w 139"/>
                <a:gd name="T49" fmla="*/ 153 h 317"/>
                <a:gd name="T50" fmla="*/ 41 w 139"/>
                <a:gd name="T51" fmla="*/ 177 h 317"/>
                <a:gd name="T52" fmla="*/ 49 w 139"/>
                <a:gd name="T53" fmla="*/ 202 h 317"/>
                <a:gd name="T54" fmla="*/ 49 w 139"/>
                <a:gd name="T55" fmla="*/ 226 h 317"/>
                <a:gd name="T56" fmla="*/ 55 w 139"/>
                <a:gd name="T57" fmla="*/ 251 h 317"/>
                <a:gd name="T58" fmla="*/ 53 w 139"/>
                <a:gd name="T59" fmla="*/ 276 h 317"/>
                <a:gd name="T60" fmla="*/ 57 w 139"/>
                <a:gd name="T61" fmla="*/ 300 h 317"/>
                <a:gd name="T62" fmla="*/ 54 w 139"/>
                <a:gd name="T63" fmla="*/ 317 h 317"/>
                <a:gd name="T64" fmla="*/ 55 w 139"/>
                <a:gd name="T65" fmla="*/ 317 h 317"/>
                <a:gd name="T66" fmla="*/ 75 w 139"/>
                <a:gd name="T67" fmla="*/ 317 h 317"/>
                <a:gd name="T68" fmla="*/ 76 w 139"/>
                <a:gd name="T69" fmla="*/ 317 h 317"/>
                <a:gd name="T70" fmla="*/ 110 w 139"/>
                <a:gd name="T71" fmla="*/ 317 h 317"/>
                <a:gd name="T72" fmla="*/ 112 w 139"/>
                <a:gd name="T73" fmla="*/ 317 h 317"/>
                <a:gd name="T74" fmla="*/ 135 w 139"/>
                <a:gd name="T75" fmla="*/ 317 h 317"/>
                <a:gd name="T76" fmla="*/ 136 w 139"/>
                <a:gd name="T77" fmla="*/ 317 h 317"/>
                <a:gd name="T78" fmla="*/ 136 w 139"/>
                <a:gd name="T79" fmla="*/ 317 h 317"/>
                <a:gd name="T80" fmla="*/ 133 w 139"/>
                <a:gd name="T81" fmla="*/ 274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317">
                  <a:moveTo>
                    <a:pt x="133" y="274"/>
                  </a:moveTo>
                  <a:cubicBezTo>
                    <a:pt x="137" y="257"/>
                    <a:pt x="136" y="239"/>
                    <a:pt x="129" y="222"/>
                  </a:cubicBezTo>
                  <a:cubicBezTo>
                    <a:pt x="128" y="222"/>
                    <a:pt x="128" y="222"/>
                    <a:pt x="128" y="222"/>
                  </a:cubicBezTo>
                  <a:cubicBezTo>
                    <a:pt x="132" y="204"/>
                    <a:pt x="129" y="185"/>
                    <a:pt x="121" y="167"/>
                  </a:cubicBezTo>
                  <a:cubicBezTo>
                    <a:pt x="123" y="149"/>
                    <a:pt x="120" y="131"/>
                    <a:pt x="110" y="114"/>
                  </a:cubicBezTo>
                  <a:cubicBezTo>
                    <a:pt x="111" y="97"/>
                    <a:pt x="106" y="79"/>
                    <a:pt x="96" y="63"/>
                  </a:cubicBezTo>
                  <a:cubicBezTo>
                    <a:pt x="96" y="45"/>
                    <a:pt x="90" y="27"/>
                    <a:pt x="79" y="12"/>
                  </a:cubicBezTo>
                  <a:cubicBezTo>
                    <a:pt x="79" y="12"/>
                    <a:pt x="79" y="12"/>
                    <a:pt x="79" y="12"/>
                  </a:cubicBezTo>
                  <a:cubicBezTo>
                    <a:pt x="78" y="8"/>
                    <a:pt x="78" y="4"/>
                    <a:pt x="77" y="0"/>
                  </a:cubicBezTo>
                  <a:cubicBezTo>
                    <a:pt x="77" y="0"/>
                    <a:pt x="77" y="0"/>
                    <a:pt x="77" y="0"/>
                  </a:cubicBezTo>
                  <a:cubicBezTo>
                    <a:pt x="76" y="1"/>
                    <a:pt x="76" y="1"/>
                    <a:pt x="76" y="1"/>
                  </a:cubicBezTo>
                  <a:cubicBezTo>
                    <a:pt x="55" y="9"/>
                    <a:pt x="55" y="9"/>
                    <a:pt x="55" y="9"/>
                  </a:cubicBezTo>
                  <a:cubicBezTo>
                    <a:pt x="53" y="9"/>
                    <a:pt x="53" y="9"/>
                    <a:pt x="53" y="9"/>
                  </a:cubicBezTo>
                  <a:cubicBezTo>
                    <a:pt x="21" y="22"/>
                    <a:pt x="21" y="22"/>
                    <a:pt x="21" y="22"/>
                  </a:cubicBezTo>
                  <a:cubicBezTo>
                    <a:pt x="20" y="22"/>
                    <a:pt x="20" y="22"/>
                    <a:pt x="20" y="22"/>
                  </a:cubicBezTo>
                  <a:cubicBezTo>
                    <a:pt x="2" y="29"/>
                    <a:pt x="2" y="29"/>
                    <a:pt x="2" y="29"/>
                  </a:cubicBezTo>
                  <a:cubicBezTo>
                    <a:pt x="1" y="29"/>
                    <a:pt x="1" y="29"/>
                    <a:pt x="1" y="29"/>
                  </a:cubicBezTo>
                  <a:cubicBezTo>
                    <a:pt x="1" y="30"/>
                    <a:pt x="1" y="30"/>
                    <a:pt x="1" y="30"/>
                  </a:cubicBezTo>
                  <a:cubicBezTo>
                    <a:pt x="0" y="30"/>
                    <a:pt x="0" y="30"/>
                    <a:pt x="0" y="30"/>
                  </a:cubicBezTo>
                  <a:cubicBezTo>
                    <a:pt x="1" y="32"/>
                    <a:pt x="2" y="34"/>
                    <a:pt x="2" y="36"/>
                  </a:cubicBezTo>
                  <a:cubicBezTo>
                    <a:pt x="5" y="43"/>
                    <a:pt x="10" y="51"/>
                    <a:pt x="15" y="58"/>
                  </a:cubicBezTo>
                  <a:cubicBezTo>
                    <a:pt x="15" y="67"/>
                    <a:pt x="16" y="75"/>
                    <a:pt x="19" y="83"/>
                  </a:cubicBezTo>
                  <a:cubicBezTo>
                    <a:pt x="21" y="90"/>
                    <a:pt x="25" y="99"/>
                    <a:pt x="29" y="106"/>
                  </a:cubicBezTo>
                  <a:cubicBezTo>
                    <a:pt x="29" y="114"/>
                    <a:pt x="30" y="123"/>
                    <a:pt x="32" y="131"/>
                  </a:cubicBezTo>
                  <a:cubicBezTo>
                    <a:pt x="34" y="138"/>
                    <a:pt x="36" y="146"/>
                    <a:pt x="41" y="153"/>
                  </a:cubicBezTo>
                  <a:cubicBezTo>
                    <a:pt x="40" y="162"/>
                    <a:pt x="40" y="169"/>
                    <a:pt x="41" y="177"/>
                  </a:cubicBezTo>
                  <a:cubicBezTo>
                    <a:pt x="43" y="185"/>
                    <a:pt x="46" y="194"/>
                    <a:pt x="49" y="202"/>
                  </a:cubicBezTo>
                  <a:cubicBezTo>
                    <a:pt x="48" y="210"/>
                    <a:pt x="48" y="218"/>
                    <a:pt x="49" y="226"/>
                  </a:cubicBezTo>
                  <a:cubicBezTo>
                    <a:pt x="49" y="234"/>
                    <a:pt x="52" y="243"/>
                    <a:pt x="55" y="251"/>
                  </a:cubicBezTo>
                  <a:cubicBezTo>
                    <a:pt x="53" y="259"/>
                    <a:pt x="52" y="268"/>
                    <a:pt x="53" y="276"/>
                  </a:cubicBezTo>
                  <a:cubicBezTo>
                    <a:pt x="53" y="284"/>
                    <a:pt x="55" y="292"/>
                    <a:pt x="57" y="300"/>
                  </a:cubicBezTo>
                  <a:cubicBezTo>
                    <a:pt x="56" y="306"/>
                    <a:pt x="55" y="311"/>
                    <a:pt x="54" y="317"/>
                  </a:cubicBezTo>
                  <a:cubicBezTo>
                    <a:pt x="55" y="317"/>
                    <a:pt x="55" y="317"/>
                    <a:pt x="55" y="317"/>
                  </a:cubicBezTo>
                  <a:cubicBezTo>
                    <a:pt x="75" y="317"/>
                    <a:pt x="75" y="317"/>
                    <a:pt x="75" y="317"/>
                  </a:cubicBezTo>
                  <a:cubicBezTo>
                    <a:pt x="76" y="317"/>
                    <a:pt x="76" y="317"/>
                    <a:pt x="76" y="317"/>
                  </a:cubicBezTo>
                  <a:cubicBezTo>
                    <a:pt x="110" y="317"/>
                    <a:pt x="110" y="317"/>
                    <a:pt x="110" y="317"/>
                  </a:cubicBezTo>
                  <a:cubicBezTo>
                    <a:pt x="112" y="317"/>
                    <a:pt x="112" y="317"/>
                    <a:pt x="112" y="317"/>
                  </a:cubicBezTo>
                  <a:cubicBezTo>
                    <a:pt x="135" y="317"/>
                    <a:pt x="135" y="317"/>
                    <a:pt x="135" y="317"/>
                  </a:cubicBezTo>
                  <a:cubicBezTo>
                    <a:pt x="136" y="317"/>
                    <a:pt x="136" y="317"/>
                    <a:pt x="136" y="317"/>
                  </a:cubicBezTo>
                  <a:cubicBezTo>
                    <a:pt x="136" y="317"/>
                    <a:pt x="136" y="317"/>
                    <a:pt x="136" y="317"/>
                  </a:cubicBezTo>
                  <a:cubicBezTo>
                    <a:pt x="139" y="303"/>
                    <a:pt x="138" y="289"/>
                    <a:pt x="133" y="274"/>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6" name="Freeform 343"/>
            <p:cNvSpPr>
              <a:spLocks/>
            </p:cNvSpPr>
            <p:nvPr/>
          </p:nvSpPr>
          <p:spPr bwMode="auto">
            <a:xfrm>
              <a:off x="9849196" y="2351088"/>
              <a:ext cx="236538" cy="890588"/>
            </a:xfrm>
            <a:custGeom>
              <a:avLst/>
              <a:gdLst>
                <a:gd name="T0" fmla="*/ 53 w 63"/>
                <a:gd name="T1" fmla="*/ 81 h 237"/>
                <a:gd name="T2" fmla="*/ 35 w 63"/>
                <a:gd name="T3" fmla="*/ 122 h 237"/>
                <a:gd name="T4" fmla="*/ 15 w 63"/>
                <a:gd name="T5" fmla="*/ 162 h 237"/>
                <a:gd name="T6" fmla="*/ 3 w 63"/>
                <a:gd name="T7" fmla="*/ 213 h 237"/>
                <a:gd name="T8" fmla="*/ 7 w 63"/>
                <a:gd name="T9" fmla="*/ 237 h 237"/>
                <a:gd name="T10" fmla="*/ 8 w 63"/>
                <a:gd name="T11" fmla="*/ 235 h 237"/>
                <a:gd name="T12" fmla="*/ 16 w 63"/>
                <a:gd name="T13" fmla="*/ 163 h 237"/>
                <a:gd name="T14" fmla="*/ 36 w 63"/>
                <a:gd name="T15" fmla="*/ 123 h 237"/>
                <a:gd name="T16" fmla="*/ 54 w 63"/>
                <a:gd name="T17" fmla="*/ 81 h 237"/>
                <a:gd name="T18" fmla="*/ 60 w 63"/>
                <a:gd name="T19" fmla="*/ 54 h 237"/>
                <a:gd name="T20" fmla="*/ 59 w 63"/>
                <a:gd name="T21" fmla="*/ 52 h 237"/>
                <a:gd name="T22" fmla="*/ 60 w 63"/>
                <a:gd name="T23" fmla="*/ 51 h 237"/>
                <a:gd name="T24" fmla="*/ 60 w 63"/>
                <a:gd name="T25" fmla="*/ 51 h 237"/>
                <a:gd name="T26" fmla="*/ 46 w 63"/>
                <a:gd name="T27" fmla="*/ 0 h 237"/>
                <a:gd name="T28" fmla="*/ 46 w 63"/>
                <a:gd name="T29" fmla="*/ 1 h 237"/>
                <a:gd name="T30" fmla="*/ 53 w 63"/>
                <a:gd name="T31" fmla="*/ 8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237">
                  <a:moveTo>
                    <a:pt x="53" y="81"/>
                  </a:moveTo>
                  <a:cubicBezTo>
                    <a:pt x="41" y="111"/>
                    <a:pt x="35" y="122"/>
                    <a:pt x="35" y="122"/>
                  </a:cubicBezTo>
                  <a:cubicBezTo>
                    <a:pt x="35" y="122"/>
                    <a:pt x="29" y="135"/>
                    <a:pt x="15" y="162"/>
                  </a:cubicBezTo>
                  <a:cubicBezTo>
                    <a:pt x="6" y="180"/>
                    <a:pt x="2" y="196"/>
                    <a:pt x="3" y="213"/>
                  </a:cubicBezTo>
                  <a:cubicBezTo>
                    <a:pt x="3" y="221"/>
                    <a:pt x="5" y="229"/>
                    <a:pt x="7" y="237"/>
                  </a:cubicBezTo>
                  <a:cubicBezTo>
                    <a:pt x="8" y="235"/>
                    <a:pt x="8" y="235"/>
                    <a:pt x="8" y="235"/>
                  </a:cubicBezTo>
                  <a:cubicBezTo>
                    <a:pt x="0" y="210"/>
                    <a:pt x="3" y="188"/>
                    <a:pt x="16" y="163"/>
                  </a:cubicBezTo>
                  <a:cubicBezTo>
                    <a:pt x="30" y="135"/>
                    <a:pt x="36" y="123"/>
                    <a:pt x="36" y="123"/>
                  </a:cubicBezTo>
                  <a:cubicBezTo>
                    <a:pt x="36" y="123"/>
                    <a:pt x="42" y="111"/>
                    <a:pt x="54" y="81"/>
                  </a:cubicBezTo>
                  <a:cubicBezTo>
                    <a:pt x="57" y="72"/>
                    <a:pt x="60" y="63"/>
                    <a:pt x="60" y="54"/>
                  </a:cubicBezTo>
                  <a:cubicBezTo>
                    <a:pt x="59" y="52"/>
                    <a:pt x="59" y="52"/>
                    <a:pt x="59" y="52"/>
                  </a:cubicBezTo>
                  <a:cubicBezTo>
                    <a:pt x="60" y="51"/>
                    <a:pt x="60" y="51"/>
                    <a:pt x="60" y="51"/>
                  </a:cubicBezTo>
                  <a:cubicBezTo>
                    <a:pt x="60" y="51"/>
                    <a:pt x="60" y="51"/>
                    <a:pt x="60" y="51"/>
                  </a:cubicBezTo>
                  <a:cubicBezTo>
                    <a:pt x="61" y="34"/>
                    <a:pt x="56" y="16"/>
                    <a:pt x="46" y="0"/>
                  </a:cubicBezTo>
                  <a:cubicBezTo>
                    <a:pt x="46" y="1"/>
                    <a:pt x="46" y="1"/>
                    <a:pt x="46" y="1"/>
                  </a:cubicBezTo>
                  <a:cubicBezTo>
                    <a:pt x="61" y="26"/>
                    <a:pt x="63" y="52"/>
                    <a:pt x="53" y="8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7" name="Freeform 344"/>
            <p:cNvSpPr>
              <a:spLocks/>
            </p:cNvSpPr>
            <p:nvPr/>
          </p:nvSpPr>
          <p:spPr bwMode="auto">
            <a:xfrm>
              <a:off x="9863484" y="2543175"/>
              <a:ext cx="263525" cy="762000"/>
            </a:xfrm>
            <a:custGeom>
              <a:avLst/>
              <a:gdLst>
                <a:gd name="T0" fmla="*/ 0 w 70"/>
                <a:gd name="T1" fmla="*/ 203 h 203"/>
                <a:gd name="T2" fmla="*/ 1 w 70"/>
                <a:gd name="T3" fmla="*/ 203 h 203"/>
                <a:gd name="T4" fmla="*/ 16 w 70"/>
                <a:gd name="T5" fmla="*/ 160 h 203"/>
                <a:gd name="T6" fmla="*/ 38 w 70"/>
                <a:gd name="T7" fmla="*/ 122 h 203"/>
                <a:gd name="T8" fmla="*/ 59 w 70"/>
                <a:gd name="T9" fmla="*/ 81 h 203"/>
                <a:gd name="T10" fmla="*/ 66 w 70"/>
                <a:gd name="T11" fmla="*/ 55 h 203"/>
                <a:gd name="T12" fmla="*/ 66 w 70"/>
                <a:gd name="T13" fmla="*/ 54 h 203"/>
                <a:gd name="T14" fmla="*/ 67 w 70"/>
                <a:gd name="T15" fmla="*/ 54 h 203"/>
                <a:gd name="T16" fmla="*/ 56 w 70"/>
                <a:gd name="T17" fmla="*/ 0 h 203"/>
                <a:gd name="T18" fmla="*/ 56 w 70"/>
                <a:gd name="T19" fmla="*/ 3 h 203"/>
                <a:gd name="T20" fmla="*/ 58 w 70"/>
                <a:gd name="T21" fmla="*/ 81 h 203"/>
                <a:gd name="T22" fmla="*/ 37 w 70"/>
                <a:gd name="T23" fmla="*/ 121 h 203"/>
                <a:gd name="T24" fmla="*/ 15 w 70"/>
                <a:gd name="T25" fmla="*/ 160 h 203"/>
                <a:gd name="T26" fmla="*/ 4 w 70"/>
                <a:gd name="T27" fmla="*/ 184 h 203"/>
                <a:gd name="T28" fmla="*/ 4 w 70"/>
                <a:gd name="T29" fmla="*/ 186 h 203"/>
                <a:gd name="T30" fmla="*/ 3 w 70"/>
                <a:gd name="T31" fmla="*/ 186 h 203"/>
                <a:gd name="T32" fmla="*/ 3 w 70"/>
                <a:gd name="T33" fmla="*/ 186 h 203"/>
                <a:gd name="T34" fmla="*/ 0 w 70"/>
                <a:gd name="T35"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203">
                  <a:moveTo>
                    <a:pt x="0" y="203"/>
                  </a:moveTo>
                  <a:cubicBezTo>
                    <a:pt x="1" y="203"/>
                    <a:pt x="1" y="203"/>
                    <a:pt x="1" y="203"/>
                  </a:cubicBezTo>
                  <a:cubicBezTo>
                    <a:pt x="2" y="189"/>
                    <a:pt x="7" y="175"/>
                    <a:pt x="16" y="160"/>
                  </a:cubicBezTo>
                  <a:cubicBezTo>
                    <a:pt x="32" y="134"/>
                    <a:pt x="38" y="122"/>
                    <a:pt x="38" y="122"/>
                  </a:cubicBezTo>
                  <a:cubicBezTo>
                    <a:pt x="38" y="122"/>
                    <a:pt x="45" y="111"/>
                    <a:pt x="59" y="81"/>
                  </a:cubicBezTo>
                  <a:cubicBezTo>
                    <a:pt x="63" y="73"/>
                    <a:pt x="65" y="64"/>
                    <a:pt x="66" y="55"/>
                  </a:cubicBezTo>
                  <a:cubicBezTo>
                    <a:pt x="66" y="55"/>
                    <a:pt x="66" y="55"/>
                    <a:pt x="66" y="54"/>
                  </a:cubicBezTo>
                  <a:cubicBezTo>
                    <a:pt x="67" y="54"/>
                    <a:pt x="67" y="54"/>
                    <a:pt x="67" y="54"/>
                  </a:cubicBezTo>
                  <a:cubicBezTo>
                    <a:pt x="69" y="36"/>
                    <a:pt x="66" y="18"/>
                    <a:pt x="56" y="0"/>
                  </a:cubicBezTo>
                  <a:cubicBezTo>
                    <a:pt x="56" y="3"/>
                    <a:pt x="56" y="3"/>
                    <a:pt x="56" y="3"/>
                  </a:cubicBezTo>
                  <a:cubicBezTo>
                    <a:pt x="69" y="28"/>
                    <a:pt x="70" y="54"/>
                    <a:pt x="58" y="81"/>
                  </a:cubicBezTo>
                  <a:cubicBezTo>
                    <a:pt x="44" y="110"/>
                    <a:pt x="37" y="121"/>
                    <a:pt x="37" y="121"/>
                  </a:cubicBezTo>
                  <a:cubicBezTo>
                    <a:pt x="37" y="121"/>
                    <a:pt x="31" y="133"/>
                    <a:pt x="15" y="160"/>
                  </a:cubicBezTo>
                  <a:cubicBezTo>
                    <a:pt x="10" y="168"/>
                    <a:pt x="6" y="176"/>
                    <a:pt x="4" y="184"/>
                  </a:cubicBezTo>
                  <a:cubicBezTo>
                    <a:pt x="4" y="186"/>
                    <a:pt x="4" y="186"/>
                    <a:pt x="4" y="186"/>
                  </a:cubicBezTo>
                  <a:cubicBezTo>
                    <a:pt x="3" y="186"/>
                    <a:pt x="3" y="186"/>
                    <a:pt x="3" y="186"/>
                  </a:cubicBezTo>
                  <a:cubicBezTo>
                    <a:pt x="3" y="186"/>
                    <a:pt x="3" y="186"/>
                    <a:pt x="3" y="186"/>
                  </a:cubicBezTo>
                  <a:cubicBezTo>
                    <a:pt x="2" y="192"/>
                    <a:pt x="1" y="197"/>
                    <a:pt x="0" y="20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8" name="Freeform 345"/>
            <p:cNvSpPr>
              <a:spLocks/>
            </p:cNvSpPr>
            <p:nvPr/>
          </p:nvSpPr>
          <p:spPr bwMode="auto">
            <a:xfrm>
              <a:off x="9874596" y="3233738"/>
              <a:ext cx="4763" cy="7938"/>
            </a:xfrm>
            <a:custGeom>
              <a:avLst/>
              <a:gdLst>
                <a:gd name="T0" fmla="*/ 3 w 3"/>
                <a:gd name="T1" fmla="*/ 5 h 5"/>
                <a:gd name="T2" fmla="*/ 3 w 3"/>
                <a:gd name="T3" fmla="*/ 0 h 5"/>
                <a:gd name="T4" fmla="*/ 0 w 3"/>
                <a:gd name="T5" fmla="*/ 5 h 5"/>
                <a:gd name="T6" fmla="*/ 0 w 3"/>
                <a:gd name="T7" fmla="*/ 5 h 5"/>
                <a:gd name="T8" fmla="*/ 3 w 3"/>
                <a:gd name="T9" fmla="*/ 5 h 5"/>
              </a:gdLst>
              <a:ahLst/>
              <a:cxnLst>
                <a:cxn ang="0">
                  <a:pos x="T0" y="T1"/>
                </a:cxn>
                <a:cxn ang="0">
                  <a:pos x="T2" y="T3"/>
                </a:cxn>
                <a:cxn ang="0">
                  <a:pos x="T4" y="T5"/>
                </a:cxn>
                <a:cxn ang="0">
                  <a:pos x="T6" y="T7"/>
                </a:cxn>
                <a:cxn ang="0">
                  <a:pos x="T8" y="T9"/>
                </a:cxn>
              </a:cxnLst>
              <a:rect l="0" t="0" r="r" b="b"/>
              <a:pathLst>
                <a:path w="3" h="5">
                  <a:moveTo>
                    <a:pt x="3" y="5"/>
                  </a:moveTo>
                  <a:lnTo>
                    <a:pt x="3" y="0"/>
                  </a:lnTo>
                  <a:lnTo>
                    <a:pt x="0" y="5"/>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69" name="Freeform 346"/>
            <p:cNvSpPr>
              <a:spLocks/>
            </p:cNvSpPr>
            <p:nvPr/>
          </p:nvSpPr>
          <p:spPr bwMode="auto">
            <a:xfrm>
              <a:off x="10069859" y="2543175"/>
              <a:ext cx="4763" cy="11113"/>
            </a:xfrm>
            <a:custGeom>
              <a:avLst/>
              <a:gdLst>
                <a:gd name="T0" fmla="*/ 0 w 3"/>
                <a:gd name="T1" fmla="*/ 2 h 7"/>
                <a:gd name="T2" fmla="*/ 3 w 3"/>
                <a:gd name="T3" fmla="*/ 7 h 7"/>
                <a:gd name="T4" fmla="*/ 3 w 3"/>
                <a:gd name="T5" fmla="*/ 0 h 7"/>
                <a:gd name="T6" fmla="*/ 3 w 3"/>
                <a:gd name="T7" fmla="*/ 0 h 7"/>
                <a:gd name="T8" fmla="*/ 0 w 3"/>
                <a:gd name="T9" fmla="*/ 2 h 7"/>
              </a:gdLst>
              <a:ahLst/>
              <a:cxnLst>
                <a:cxn ang="0">
                  <a:pos x="T0" y="T1"/>
                </a:cxn>
                <a:cxn ang="0">
                  <a:pos x="T2" y="T3"/>
                </a:cxn>
                <a:cxn ang="0">
                  <a:pos x="T4" y="T5"/>
                </a:cxn>
                <a:cxn ang="0">
                  <a:pos x="T6" y="T7"/>
                </a:cxn>
                <a:cxn ang="0">
                  <a:pos x="T8" y="T9"/>
                </a:cxn>
              </a:cxnLst>
              <a:rect l="0" t="0" r="r" b="b"/>
              <a:pathLst>
                <a:path w="3" h="7">
                  <a:moveTo>
                    <a:pt x="0" y="2"/>
                  </a:moveTo>
                  <a:lnTo>
                    <a:pt x="3" y="7"/>
                  </a:lnTo>
                  <a:lnTo>
                    <a:pt x="3" y="0"/>
                  </a:lnTo>
                  <a:lnTo>
                    <a:pt x="3"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0" name="Freeform 347"/>
            <p:cNvSpPr>
              <a:spLocks/>
            </p:cNvSpPr>
            <p:nvPr/>
          </p:nvSpPr>
          <p:spPr bwMode="auto">
            <a:xfrm>
              <a:off x="9942859" y="2741613"/>
              <a:ext cx="214313" cy="563563"/>
            </a:xfrm>
            <a:custGeom>
              <a:avLst/>
              <a:gdLst>
                <a:gd name="T0" fmla="*/ 42 w 57"/>
                <a:gd name="T1" fmla="*/ 81 h 150"/>
                <a:gd name="T2" fmla="*/ 20 w 57"/>
                <a:gd name="T3" fmla="*/ 120 h 150"/>
                <a:gd name="T4" fmla="*/ 0 w 57"/>
                <a:gd name="T5" fmla="*/ 150 h 150"/>
                <a:gd name="T6" fmla="*/ 1 w 57"/>
                <a:gd name="T7" fmla="*/ 150 h 150"/>
                <a:gd name="T8" fmla="*/ 21 w 57"/>
                <a:gd name="T9" fmla="*/ 121 h 150"/>
                <a:gd name="T10" fmla="*/ 44 w 57"/>
                <a:gd name="T11" fmla="*/ 82 h 150"/>
                <a:gd name="T12" fmla="*/ 53 w 57"/>
                <a:gd name="T13" fmla="*/ 56 h 150"/>
                <a:gd name="T14" fmla="*/ 53 w 57"/>
                <a:gd name="T15" fmla="*/ 55 h 150"/>
                <a:gd name="T16" fmla="*/ 53 w 57"/>
                <a:gd name="T17" fmla="*/ 55 h 150"/>
                <a:gd name="T18" fmla="*/ 46 w 57"/>
                <a:gd name="T19" fmla="*/ 0 h 150"/>
                <a:gd name="T20" fmla="*/ 46 w 57"/>
                <a:gd name="T21" fmla="*/ 1 h 150"/>
                <a:gd name="T22" fmla="*/ 45 w 57"/>
                <a:gd name="T23" fmla="*/ 2 h 150"/>
                <a:gd name="T24" fmla="*/ 42 w 57"/>
                <a:gd name="T25" fmla="*/ 8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50">
                  <a:moveTo>
                    <a:pt x="42" y="81"/>
                  </a:moveTo>
                  <a:cubicBezTo>
                    <a:pt x="27" y="109"/>
                    <a:pt x="20" y="120"/>
                    <a:pt x="20" y="120"/>
                  </a:cubicBezTo>
                  <a:cubicBezTo>
                    <a:pt x="0" y="150"/>
                    <a:pt x="0" y="150"/>
                    <a:pt x="0" y="150"/>
                  </a:cubicBezTo>
                  <a:cubicBezTo>
                    <a:pt x="1" y="150"/>
                    <a:pt x="1" y="150"/>
                    <a:pt x="1" y="150"/>
                  </a:cubicBezTo>
                  <a:cubicBezTo>
                    <a:pt x="21" y="121"/>
                    <a:pt x="21" y="121"/>
                    <a:pt x="21" y="121"/>
                  </a:cubicBezTo>
                  <a:cubicBezTo>
                    <a:pt x="21" y="121"/>
                    <a:pt x="29" y="110"/>
                    <a:pt x="44" y="82"/>
                  </a:cubicBezTo>
                  <a:cubicBezTo>
                    <a:pt x="48" y="73"/>
                    <a:pt x="51" y="65"/>
                    <a:pt x="53" y="56"/>
                  </a:cubicBezTo>
                  <a:cubicBezTo>
                    <a:pt x="53" y="56"/>
                    <a:pt x="53" y="56"/>
                    <a:pt x="53" y="55"/>
                  </a:cubicBezTo>
                  <a:cubicBezTo>
                    <a:pt x="53" y="55"/>
                    <a:pt x="53" y="55"/>
                    <a:pt x="53" y="55"/>
                  </a:cubicBezTo>
                  <a:cubicBezTo>
                    <a:pt x="57" y="37"/>
                    <a:pt x="54" y="18"/>
                    <a:pt x="46" y="0"/>
                  </a:cubicBezTo>
                  <a:cubicBezTo>
                    <a:pt x="46" y="1"/>
                    <a:pt x="46" y="1"/>
                    <a:pt x="46" y="1"/>
                  </a:cubicBezTo>
                  <a:cubicBezTo>
                    <a:pt x="45" y="2"/>
                    <a:pt x="45" y="2"/>
                    <a:pt x="45" y="2"/>
                  </a:cubicBezTo>
                  <a:cubicBezTo>
                    <a:pt x="57" y="28"/>
                    <a:pt x="56" y="55"/>
                    <a:pt x="42" y="8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1" name="Freeform 348"/>
            <p:cNvSpPr>
              <a:spLocks/>
            </p:cNvSpPr>
            <p:nvPr/>
          </p:nvSpPr>
          <p:spPr bwMode="auto">
            <a:xfrm>
              <a:off x="10111134" y="2746375"/>
              <a:ext cx="4763" cy="317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2" name="Freeform 349"/>
            <p:cNvSpPr>
              <a:spLocks/>
            </p:cNvSpPr>
            <p:nvPr/>
          </p:nvSpPr>
          <p:spPr bwMode="auto">
            <a:xfrm>
              <a:off x="10074621" y="2949575"/>
              <a:ext cx="104775" cy="355600"/>
            </a:xfrm>
            <a:custGeom>
              <a:avLst/>
              <a:gdLst>
                <a:gd name="T0" fmla="*/ 10 w 28"/>
                <a:gd name="T1" fmla="*/ 80 h 95"/>
                <a:gd name="T2" fmla="*/ 0 w 28"/>
                <a:gd name="T3" fmla="*/ 95 h 95"/>
                <a:gd name="T4" fmla="*/ 2 w 28"/>
                <a:gd name="T5" fmla="*/ 95 h 95"/>
                <a:gd name="T6" fmla="*/ 11 w 28"/>
                <a:gd name="T7" fmla="*/ 81 h 95"/>
                <a:gd name="T8" fmla="*/ 22 w 28"/>
                <a:gd name="T9" fmla="*/ 55 h 95"/>
                <a:gd name="T10" fmla="*/ 22 w 28"/>
                <a:gd name="T11" fmla="*/ 53 h 95"/>
                <a:gd name="T12" fmla="*/ 23 w 28"/>
                <a:gd name="T13" fmla="*/ 52 h 95"/>
                <a:gd name="T14" fmla="*/ 19 w 28"/>
                <a:gd name="T15" fmla="*/ 0 h 95"/>
                <a:gd name="T16" fmla="*/ 18 w 28"/>
                <a:gd name="T17" fmla="*/ 0 h 95"/>
                <a:gd name="T18" fmla="*/ 18 w 28"/>
                <a:gd name="T19" fmla="*/ 1 h 95"/>
                <a:gd name="T20" fmla="*/ 10 w 28"/>
                <a:gd name="T21" fmla="*/ 8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95">
                  <a:moveTo>
                    <a:pt x="10" y="80"/>
                  </a:moveTo>
                  <a:cubicBezTo>
                    <a:pt x="6" y="86"/>
                    <a:pt x="3" y="91"/>
                    <a:pt x="0" y="95"/>
                  </a:cubicBezTo>
                  <a:cubicBezTo>
                    <a:pt x="2" y="95"/>
                    <a:pt x="2" y="95"/>
                    <a:pt x="2" y="95"/>
                  </a:cubicBezTo>
                  <a:cubicBezTo>
                    <a:pt x="5" y="91"/>
                    <a:pt x="8" y="86"/>
                    <a:pt x="11" y="81"/>
                  </a:cubicBezTo>
                  <a:cubicBezTo>
                    <a:pt x="16" y="72"/>
                    <a:pt x="20" y="63"/>
                    <a:pt x="22" y="55"/>
                  </a:cubicBezTo>
                  <a:cubicBezTo>
                    <a:pt x="22" y="53"/>
                    <a:pt x="22" y="53"/>
                    <a:pt x="22" y="53"/>
                  </a:cubicBezTo>
                  <a:cubicBezTo>
                    <a:pt x="23" y="52"/>
                    <a:pt x="23" y="52"/>
                    <a:pt x="23" y="52"/>
                  </a:cubicBezTo>
                  <a:cubicBezTo>
                    <a:pt x="27" y="35"/>
                    <a:pt x="26" y="17"/>
                    <a:pt x="19" y="0"/>
                  </a:cubicBezTo>
                  <a:cubicBezTo>
                    <a:pt x="18" y="0"/>
                    <a:pt x="18" y="0"/>
                    <a:pt x="18" y="0"/>
                  </a:cubicBezTo>
                  <a:cubicBezTo>
                    <a:pt x="18" y="1"/>
                    <a:pt x="18" y="1"/>
                    <a:pt x="18" y="1"/>
                  </a:cubicBezTo>
                  <a:cubicBezTo>
                    <a:pt x="28" y="28"/>
                    <a:pt x="26" y="54"/>
                    <a:pt x="10" y="8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3" name="Freeform 350"/>
            <p:cNvSpPr>
              <a:spLocks/>
            </p:cNvSpPr>
            <p:nvPr/>
          </p:nvSpPr>
          <p:spPr bwMode="auto">
            <a:xfrm>
              <a:off x="10141296" y="2949575"/>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4" name="Freeform 351"/>
            <p:cNvSpPr>
              <a:spLocks/>
            </p:cNvSpPr>
            <p:nvPr/>
          </p:nvSpPr>
          <p:spPr bwMode="auto">
            <a:xfrm>
              <a:off x="10157171" y="3144838"/>
              <a:ext cx="25400" cy="160338"/>
            </a:xfrm>
            <a:custGeom>
              <a:avLst/>
              <a:gdLst>
                <a:gd name="T0" fmla="*/ 3 w 7"/>
                <a:gd name="T1" fmla="*/ 43 h 43"/>
                <a:gd name="T2" fmla="*/ 4 w 7"/>
                <a:gd name="T3" fmla="*/ 43 h 43"/>
                <a:gd name="T4" fmla="*/ 4 w 7"/>
                <a:gd name="T5" fmla="*/ 43 h 43"/>
                <a:gd name="T6" fmla="*/ 1 w 7"/>
                <a:gd name="T7" fmla="*/ 0 h 43"/>
                <a:gd name="T8" fmla="*/ 0 w 7"/>
                <a:gd name="T9" fmla="*/ 3 h 43"/>
                <a:gd name="T10" fmla="*/ 3 w 7"/>
                <a:gd name="T11" fmla="*/ 43 h 43"/>
              </a:gdLst>
              <a:ahLst/>
              <a:cxnLst>
                <a:cxn ang="0">
                  <a:pos x="T0" y="T1"/>
                </a:cxn>
                <a:cxn ang="0">
                  <a:pos x="T2" y="T3"/>
                </a:cxn>
                <a:cxn ang="0">
                  <a:pos x="T4" y="T5"/>
                </a:cxn>
                <a:cxn ang="0">
                  <a:pos x="T6" y="T7"/>
                </a:cxn>
                <a:cxn ang="0">
                  <a:pos x="T8" y="T9"/>
                </a:cxn>
                <a:cxn ang="0">
                  <a:pos x="T10" y="T11"/>
                </a:cxn>
              </a:cxnLst>
              <a:rect l="0" t="0" r="r" b="b"/>
              <a:pathLst>
                <a:path w="7" h="43">
                  <a:moveTo>
                    <a:pt x="3" y="43"/>
                  </a:moveTo>
                  <a:cubicBezTo>
                    <a:pt x="4" y="43"/>
                    <a:pt x="4" y="43"/>
                    <a:pt x="4" y="43"/>
                  </a:cubicBezTo>
                  <a:cubicBezTo>
                    <a:pt x="4" y="43"/>
                    <a:pt x="4" y="43"/>
                    <a:pt x="4" y="43"/>
                  </a:cubicBezTo>
                  <a:cubicBezTo>
                    <a:pt x="7" y="29"/>
                    <a:pt x="6" y="15"/>
                    <a:pt x="1" y="0"/>
                  </a:cubicBezTo>
                  <a:cubicBezTo>
                    <a:pt x="0" y="3"/>
                    <a:pt x="0" y="3"/>
                    <a:pt x="0" y="3"/>
                  </a:cubicBezTo>
                  <a:cubicBezTo>
                    <a:pt x="5" y="17"/>
                    <a:pt x="5" y="30"/>
                    <a:pt x="3" y="43"/>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5" name="Freeform 352"/>
            <p:cNvSpPr>
              <a:spLocks/>
            </p:cNvSpPr>
            <p:nvPr/>
          </p:nvSpPr>
          <p:spPr bwMode="auto">
            <a:xfrm>
              <a:off x="10157171" y="3144838"/>
              <a:ext cx="3175" cy="11113"/>
            </a:xfrm>
            <a:custGeom>
              <a:avLst/>
              <a:gdLst>
                <a:gd name="T0" fmla="*/ 0 w 2"/>
                <a:gd name="T1" fmla="*/ 2 h 7"/>
                <a:gd name="T2" fmla="*/ 0 w 2"/>
                <a:gd name="T3" fmla="*/ 7 h 7"/>
                <a:gd name="T4" fmla="*/ 2 w 2"/>
                <a:gd name="T5" fmla="*/ 0 h 7"/>
                <a:gd name="T6" fmla="*/ 0 w 2"/>
                <a:gd name="T7" fmla="*/ 2 h 7"/>
              </a:gdLst>
              <a:ahLst/>
              <a:cxnLst>
                <a:cxn ang="0">
                  <a:pos x="T0" y="T1"/>
                </a:cxn>
                <a:cxn ang="0">
                  <a:pos x="T2" y="T3"/>
                </a:cxn>
                <a:cxn ang="0">
                  <a:pos x="T4" y="T5"/>
                </a:cxn>
                <a:cxn ang="0">
                  <a:pos x="T6" y="T7"/>
                </a:cxn>
              </a:cxnLst>
              <a:rect l="0" t="0" r="r" b="b"/>
              <a:pathLst>
                <a:path w="2" h="7">
                  <a:moveTo>
                    <a:pt x="0" y="2"/>
                  </a:moveTo>
                  <a:lnTo>
                    <a:pt x="0"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6" name="Freeform 353"/>
            <p:cNvSpPr>
              <a:spLocks/>
            </p:cNvSpPr>
            <p:nvPr/>
          </p:nvSpPr>
          <p:spPr bwMode="auto">
            <a:xfrm>
              <a:off x="9660284" y="2224088"/>
              <a:ext cx="57150" cy="112713"/>
            </a:xfrm>
            <a:custGeom>
              <a:avLst/>
              <a:gdLst>
                <a:gd name="T0" fmla="*/ 2 w 15"/>
                <a:gd name="T1" fmla="*/ 0 h 30"/>
                <a:gd name="T2" fmla="*/ 1 w 15"/>
                <a:gd name="T3" fmla="*/ 0 h 30"/>
                <a:gd name="T4" fmla="*/ 1 w 15"/>
                <a:gd name="T5" fmla="*/ 1 h 30"/>
                <a:gd name="T6" fmla="*/ 0 w 15"/>
                <a:gd name="T7" fmla="*/ 1 h 30"/>
                <a:gd name="T8" fmla="*/ 2 w 15"/>
                <a:gd name="T9" fmla="*/ 7 h 30"/>
                <a:gd name="T10" fmla="*/ 15 w 15"/>
                <a:gd name="T11" fmla="*/ 30 h 30"/>
                <a:gd name="T12" fmla="*/ 15 w 15"/>
                <a:gd name="T13" fmla="*/ 28 h 30"/>
                <a:gd name="T14" fmla="*/ 15 w 15"/>
                <a:gd name="T15" fmla="*/ 27 h 30"/>
                <a:gd name="T16" fmla="*/ 2 w 1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0">
                  <a:moveTo>
                    <a:pt x="2" y="0"/>
                  </a:moveTo>
                  <a:cubicBezTo>
                    <a:pt x="1" y="0"/>
                    <a:pt x="1" y="0"/>
                    <a:pt x="1" y="0"/>
                  </a:cubicBezTo>
                  <a:cubicBezTo>
                    <a:pt x="1" y="1"/>
                    <a:pt x="1" y="1"/>
                    <a:pt x="1" y="1"/>
                  </a:cubicBezTo>
                  <a:cubicBezTo>
                    <a:pt x="0" y="1"/>
                    <a:pt x="0" y="1"/>
                    <a:pt x="0" y="1"/>
                  </a:cubicBezTo>
                  <a:cubicBezTo>
                    <a:pt x="1" y="3"/>
                    <a:pt x="2" y="5"/>
                    <a:pt x="2" y="7"/>
                  </a:cubicBezTo>
                  <a:cubicBezTo>
                    <a:pt x="5" y="14"/>
                    <a:pt x="10" y="23"/>
                    <a:pt x="15" y="30"/>
                  </a:cubicBezTo>
                  <a:cubicBezTo>
                    <a:pt x="15" y="28"/>
                    <a:pt x="15" y="28"/>
                    <a:pt x="15" y="28"/>
                  </a:cubicBezTo>
                  <a:cubicBezTo>
                    <a:pt x="15" y="28"/>
                    <a:pt x="15" y="27"/>
                    <a:pt x="15" y="27"/>
                  </a:cubicBezTo>
                  <a:cubicBezTo>
                    <a:pt x="9" y="18"/>
                    <a:pt x="4" y="10"/>
                    <a:pt x="2"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7" name="Freeform 354"/>
            <p:cNvSpPr>
              <a:spLocks/>
            </p:cNvSpPr>
            <p:nvPr/>
          </p:nvSpPr>
          <p:spPr bwMode="auto">
            <a:xfrm>
              <a:off x="9709496" y="2197100"/>
              <a:ext cx="63500" cy="315913"/>
            </a:xfrm>
            <a:custGeom>
              <a:avLst/>
              <a:gdLst>
                <a:gd name="T0" fmla="*/ 6 w 17"/>
                <a:gd name="T1" fmla="*/ 9 h 84"/>
                <a:gd name="T2" fmla="*/ 8 w 17"/>
                <a:gd name="T3" fmla="*/ 0 h 84"/>
                <a:gd name="T4" fmla="*/ 7 w 17"/>
                <a:gd name="T5" fmla="*/ 0 h 84"/>
                <a:gd name="T6" fmla="*/ 5 w 17"/>
                <a:gd name="T7" fmla="*/ 9 h 84"/>
                <a:gd name="T8" fmla="*/ 2 w 17"/>
                <a:gd name="T9" fmla="*/ 34 h 84"/>
                <a:gd name="T10" fmla="*/ 2 w 17"/>
                <a:gd name="T11" fmla="*/ 35 h 84"/>
                <a:gd name="T12" fmla="*/ 2 w 17"/>
                <a:gd name="T13" fmla="*/ 35 h 84"/>
                <a:gd name="T14" fmla="*/ 6 w 17"/>
                <a:gd name="T15" fmla="*/ 61 h 84"/>
                <a:gd name="T16" fmla="*/ 17 w 17"/>
                <a:gd name="T17" fmla="*/ 84 h 84"/>
                <a:gd name="T18" fmla="*/ 17 w 17"/>
                <a:gd name="T19" fmla="*/ 83 h 84"/>
                <a:gd name="T20" fmla="*/ 17 w 17"/>
                <a:gd name="T21" fmla="*/ 82 h 84"/>
                <a:gd name="T22" fmla="*/ 6 w 17"/>
                <a:gd name="T23"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84">
                  <a:moveTo>
                    <a:pt x="6" y="9"/>
                  </a:moveTo>
                  <a:cubicBezTo>
                    <a:pt x="8" y="0"/>
                    <a:pt x="8" y="0"/>
                    <a:pt x="8" y="0"/>
                  </a:cubicBezTo>
                  <a:cubicBezTo>
                    <a:pt x="7" y="0"/>
                    <a:pt x="7" y="0"/>
                    <a:pt x="7" y="0"/>
                  </a:cubicBezTo>
                  <a:cubicBezTo>
                    <a:pt x="5" y="9"/>
                    <a:pt x="5" y="9"/>
                    <a:pt x="5" y="9"/>
                  </a:cubicBezTo>
                  <a:cubicBezTo>
                    <a:pt x="3" y="17"/>
                    <a:pt x="2" y="26"/>
                    <a:pt x="2" y="34"/>
                  </a:cubicBezTo>
                  <a:cubicBezTo>
                    <a:pt x="2" y="35"/>
                    <a:pt x="2" y="35"/>
                    <a:pt x="2" y="35"/>
                  </a:cubicBezTo>
                  <a:cubicBezTo>
                    <a:pt x="2" y="35"/>
                    <a:pt x="2" y="35"/>
                    <a:pt x="2" y="35"/>
                  </a:cubicBezTo>
                  <a:cubicBezTo>
                    <a:pt x="2" y="44"/>
                    <a:pt x="3" y="53"/>
                    <a:pt x="6" y="61"/>
                  </a:cubicBezTo>
                  <a:cubicBezTo>
                    <a:pt x="8" y="68"/>
                    <a:pt x="12" y="77"/>
                    <a:pt x="17" y="84"/>
                  </a:cubicBezTo>
                  <a:cubicBezTo>
                    <a:pt x="17" y="83"/>
                    <a:pt x="17" y="83"/>
                    <a:pt x="17" y="83"/>
                  </a:cubicBezTo>
                  <a:cubicBezTo>
                    <a:pt x="17" y="82"/>
                    <a:pt x="17" y="82"/>
                    <a:pt x="17" y="82"/>
                  </a:cubicBezTo>
                  <a:cubicBezTo>
                    <a:pt x="3" y="59"/>
                    <a:pt x="0" y="37"/>
                    <a:pt x="6" y="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8" name="Freeform 355"/>
            <p:cNvSpPr>
              <a:spLocks/>
            </p:cNvSpPr>
            <p:nvPr/>
          </p:nvSpPr>
          <p:spPr bwMode="auto">
            <a:xfrm>
              <a:off x="9717434" y="2325688"/>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79" name="Freeform 356"/>
            <p:cNvSpPr>
              <a:spLocks/>
            </p:cNvSpPr>
            <p:nvPr/>
          </p:nvSpPr>
          <p:spPr bwMode="auto">
            <a:xfrm>
              <a:off x="9761884" y="2149475"/>
              <a:ext cx="106363" cy="539750"/>
            </a:xfrm>
            <a:custGeom>
              <a:avLst/>
              <a:gdLst>
                <a:gd name="T0" fmla="*/ 9 w 28"/>
                <a:gd name="T1" fmla="*/ 70 h 144"/>
                <a:gd name="T2" fmla="*/ 21 w 28"/>
                <a:gd name="T3" fmla="*/ 27 h 144"/>
                <a:gd name="T4" fmla="*/ 28 w 28"/>
                <a:gd name="T5" fmla="*/ 0 h 144"/>
                <a:gd name="T6" fmla="*/ 26 w 28"/>
                <a:gd name="T7" fmla="*/ 0 h 144"/>
                <a:gd name="T8" fmla="*/ 20 w 28"/>
                <a:gd name="T9" fmla="*/ 27 h 144"/>
                <a:gd name="T10" fmla="*/ 7 w 28"/>
                <a:gd name="T11" fmla="*/ 69 h 144"/>
                <a:gd name="T12" fmla="*/ 3 w 28"/>
                <a:gd name="T13" fmla="*/ 95 h 144"/>
                <a:gd name="T14" fmla="*/ 3 w 28"/>
                <a:gd name="T15" fmla="*/ 95 h 144"/>
                <a:gd name="T16" fmla="*/ 3 w 28"/>
                <a:gd name="T17" fmla="*/ 96 h 144"/>
                <a:gd name="T18" fmla="*/ 5 w 28"/>
                <a:gd name="T19" fmla="*/ 122 h 144"/>
                <a:gd name="T20" fmla="*/ 14 w 28"/>
                <a:gd name="T21" fmla="*/ 144 h 144"/>
                <a:gd name="T22" fmla="*/ 14 w 28"/>
                <a:gd name="T23" fmla="*/ 142 h 144"/>
                <a:gd name="T24" fmla="*/ 9 w 28"/>
                <a:gd name="T25" fmla="*/ 7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44">
                  <a:moveTo>
                    <a:pt x="9" y="70"/>
                  </a:moveTo>
                  <a:cubicBezTo>
                    <a:pt x="17" y="40"/>
                    <a:pt x="21" y="27"/>
                    <a:pt x="21" y="27"/>
                  </a:cubicBezTo>
                  <a:cubicBezTo>
                    <a:pt x="21" y="27"/>
                    <a:pt x="23" y="19"/>
                    <a:pt x="28" y="0"/>
                  </a:cubicBezTo>
                  <a:cubicBezTo>
                    <a:pt x="26" y="0"/>
                    <a:pt x="26" y="0"/>
                    <a:pt x="26" y="0"/>
                  </a:cubicBezTo>
                  <a:cubicBezTo>
                    <a:pt x="22" y="19"/>
                    <a:pt x="20" y="27"/>
                    <a:pt x="20" y="27"/>
                  </a:cubicBezTo>
                  <a:cubicBezTo>
                    <a:pt x="20" y="27"/>
                    <a:pt x="16" y="40"/>
                    <a:pt x="7" y="69"/>
                  </a:cubicBezTo>
                  <a:cubicBezTo>
                    <a:pt x="5" y="78"/>
                    <a:pt x="3" y="87"/>
                    <a:pt x="3" y="95"/>
                  </a:cubicBezTo>
                  <a:cubicBezTo>
                    <a:pt x="3" y="95"/>
                    <a:pt x="3" y="95"/>
                    <a:pt x="3" y="95"/>
                  </a:cubicBezTo>
                  <a:cubicBezTo>
                    <a:pt x="3" y="96"/>
                    <a:pt x="3" y="96"/>
                    <a:pt x="3" y="96"/>
                  </a:cubicBezTo>
                  <a:cubicBezTo>
                    <a:pt x="2" y="105"/>
                    <a:pt x="3" y="113"/>
                    <a:pt x="5" y="122"/>
                  </a:cubicBezTo>
                  <a:cubicBezTo>
                    <a:pt x="7" y="129"/>
                    <a:pt x="9" y="137"/>
                    <a:pt x="14" y="144"/>
                  </a:cubicBezTo>
                  <a:cubicBezTo>
                    <a:pt x="14" y="142"/>
                    <a:pt x="14" y="142"/>
                    <a:pt x="14" y="142"/>
                  </a:cubicBezTo>
                  <a:cubicBezTo>
                    <a:pt x="2" y="119"/>
                    <a:pt x="0" y="97"/>
                    <a:pt x="9" y="7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0" name="Freeform 357"/>
            <p:cNvSpPr>
              <a:spLocks/>
            </p:cNvSpPr>
            <p:nvPr/>
          </p:nvSpPr>
          <p:spPr bwMode="auto">
            <a:xfrm>
              <a:off x="9772996" y="25050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1" name="Freeform 358"/>
            <p:cNvSpPr>
              <a:spLocks/>
            </p:cNvSpPr>
            <p:nvPr/>
          </p:nvSpPr>
          <p:spPr bwMode="auto">
            <a:xfrm>
              <a:off x="9807921" y="2114550"/>
              <a:ext cx="149225" cy="758825"/>
            </a:xfrm>
            <a:custGeom>
              <a:avLst/>
              <a:gdLst>
                <a:gd name="T0" fmla="*/ 10 w 40"/>
                <a:gd name="T1" fmla="*/ 126 h 202"/>
                <a:gd name="T2" fmla="*/ 24 w 40"/>
                <a:gd name="T3" fmla="*/ 84 h 202"/>
                <a:gd name="T4" fmla="*/ 37 w 40"/>
                <a:gd name="T5" fmla="*/ 40 h 202"/>
                <a:gd name="T6" fmla="*/ 40 w 40"/>
                <a:gd name="T7" fmla="*/ 13 h 202"/>
                <a:gd name="T8" fmla="*/ 39 w 40"/>
                <a:gd name="T9" fmla="*/ 13 h 202"/>
                <a:gd name="T10" fmla="*/ 40 w 40"/>
                <a:gd name="T11" fmla="*/ 12 h 202"/>
                <a:gd name="T12" fmla="*/ 38 w 40"/>
                <a:gd name="T13" fmla="*/ 0 h 202"/>
                <a:gd name="T14" fmla="*/ 38 w 40"/>
                <a:gd name="T15" fmla="*/ 0 h 202"/>
                <a:gd name="T16" fmla="*/ 37 w 40"/>
                <a:gd name="T17" fmla="*/ 1 h 202"/>
                <a:gd name="T18" fmla="*/ 36 w 40"/>
                <a:gd name="T19" fmla="*/ 40 h 202"/>
                <a:gd name="T20" fmla="*/ 23 w 40"/>
                <a:gd name="T21" fmla="*/ 84 h 202"/>
                <a:gd name="T22" fmla="*/ 8 w 40"/>
                <a:gd name="T23" fmla="*/ 125 h 202"/>
                <a:gd name="T24" fmla="*/ 2 w 40"/>
                <a:gd name="T25" fmla="*/ 151 h 202"/>
                <a:gd name="T26" fmla="*/ 3 w 40"/>
                <a:gd name="T27" fmla="*/ 153 h 202"/>
                <a:gd name="T28" fmla="*/ 2 w 40"/>
                <a:gd name="T29" fmla="*/ 154 h 202"/>
                <a:gd name="T30" fmla="*/ 2 w 40"/>
                <a:gd name="T31" fmla="*/ 153 h 202"/>
                <a:gd name="T32" fmla="*/ 2 w 40"/>
                <a:gd name="T33" fmla="*/ 177 h 202"/>
                <a:gd name="T34" fmla="*/ 11 w 40"/>
                <a:gd name="T35" fmla="*/ 202 h 202"/>
                <a:gd name="T36" fmla="*/ 11 w 40"/>
                <a:gd name="T37" fmla="*/ 200 h 202"/>
                <a:gd name="T38" fmla="*/ 11 w 40"/>
                <a:gd name="T39" fmla="*/ 199 h 202"/>
                <a:gd name="T40" fmla="*/ 10 w 40"/>
                <a:gd name="T41" fmla="*/ 1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202">
                  <a:moveTo>
                    <a:pt x="10" y="126"/>
                  </a:moveTo>
                  <a:cubicBezTo>
                    <a:pt x="20" y="97"/>
                    <a:pt x="24" y="84"/>
                    <a:pt x="24" y="84"/>
                  </a:cubicBezTo>
                  <a:cubicBezTo>
                    <a:pt x="24" y="84"/>
                    <a:pt x="29" y="72"/>
                    <a:pt x="37" y="40"/>
                  </a:cubicBezTo>
                  <a:cubicBezTo>
                    <a:pt x="39" y="31"/>
                    <a:pt x="40" y="22"/>
                    <a:pt x="40" y="13"/>
                  </a:cubicBezTo>
                  <a:cubicBezTo>
                    <a:pt x="40" y="13"/>
                    <a:pt x="39" y="13"/>
                    <a:pt x="39" y="13"/>
                  </a:cubicBezTo>
                  <a:cubicBezTo>
                    <a:pt x="40" y="12"/>
                    <a:pt x="40" y="12"/>
                    <a:pt x="40" y="12"/>
                  </a:cubicBezTo>
                  <a:cubicBezTo>
                    <a:pt x="39" y="8"/>
                    <a:pt x="39" y="4"/>
                    <a:pt x="38" y="0"/>
                  </a:cubicBezTo>
                  <a:cubicBezTo>
                    <a:pt x="38" y="0"/>
                    <a:pt x="38" y="0"/>
                    <a:pt x="38" y="0"/>
                  </a:cubicBezTo>
                  <a:cubicBezTo>
                    <a:pt x="37" y="1"/>
                    <a:pt x="37" y="1"/>
                    <a:pt x="37" y="1"/>
                  </a:cubicBezTo>
                  <a:cubicBezTo>
                    <a:pt x="39" y="13"/>
                    <a:pt x="39" y="26"/>
                    <a:pt x="36" y="40"/>
                  </a:cubicBezTo>
                  <a:cubicBezTo>
                    <a:pt x="28" y="71"/>
                    <a:pt x="23" y="83"/>
                    <a:pt x="23" y="84"/>
                  </a:cubicBezTo>
                  <a:cubicBezTo>
                    <a:pt x="23" y="84"/>
                    <a:pt x="19" y="97"/>
                    <a:pt x="8" y="125"/>
                  </a:cubicBezTo>
                  <a:cubicBezTo>
                    <a:pt x="5" y="134"/>
                    <a:pt x="3" y="143"/>
                    <a:pt x="2" y="151"/>
                  </a:cubicBezTo>
                  <a:cubicBezTo>
                    <a:pt x="2" y="152"/>
                    <a:pt x="2" y="152"/>
                    <a:pt x="3" y="153"/>
                  </a:cubicBezTo>
                  <a:cubicBezTo>
                    <a:pt x="2" y="154"/>
                    <a:pt x="2" y="154"/>
                    <a:pt x="2" y="154"/>
                  </a:cubicBezTo>
                  <a:cubicBezTo>
                    <a:pt x="2" y="153"/>
                    <a:pt x="2" y="153"/>
                    <a:pt x="2" y="153"/>
                  </a:cubicBezTo>
                  <a:cubicBezTo>
                    <a:pt x="1" y="162"/>
                    <a:pt x="1" y="169"/>
                    <a:pt x="2" y="177"/>
                  </a:cubicBezTo>
                  <a:cubicBezTo>
                    <a:pt x="4" y="185"/>
                    <a:pt x="7" y="194"/>
                    <a:pt x="11" y="202"/>
                  </a:cubicBezTo>
                  <a:cubicBezTo>
                    <a:pt x="11" y="200"/>
                    <a:pt x="11" y="200"/>
                    <a:pt x="11" y="200"/>
                  </a:cubicBezTo>
                  <a:cubicBezTo>
                    <a:pt x="11" y="200"/>
                    <a:pt x="11" y="200"/>
                    <a:pt x="11" y="199"/>
                  </a:cubicBezTo>
                  <a:cubicBezTo>
                    <a:pt x="0" y="175"/>
                    <a:pt x="0" y="153"/>
                    <a:pt x="10" y="126"/>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2" name="Freeform 359"/>
            <p:cNvSpPr>
              <a:spLocks/>
            </p:cNvSpPr>
            <p:nvPr/>
          </p:nvSpPr>
          <p:spPr bwMode="auto">
            <a:xfrm>
              <a:off x="9814271" y="2682875"/>
              <a:ext cx="4763" cy="11113"/>
            </a:xfrm>
            <a:custGeom>
              <a:avLst/>
              <a:gdLst>
                <a:gd name="T0" fmla="*/ 1 w 1"/>
                <a:gd name="T1" fmla="*/ 2 h 3"/>
                <a:gd name="T2" fmla="*/ 0 w 1"/>
                <a:gd name="T3" fmla="*/ 0 h 3"/>
                <a:gd name="T4" fmla="*/ 0 w 1"/>
                <a:gd name="T5" fmla="*/ 2 h 3"/>
                <a:gd name="T6" fmla="*/ 0 w 1"/>
                <a:gd name="T7" fmla="*/ 3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0" y="1"/>
                    <a:pt x="0" y="1"/>
                    <a:pt x="0" y="0"/>
                  </a:cubicBezTo>
                  <a:cubicBezTo>
                    <a:pt x="0" y="2"/>
                    <a:pt x="0" y="2"/>
                    <a:pt x="0" y="2"/>
                  </a:cubicBezTo>
                  <a:cubicBezTo>
                    <a:pt x="0" y="3"/>
                    <a:pt x="0" y="3"/>
                    <a:pt x="0" y="3"/>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3" name="Freeform 360"/>
            <p:cNvSpPr>
              <a:spLocks/>
            </p:cNvSpPr>
            <p:nvPr/>
          </p:nvSpPr>
          <p:spPr bwMode="auto">
            <a:xfrm>
              <a:off x="9833321" y="2160588"/>
              <a:ext cx="206375" cy="896938"/>
            </a:xfrm>
            <a:custGeom>
              <a:avLst/>
              <a:gdLst>
                <a:gd name="T0" fmla="*/ 9 w 55"/>
                <a:gd name="T1" fmla="*/ 239 h 239"/>
                <a:gd name="T2" fmla="*/ 10 w 55"/>
                <a:gd name="T3" fmla="*/ 238 h 239"/>
                <a:gd name="T4" fmla="*/ 13 w 55"/>
                <a:gd name="T5" fmla="*/ 163 h 239"/>
                <a:gd name="T6" fmla="*/ 30 w 55"/>
                <a:gd name="T7" fmla="*/ 123 h 239"/>
                <a:gd name="T8" fmla="*/ 46 w 55"/>
                <a:gd name="T9" fmla="*/ 80 h 239"/>
                <a:gd name="T10" fmla="*/ 33 w 55"/>
                <a:gd name="T11" fmla="*/ 0 h 239"/>
                <a:gd name="T12" fmla="*/ 33 w 55"/>
                <a:gd name="T13" fmla="*/ 0 h 239"/>
                <a:gd name="T14" fmla="*/ 33 w 55"/>
                <a:gd name="T15" fmla="*/ 1 h 239"/>
                <a:gd name="T16" fmla="*/ 44 w 55"/>
                <a:gd name="T17" fmla="*/ 80 h 239"/>
                <a:gd name="T18" fmla="*/ 29 w 55"/>
                <a:gd name="T19" fmla="*/ 122 h 239"/>
                <a:gd name="T20" fmla="*/ 12 w 55"/>
                <a:gd name="T21" fmla="*/ 163 h 239"/>
                <a:gd name="T22" fmla="*/ 4 w 55"/>
                <a:gd name="T23" fmla="*/ 187 h 239"/>
                <a:gd name="T24" fmla="*/ 4 w 55"/>
                <a:gd name="T25" fmla="*/ 188 h 239"/>
                <a:gd name="T26" fmla="*/ 4 w 55"/>
                <a:gd name="T27" fmla="*/ 188 h 239"/>
                <a:gd name="T28" fmla="*/ 3 w 55"/>
                <a:gd name="T29" fmla="*/ 214 h 239"/>
                <a:gd name="T30" fmla="*/ 9 w 55"/>
                <a:gd name="T31"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239">
                  <a:moveTo>
                    <a:pt x="9" y="239"/>
                  </a:moveTo>
                  <a:cubicBezTo>
                    <a:pt x="10" y="238"/>
                    <a:pt x="10" y="238"/>
                    <a:pt x="10" y="238"/>
                  </a:cubicBezTo>
                  <a:cubicBezTo>
                    <a:pt x="0" y="213"/>
                    <a:pt x="1" y="190"/>
                    <a:pt x="13" y="163"/>
                  </a:cubicBezTo>
                  <a:cubicBezTo>
                    <a:pt x="25" y="135"/>
                    <a:pt x="30" y="123"/>
                    <a:pt x="30" y="123"/>
                  </a:cubicBezTo>
                  <a:cubicBezTo>
                    <a:pt x="30" y="122"/>
                    <a:pt x="36" y="111"/>
                    <a:pt x="46" y="80"/>
                  </a:cubicBezTo>
                  <a:cubicBezTo>
                    <a:pt x="55" y="51"/>
                    <a:pt x="50" y="24"/>
                    <a:pt x="33" y="0"/>
                  </a:cubicBezTo>
                  <a:cubicBezTo>
                    <a:pt x="33" y="0"/>
                    <a:pt x="33" y="0"/>
                    <a:pt x="33" y="0"/>
                  </a:cubicBezTo>
                  <a:cubicBezTo>
                    <a:pt x="33" y="1"/>
                    <a:pt x="33" y="1"/>
                    <a:pt x="33" y="1"/>
                  </a:cubicBezTo>
                  <a:cubicBezTo>
                    <a:pt x="49" y="25"/>
                    <a:pt x="53" y="51"/>
                    <a:pt x="44" y="80"/>
                  </a:cubicBezTo>
                  <a:cubicBezTo>
                    <a:pt x="35" y="110"/>
                    <a:pt x="29" y="122"/>
                    <a:pt x="29" y="122"/>
                  </a:cubicBezTo>
                  <a:cubicBezTo>
                    <a:pt x="29" y="122"/>
                    <a:pt x="24" y="135"/>
                    <a:pt x="12" y="163"/>
                  </a:cubicBezTo>
                  <a:cubicBezTo>
                    <a:pt x="8" y="171"/>
                    <a:pt x="5" y="179"/>
                    <a:pt x="4" y="187"/>
                  </a:cubicBezTo>
                  <a:cubicBezTo>
                    <a:pt x="4" y="188"/>
                    <a:pt x="4" y="188"/>
                    <a:pt x="4" y="188"/>
                  </a:cubicBezTo>
                  <a:cubicBezTo>
                    <a:pt x="4" y="188"/>
                    <a:pt x="4" y="188"/>
                    <a:pt x="4" y="188"/>
                  </a:cubicBezTo>
                  <a:cubicBezTo>
                    <a:pt x="2" y="197"/>
                    <a:pt x="2" y="206"/>
                    <a:pt x="3" y="214"/>
                  </a:cubicBezTo>
                  <a:cubicBezTo>
                    <a:pt x="3" y="222"/>
                    <a:pt x="6" y="231"/>
                    <a:pt x="9" y="239"/>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4" name="Freeform 361"/>
            <p:cNvSpPr>
              <a:spLocks/>
            </p:cNvSpPr>
            <p:nvPr/>
          </p:nvSpPr>
          <p:spPr bwMode="auto">
            <a:xfrm>
              <a:off x="9953971" y="2160588"/>
              <a:ext cx="3175" cy="3175"/>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385" name="Freeform 362"/>
            <p:cNvSpPr>
              <a:spLocks/>
            </p:cNvSpPr>
            <p:nvPr/>
          </p:nvSpPr>
          <p:spPr bwMode="auto">
            <a:xfrm>
              <a:off x="9849196" y="2862263"/>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grpSp>
        <p:nvGrpSpPr>
          <p:cNvPr id="386" name="组合 385"/>
          <p:cNvGrpSpPr/>
          <p:nvPr/>
        </p:nvGrpSpPr>
        <p:grpSpPr>
          <a:xfrm>
            <a:off x="1418515" y="2559816"/>
            <a:ext cx="1145765" cy="607563"/>
            <a:chOff x="1508175" y="3512528"/>
            <a:chExt cx="1917917" cy="1017011"/>
          </a:xfrm>
        </p:grpSpPr>
        <p:sp>
          <p:nvSpPr>
            <p:cNvPr id="387" name="矩形 386"/>
            <p:cNvSpPr/>
            <p:nvPr/>
          </p:nvSpPr>
          <p:spPr>
            <a:xfrm rot="16200000" flipV="1">
              <a:off x="1804316" y="3216389"/>
              <a:ext cx="900000" cy="1492281"/>
            </a:xfrm>
            <a:prstGeom prst="rect">
              <a:avLst/>
            </a:prstGeom>
            <a:solidFill>
              <a:schemeClr val="bg1">
                <a:lumMod val="95000"/>
              </a:schemeClr>
            </a:solidFill>
            <a:ln>
              <a:solidFill>
                <a:schemeClr val="accent4"/>
              </a:solidFill>
            </a:ln>
            <a:effectLst>
              <a:outerShdw blurRad="165100" dist="114300" dir="36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sp>
          <p:nvSpPr>
            <p:cNvPr id="388" name="矩形 387"/>
            <p:cNvSpPr/>
            <p:nvPr/>
          </p:nvSpPr>
          <p:spPr>
            <a:xfrm rot="16200000" flipV="1">
              <a:off x="2438776" y="3850848"/>
              <a:ext cx="900000" cy="223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grpSp>
          <p:nvGrpSpPr>
            <p:cNvPr id="389" name="组合 388"/>
            <p:cNvGrpSpPr>
              <a:grpSpLocks noChangeAspect="1"/>
            </p:cNvGrpSpPr>
            <p:nvPr/>
          </p:nvGrpSpPr>
          <p:grpSpPr>
            <a:xfrm rot="16200000" flipV="1">
              <a:off x="2931912" y="3692528"/>
              <a:ext cx="448359" cy="540000"/>
              <a:chOff x="8762688" y="1983456"/>
              <a:chExt cx="873125" cy="1051581"/>
            </a:xfrm>
          </p:grpSpPr>
          <p:sp>
            <p:nvSpPr>
              <p:cNvPr id="391" name="Freeform 375"/>
              <p:cNvSpPr>
                <a:spLocks/>
              </p:cNvSpPr>
              <p:nvPr/>
            </p:nvSpPr>
            <p:spPr bwMode="auto">
              <a:xfrm>
                <a:off x="8762688" y="2533387"/>
                <a:ext cx="873125" cy="501650"/>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chemeClr val="tx1">
                      <a:lumMod val="50000"/>
                      <a:lumOff val="50000"/>
                    </a:schemeClr>
                  </a:gs>
                  <a:gs pos="16000">
                    <a:schemeClr val="tx1"/>
                  </a:gs>
                </a:gsLst>
                <a:lin ang="16200000" scaled="1"/>
                <a:tileRect/>
              </a:gra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392" name="Freeform 371"/>
              <p:cNvSpPr>
                <a:spLocks/>
              </p:cNvSpPr>
              <p:nvPr/>
            </p:nvSpPr>
            <p:spPr bwMode="auto">
              <a:xfrm>
                <a:off x="8993652" y="1983456"/>
                <a:ext cx="412750" cy="987425"/>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chemeClr val="tx1">
                      <a:lumMod val="65000"/>
                      <a:lumOff val="35000"/>
                    </a:schemeClr>
                  </a:gs>
                  <a:gs pos="0">
                    <a:schemeClr val="tx1">
                      <a:lumMod val="65000"/>
                      <a:lumOff val="35000"/>
                    </a:schemeClr>
                  </a:gs>
                  <a:gs pos="74350">
                    <a:schemeClr val="bg1">
                      <a:lumMod val="85000"/>
                    </a:schemeClr>
                  </a:gs>
                  <a:gs pos="18000">
                    <a:schemeClr val="bg1">
                      <a:lumMod val="85000"/>
                    </a:schemeClr>
                  </a:gs>
                  <a:gs pos="100000">
                    <a:schemeClr val="tx1">
                      <a:lumMod val="65000"/>
                      <a:lumOff val="35000"/>
                    </a:schemeClr>
                  </a:gs>
                </a:gsLst>
                <a:lin ang="0" scaled="1"/>
                <a:tileRect/>
              </a:gra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grpSp>
        <p:sp>
          <p:nvSpPr>
            <p:cNvPr id="390" name="文本框 426"/>
            <p:cNvSpPr txBox="1"/>
            <p:nvPr/>
          </p:nvSpPr>
          <p:spPr>
            <a:xfrm>
              <a:off x="1622092" y="3525128"/>
              <a:ext cx="1183870" cy="1004411"/>
            </a:xfrm>
            <a:prstGeom prst="rect">
              <a:avLst/>
            </a:prstGeom>
            <a:noFill/>
          </p:spPr>
          <p:txBody>
            <a:bodyPr wrap="none" rtlCol="0">
              <a:spAutoFit/>
            </a:bodyPr>
            <a:lstStyle>
              <a:defPPr>
                <a:defRPr lang="zh-CN"/>
              </a:defPPr>
              <a:lvl1pPr>
                <a:defRPr sz="7200">
                  <a:solidFill>
                    <a:schemeClr val="bg1"/>
                  </a:solidFill>
                  <a:latin typeface="Barbatrick" panose="00000400000000000000" pitchFamily="2" charset="0"/>
                  <a:ea typeface="时尚中黑简体" panose="01010104010101010101" pitchFamily="2" charset="-122"/>
                </a:defRPr>
              </a:lvl1pPr>
            </a:lstStyle>
            <a:p>
              <a:r>
                <a:rPr lang="en-US" altLang="zh-CN" sz="3299" b="1" dirty="0">
                  <a:solidFill>
                    <a:schemeClr val="accent4"/>
                  </a:solidFill>
                  <a:latin typeface="微软雅黑" pitchFamily="34" charset="-122"/>
                  <a:ea typeface="微软雅黑" pitchFamily="34" charset="-122"/>
                </a:rPr>
                <a:t>04</a:t>
              </a:r>
              <a:endParaRPr lang="zh-CN" altLang="en-US" sz="3299" b="1" dirty="0">
                <a:solidFill>
                  <a:schemeClr val="accent4"/>
                </a:solidFill>
                <a:latin typeface="微软雅黑" pitchFamily="34" charset="-122"/>
                <a:ea typeface="微软雅黑" pitchFamily="34" charset="-122"/>
              </a:endParaRPr>
            </a:p>
          </p:txBody>
        </p:sp>
      </p:grpSp>
      <p:grpSp>
        <p:nvGrpSpPr>
          <p:cNvPr id="393" name="组合 392"/>
          <p:cNvGrpSpPr/>
          <p:nvPr/>
        </p:nvGrpSpPr>
        <p:grpSpPr>
          <a:xfrm>
            <a:off x="2617548" y="1314979"/>
            <a:ext cx="707245" cy="1145764"/>
            <a:chOff x="5589134" y="1291019"/>
            <a:chExt cx="1183871" cy="1917916"/>
          </a:xfrm>
        </p:grpSpPr>
        <p:sp>
          <p:nvSpPr>
            <p:cNvPr id="394" name="矩形 393"/>
            <p:cNvSpPr/>
            <p:nvPr/>
          </p:nvSpPr>
          <p:spPr>
            <a:xfrm flipV="1">
              <a:off x="5633149" y="1291019"/>
              <a:ext cx="900000" cy="1492281"/>
            </a:xfrm>
            <a:prstGeom prst="rect">
              <a:avLst/>
            </a:prstGeom>
            <a:solidFill>
              <a:schemeClr val="bg1">
                <a:lumMod val="95000"/>
              </a:schemeClr>
            </a:solidFill>
            <a:ln>
              <a:solidFill>
                <a:schemeClr val="accent1"/>
              </a:solidFill>
            </a:ln>
            <a:effectLst>
              <a:outerShdw blurRad="165100" dist="114300" dir="36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sp>
          <p:nvSpPr>
            <p:cNvPr id="395" name="矩形 394"/>
            <p:cNvSpPr/>
            <p:nvPr/>
          </p:nvSpPr>
          <p:spPr>
            <a:xfrm flipV="1">
              <a:off x="5633149" y="2559940"/>
              <a:ext cx="900000" cy="223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grpSp>
          <p:nvGrpSpPr>
            <p:cNvPr id="396" name="组合 395"/>
            <p:cNvGrpSpPr>
              <a:grpSpLocks noChangeAspect="1"/>
            </p:cNvGrpSpPr>
            <p:nvPr/>
          </p:nvGrpSpPr>
          <p:grpSpPr>
            <a:xfrm flipV="1">
              <a:off x="5858970" y="2668935"/>
              <a:ext cx="448358" cy="540000"/>
              <a:chOff x="8762688" y="1983456"/>
              <a:chExt cx="873125" cy="1051581"/>
            </a:xfrm>
          </p:grpSpPr>
          <p:sp>
            <p:nvSpPr>
              <p:cNvPr id="398" name="Freeform 375"/>
              <p:cNvSpPr>
                <a:spLocks/>
              </p:cNvSpPr>
              <p:nvPr/>
            </p:nvSpPr>
            <p:spPr bwMode="auto">
              <a:xfrm>
                <a:off x="8762688" y="2533387"/>
                <a:ext cx="873125" cy="501650"/>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chemeClr val="tx1">
                      <a:lumMod val="50000"/>
                      <a:lumOff val="50000"/>
                    </a:schemeClr>
                  </a:gs>
                  <a:gs pos="16000">
                    <a:schemeClr val="tx1"/>
                  </a:gs>
                </a:gsLst>
                <a:lin ang="16200000" scaled="1"/>
                <a:tileRect/>
              </a:gra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399" name="Freeform 371"/>
              <p:cNvSpPr>
                <a:spLocks/>
              </p:cNvSpPr>
              <p:nvPr/>
            </p:nvSpPr>
            <p:spPr bwMode="auto">
              <a:xfrm>
                <a:off x="8993652" y="1983456"/>
                <a:ext cx="412750" cy="987425"/>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chemeClr val="tx1">
                      <a:lumMod val="65000"/>
                      <a:lumOff val="35000"/>
                    </a:schemeClr>
                  </a:gs>
                  <a:gs pos="0">
                    <a:schemeClr val="tx1">
                      <a:lumMod val="65000"/>
                      <a:lumOff val="35000"/>
                    </a:schemeClr>
                  </a:gs>
                  <a:gs pos="74350">
                    <a:schemeClr val="bg1">
                      <a:lumMod val="85000"/>
                    </a:schemeClr>
                  </a:gs>
                  <a:gs pos="18000">
                    <a:schemeClr val="bg1">
                      <a:lumMod val="85000"/>
                    </a:schemeClr>
                  </a:gs>
                  <a:gs pos="100000">
                    <a:schemeClr val="tx1">
                      <a:lumMod val="65000"/>
                      <a:lumOff val="35000"/>
                    </a:schemeClr>
                  </a:gs>
                </a:gsLst>
                <a:lin ang="0" scaled="1"/>
                <a:tileRect/>
              </a:gra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grpSp>
        <p:sp>
          <p:nvSpPr>
            <p:cNvPr id="397" name="文本框 434"/>
            <p:cNvSpPr txBox="1"/>
            <p:nvPr/>
          </p:nvSpPr>
          <p:spPr>
            <a:xfrm>
              <a:off x="5589134" y="1461154"/>
              <a:ext cx="1183871" cy="1004412"/>
            </a:xfrm>
            <a:prstGeom prst="rect">
              <a:avLst/>
            </a:prstGeom>
            <a:noFill/>
          </p:spPr>
          <p:txBody>
            <a:bodyPr wrap="none" rtlCol="0">
              <a:spAutoFit/>
            </a:bodyPr>
            <a:lstStyle>
              <a:defPPr>
                <a:defRPr lang="zh-CN"/>
              </a:defPPr>
              <a:lvl1pPr>
                <a:defRPr sz="7200">
                  <a:solidFill>
                    <a:schemeClr val="bg1"/>
                  </a:solidFill>
                  <a:latin typeface="Barbatrick" panose="00000400000000000000" pitchFamily="2" charset="0"/>
                  <a:ea typeface="时尚中黑简体" panose="01010104010101010101" pitchFamily="2" charset="-122"/>
                </a:defRPr>
              </a:lvl1pPr>
            </a:lstStyle>
            <a:p>
              <a:r>
                <a:rPr lang="en-US" altLang="zh-CN" sz="3299" b="1" dirty="0">
                  <a:solidFill>
                    <a:schemeClr val="accent1"/>
                  </a:solidFill>
                  <a:latin typeface="微软雅黑" pitchFamily="34" charset="-122"/>
                  <a:ea typeface="微软雅黑" pitchFamily="34" charset="-122"/>
                </a:rPr>
                <a:t>01</a:t>
              </a:r>
              <a:endParaRPr lang="zh-CN" altLang="en-US" sz="3299" b="1" dirty="0">
                <a:solidFill>
                  <a:schemeClr val="accent1"/>
                </a:solidFill>
                <a:latin typeface="微软雅黑" pitchFamily="34" charset="-122"/>
                <a:ea typeface="微软雅黑" pitchFamily="34" charset="-122"/>
              </a:endParaRPr>
            </a:p>
          </p:txBody>
        </p:sp>
      </p:grpSp>
      <p:grpSp>
        <p:nvGrpSpPr>
          <p:cNvPr id="400" name="组合 399"/>
          <p:cNvGrpSpPr/>
          <p:nvPr/>
        </p:nvGrpSpPr>
        <p:grpSpPr>
          <a:xfrm>
            <a:off x="3280580" y="2559816"/>
            <a:ext cx="1183319" cy="610467"/>
            <a:chOff x="4625118" y="3512528"/>
            <a:chExt cx="1980780" cy="1021872"/>
          </a:xfrm>
        </p:grpSpPr>
        <p:sp>
          <p:nvSpPr>
            <p:cNvPr id="401" name="矩形 400"/>
            <p:cNvSpPr/>
            <p:nvPr/>
          </p:nvSpPr>
          <p:spPr>
            <a:xfrm rot="5400000" flipV="1">
              <a:off x="5346894" y="3216389"/>
              <a:ext cx="900000" cy="1492281"/>
            </a:xfrm>
            <a:prstGeom prst="rect">
              <a:avLst/>
            </a:prstGeom>
            <a:solidFill>
              <a:schemeClr val="bg1">
                <a:lumMod val="95000"/>
              </a:schemeClr>
            </a:solidFill>
            <a:ln>
              <a:solidFill>
                <a:schemeClr val="accent2"/>
              </a:solidFill>
            </a:ln>
            <a:effectLst>
              <a:outerShdw blurRad="165100" dist="114300" dir="36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sp>
          <p:nvSpPr>
            <p:cNvPr id="402" name="矩形 401"/>
            <p:cNvSpPr/>
            <p:nvPr/>
          </p:nvSpPr>
          <p:spPr>
            <a:xfrm rot="5400000" flipV="1">
              <a:off x="4712432" y="3850848"/>
              <a:ext cx="900000" cy="22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grpSp>
          <p:nvGrpSpPr>
            <p:cNvPr id="403" name="组合 402"/>
            <p:cNvGrpSpPr>
              <a:grpSpLocks noChangeAspect="1"/>
            </p:cNvGrpSpPr>
            <p:nvPr/>
          </p:nvGrpSpPr>
          <p:grpSpPr>
            <a:xfrm rot="5400000" flipV="1">
              <a:off x="4670938" y="3692528"/>
              <a:ext cx="448359" cy="540000"/>
              <a:chOff x="8762688" y="1983456"/>
              <a:chExt cx="873125" cy="1051581"/>
            </a:xfrm>
          </p:grpSpPr>
          <p:sp>
            <p:nvSpPr>
              <p:cNvPr id="405" name="Freeform 375"/>
              <p:cNvSpPr>
                <a:spLocks/>
              </p:cNvSpPr>
              <p:nvPr/>
            </p:nvSpPr>
            <p:spPr bwMode="auto">
              <a:xfrm>
                <a:off x="8762688" y="2533387"/>
                <a:ext cx="873125" cy="501650"/>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chemeClr val="tx1">
                      <a:lumMod val="50000"/>
                      <a:lumOff val="50000"/>
                    </a:schemeClr>
                  </a:gs>
                  <a:gs pos="16000">
                    <a:schemeClr val="tx1"/>
                  </a:gs>
                </a:gsLst>
                <a:lin ang="16200000" scaled="1"/>
                <a:tileRect/>
              </a:gra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406" name="Freeform 371"/>
              <p:cNvSpPr>
                <a:spLocks/>
              </p:cNvSpPr>
              <p:nvPr/>
            </p:nvSpPr>
            <p:spPr bwMode="auto">
              <a:xfrm>
                <a:off x="8993652" y="1983456"/>
                <a:ext cx="412750" cy="987425"/>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chemeClr val="tx1">
                      <a:lumMod val="65000"/>
                      <a:lumOff val="35000"/>
                    </a:schemeClr>
                  </a:gs>
                  <a:gs pos="0">
                    <a:schemeClr val="tx1">
                      <a:lumMod val="65000"/>
                      <a:lumOff val="35000"/>
                    </a:schemeClr>
                  </a:gs>
                  <a:gs pos="74350">
                    <a:schemeClr val="bg1">
                      <a:lumMod val="85000"/>
                    </a:schemeClr>
                  </a:gs>
                  <a:gs pos="18000">
                    <a:schemeClr val="bg1">
                      <a:lumMod val="85000"/>
                    </a:schemeClr>
                  </a:gs>
                  <a:gs pos="100000">
                    <a:schemeClr val="tx1">
                      <a:lumMod val="65000"/>
                      <a:lumOff val="35000"/>
                    </a:schemeClr>
                  </a:gs>
                </a:gsLst>
                <a:lin ang="0" scaled="1"/>
                <a:tileRect/>
              </a:gra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grpSp>
        <p:sp>
          <p:nvSpPr>
            <p:cNvPr id="404" name="文本框 442"/>
            <p:cNvSpPr txBox="1"/>
            <p:nvPr/>
          </p:nvSpPr>
          <p:spPr>
            <a:xfrm>
              <a:off x="5422027" y="3529989"/>
              <a:ext cx="1183871" cy="1004411"/>
            </a:xfrm>
            <a:prstGeom prst="rect">
              <a:avLst/>
            </a:prstGeom>
            <a:noFill/>
          </p:spPr>
          <p:txBody>
            <a:bodyPr wrap="none" rtlCol="0">
              <a:spAutoFit/>
            </a:bodyPr>
            <a:lstStyle>
              <a:defPPr>
                <a:defRPr lang="zh-CN"/>
              </a:defPPr>
              <a:lvl1pPr>
                <a:defRPr sz="7200">
                  <a:solidFill>
                    <a:schemeClr val="bg1"/>
                  </a:solidFill>
                  <a:latin typeface="Barbatrick" panose="00000400000000000000" pitchFamily="2" charset="0"/>
                  <a:ea typeface="时尚中黑简体" panose="01010104010101010101" pitchFamily="2" charset="-122"/>
                </a:defRPr>
              </a:lvl1pPr>
            </a:lstStyle>
            <a:p>
              <a:r>
                <a:rPr lang="en-US" altLang="zh-CN" sz="3299" b="1" dirty="0">
                  <a:solidFill>
                    <a:schemeClr val="accent2"/>
                  </a:solidFill>
                  <a:latin typeface="微软雅黑" pitchFamily="34" charset="-122"/>
                  <a:ea typeface="微软雅黑" pitchFamily="34" charset="-122"/>
                </a:rPr>
                <a:t>02</a:t>
              </a:r>
              <a:endParaRPr lang="zh-CN" altLang="en-US" sz="3299" b="1" dirty="0">
                <a:solidFill>
                  <a:schemeClr val="accent2"/>
                </a:solidFill>
                <a:latin typeface="微软雅黑" pitchFamily="34" charset="-122"/>
                <a:ea typeface="微软雅黑" pitchFamily="34" charset="-122"/>
              </a:endParaRPr>
            </a:p>
          </p:txBody>
        </p:sp>
      </p:grpSp>
      <p:grpSp>
        <p:nvGrpSpPr>
          <p:cNvPr id="407" name="组合 406"/>
          <p:cNvGrpSpPr/>
          <p:nvPr/>
        </p:nvGrpSpPr>
        <p:grpSpPr>
          <a:xfrm>
            <a:off x="2623356" y="3196552"/>
            <a:ext cx="707245" cy="1145766"/>
            <a:chOff x="3524981" y="4578370"/>
            <a:chExt cx="1183870" cy="1917918"/>
          </a:xfrm>
        </p:grpSpPr>
        <p:sp>
          <p:nvSpPr>
            <p:cNvPr id="408" name="矩形 407"/>
            <p:cNvSpPr/>
            <p:nvPr/>
          </p:nvSpPr>
          <p:spPr>
            <a:xfrm rot="10800000" flipV="1">
              <a:off x="3559275" y="5004007"/>
              <a:ext cx="900000" cy="1492281"/>
            </a:xfrm>
            <a:prstGeom prst="rect">
              <a:avLst/>
            </a:prstGeom>
            <a:solidFill>
              <a:schemeClr val="bg1">
                <a:lumMod val="95000"/>
              </a:schemeClr>
            </a:solidFill>
            <a:ln>
              <a:solidFill>
                <a:schemeClr val="accent3"/>
              </a:solidFill>
            </a:ln>
            <a:effectLst>
              <a:outerShdw blurRad="165100" dist="114300" dir="36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sp>
          <p:nvSpPr>
            <p:cNvPr id="409" name="矩形 408"/>
            <p:cNvSpPr/>
            <p:nvPr/>
          </p:nvSpPr>
          <p:spPr>
            <a:xfrm rot="10800000" flipV="1">
              <a:off x="3559275" y="5004006"/>
              <a:ext cx="900000" cy="22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787"/>
            </a:p>
          </p:txBody>
        </p:sp>
        <p:grpSp>
          <p:nvGrpSpPr>
            <p:cNvPr id="410" name="组合 409"/>
            <p:cNvGrpSpPr>
              <a:grpSpLocks noChangeAspect="1"/>
            </p:cNvGrpSpPr>
            <p:nvPr/>
          </p:nvGrpSpPr>
          <p:grpSpPr>
            <a:xfrm rot="10800000" flipV="1">
              <a:off x="3785097" y="4578370"/>
              <a:ext cx="448359" cy="540000"/>
              <a:chOff x="8762688" y="1983456"/>
              <a:chExt cx="873125" cy="1051581"/>
            </a:xfrm>
          </p:grpSpPr>
          <p:sp>
            <p:nvSpPr>
              <p:cNvPr id="412" name="Freeform 375"/>
              <p:cNvSpPr>
                <a:spLocks/>
              </p:cNvSpPr>
              <p:nvPr/>
            </p:nvSpPr>
            <p:spPr bwMode="auto">
              <a:xfrm>
                <a:off x="8762688" y="2533387"/>
                <a:ext cx="873125" cy="501650"/>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chemeClr val="tx1">
                      <a:lumMod val="50000"/>
                      <a:lumOff val="50000"/>
                    </a:schemeClr>
                  </a:gs>
                  <a:gs pos="16000">
                    <a:schemeClr val="tx1"/>
                  </a:gs>
                </a:gsLst>
                <a:lin ang="16200000" scaled="1"/>
                <a:tileRect/>
              </a:gra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413" name="Freeform 371"/>
              <p:cNvSpPr>
                <a:spLocks/>
              </p:cNvSpPr>
              <p:nvPr/>
            </p:nvSpPr>
            <p:spPr bwMode="auto">
              <a:xfrm>
                <a:off x="8993652" y="1983456"/>
                <a:ext cx="412750" cy="987425"/>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chemeClr val="tx1">
                      <a:lumMod val="65000"/>
                      <a:lumOff val="35000"/>
                    </a:schemeClr>
                  </a:gs>
                  <a:gs pos="0">
                    <a:schemeClr val="tx1">
                      <a:lumMod val="65000"/>
                      <a:lumOff val="35000"/>
                    </a:schemeClr>
                  </a:gs>
                  <a:gs pos="74350">
                    <a:schemeClr val="bg1">
                      <a:lumMod val="85000"/>
                    </a:schemeClr>
                  </a:gs>
                  <a:gs pos="18000">
                    <a:schemeClr val="bg1">
                      <a:lumMod val="85000"/>
                    </a:schemeClr>
                  </a:gs>
                  <a:gs pos="100000">
                    <a:schemeClr val="tx1">
                      <a:lumMod val="65000"/>
                      <a:lumOff val="35000"/>
                    </a:schemeClr>
                  </a:gs>
                </a:gsLst>
                <a:lin ang="0" scaled="1"/>
                <a:tileRect/>
              </a:gradFill>
              <a:ln w="14288"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787"/>
              </a:p>
            </p:txBody>
          </p:sp>
        </p:grpSp>
        <p:sp>
          <p:nvSpPr>
            <p:cNvPr id="411" name="文本框 450"/>
            <p:cNvSpPr txBox="1"/>
            <p:nvPr/>
          </p:nvSpPr>
          <p:spPr>
            <a:xfrm>
              <a:off x="3524981" y="5398667"/>
              <a:ext cx="1183870" cy="1004411"/>
            </a:xfrm>
            <a:prstGeom prst="rect">
              <a:avLst/>
            </a:prstGeom>
            <a:noFill/>
          </p:spPr>
          <p:txBody>
            <a:bodyPr wrap="none" rtlCol="0">
              <a:spAutoFit/>
            </a:bodyPr>
            <a:lstStyle>
              <a:defPPr>
                <a:defRPr lang="zh-CN"/>
              </a:defPPr>
              <a:lvl1pPr>
                <a:defRPr sz="7200">
                  <a:solidFill>
                    <a:schemeClr val="bg1"/>
                  </a:solidFill>
                  <a:latin typeface="Barbatrick" panose="00000400000000000000" pitchFamily="2" charset="0"/>
                  <a:ea typeface="时尚中黑简体" panose="01010104010101010101" pitchFamily="2" charset="-122"/>
                </a:defRPr>
              </a:lvl1pPr>
            </a:lstStyle>
            <a:p>
              <a:r>
                <a:rPr lang="en-US" altLang="zh-CN" sz="3299" b="1" dirty="0">
                  <a:solidFill>
                    <a:schemeClr val="accent3"/>
                  </a:solidFill>
                  <a:latin typeface="微软雅黑" pitchFamily="34" charset="-122"/>
                  <a:ea typeface="微软雅黑" pitchFamily="34" charset="-122"/>
                </a:rPr>
                <a:t>03</a:t>
              </a:r>
              <a:endParaRPr lang="zh-CN" altLang="en-US" sz="3299" b="1" dirty="0">
                <a:solidFill>
                  <a:schemeClr val="accent3"/>
                </a:solidFill>
                <a:latin typeface="微软雅黑" pitchFamily="34" charset="-122"/>
                <a:ea typeface="微软雅黑" pitchFamily="34" charset="-122"/>
              </a:endParaRPr>
            </a:p>
          </p:txBody>
        </p:sp>
      </p:grpSp>
      <p:grpSp>
        <p:nvGrpSpPr>
          <p:cNvPr id="414" name="组合 413"/>
          <p:cNvGrpSpPr/>
          <p:nvPr/>
        </p:nvGrpSpPr>
        <p:grpSpPr>
          <a:xfrm>
            <a:off x="3665118" y="3570614"/>
            <a:ext cx="1964868" cy="726452"/>
            <a:chOff x="8641357" y="2133650"/>
            <a:chExt cx="2620431" cy="968827"/>
          </a:xfrm>
        </p:grpSpPr>
        <p:sp>
          <p:nvSpPr>
            <p:cNvPr id="415" name="TextBox 414"/>
            <p:cNvSpPr txBox="1"/>
            <p:nvPr/>
          </p:nvSpPr>
          <p:spPr>
            <a:xfrm>
              <a:off x="8785373" y="2466257"/>
              <a:ext cx="2133944" cy="63622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16"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C00000"/>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17" name="TextBox 416"/>
            <p:cNvSpPr txBox="1"/>
            <p:nvPr/>
          </p:nvSpPr>
          <p:spPr>
            <a:xfrm>
              <a:off x="8784483" y="2133650"/>
              <a:ext cx="2477305" cy="430986"/>
            </a:xfrm>
            <a:prstGeom prst="rect">
              <a:avLst/>
            </a:prstGeom>
            <a:noFill/>
          </p:spPr>
          <p:txBody>
            <a:bodyPr wrap="square" rtlCol="0">
              <a:spAutoFit/>
            </a:bodyPr>
            <a:lstStyle/>
            <a:p>
              <a:r>
                <a:rPr lang="zh-CN" altLang="en-US" sz="1500" dirty="0">
                  <a:solidFill>
                    <a:srgbClr val="C00000"/>
                  </a:solidFill>
                  <a:latin typeface="微软雅黑" pitchFamily="34" charset="-122"/>
                  <a:ea typeface="微软雅黑" pitchFamily="34" charset="-122"/>
                </a:rPr>
                <a:t>人员工资费用</a:t>
              </a:r>
              <a:endParaRPr lang="zh-CN" altLang="zh-CN" sz="1500" dirty="0">
                <a:solidFill>
                  <a:srgbClr val="C00000"/>
                </a:solidFill>
                <a:latin typeface="微软雅黑" pitchFamily="34" charset="-122"/>
                <a:ea typeface="微软雅黑" pitchFamily="34" charset="-122"/>
              </a:endParaRPr>
            </a:p>
          </p:txBody>
        </p:sp>
      </p:grpSp>
      <p:grpSp>
        <p:nvGrpSpPr>
          <p:cNvPr id="418" name="组合 417"/>
          <p:cNvGrpSpPr/>
          <p:nvPr/>
        </p:nvGrpSpPr>
        <p:grpSpPr>
          <a:xfrm>
            <a:off x="915087" y="3618353"/>
            <a:ext cx="1964868" cy="755019"/>
            <a:chOff x="8641357" y="2133650"/>
            <a:chExt cx="2620431" cy="1006925"/>
          </a:xfrm>
        </p:grpSpPr>
        <p:sp>
          <p:nvSpPr>
            <p:cNvPr id="419" name="TextBox 418"/>
            <p:cNvSpPr txBox="1"/>
            <p:nvPr/>
          </p:nvSpPr>
          <p:spPr>
            <a:xfrm>
              <a:off x="8785373" y="250435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2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75000"/>
                <a:lumOff val="2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21" name="TextBox 420"/>
            <p:cNvSpPr txBox="1"/>
            <p:nvPr/>
          </p:nvSpPr>
          <p:spPr>
            <a:xfrm>
              <a:off x="8784483" y="2133650"/>
              <a:ext cx="2477305" cy="430986"/>
            </a:xfrm>
            <a:prstGeom prst="rect">
              <a:avLst/>
            </a:prstGeom>
            <a:noFill/>
          </p:spPr>
          <p:txBody>
            <a:bodyPr wrap="square" rtlCol="0">
              <a:spAutoFit/>
            </a:bodyPr>
            <a:lstStyle/>
            <a:p>
              <a:r>
                <a:rPr lang="zh-CN" altLang="en-US" sz="1500" dirty="0">
                  <a:solidFill>
                    <a:schemeClr val="bg2">
                      <a:lumMod val="25000"/>
                    </a:schemeClr>
                  </a:solidFill>
                  <a:latin typeface="微软雅黑" pitchFamily="34" charset="-122"/>
                  <a:ea typeface="微软雅黑" pitchFamily="34" charset="-122"/>
                </a:rPr>
                <a:t>公司门店费用</a:t>
              </a:r>
              <a:endParaRPr lang="zh-CN" altLang="zh-CN" sz="1500" dirty="0">
                <a:solidFill>
                  <a:schemeClr val="bg2">
                    <a:lumMod val="25000"/>
                  </a:schemeClr>
                </a:solidFill>
                <a:latin typeface="微软雅黑" pitchFamily="34" charset="-122"/>
                <a:ea typeface="微软雅黑" pitchFamily="34" charset="-122"/>
              </a:endParaRPr>
            </a:p>
          </p:txBody>
        </p:sp>
      </p:grpSp>
      <p:grpSp>
        <p:nvGrpSpPr>
          <p:cNvPr id="422" name="组合 421"/>
          <p:cNvGrpSpPr/>
          <p:nvPr/>
        </p:nvGrpSpPr>
        <p:grpSpPr>
          <a:xfrm>
            <a:off x="957329" y="1416618"/>
            <a:ext cx="1964868" cy="769303"/>
            <a:chOff x="8641357" y="2133650"/>
            <a:chExt cx="2620431" cy="1025975"/>
          </a:xfrm>
        </p:grpSpPr>
        <p:sp>
          <p:nvSpPr>
            <p:cNvPr id="423" name="TextBox 422"/>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2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9999"/>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25" name="TextBox 424"/>
            <p:cNvSpPr txBox="1"/>
            <p:nvPr/>
          </p:nvSpPr>
          <p:spPr>
            <a:xfrm>
              <a:off x="8784483" y="2133650"/>
              <a:ext cx="2477305" cy="430987"/>
            </a:xfrm>
            <a:prstGeom prst="rect">
              <a:avLst/>
            </a:prstGeom>
            <a:noFill/>
          </p:spPr>
          <p:txBody>
            <a:bodyPr wrap="square" rtlCol="0">
              <a:spAutoFit/>
            </a:bodyPr>
            <a:lstStyle/>
            <a:p>
              <a:r>
                <a:rPr lang="zh-CN" altLang="en-US" sz="1500" dirty="0">
                  <a:solidFill>
                    <a:srgbClr val="009999"/>
                  </a:solidFill>
                  <a:latin typeface="微软雅黑" pitchFamily="34" charset="-122"/>
                  <a:ea typeface="微软雅黑" pitchFamily="34" charset="-122"/>
                </a:rPr>
                <a:t>运输产生费用</a:t>
              </a:r>
              <a:endParaRPr lang="zh-CN" altLang="zh-CN" sz="1500" dirty="0">
                <a:solidFill>
                  <a:srgbClr val="009999"/>
                </a:solidFill>
                <a:latin typeface="微软雅黑" pitchFamily="34" charset="-122"/>
                <a:ea typeface="微软雅黑" pitchFamily="34" charset="-122"/>
              </a:endParaRPr>
            </a:p>
          </p:txBody>
        </p:sp>
      </p:grpSp>
      <p:grpSp>
        <p:nvGrpSpPr>
          <p:cNvPr id="426" name="组合 425"/>
          <p:cNvGrpSpPr/>
          <p:nvPr/>
        </p:nvGrpSpPr>
        <p:grpSpPr>
          <a:xfrm>
            <a:off x="3432037" y="1462890"/>
            <a:ext cx="1964868" cy="769303"/>
            <a:chOff x="8641357" y="2133650"/>
            <a:chExt cx="2620431" cy="1025975"/>
          </a:xfrm>
        </p:grpSpPr>
        <p:sp>
          <p:nvSpPr>
            <p:cNvPr id="427" name="TextBox 426"/>
            <p:cNvSpPr txBox="1"/>
            <p:nvPr/>
          </p:nvSpPr>
          <p:spPr>
            <a:xfrm>
              <a:off x="8785373" y="2523406"/>
              <a:ext cx="2133944" cy="63621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2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4">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29" name="TextBox 428"/>
            <p:cNvSpPr txBox="1"/>
            <p:nvPr/>
          </p:nvSpPr>
          <p:spPr>
            <a:xfrm>
              <a:off x="8784483" y="2133650"/>
              <a:ext cx="2477305" cy="430987"/>
            </a:xfrm>
            <a:prstGeom prst="rect">
              <a:avLst/>
            </a:prstGeom>
            <a:noFill/>
          </p:spPr>
          <p:txBody>
            <a:bodyPr wrap="square" rtlCol="0">
              <a:spAutoFit/>
            </a:bodyPr>
            <a:lstStyle/>
            <a:p>
              <a:r>
                <a:rPr lang="zh-CN" altLang="en-US" sz="1500" dirty="0">
                  <a:solidFill>
                    <a:schemeClr val="accent4">
                      <a:lumMod val="75000"/>
                    </a:schemeClr>
                  </a:solidFill>
                  <a:latin typeface="微软雅黑" pitchFamily="34" charset="-122"/>
                  <a:ea typeface="微软雅黑" pitchFamily="34" charset="-122"/>
                </a:rPr>
                <a:t>产品原料费用</a:t>
              </a:r>
              <a:endParaRPr lang="zh-CN" altLang="zh-CN" sz="1500" dirty="0">
                <a:solidFill>
                  <a:schemeClr val="accent4">
                    <a:lumMod val="75000"/>
                  </a:schemeClr>
                </a:solidFill>
                <a:latin typeface="微软雅黑" pitchFamily="34" charset="-122"/>
                <a:ea typeface="微软雅黑" pitchFamily="34" charset="-122"/>
              </a:endParaRPr>
            </a:p>
          </p:txBody>
        </p:sp>
      </p:grpSp>
      <p:sp>
        <p:nvSpPr>
          <p:cNvPr id="430" name="Freeform 512"/>
          <p:cNvSpPr>
            <a:spLocks/>
          </p:cNvSpPr>
          <p:nvPr/>
        </p:nvSpPr>
        <p:spPr bwMode="auto">
          <a:xfrm>
            <a:off x="5948580" y="1452403"/>
            <a:ext cx="88845"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chemeClr val="tx1">
                  <a:lumMod val="75000"/>
                  <a:lumOff val="25000"/>
                </a:schemeClr>
              </a:solidFill>
            </a:endParaRPr>
          </a:p>
        </p:txBody>
      </p:sp>
      <p:sp>
        <p:nvSpPr>
          <p:cNvPr id="431" name="TextBox 430"/>
          <p:cNvSpPr txBox="1"/>
          <p:nvPr/>
        </p:nvSpPr>
        <p:spPr>
          <a:xfrm>
            <a:off x="6055899" y="1381468"/>
            <a:ext cx="1857549" cy="369332"/>
          </a:xfrm>
          <a:prstGeom prst="rect">
            <a:avLst/>
          </a:prstGeom>
          <a:noFill/>
        </p:spPr>
        <p:txBody>
          <a:bodyPr wrap="square" rtlCol="0">
            <a:spAutoFit/>
          </a:bodyPr>
          <a:lstStyle/>
          <a:p>
            <a:r>
              <a:rPr lang="zh-CN" altLang="en-US" sz="1800" dirty="0">
                <a:solidFill>
                  <a:schemeClr val="tx1">
                    <a:lumMod val="75000"/>
                    <a:lumOff val="25000"/>
                  </a:schemeClr>
                </a:solidFill>
                <a:latin typeface="微软雅黑" pitchFamily="34" charset="-122"/>
                <a:ea typeface="微软雅黑" pitchFamily="34" charset="-122"/>
              </a:rPr>
              <a:t>点击输入小标题</a:t>
            </a:r>
            <a:endParaRPr lang="zh-CN" altLang="zh-CN" sz="1800" dirty="0">
              <a:solidFill>
                <a:schemeClr val="tx1">
                  <a:lumMod val="75000"/>
                  <a:lumOff val="25000"/>
                </a:schemeClr>
              </a:solidFill>
              <a:latin typeface="微软雅黑" pitchFamily="34" charset="-122"/>
              <a:ea typeface="微软雅黑" pitchFamily="34" charset="-122"/>
            </a:endParaRPr>
          </a:p>
        </p:txBody>
      </p:sp>
      <p:sp>
        <p:nvSpPr>
          <p:cNvPr id="432" name="TextBox 431"/>
          <p:cNvSpPr txBox="1"/>
          <p:nvPr/>
        </p:nvSpPr>
        <p:spPr>
          <a:xfrm>
            <a:off x="6059182" y="1707854"/>
            <a:ext cx="2591688" cy="2793072"/>
          </a:xfrm>
          <a:prstGeom prst="rect">
            <a:avLst/>
          </a:prstGeom>
          <a:noFill/>
        </p:spPr>
        <p:txBody>
          <a:bodyPr wrap="square" rtlCol="0">
            <a:spAutoFit/>
          </a:bodyPr>
          <a:lstStyle/>
          <a:p>
            <a:pPr>
              <a:lnSpc>
                <a:spcPct val="150000"/>
              </a:lnSpc>
            </a:pPr>
            <a:r>
              <a:rPr lang="zh-CN" altLang="zh-CN" sz="1350" dirty="0">
                <a:solidFill>
                  <a:schemeClr val="tx1">
                    <a:lumMod val="50000"/>
                    <a:lumOff val="50000"/>
                  </a:schemeClr>
                </a:solidFill>
                <a:latin typeface="微软雅黑" pitchFamily="34" charset="-122"/>
                <a:ea typeface="微软雅黑" pitchFamily="3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350" dirty="0">
              <a:solidFill>
                <a:schemeClr val="tx1">
                  <a:lumMod val="50000"/>
                  <a:lumOff val="50000"/>
                </a:schemeClr>
              </a:solidFill>
              <a:latin typeface="微软雅黑" pitchFamily="34" charset="-122"/>
              <a:ea typeface="微软雅黑" pitchFamily="34" charset="-122"/>
            </a:endParaRPr>
          </a:p>
          <a:p>
            <a:endParaRPr lang="zh-CN" altLang="en-US" sz="135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855464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73"/>
                            </p:stCondLst>
                            <p:childTnLst>
                              <p:par>
                                <p:cTn id="25" presetID="21"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750"/>
                                        <p:tgtEl>
                                          <p:spTgt spid="15"/>
                                        </p:tgtEl>
                                      </p:cBhvr>
                                    </p:animEffect>
                                  </p:childTnLst>
                                </p:cTn>
                              </p:par>
                            </p:childTnLst>
                          </p:cTn>
                        </p:par>
                        <p:par>
                          <p:cTn id="28" fill="hold">
                            <p:stCondLst>
                              <p:cond delay="2623"/>
                            </p:stCondLst>
                            <p:childTnLst>
                              <p:par>
                                <p:cTn id="29" presetID="53" presetClass="entr" presetSubtype="16" fill="hold" nodeType="afterEffect">
                                  <p:stCondLst>
                                    <p:cond delay="0"/>
                                  </p:stCondLst>
                                  <p:childTnLst>
                                    <p:set>
                                      <p:cBhvr>
                                        <p:cTn id="30" dur="1" fill="hold">
                                          <p:stCondLst>
                                            <p:cond delay="0"/>
                                          </p:stCondLst>
                                        </p:cTn>
                                        <p:tgtEl>
                                          <p:spTgt spid="393"/>
                                        </p:tgtEl>
                                        <p:attrNameLst>
                                          <p:attrName>style.visibility</p:attrName>
                                        </p:attrNameLst>
                                      </p:cBhvr>
                                      <p:to>
                                        <p:strVal val="visible"/>
                                      </p:to>
                                    </p:set>
                                    <p:anim calcmode="lin" valueType="num">
                                      <p:cBhvr>
                                        <p:cTn id="31" dur="500" fill="hold"/>
                                        <p:tgtEl>
                                          <p:spTgt spid="393"/>
                                        </p:tgtEl>
                                        <p:attrNameLst>
                                          <p:attrName>ppt_w</p:attrName>
                                        </p:attrNameLst>
                                      </p:cBhvr>
                                      <p:tavLst>
                                        <p:tav tm="0">
                                          <p:val>
                                            <p:fltVal val="0"/>
                                          </p:val>
                                        </p:tav>
                                        <p:tav tm="100000">
                                          <p:val>
                                            <p:strVal val="#ppt_w"/>
                                          </p:val>
                                        </p:tav>
                                      </p:tavLst>
                                    </p:anim>
                                    <p:anim calcmode="lin" valueType="num">
                                      <p:cBhvr>
                                        <p:cTn id="32" dur="500" fill="hold"/>
                                        <p:tgtEl>
                                          <p:spTgt spid="393"/>
                                        </p:tgtEl>
                                        <p:attrNameLst>
                                          <p:attrName>ppt_h</p:attrName>
                                        </p:attrNameLst>
                                      </p:cBhvr>
                                      <p:tavLst>
                                        <p:tav tm="0">
                                          <p:val>
                                            <p:fltVal val="0"/>
                                          </p:val>
                                        </p:tav>
                                        <p:tav tm="100000">
                                          <p:val>
                                            <p:strVal val="#ppt_h"/>
                                          </p:val>
                                        </p:tav>
                                      </p:tavLst>
                                    </p:anim>
                                    <p:animEffect transition="in" filter="fade">
                                      <p:cBhvr>
                                        <p:cTn id="33" dur="500"/>
                                        <p:tgtEl>
                                          <p:spTgt spid="393"/>
                                        </p:tgtEl>
                                      </p:cBhvr>
                                    </p:animEffect>
                                  </p:childTnLst>
                                </p:cTn>
                              </p:par>
                            </p:childTnLst>
                          </p:cTn>
                        </p:par>
                        <p:par>
                          <p:cTn id="34" fill="hold">
                            <p:stCondLst>
                              <p:cond delay="3123"/>
                            </p:stCondLst>
                            <p:childTnLst>
                              <p:par>
                                <p:cTn id="35" presetID="31" presetClass="entr" presetSubtype="0" fill="hold" nodeType="afterEffect">
                                  <p:stCondLst>
                                    <p:cond delay="0"/>
                                  </p:stCondLst>
                                  <p:childTnLst>
                                    <p:set>
                                      <p:cBhvr>
                                        <p:cTn id="36" dur="1" fill="hold">
                                          <p:stCondLst>
                                            <p:cond delay="0"/>
                                          </p:stCondLst>
                                        </p:cTn>
                                        <p:tgtEl>
                                          <p:spTgt spid="426"/>
                                        </p:tgtEl>
                                        <p:attrNameLst>
                                          <p:attrName>style.visibility</p:attrName>
                                        </p:attrNameLst>
                                      </p:cBhvr>
                                      <p:to>
                                        <p:strVal val="visible"/>
                                      </p:to>
                                    </p:set>
                                    <p:anim calcmode="lin" valueType="num">
                                      <p:cBhvr>
                                        <p:cTn id="37" dur="500" fill="hold"/>
                                        <p:tgtEl>
                                          <p:spTgt spid="426"/>
                                        </p:tgtEl>
                                        <p:attrNameLst>
                                          <p:attrName>ppt_w</p:attrName>
                                        </p:attrNameLst>
                                      </p:cBhvr>
                                      <p:tavLst>
                                        <p:tav tm="0">
                                          <p:val>
                                            <p:fltVal val="0"/>
                                          </p:val>
                                        </p:tav>
                                        <p:tav tm="100000">
                                          <p:val>
                                            <p:strVal val="#ppt_w"/>
                                          </p:val>
                                        </p:tav>
                                      </p:tavLst>
                                    </p:anim>
                                    <p:anim calcmode="lin" valueType="num">
                                      <p:cBhvr>
                                        <p:cTn id="38" dur="500" fill="hold"/>
                                        <p:tgtEl>
                                          <p:spTgt spid="426"/>
                                        </p:tgtEl>
                                        <p:attrNameLst>
                                          <p:attrName>ppt_h</p:attrName>
                                        </p:attrNameLst>
                                      </p:cBhvr>
                                      <p:tavLst>
                                        <p:tav tm="0">
                                          <p:val>
                                            <p:fltVal val="0"/>
                                          </p:val>
                                        </p:tav>
                                        <p:tav tm="100000">
                                          <p:val>
                                            <p:strVal val="#ppt_h"/>
                                          </p:val>
                                        </p:tav>
                                      </p:tavLst>
                                    </p:anim>
                                    <p:anim calcmode="lin" valueType="num">
                                      <p:cBhvr>
                                        <p:cTn id="39" dur="500" fill="hold"/>
                                        <p:tgtEl>
                                          <p:spTgt spid="426"/>
                                        </p:tgtEl>
                                        <p:attrNameLst>
                                          <p:attrName>style.rotation</p:attrName>
                                        </p:attrNameLst>
                                      </p:cBhvr>
                                      <p:tavLst>
                                        <p:tav tm="0">
                                          <p:val>
                                            <p:fltVal val="90"/>
                                          </p:val>
                                        </p:tav>
                                        <p:tav tm="100000">
                                          <p:val>
                                            <p:fltVal val="0"/>
                                          </p:val>
                                        </p:tav>
                                      </p:tavLst>
                                    </p:anim>
                                    <p:animEffect transition="in" filter="fade">
                                      <p:cBhvr>
                                        <p:cTn id="40" dur="500"/>
                                        <p:tgtEl>
                                          <p:spTgt spid="426"/>
                                        </p:tgtEl>
                                      </p:cBhvr>
                                    </p:animEffect>
                                  </p:childTnLst>
                                </p:cTn>
                              </p:par>
                            </p:childTnLst>
                          </p:cTn>
                        </p:par>
                        <p:par>
                          <p:cTn id="41" fill="hold">
                            <p:stCondLst>
                              <p:cond delay="4123"/>
                            </p:stCondLst>
                            <p:childTnLst>
                              <p:par>
                                <p:cTn id="42" presetID="53" presetClass="entr" presetSubtype="16" fill="hold" nodeType="afterEffect">
                                  <p:stCondLst>
                                    <p:cond delay="0"/>
                                  </p:stCondLst>
                                  <p:childTnLst>
                                    <p:set>
                                      <p:cBhvr>
                                        <p:cTn id="43" dur="1" fill="hold">
                                          <p:stCondLst>
                                            <p:cond delay="0"/>
                                          </p:stCondLst>
                                        </p:cTn>
                                        <p:tgtEl>
                                          <p:spTgt spid="400"/>
                                        </p:tgtEl>
                                        <p:attrNameLst>
                                          <p:attrName>style.visibility</p:attrName>
                                        </p:attrNameLst>
                                      </p:cBhvr>
                                      <p:to>
                                        <p:strVal val="visible"/>
                                      </p:to>
                                    </p:set>
                                    <p:anim calcmode="lin" valueType="num">
                                      <p:cBhvr>
                                        <p:cTn id="44" dur="500" fill="hold"/>
                                        <p:tgtEl>
                                          <p:spTgt spid="400"/>
                                        </p:tgtEl>
                                        <p:attrNameLst>
                                          <p:attrName>ppt_w</p:attrName>
                                        </p:attrNameLst>
                                      </p:cBhvr>
                                      <p:tavLst>
                                        <p:tav tm="0">
                                          <p:val>
                                            <p:fltVal val="0"/>
                                          </p:val>
                                        </p:tav>
                                        <p:tav tm="100000">
                                          <p:val>
                                            <p:strVal val="#ppt_w"/>
                                          </p:val>
                                        </p:tav>
                                      </p:tavLst>
                                    </p:anim>
                                    <p:anim calcmode="lin" valueType="num">
                                      <p:cBhvr>
                                        <p:cTn id="45" dur="500" fill="hold"/>
                                        <p:tgtEl>
                                          <p:spTgt spid="400"/>
                                        </p:tgtEl>
                                        <p:attrNameLst>
                                          <p:attrName>ppt_h</p:attrName>
                                        </p:attrNameLst>
                                      </p:cBhvr>
                                      <p:tavLst>
                                        <p:tav tm="0">
                                          <p:val>
                                            <p:fltVal val="0"/>
                                          </p:val>
                                        </p:tav>
                                        <p:tav tm="100000">
                                          <p:val>
                                            <p:strVal val="#ppt_h"/>
                                          </p:val>
                                        </p:tav>
                                      </p:tavLst>
                                    </p:anim>
                                    <p:animEffect transition="in" filter="fade">
                                      <p:cBhvr>
                                        <p:cTn id="46" dur="500"/>
                                        <p:tgtEl>
                                          <p:spTgt spid="400"/>
                                        </p:tgtEl>
                                      </p:cBhvr>
                                    </p:animEffect>
                                  </p:childTnLst>
                                </p:cTn>
                              </p:par>
                            </p:childTnLst>
                          </p:cTn>
                        </p:par>
                        <p:par>
                          <p:cTn id="47" fill="hold">
                            <p:stCondLst>
                              <p:cond delay="4623"/>
                            </p:stCondLst>
                            <p:childTnLst>
                              <p:par>
                                <p:cTn id="48" presetID="31" presetClass="entr" presetSubtype="0" fill="hold" nodeType="afterEffect">
                                  <p:stCondLst>
                                    <p:cond delay="0"/>
                                  </p:stCondLst>
                                  <p:childTnLst>
                                    <p:set>
                                      <p:cBhvr>
                                        <p:cTn id="49" dur="1" fill="hold">
                                          <p:stCondLst>
                                            <p:cond delay="0"/>
                                          </p:stCondLst>
                                        </p:cTn>
                                        <p:tgtEl>
                                          <p:spTgt spid="414"/>
                                        </p:tgtEl>
                                        <p:attrNameLst>
                                          <p:attrName>style.visibility</p:attrName>
                                        </p:attrNameLst>
                                      </p:cBhvr>
                                      <p:to>
                                        <p:strVal val="visible"/>
                                      </p:to>
                                    </p:set>
                                    <p:anim calcmode="lin" valueType="num">
                                      <p:cBhvr>
                                        <p:cTn id="50" dur="500" fill="hold"/>
                                        <p:tgtEl>
                                          <p:spTgt spid="414"/>
                                        </p:tgtEl>
                                        <p:attrNameLst>
                                          <p:attrName>ppt_w</p:attrName>
                                        </p:attrNameLst>
                                      </p:cBhvr>
                                      <p:tavLst>
                                        <p:tav tm="0">
                                          <p:val>
                                            <p:fltVal val="0"/>
                                          </p:val>
                                        </p:tav>
                                        <p:tav tm="100000">
                                          <p:val>
                                            <p:strVal val="#ppt_w"/>
                                          </p:val>
                                        </p:tav>
                                      </p:tavLst>
                                    </p:anim>
                                    <p:anim calcmode="lin" valueType="num">
                                      <p:cBhvr>
                                        <p:cTn id="51" dur="500" fill="hold"/>
                                        <p:tgtEl>
                                          <p:spTgt spid="414"/>
                                        </p:tgtEl>
                                        <p:attrNameLst>
                                          <p:attrName>ppt_h</p:attrName>
                                        </p:attrNameLst>
                                      </p:cBhvr>
                                      <p:tavLst>
                                        <p:tav tm="0">
                                          <p:val>
                                            <p:fltVal val="0"/>
                                          </p:val>
                                        </p:tav>
                                        <p:tav tm="100000">
                                          <p:val>
                                            <p:strVal val="#ppt_h"/>
                                          </p:val>
                                        </p:tav>
                                      </p:tavLst>
                                    </p:anim>
                                    <p:anim calcmode="lin" valueType="num">
                                      <p:cBhvr>
                                        <p:cTn id="52" dur="500" fill="hold"/>
                                        <p:tgtEl>
                                          <p:spTgt spid="414"/>
                                        </p:tgtEl>
                                        <p:attrNameLst>
                                          <p:attrName>style.rotation</p:attrName>
                                        </p:attrNameLst>
                                      </p:cBhvr>
                                      <p:tavLst>
                                        <p:tav tm="0">
                                          <p:val>
                                            <p:fltVal val="90"/>
                                          </p:val>
                                        </p:tav>
                                        <p:tav tm="100000">
                                          <p:val>
                                            <p:fltVal val="0"/>
                                          </p:val>
                                        </p:tav>
                                      </p:tavLst>
                                    </p:anim>
                                    <p:animEffect transition="in" filter="fade">
                                      <p:cBhvr>
                                        <p:cTn id="53" dur="500"/>
                                        <p:tgtEl>
                                          <p:spTgt spid="414"/>
                                        </p:tgtEl>
                                      </p:cBhvr>
                                    </p:animEffect>
                                  </p:childTnLst>
                                </p:cTn>
                              </p:par>
                            </p:childTnLst>
                          </p:cTn>
                        </p:par>
                        <p:par>
                          <p:cTn id="54" fill="hold">
                            <p:stCondLst>
                              <p:cond delay="5123"/>
                            </p:stCondLst>
                            <p:childTnLst>
                              <p:par>
                                <p:cTn id="55" presetID="53" presetClass="entr" presetSubtype="16" fill="hold" nodeType="afterEffect">
                                  <p:stCondLst>
                                    <p:cond delay="0"/>
                                  </p:stCondLst>
                                  <p:childTnLst>
                                    <p:set>
                                      <p:cBhvr>
                                        <p:cTn id="56" dur="1" fill="hold">
                                          <p:stCondLst>
                                            <p:cond delay="0"/>
                                          </p:stCondLst>
                                        </p:cTn>
                                        <p:tgtEl>
                                          <p:spTgt spid="407"/>
                                        </p:tgtEl>
                                        <p:attrNameLst>
                                          <p:attrName>style.visibility</p:attrName>
                                        </p:attrNameLst>
                                      </p:cBhvr>
                                      <p:to>
                                        <p:strVal val="visible"/>
                                      </p:to>
                                    </p:set>
                                    <p:anim calcmode="lin" valueType="num">
                                      <p:cBhvr>
                                        <p:cTn id="57" dur="500" fill="hold"/>
                                        <p:tgtEl>
                                          <p:spTgt spid="407"/>
                                        </p:tgtEl>
                                        <p:attrNameLst>
                                          <p:attrName>ppt_w</p:attrName>
                                        </p:attrNameLst>
                                      </p:cBhvr>
                                      <p:tavLst>
                                        <p:tav tm="0">
                                          <p:val>
                                            <p:fltVal val="0"/>
                                          </p:val>
                                        </p:tav>
                                        <p:tav tm="100000">
                                          <p:val>
                                            <p:strVal val="#ppt_w"/>
                                          </p:val>
                                        </p:tav>
                                      </p:tavLst>
                                    </p:anim>
                                    <p:anim calcmode="lin" valueType="num">
                                      <p:cBhvr>
                                        <p:cTn id="58" dur="500" fill="hold"/>
                                        <p:tgtEl>
                                          <p:spTgt spid="407"/>
                                        </p:tgtEl>
                                        <p:attrNameLst>
                                          <p:attrName>ppt_h</p:attrName>
                                        </p:attrNameLst>
                                      </p:cBhvr>
                                      <p:tavLst>
                                        <p:tav tm="0">
                                          <p:val>
                                            <p:fltVal val="0"/>
                                          </p:val>
                                        </p:tav>
                                        <p:tav tm="100000">
                                          <p:val>
                                            <p:strVal val="#ppt_h"/>
                                          </p:val>
                                        </p:tav>
                                      </p:tavLst>
                                    </p:anim>
                                    <p:animEffect transition="in" filter="fade">
                                      <p:cBhvr>
                                        <p:cTn id="59" dur="500"/>
                                        <p:tgtEl>
                                          <p:spTgt spid="407"/>
                                        </p:tgtEl>
                                      </p:cBhvr>
                                    </p:animEffect>
                                  </p:childTnLst>
                                </p:cTn>
                              </p:par>
                            </p:childTnLst>
                          </p:cTn>
                        </p:par>
                        <p:par>
                          <p:cTn id="60" fill="hold">
                            <p:stCondLst>
                              <p:cond delay="5623"/>
                            </p:stCondLst>
                            <p:childTnLst>
                              <p:par>
                                <p:cTn id="61" presetID="31" presetClass="entr" presetSubtype="0" fill="hold" nodeType="afterEffect">
                                  <p:stCondLst>
                                    <p:cond delay="0"/>
                                  </p:stCondLst>
                                  <p:childTnLst>
                                    <p:set>
                                      <p:cBhvr>
                                        <p:cTn id="62" dur="1" fill="hold">
                                          <p:stCondLst>
                                            <p:cond delay="0"/>
                                          </p:stCondLst>
                                        </p:cTn>
                                        <p:tgtEl>
                                          <p:spTgt spid="418"/>
                                        </p:tgtEl>
                                        <p:attrNameLst>
                                          <p:attrName>style.visibility</p:attrName>
                                        </p:attrNameLst>
                                      </p:cBhvr>
                                      <p:to>
                                        <p:strVal val="visible"/>
                                      </p:to>
                                    </p:set>
                                    <p:anim calcmode="lin" valueType="num">
                                      <p:cBhvr>
                                        <p:cTn id="63" dur="500" fill="hold"/>
                                        <p:tgtEl>
                                          <p:spTgt spid="418"/>
                                        </p:tgtEl>
                                        <p:attrNameLst>
                                          <p:attrName>ppt_w</p:attrName>
                                        </p:attrNameLst>
                                      </p:cBhvr>
                                      <p:tavLst>
                                        <p:tav tm="0">
                                          <p:val>
                                            <p:fltVal val="0"/>
                                          </p:val>
                                        </p:tav>
                                        <p:tav tm="100000">
                                          <p:val>
                                            <p:strVal val="#ppt_w"/>
                                          </p:val>
                                        </p:tav>
                                      </p:tavLst>
                                    </p:anim>
                                    <p:anim calcmode="lin" valueType="num">
                                      <p:cBhvr>
                                        <p:cTn id="64" dur="500" fill="hold"/>
                                        <p:tgtEl>
                                          <p:spTgt spid="418"/>
                                        </p:tgtEl>
                                        <p:attrNameLst>
                                          <p:attrName>ppt_h</p:attrName>
                                        </p:attrNameLst>
                                      </p:cBhvr>
                                      <p:tavLst>
                                        <p:tav tm="0">
                                          <p:val>
                                            <p:fltVal val="0"/>
                                          </p:val>
                                        </p:tav>
                                        <p:tav tm="100000">
                                          <p:val>
                                            <p:strVal val="#ppt_h"/>
                                          </p:val>
                                        </p:tav>
                                      </p:tavLst>
                                    </p:anim>
                                    <p:anim calcmode="lin" valueType="num">
                                      <p:cBhvr>
                                        <p:cTn id="65" dur="500" fill="hold"/>
                                        <p:tgtEl>
                                          <p:spTgt spid="418"/>
                                        </p:tgtEl>
                                        <p:attrNameLst>
                                          <p:attrName>style.rotation</p:attrName>
                                        </p:attrNameLst>
                                      </p:cBhvr>
                                      <p:tavLst>
                                        <p:tav tm="0">
                                          <p:val>
                                            <p:fltVal val="90"/>
                                          </p:val>
                                        </p:tav>
                                        <p:tav tm="100000">
                                          <p:val>
                                            <p:fltVal val="0"/>
                                          </p:val>
                                        </p:tav>
                                      </p:tavLst>
                                    </p:anim>
                                    <p:animEffect transition="in" filter="fade">
                                      <p:cBhvr>
                                        <p:cTn id="66" dur="500"/>
                                        <p:tgtEl>
                                          <p:spTgt spid="418"/>
                                        </p:tgtEl>
                                      </p:cBhvr>
                                    </p:animEffect>
                                  </p:childTnLst>
                                </p:cTn>
                              </p:par>
                            </p:childTnLst>
                          </p:cTn>
                        </p:par>
                        <p:par>
                          <p:cTn id="67" fill="hold">
                            <p:stCondLst>
                              <p:cond delay="6123"/>
                            </p:stCondLst>
                            <p:childTnLst>
                              <p:par>
                                <p:cTn id="68" presetID="53" presetClass="entr" presetSubtype="16" fill="hold" nodeType="afterEffect">
                                  <p:stCondLst>
                                    <p:cond delay="0"/>
                                  </p:stCondLst>
                                  <p:childTnLst>
                                    <p:set>
                                      <p:cBhvr>
                                        <p:cTn id="69" dur="1" fill="hold">
                                          <p:stCondLst>
                                            <p:cond delay="0"/>
                                          </p:stCondLst>
                                        </p:cTn>
                                        <p:tgtEl>
                                          <p:spTgt spid="386"/>
                                        </p:tgtEl>
                                        <p:attrNameLst>
                                          <p:attrName>style.visibility</p:attrName>
                                        </p:attrNameLst>
                                      </p:cBhvr>
                                      <p:to>
                                        <p:strVal val="visible"/>
                                      </p:to>
                                    </p:set>
                                    <p:anim calcmode="lin" valueType="num">
                                      <p:cBhvr>
                                        <p:cTn id="70" dur="500" fill="hold"/>
                                        <p:tgtEl>
                                          <p:spTgt spid="386"/>
                                        </p:tgtEl>
                                        <p:attrNameLst>
                                          <p:attrName>ppt_w</p:attrName>
                                        </p:attrNameLst>
                                      </p:cBhvr>
                                      <p:tavLst>
                                        <p:tav tm="0">
                                          <p:val>
                                            <p:fltVal val="0"/>
                                          </p:val>
                                        </p:tav>
                                        <p:tav tm="100000">
                                          <p:val>
                                            <p:strVal val="#ppt_w"/>
                                          </p:val>
                                        </p:tav>
                                      </p:tavLst>
                                    </p:anim>
                                    <p:anim calcmode="lin" valueType="num">
                                      <p:cBhvr>
                                        <p:cTn id="71" dur="500" fill="hold"/>
                                        <p:tgtEl>
                                          <p:spTgt spid="386"/>
                                        </p:tgtEl>
                                        <p:attrNameLst>
                                          <p:attrName>ppt_h</p:attrName>
                                        </p:attrNameLst>
                                      </p:cBhvr>
                                      <p:tavLst>
                                        <p:tav tm="0">
                                          <p:val>
                                            <p:fltVal val="0"/>
                                          </p:val>
                                        </p:tav>
                                        <p:tav tm="100000">
                                          <p:val>
                                            <p:strVal val="#ppt_h"/>
                                          </p:val>
                                        </p:tav>
                                      </p:tavLst>
                                    </p:anim>
                                    <p:animEffect transition="in" filter="fade">
                                      <p:cBhvr>
                                        <p:cTn id="72" dur="500"/>
                                        <p:tgtEl>
                                          <p:spTgt spid="386"/>
                                        </p:tgtEl>
                                      </p:cBhvr>
                                    </p:animEffect>
                                  </p:childTnLst>
                                </p:cTn>
                              </p:par>
                            </p:childTnLst>
                          </p:cTn>
                        </p:par>
                        <p:par>
                          <p:cTn id="73" fill="hold">
                            <p:stCondLst>
                              <p:cond delay="6623"/>
                            </p:stCondLst>
                            <p:childTnLst>
                              <p:par>
                                <p:cTn id="74" presetID="31" presetClass="entr" presetSubtype="0" fill="hold" nodeType="afterEffect">
                                  <p:stCondLst>
                                    <p:cond delay="0"/>
                                  </p:stCondLst>
                                  <p:childTnLst>
                                    <p:set>
                                      <p:cBhvr>
                                        <p:cTn id="75" dur="1" fill="hold">
                                          <p:stCondLst>
                                            <p:cond delay="0"/>
                                          </p:stCondLst>
                                        </p:cTn>
                                        <p:tgtEl>
                                          <p:spTgt spid="422"/>
                                        </p:tgtEl>
                                        <p:attrNameLst>
                                          <p:attrName>style.visibility</p:attrName>
                                        </p:attrNameLst>
                                      </p:cBhvr>
                                      <p:to>
                                        <p:strVal val="visible"/>
                                      </p:to>
                                    </p:set>
                                    <p:anim calcmode="lin" valueType="num">
                                      <p:cBhvr>
                                        <p:cTn id="76" dur="500" fill="hold"/>
                                        <p:tgtEl>
                                          <p:spTgt spid="422"/>
                                        </p:tgtEl>
                                        <p:attrNameLst>
                                          <p:attrName>ppt_w</p:attrName>
                                        </p:attrNameLst>
                                      </p:cBhvr>
                                      <p:tavLst>
                                        <p:tav tm="0">
                                          <p:val>
                                            <p:fltVal val="0"/>
                                          </p:val>
                                        </p:tav>
                                        <p:tav tm="100000">
                                          <p:val>
                                            <p:strVal val="#ppt_w"/>
                                          </p:val>
                                        </p:tav>
                                      </p:tavLst>
                                    </p:anim>
                                    <p:anim calcmode="lin" valueType="num">
                                      <p:cBhvr>
                                        <p:cTn id="77" dur="500" fill="hold"/>
                                        <p:tgtEl>
                                          <p:spTgt spid="422"/>
                                        </p:tgtEl>
                                        <p:attrNameLst>
                                          <p:attrName>ppt_h</p:attrName>
                                        </p:attrNameLst>
                                      </p:cBhvr>
                                      <p:tavLst>
                                        <p:tav tm="0">
                                          <p:val>
                                            <p:fltVal val="0"/>
                                          </p:val>
                                        </p:tav>
                                        <p:tav tm="100000">
                                          <p:val>
                                            <p:strVal val="#ppt_h"/>
                                          </p:val>
                                        </p:tav>
                                      </p:tavLst>
                                    </p:anim>
                                    <p:anim calcmode="lin" valueType="num">
                                      <p:cBhvr>
                                        <p:cTn id="78" dur="500" fill="hold"/>
                                        <p:tgtEl>
                                          <p:spTgt spid="422"/>
                                        </p:tgtEl>
                                        <p:attrNameLst>
                                          <p:attrName>style.rotation</p:attrName>
                                        </p:attrNameLst>
                                      </p:cBhvr>
                                      <p:tavLst>
                                        <p:tav tm="0">
                                          <p:val>
                                            <p:fltVal val="90"/>
                                          </p:val>
                                        </p:tav>
                                        <p:tav tm="100000">
                                          <p:val>
                                            <p:fltVal val="0"/>
                                          </p:val>
                                        </p:tav>
                                      </p:tavLst>
                                    </p:anim>
                                    <p:animEffect transition="in" filter="fade">
                                      <p:cBhvr>
                                        <p:cTn id="79" dur="500"/>
                                        <p:tgtEl>
                                          <p:spTgt spid="422"/>
                                        </p:tgtEl>
                                      </p:cBhvr>
                                    </p:animEffect>
                                  </p:childTnLst>
                                </p:cTn>
                              </p:par>
                            </p:childTnLst>
                          </p:cTn>
                        </p:par>
                        <p:par>
                          <p:cTn id="80" fill="hold">
                            <p:stCondLst>
                              <p:cond delay="7123"/>
                            </p:stCondLst>
                            <p:childTnLst>
                              <p:par>
                                <p:cTn id="81" presetID="22" presetClass="entr" presetSubtype="8" fill="hold" grpId="0" nodeType="afterEffect">
                                  <p:stCondLst>
                                    <p:cond delay="0"/>
                                  </p:stCondLst>
                                  <p:childTnLst>
                                    <p:set>
                                      <p:cBhvr>
                                        <p:cTn id="82" dur="1" fill="hold">
                                          <p:stCondLst>
                                            <p:cond delay="0"/>
                                          </p:stCondLst>
                                        </p:cTn>
                                        <p:tgtEl>
                                          <p:spTgt spid="430"/>
                                        </p:tgtEl>
                                        <p:attrNameLst>
                                          <p:attrName>style.visibility</p:attrName>
                                        </p:attrNameLst>
                                      </p:cBhvr>
                                      <p:to>
                                        <p:strVal val="visible"/>
                                      </p:to>
                                    </p:set>
                                    <p:animEffect transition="in" filter="wipe(left)">
                                      <p:cBhvr>
                                        <p:cTn id="83" dur="250"/>
                                        <p:tgtEl>
                                          <p:spTgt spid="430"/>
                                        </p:tgtEl>
                                      </p:cBhvr>
                                    </p:animEffect>
                                  </p:childTnLst>
                                </p:cTn>
                              </p:par>
                            </p:childTnLst>
                          </p:cTn>
                        </p:par>
                        <p:par>
                          <p:cTn id="84" fill="hold">
                            <p:stCondLst>
                              <p:cond delay="7373"/>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431"/>
                                        </p:tgtEl>
                                        <p:attrNameLst>
                                          <p:attrName>style.visibility</p:attrName>
                                        </p:attrNameLst>
                                      </p:cBhvr>
                                      <p:to>
                                        <p:strVal val="visible"/>
                                      </p:to>
                                    </p:set>
                                    <p:anim calcmode="lin" valueType="num">
                                      <p:cBhvr>
                                        <p:cTn id="87" dur="500" fill="hold"/>
                                        <p:tgtEl>
                                          <p:spTgt spid="431"/>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431"/>
                                        </p:tgtEl>
                                        <p:attrNameLst>
                                          <p:attrName>ppt_y</p:attrName>
                                        </p:attrNameLst>
                                      </p:cBhvr>
                                      <p:tavLst>
                                        <p:tav tm="0">
                                          <p:val>
                                            <p:strVal val="#ppt_y"/>
                                          </p:val>
                                        </p:tav>
                                        <p:tav tm="100000">
                                          <p:val>
                                            <p:strVal val="#ppt_y"/>
                                          </p:val>
                                        </p:tav>
                                      </p:tavLst>
                                    </p:anim>
                                    <p:anim calcmode="lin" valueType="num">
                                      <p:cBhvr>
                                        <p:cTn id="89" dur="500" fill="hold"/>
                                        <p:tgtEl>
                                          <p:spTgt spid="431"/>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431"/>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431"/>
                                        </p:tgtEl>
                                      </p:cBhvr>
                                    </p:animEffect>
                                  </p:childTnLst>
                                </p:cTn>
                              </p:par>
                            </p:childTnLst>
                          </p:cTn>
                        </p:par>
                        <p:par>
                          <p:cTn id="92" fill="hold">
                            <p:stCondLst>
                              <p:cond delay="8173"/>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432"/>
                                        </p:tgtEl>
                                        <p:attrNameLst>
                                          <p:attrName>style.visibility</p:attrName>
                                        </p:attrNameLst>
                                      </p:cBhvr>
                                      <p:to>
                                        <p:strVal val="visible"/>
                                      </p:to>
                                    </p:set>
                                    <p:anim calcmode="lin" valueType="num">
                                      <p:cBhvr>
                                        <p:cTn id="95" dur="250" fill="hold"/>
                                        <p:tgtEl>
                                          <p:spTgt spid="432"/>
                                        </p:tgtEl>
                                        <p:attrNameLst>
                                          <p:attrName>ppt_x</p:attrName>
                                        </p:attrNameLst>
                                      </p:cBhvr>
                                      <p:tavLst>
                                        <p:tav tm="0">
                                          <p:val>
                                            <p:strVal val="#ppt_x"/>
                                          </p:val>
                                        </p:tav>
                                        <p:tav tm="50000">
                                          <p:val>
                                            <p:strVal val="#ppt_x+.1"/>
                                          </p:val>
                                        </p:tav>
                                        <p:tav tm="100000">
                                          <p:val>
                                            <p:strVal val="#ppt_x"/>
                                          </p:val>
                                        </p:tav>
                                      </p:tavLst>
                                    </p:anim>
                                    <p:anim calcmode="lin" valueType="num">
                                      <p:cBhvr>
                                        <p:cTn id="96" dur="250" fill="hold"/>
                                        <p:tgtEl>
                                          <p:spTgt spid="432"/>
                                        </p:tgtEl>
                                        <p:attrNameLst>
                                          <p:attrName>ppt_y</p:attrName>
                                        </p:attrNameLst>
                                      </p:cBhvr>
                                      <p:tavLst>
                                        <p:tav tm="0">
                                          <p:val>
                                            <p:strVal val="#ppt_y"/>
                                          </p:val>
                                        </p:tav>
                                        <p:tav tm="100000">
                                          <p:val>
                                            <p:strVal val="#ppt_y"/>
                                          </p:val>
                                        </p:tav>
                                      </p:tavLst>
                                    </p:anim>
                                    <p:anim calcmode="lin" valueType="num">
                                      <p:cBhvr>
                                        <p:cTn id="97" dur="250" fill="hold"/>
                                        <p:tgtEl>
                                          <p:spTgt spid="432"/>
                                        </p:tgtEl>
                                        <p:attrNameLst>
                                          <p:attrName>ppt_h</p:attrName>
                                        </p:attrNameLst>
                                      </p:cBhvr>
                                      <p:tavLst>
                                        <p:tav tm="0">
                                          <p:val>
                                            <p:strVal val="#ppt_h/10"/>
                                          </p:val>
                                        </p:tav>
                                        <p:tav tm="50000">
                                          <p:val>
                                            <p:strVal val="#ppt_h+.01"/>
                                          </p:val>
                                        </p:tav>
                                        <p:tav tm="100000">
                                          <p:val>
                                            <p:strVal val="#ppt_h"/>
                                          </p:val>
                                        </p:tav>
                                      </p:tavLst>
                                    </p:anim>
                                    <p:anim calcmode="lin" valueType="num">
                                      <p:cBhvr>
                                        <p:cTn id="98" dur="250" fill="hold"/>
                                        <p:tgtEl>
                                          <p:spTgt spid="432"/>
                                        </p:tgtEl>
                                        <p:attrNameLst>
                                          <p:attrName>ppt_w</p:attrName>
                                        </p:attrNameLst>
                                      </p:cBhvr>
                                      <p:tavLst>
                                        <p:tav tm="0">
                                          <p:val>
                                            <p:strVal val="#ppt_w/10"/>
                                          </p:val>
                                        </p:tav>
                                        <p:tav tm="50000">
                                          <p:val>
                                            <p:strVal val="#ppt_w+.01"/>
                                          </p:val>
                                        </p:tav>
                                        <p:tav tm="100000">
                                          <p:val>
                                            <p:strVal val="#ppt_w"/>
                                          </p:val>
                                        </p:tav>
                                      </p:tavLst>
                                    </p:anim>
                                    <p:animEffect transition="in" filter="fade">
                                      <p:cBhvr>
                                        <p:cTn id="99" dur="250" tmFilter="0,0; .5, 1; 1, 1"/>
                                        <p:tgtEl>
                                          <p:spTgt spid="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30" grpId="0" animBg="1"/>
      <p:bldP spid="431" grpId="0"/>
      <p:bldP spid="4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719870" y="140611"/>
            <a:ext cx="2435923"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结束语</a:t>
            </a:r>
            <a:endParaRPr lang="zh-CN" altLang="zh-CN" sz="2699" dirty="0"/>
          </a:p>
        </p:txBody>
      </p:sp>
      <p:sp>
        <p:nvSpPr>
          <p:cNvPr id="27" name="TextBox 26"/>
          <p:cNvSpPr txBox="1"/>
          <p:nvPr/>
        </p:nvSpPr>
        <p:spPr>
          <a:xfrm>
            <a:off x="1937831" y="267538"/>
            <a:ext cx="1549166"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Concluding remarks</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5" name="组合 4"/>
          <p:cNvGrpSpPr/>
          <p:nvPr/>
        </p:nvGrpSpPr>
        <p:grpSpPr>
          <a:xfrm>
            <a:off x="2346523" y="1687528"/>
            <a:ext cx="1124848" cy="1098687"/>
            <a:chOff x="3127216" y="2250558"/>
            <a:chExt cx="1500145" cy="1465255"/>
          </a:xfrm>
        </p:grpSpPr>
        <p:sp>
          <p:nvSpPr>
            <p:cNvPr id="15" name="圆角矩形 14"/>
            <p:cNvSpPr/>
            <p:nvPr/>
          </p:nvSpPr>
          <p:spPr bwMode="auto">
            <a:xfrm>
              <a:off x="3127216" y="3289073"/>
              <a:ext cx="426740" cy="426740"/>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7" name="圆角矩形 16"/>
            <p:cNvSpPr/>
            <p:nvPr/>
          </p:nvSpPr>
          <p:spPr bwMode="auto">
            <a:xfrm>
              <a:off x="3237475" y="2369097"/>
              <a:ext cx="474156" cy="474156"/>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20" name="圆角矩形 19"/>
            <p:cNvSpPr/>
            <p:nvPr/>
          </p:nvSpPr>
          <p:spPr bwMode="auto">
            <a:xfrm>
              <a:off x="4295452" y="3304918"/>
              <a:ext cx="331909" cy="33190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40" name="对角圆角矩形 39"/>
            <p:cNvSpPr/>
            <p:nvPr/>
          </p:nvSpPr>
          <p:spPr bwMode="auto">
            <a:xfrm>
              <a:off x="3396027" y="2756975"/>
              <a:ext cx="1090559" cy="6788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21" name="圆角矩形 20"/>
            <p:cNvSpPr/>
            <p:nvPr/>
          </p:nvSpPr>
          <p:spPr bwMode="auto">
            <a:xfrm>
              <a:off x="3593091" y="2250558"/>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grpSp>
        <p:nvGrpSpPr>
          <p:cNvPr id="6" name="组合 5"/>
          <p:cNvGrpSpPr/>
          <p:nvPr/>
        </p:nvGrpSpPr>
        <p:grpSpPr>
          <a:xfrm>
            <a:off x="4019834" y="2786214"/>
            <a:ext cx="1214822" cy="908921"/>
            <a:chOff x="5358814" y="3715812"/>
            <a:chExt cx="1620137" cy="1212175"/>
          </a:xfrm>
        </p:grpSpPr>
        <p:sp>
          <p:nvSpPr>
            <p:cNvPr id="23" name="圆角矩形 22"/>
            <p:cNvSpPr/>
            <p:nvPr/>
          </p:nvSpPr>
          <p:spPr bwMode="auto">
            <a:xfrm>
              <a:off x="5466888" y="4501246"/>
              <a:ext cx="318666" cy="308202"/>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42" name="对角圆角矩形 41"/>
            <p:cNvSpPr/>
            <p:nvPr/>
          </p:nvSpPr>
          <p:spPr bwMode="auto">
            <a:xfrm>
              <a:off x="5626221" y="3976494"/>
              <a:ext cx="1090559" cy="6788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53" name="圆角矩形 52"/>
            <p:cNvSpPr/>
            <p:nvPr/>
          </p:nvSpPr>
          <p:spPr bwMode="auto">
            <a:xfrm>
              <a:off x="6560426" y="4501247"/>
              <a:ext cx="418525" cy="308202"/>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4" name="圆角矩形 53"/>
            <p:cNvSpPr/>
            <p:nvPr/>
          </p:nvSpPr>
          <p:spPr bwMode="auto">
            <a:xfrm>
              <a:off x="6467764" y="4690910"/>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6" name="圆角矩形 55"/>
            <p:cNvSpPr/>
            <p:nvPr/>
          </p:nvSpPr>
          <p:spPr bwMode="auto">
            <a:xfrm>
              <a:off x="5358814" y="3715812"/>
              <a:ext cx="426740" cy="38102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grpSp>
        <p:nvGrpSpPr>
          <p:cNvPr id="8" name="组合 7"/>
          <p:cNvGrpSpPr/>
          <p:nvPr/>
        </p:nvGrpSpPr>
        <p:grpSpPr>
          <a:xfrm>
            <a:off x="7166351" y="2602551"/>
            <a:ext cx="1141830" cy="861485"/>
            <a:chOff x="9555140" y="3470871"/>
            <a:chExt cx="1522793" cy="1148913"/>
          </a:xfrm>
        </p:grpSpPr>
        <p:sp>
          <p:nvSpPr>
            <p:cNvPr id="46" name="对角圆角矩形 45"/>
            <p:cNvSpPr/>
            <p:nvPr/>
          </p:nvSpPr>
          <p:spPr bwMode="auto">
            <a:xfrm>
              <a:off x="9697387" y="3609120"/>
              <a:ext cx="1090559" cy="6788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52" name="圆角矩形 51"/>
            <p:cNvSpPr/>
            <p:nvPr/>
          </p:nvSpPr>
          <p:spPr bwMode="auto">
            <a:xfrm>
              <a:off x="10603777" y="3470871"/>
              <a:ext cx="474156" cy="336820"/>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7" name="圆角矩形 56"/>
            <p:cNvSpPr/>
            <p:nvPr/>
          </p:nvSpPr>
          <p:spPr bwMode="auto">
            <a:xfrm>
              <a:off x="9555140" y="4145726"/>
              <a:ext cx="284493" cy="284493"/>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8" name="圆角矩形 57"/>
            <p:cNvSpPr/>
            <p:nvPr/>
          </p:nvSpPr>
          <p:spPr bwMode="auto">
            <a:xfrm>
              <a:off x="9763690" y="4382707"/>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grpSp>
        <p:nvGrpSpPr>
          <p:cNvPr id="7" name="组合 6"/>
          <p:cNvGrpSpPr/>
          <p:nvPr/>
        </p:nvGrpSpPr>
        <p:grpSpPr>
          <a:xfrm>
            <a:off x="5394853" y="2007500"/>
            <a:ext cx="1286524" cy="668058"/>
            <a:chOff x="7192596" y="2677286"/>
            <a:chExt cx="1715763" cy="890950"/>
          </a:xfrm>
        </p:grpSpPr>
        <p:sp>
          <p:nvSpPr>
            <p:cNvPr id="44" name="对角圆角矩形 43"/>
            <p:cNvSpPr/>
            <p:nvPr/>
          </p:nvSpPr>
          <p:spPr bwMode="auto">
            <a:xfrm>
              <a:off x="7533307" y="2677286"/>
              <a:ext cx="1090559" cy="6788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24" name="圆角矩形 23"/>
            <p:cNvSpPr/>
            <p:nvPr/>
          </p:nvSpPr>
          <p:spPr bwMode="auto">
            <a:xfrm>
              <a:off x="8477922" y="3213331"/>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0" name="圆角矩形 49"/>
            <p:cNvSpPr/>
            <p:nvPr/>
          </p:nvSpPr>
          <p:spPr bwMode="auto">
            <a:xfrm>
              <a:off x="7311136" y="3227977"/>
              <a:ext cx="446005" cy="334726"/>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1" name="圆角矩形 50"/>
            <p:cNvSpPr/>
            <p:nvPr/>
          </p:nvSpPr>
          <p:spPr bwMode="auto">
            <a:xfrm>
              <a:off x="8623866" y="3283743"/>
              <a:ext cx="284493" cy="284493"/>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9" name="圆角矩形 58"/>
            <p:cNvSpPr/>
            <p:nvPr/>
          </p:nvSpPr>
          <p:spPr bwMode="auto">
            <a:xfrm>
              <a:off x="7192596" y="3103297"/>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grpSp>
        <p:nvGrpSpPr>
          <p:cNvPr id="4" name="组合 3"/>
          <p:cNvGrpSpPr/>
          <p:nvPr/>
        </p:nvGrpSpPr>
        <p:grpSpPr>
          <a:xfrm>
            <a:off x="778352" y="2709170"/>
            <a:ext cx="1023205" cy="1192107"/>
            <a:chOff x="1035837" y="3613063"/>
            <a:chExt cx="1364589" cy="1589844"/>
          </a:xfrm>
        </p:grpSpPr>
        <p:sp>
          <p:nvSpPr>
            <p:cNvPr id="16" name="圆角矩形 15"/>
            <p:cNvSpPr/>
            <p:nvPr/>
          </p:nvSpPr>
          <p:spPr bwMode="auto">
            <a:xfrm>
              <a:off x="1035837" y="4533423"/>
              <a:ext cx="568988" cy="49786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9" name="对角圆角矩形 18"/>
            <p:cNvSpPr/>
            <p:nvPr/>
          </p:nvSpPr>
          <p:spPr bwMode="auto">
            <a:xfrm>
              <a:off x="1309867" y="4096838"/>
              <a:ext cx="1090559" cy="6788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22" name="圆角矩形 21"/>
            <p:cNvSpPr/>
            <p:nvPr/>
          </p:nvSpPr>
          <p:spPr bwMode="auto">
            <a:xfrm>
              <a:off x="1807730" y="4723841"/>
              <a:ext cx="284493" cy="284493"/>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8" name="圆角矩形 17"/>
            <p:cNvSpPr/>
            <p:nvPr/>
          </p:nvSpPr>
          <p:spPr bwMode="auto">
            <a:xfrm>
              <a:off x="1215035" y="3613063"/>
              <a:ext cx="426740" cy="426740"/>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55" name="圆角矩形 54"/>
            <p:cNvSpPr/>
            <p:nvPr/>
          </p:nvSpPr>
          <p:spPr bwMode="auto">
            <a:xfrm>
              <a:off x="1926270" y="4866087"/>
              <a:ext cx="474156" cy="336820"/>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60" name="圆角矩形 59"/>
            <p:cNvSpPr/>
            <p:nvPr/>
          </p:nvSpPr>
          <p:spPr bwMode="auto">
            <a:xfrm>
              <a:off x="1523235" y="3904015"/>
              <a:ext cx="237079" cy="23707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grpSp>
      <p:sp>
        <p:nvSpPr>
          <p:cNvPr id="61" name="TextBox 60"/>
          <p:cNvSpPr txBox="1"/>
          <p:nvPr/>
        </p:nvSpPr>
        <p:spPr>
          <a:xfrm>
            <a:off x="719870" y="1991211"/>
            <a:ext cx="1513728" cy="455766"/>
          </a:xfrm>
          <a:prstGeom prst="rect">
            <a:avLst/>
          </a:prstGeom>
          <a:noFill/>
        </p:spPr>
        <p:txBody>
          <a:bodyPr wrap="square" rtlCol="0">
            <a:spAutoFit/>
          </a:bodyPr>
          <a:lstStyle/>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点击此处添加部门情况</a:t>
            </a:r>
            <a:endParaRPr lang="en-US" altLang="zh-CN" sz="787"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点击此处添加内容</a:t>
            </a:r>
          </a:p>
        </p:txBody>
      </p:sp>
      <p:sp>
        <p:nvSpPr>
          <p:cNvPr id="66" name="TextBox 65"/>
          <p:cNvSpPr txBox="1"/>
          <p:nvPr/>
        </p:nvSpPr>
        <p:spPr>
          <a:xfrm>
            <a:off x="2323119" y="3063773"/>
            <a:ext cx="1513728" cy="455766"/>
          </a:xfrm>
          <a:prstGeom prst="rect">
            <a:avLst/>
          </a:prstGeom>
          <a:noFill/>
        </p:spPr>
        <p:txBody>
          <a:bodyPr wrap="square" rtlCol="0">
            <a:spAutoFit/>
          </a:bodyPr>
          <a:lstStyle/>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点击此处添加部门情况</a:t>
            </a:r>
            <a:endParaRPr lang="en-US" altLang="zh-CN" sz="787"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点击此处添加内容</a:t>
            </a:r>
          </a:p>
        </p:txBody>
      </p:sp>
      <p:sp>
        <p:nvSpPr>
          <p:cNvPr id="67" name="TextBox 66"/>
          <p:cNvSpPr txBox="1"/>
          <p:nvPr/>
        </p:nvSpPr>
        <p:spPr>
          <a:xfrm>
            <a:off x="3836847" y="1999355"/>
            <a:ext cx="1513728" cy="455766"/>
          </a:xfrm>
          <a:prstGeom prst="rect">
            <a:avLst/>
          </a:prstGeom>
          <a:noFill/>
        </p:spPr>
        <p:txBody>
          <a:bodyPr wrap="square" rtlCol="0">
            <a:spAutoFit/>
          </a:bodyPr>
          <a:lstStyle/>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点击此处添加部门情况</a:t>
            </a:r>
            <a:endParaRPr lang="en-US" altLang="zh-CN" sz="787"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点击此处添加内容</a:t>
            </a:r>
          </a:p>
        </p:txBody>
      </p:sp>
      <p:sp>
        <p:nvSpPr>
          <p:cNvPr id="68" name="TextBox 67"/>
          <p:cNvSpPr txBox="1"/>
          <p:nvPr/>
        </p:nvSpPr>
        <p:spPr>
          <a:xfrm>
            <a:off x="5403745" y="2994909"/>
            <a:ext cx="1513728" cy="455766"/>
          </a:xfrm>
          <a:prstGeom prst="rect">
            <a:avLst/>
          </a:prstGeom>
          <a:noFill/>
        </p:spPr>
        <p:txBody>
          <a:bodyPr wrap="square" rtlCol="0">
            <a:spAutoFit/>
          </a:bodyPr>
          <a:lstStyle/>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点击此处添加部门情况</a:t>
            </a:r>
            <a:endParaRPr lang="en-US" altLang="zh-CN" sz="787"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点击此处添加内容</a:t>
            </a:r>
          </a:p>
        </p:txBody>
      </p:sp>
      <p:sp>
        <p:nvSpPr>
          <p:cNvPr id="69" name="TextBox 68"/>
          <p:cNvSpPr txBox="1"/>
          <p:nvPr/>
        </p:nvSpPr>
        <p:spPr>
          <a:xfrm>
            <a:off x="7085163" y="1809538"/>
            <a:ext cx="1513728" cy="455766"/>
          </a:xfrm>
          <a:prstGeom prst="rect">
            <a:avLst/>
          </a:prstGeom>
          <a:noFill/>
        </p:spPr>
        <p:txBody>
          <a:bodyPr wrap="square" rtlCol="0">
            <a:spAutoFit/>
          </a:bodyPr>
          <a:lstStyle/>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点击此处添加部门情况</a:t>
            </a:r>
            <a:endParaRPr lang="en-US" altLang="zh-CN" sz="787"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787" dirty="0">
                <a:solidFill>
                  <a:schemeClr val="tx1">
                    <a:lumMod val="65000"/>
                    <a:lumOff val="35000"/>
                  </a:schemeClr>
                </a:solidFill>
                <a:latin typeface="微软雅黑" pitchFamily="34" charset="-122"/>
                <a:ea typeface="微软雅黑" pitchFamily="34" charset="-122"/>
              </a:rPr>
              <a:t>点击此处添加内容</a:t>
            </a:r>
          </a:p>
        </p:txBody>
      </p:sp>
      <p:sp>
        <p:nvSpPr>
          <p:cNvPr id="39" name="TextBox 38"/>
          <p:cNvSpPr txBox="1"/>
          <p:nvPr/>
        </p:nvSpPr>
        <p:spPr>
          <a:xfrm>
            <a:off x="991673" y="3153343"/>
            <a:ext cx="849556" cy="646331"/>
          </a:xfrm>
          <a:prstGeom prst="rect">
            <a:avLst/>
          </a:prstGeom>
          <a:noFill/>
        </p:spPr>
        <p:txBody>
          <a:bodyPr wrap="square" rtlCol="0">
            <a:spAutoFit/>
          </a:bodyPr>
          <a:lstStyle/>
          <a:p>
            <a:r>
              <a:rPr lang="zh-CN" altLang="en-US" sz="1800" b="1" dirty="0">
                <a:solidFill>
                  <a:schemeClr val="tx1">
                    <a:lumMod val="65000"/>
                    <a:lumOff val="35000"/>
                  </a:schemeClr>
                </a:solidFill>
                <a:latin typeface="微软雅黑" pitchFamily="34" charset="-122"/>
                <a:ea typeface="微软雅黑" pitchFamily="34" charset="-122"/>
              </a:rPr>
              <a:t>新机遇</a:t>
            </a:r>
            <a:endParaRPr lang="zh-CN" altLang="zh-CN" sz="1800" b="1" dirty="0">
              <a:solidFill>
                <a:schemeClr val="tx1">
                  <a:lumMod val="65000"/>
                  <a:lumOff val="35000"/>
                </a:schemeClr>
              </a:solidFill>
              <a:latin typeface="微软雅黑" pitchFamily="34" charset="-122"/>
              <a:ea typeface="微软雅黑" pitchFamily="34" charset="-122"/>
            </a:endParaRPr>
          </a:p>
        </p:txBody>
      </p:sp>
      <p:sp>
        <p:nvSpPr>
          <p:cNvPr id="41" name="TextBox 40"/>
          <p:cNvSpPr txBox="1"/>
          <p:nvPr/>
        </p:nvSpPr>
        <p:spPr>
          <a:xfrm>
            <a:off x="2580696" y="2161356"/>
            <a:ext cx="849556" cy="646331"/>
          </a:xfrm>
          <a:prstGeom prst="rect">
            <a:avLst/>
          </a:prstGeom>
          <a:noFill/>
        </p:spPr>
        <p:txBody>
          <a:bodyPr wrap="square" rtlCol="0">
            <a:spAutoFit/>
          </a:bodyPr>
          <a:lstStyle>
            <a:defPPr>
              <a:defRPr lang="zh-CN"/>
            </a:defPPr>
            <a:lvl1pPr>
              <a:defRPr sz="2400" b="1">
                <a:solidFill>
                  <a:schemeClr val="tx1">
                    <a:lumMod val="65000"/>
                    <a:lumOff val="35000"/>
                  </a:schemeClr>
                </a:solidFill>
                <a:latin typeface="微软雅黑" pitchFamily="34" charset="-122"/>
                <a:ea typeface="微软雅黑" pitchFamily="34" charset="-122"/>
              </a:defRPr>
            </a:lvl1pPr>
          </a:lstStyle>
          <a:p>
            <a:r>
              <a:rPr lang="zh-CN" altLang="zh-CN" sz="1800" dirty="0"/>
              <a:t>新市场</a:t>
            </a:r>
          </a:p>
        </p:txBody>
      </p:sp>
      <p:sp>
        <p:nvSpPr>
          <p:cNvPr id="43" name="TextBox 42"/>
          <p:cNvSpPr txBox="1"/>
          <p:nvPr/>
        </p:nvSpPr>
        <p:spPr>
          <a:xfrm>
            <a:off x="4244118" y="3087959"/>
            <a:ext cx="849556" cy="646331"/>
          </a:xfrm>
          <a:prstGeom prst="rect">
            <a:avLst/>
          </a:prstGeom>
          <a:noFill/>
        </p:spPr>
        <p:txBody>
          <a:bodyPr wrap="square" rtlCol="0">
            <a:spAutoFit/>
          </a:bodyPr>
          <a:lstStyle>
            <a:defPPr>
              <a:defRPr lang="zh-CN"/>
            </a:defPPr>
            <a:lvl1pPr>
              <a:defRPr sz="2400" b="1">
                <a:solidFill>
                  <a:schemeClr val="tx1">
                    <a:lumMod val="65000"/>
                    <a:lumOff val="35000"/>
                  </a:schemeClr>
                </a:solidFill>
                <a:latin typeface="微软雅黑" pitchFamily="34" charset="-122"/>
                <a:ea typeface="微软雅黑" pitchFamily="34" charset="-122"/>
              </a:defRPr>
            </a:lvl1pPr>
          </a:lstStyle>
          <a:p>
            <a:r>
              <a:rPr lang="zh-CN" altLang="zh-CN" sz="1800" dirty="0"/>
              <a:t>新项目</a:t>
            </a:r>
          </a:p>
        </p:txBody>
      </p:sp>
      <p:sp>
        <p:nvSpPr>
          <p:cNvPr id="45" name="TextBox 44"/>
          <p:cNvSpPr txBox="1"/>
          <p:nvPr/>
        </p:nvSpPr>
        <p:spPr>
          <a:xfrm>
            <a:off x="5705666" y="2089523"/>
            <a:ext cx="849556" cy="646331"/>
          </a:xfrm>
          <a:prstGeom prst="rect">
            <a:avLst/>
          </a:prstGeom>
          <a:noFill/>
        </p:spPr>
        <p:txBody>
          <a:bodyPr wrap="square" rtlCol="0">
            <a:spAutoFit/>
          </a:bodyPr>
          <a:lstStyle>
            <a:defPPr>
              <a:defRPr lang="zh-CN"/>
            </a:defPPr>
            <a:lvl1pPr>
              <a:defRPr sz="2400" b="1">
                <a:solidFill>
                  <a:schemeClr val="tx1">
                    <a:lumMod val="65000"/>
                    <a:lumOff val="35000"/>
                  </a:schemeClr>
                </a:solidFill>
                <a:latin typeface="微软雅黑" pitchFamily="34" charset="-122"/>
                <a:ea typeface="微软雅黑" pitchFamily="34" charset="-122"/>
              </a:defRPr>
            </a:lvl1pPr>
          </a:lstStyle>
          <a:p>
            <a:r>
              <a:rPr lang="zh-CN" altLang="zh-CN" sz="1800" dirty="0"/>
              <a:t>新模式</a:t>
            </a:r>
          </a:p>
        </p:txBody>
      </p:sp>
      <p:sp>
        <p:nvSpPr>
          <p:cNvPr id="47" name="TextBox 46"/>
          <p:cNvSpPr txBox="1"/>
          <p:nvPr/>
        </p:nvSpPr>
        <p:spPr>
          <a:xfrm>
            <a:off x="7295366" y="2808595"/>
            <a:ext cx="849556" cy="646331"/>
          </a:xfrm>
          <a:prstGeom prst="rect">
            <a:avLst/>
          </a:prstGeom>
          <a:noFill/>
        </p:spPr>
        <p:txBody>
          <a:bodyPr wrap="square" rtlCol="0">
            <a:spAutoFit/>
          </a:bodyPr>
          <a:lstStyle>
            <a:defPPr>
              <a:defRPr lang="zh-CN"/>
            </a:defPPr>
            <a:lvl1pPr>
              <a:defRPr sz="2400" b="1">
                <a:solidFill>
                  <a:schemeClr val="tx1">
                    <a:lumMod val="65000"/>
                    <a:lumOff val="35000"/>
                  </a:schemeClr>
                </a:solidFill>
                <a:latin typeface="微软雅黑" pitchFamily="34" charset="-122"/>
                <a:ea typeface="微软雅黑" pitchFamily="34" charset="-122"/>
              </a:defRPr>
            </a:lvl1pPr>
          </a:lstStyle>
          <a:p>
            <a:r>
              <a:rPr lang="zh-CN" altLang="zh-CN" sz="1800" dirty="0"/>
              <a:t>新思路</a:t>
            </a:r>
          </a:p>
        </p:txBody>
      </p:sp>
    </p:spTree>
    <p:extLst>
      <p:ext uri="{BB962C8B-B14F-4D97-AF65-F5344CB8AC3E}">
        <p14:creationId xmlns:p14="http://schemas.microsoft.com/office/powerpoint/2010/main" val="38333215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98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53"/>
                            </p:stCondLst>
                            <p:childTnLst>
                              <p:par>
                                <p:cTn id="25" presetID="31"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 calcmode="lin" valueType="num">
                                      <p:cBhvr>
                                        <p:cTn id="29" dur="500" fill="hold"/>
                                        <p:tgtEl>
                                          <p:spTgt spid="4"/>
                                        </p:tgtEl>
                                        <p:attrNameLst>
                                          <p:attrName>style.rotation</p:attrName>
                                        </p:attrNameLst>
                                      </p:cBhvr>
                                      <p:tavLst>
                                        <p:tav tm="0">
                                          <p:val>
                                            <p:fltVal val="90"/>
                                          </p:val>
                                        </p:tav>
                                        <p:tav tm="100000">
                                          <p:val>
                                            <p:fltVal val="0"/>
                                          </p:val>
                                        </p:tav>
                                      </p:tavLst>
                                    </p:anim>
                                    <p:animEffect transition="in" filter="fade">
                                      <p:cBhvr>
                                        <p:cTn id="30" dur="500"/>
                                        <p:tgtEl>
                                          <p:spTgt spid="4"/>
                                        </p:tgtEl>
                                      </p:cBhvr>
                                    </p:animEffect>
                                  </p:childTnLst>
                                </p:cTn>
                              </p:par>
                            </p:childTnLst>
                          </p:cTn>
                        </p:par>
                        <p:par>
                          <p:cTn id="31" fill="hold">
                            <p:stCondLst>
                              <p:cond delay="2253"/>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9"/>
                                        </p:tgtEl>
                                        <p:attrNameLst>
                                          <p:attrName>style.visibility</p:attrName>
                                        </p:attrNameLst>
                                      </p:cBhvr>
                                      <p:to>
                                        <p:strVal val="visible"/>
                                      </p:to>
                                    </p:set>
                                    <p:anim by="(-#ppt_w*2)" calcmode="lin" valueType="num">
                                      <p:cBhvr rctx="PPT">
                                        <p:cTn id="34" dur="250" autoRev="1" fill="hold">
                                          <p:stCondLst>
                                            <p:cond delay="0"/>
                                          </p:stCondLst>
                                        </p:cTn>
                                        <p:tgtEl>
                                          <p:spTgt spid="39"/>
                                        </p:tgtEl>
                                        <p:attrNameLst>
                                          <p:attrName>ppt_w</p:attrName>
                                        </p:attrNameLst>
                                      </p:cBhvr>
                                    </p:anim>
                                    <p:anim by="(#ppt_w*0.50)" calcmode="lin" valueType="num">
                                      <p:cBhvr>
                                        <p:cTn id="35" dur="250" decel="50000" autoRev="1" fill="hold">
                                          <p:stCondLst>
                                            <p:cond delay="0"/>
                                          </p:stCondLst>
                                        </p:cTn>
                                        <p:tgtEl>
                                          <p:spTgt spid="39"/>
                                        </p:tgtEl>
                                        <p:attrNameLst>
                                          <p:attrName>ppt_x</p:attrName>
                                        </p:attrNameLst>
                                      </p:cBhvr>
                                    </p:anim>
                                    <p:anim from="(-#ppt_h/2)" to="(#ppt_y)" calcmode="lin" valueType="num">
                                      <p:cBhvr>
                                        <p:cTn id="36" dur="500" fill="hold">
                                          <p:stCondLst>
                                            <p:cond delay="0"/>
                                          </p:stCondLst>
                                        </p:cTn>
                                        <p:tgtEl>
                                          <p:spTgt spid="39"/>
                                        </p:tgtEl>
                                        <p:attrNameLst>
                                          <p:attrName>ppt_y</p:attrName>
                                        </p:attrNameLst>
                                      </p:cBhvr>
                                    </p:anim>
                                    <p:animRot by="21600000">
                                      <p:cBhvr>
                                        <p:cTn id="37" dur="500" fill="hold">
                                          <p:stCondLst>
                                            <p:cond delay="0"/>
                                          </p:stCondLst>
                                        </p:cTn>
                                        <p:tgtEl>
                                          <p:spTgt spid="39"/>
                                        </p:tgtEl>
                                        <p:attrNameLst>
                                          <p:attrName>r</p:attrName>
                                        </p:attrNameLst>
                                      </p:cBhvr>
                                    </p:animRot>
                                  </p:childTnLst>
                                </p:cTn>
                              </p:par>
                            </p:childTnLst>
                          </p:cTn>
                        </p:par>
                        <p:par>
                          <p:cTn id="38" fill="hold">
                            <p:stCondLst>
                              <p:cond delay="2853"/>
                            </p:stCondLst>
                            <p:childTnLst>
                              <p:par>
                                <p:cTn id="39" presetID="41" presetClass="entr" presetSubtype="0" fill="hold" grpId="0" nodeType="afterEffect">
                                  <p:stCondLst>
                                    <p:cond delay="0"/>
                                  </p:stCondLst>
                                  <p:iterate type="lt">
                                    <p:tmPct val="2811"/>
                                  </p:iterate>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1"/>
                                        </p:tgtEl>
                                        <p:attrNameLst>
                                          <p:attrName>ppt_y</p:attrName>
                                        </p:attrNameLst>
                                      </p:cBhvr>
                                      <p:tavLst>
                                        <p:tav tm="0">
                                          <p:val>
                                            <p:strVal val="#ppt_y"/>
                                          </p:val>
                                        </p:tav>
                                        <p:tav tm="100000">
                                          <p:val>
                                            <p:strVal val="#ppt_y"/>
                                          </p:val>
                                        </p:tav>
                                      </p:tavLst>
                                    </p:anim>
                                    <p:anim calcmode="lin" valueType="num">
                                      <p:cBhvr>
                                        <p:cTn id="4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1"/>
                                        </p:tgtEl>
                                      </p:cBhvr>
                                    </p:animEffect>
                                  </p:childTnLst>
                                </p:cTn>
                              </p:par>
                            </p:childTnLst>
                          </p:cTn>
                        </p:par>
                        <p:par>
                          <p:cTn id="46" fill="hold">
                            <p:stCondLst>
                              <p:cond delay="3592"/>
                            </p:stCondLst>
                            <p:childTnLst>
                              <p:par>
                                <p:cTn id="47" presetID="31"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style.rotation</p:attrName>
                                        </p:attrNameLst>
                                      </p:cBhvr>
                                      <p:tavLst>
                                        <p:tav tm="0">
                                          <p:val>
                                            <p:fltVal val="90"/>
                                          </p:val>
                                        </p:tav>
                                        <p:tav tm="100000">
                                          <p:val>
                                            <p:fltVal val="0"/>
                                          </p:val>
                                        </p:tav>
                                      </p:tavLst>
                                    </p:anim>
                                    <p:animEffect transition="in" filter="fade">
                                      <p:cBhvr>
                                        <p:cTn id="52" dur="500"/>
                                        <p:tgtEl>
                                          <p:spTgt spid="5"/>
                                        </p:tgtEl>
                                      </p:cBhvr>
                                    </p:animEffect>
                                  </p:childTnLst>
                                </p:cTn>
                              </p:par>
                            </p:childTnLst>
                          </p:cTn>
                        </p:par>
                        <p:par>
                          <p:cTn id="53" fill="hold">
                            <p:stCondLst>
                              <p:cond delay="4092"/>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41"/>
                                        </p:tgtEl>
                                        <p:attrNameLst>
                                          <p:attrName>style.visibility</p:attrName>
                                        </p:attrNameLst>
                                      </p:cBhvr>
                                      <p:to>
                                        <p:strVal val="visible"/>
                                      </p:to>
                                    </p:set>
                                    <p:anim by="(-#ppt_w*2)" calcmode="lin" valueType="num">
                                      <p:cBhvr rctx="PPT">
                                        <p:cTn id="56" dur="250" autoRev="1" fill="hold">
                                          <p:stCondLst>
                                            <p:cond delay="0"/>
                                          </p:stCondLst>
                                        </p:cTn>
                                        <p:tgtEl>
                                          <p:spTgt spid="41"/>
                                        </p:tgtEl>
                                        <p:attrNameLst>
                                          <p:attrName>ppt_w</p:attrName>
                                        </p:attrNameLst>
                                      </p:cBhvr>
                                    </p:anim>
                                    <p:anim by="(#ppt_w*0.50)" calcmode="lin" valueType="num">
                                      <p:cBhvr>
                                        <p:cTn id="57" dur="250" decel="50000" autoRev="1" fill="hold">
                                          <p:stCondLst>
                                            <p:cond delay="0"/>
                                          </p:stCondLst>
                                        </p:cTn>
                                        <p:tgtEl>
                                          <p:spTgt spid="41"/>
                                        </p:tgtEl>
                                        <p:attrNameLst>
                                          <p:attrName>ppt_x</p:attrName>
                                        </p:attrNameLst>
                                      </p:cBhvr>
                                    </p:anim>
                                    <p:anim from="(-#ppt_h/2)" to="(#ppt_y)" calcmode="lin" valueType="num">
                                      <p:cBhvr>
                                        <p:cTn id="58" dur="500" fill="hold">
                                          <p:stCondLst>
                                            <p:cond delay="0"/>
                                          </p:stCondLst>
                                        </p:cTn>
                                        <p:tgtEl>
                                          <p:spTgt spid="41"/>
                                        </p:tgtEl>
                                        <p:attrNameLst>
                                          <p:attrName>ppt_y</p:attrName>
                                        </p:attrNameLst>
                                      </p:cBhvr>
                                    </p:anim>
                                    <p:animRot by="21600000">
                                      <p:cBhvr>
                                        <p:cTn id="59" dur="500" fill="hold">
                                          <p:stCondLst>
                                            <p:cond delay="0"/>
                                          </p:stCondLst>
                                        </p:cTn>
                                        <p:tgtEl>
                                          <p:spTgt spid="41"/>
                                        </p:tgtEl>
                                        <p:attrNameLst>
                                          <p:attrName>r</p:attrName>
                                        </p:attrNameLst>
                                      </p:cBhvr>
                                    </p:animRot>
                                  </p:childTnLst>
                                </p:cTn>
                              </p:par>
                            </p:childTnLst>
                          </p:cTn>
                        </p:par>
                        <p:par>
                          <p:cTn id="60" fill="hold">
                            <p:stCondLst>
                              <p:cond delay="4692"/>
                            </p:stCondLst>
                            <p:childTnLst>
                              <p:par>
                                <p:cTn id="61" presetID="41" presetClass="entr" presetSubtype="0" fill="hold" grpId="0" nodeType="afterEffect">
                                  <p:stCondLst>
                                    <p:cond delay="0"/>
                                  </p:stCondLst>
                                  <p:iterate type="lt">
                                    <p:tmPct val="2811"/>
                                  </p:iterate>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6"/>
                                        </p:tgtEl>
                                        <p:attrNameLst>
                                          <p:attrName>ppt_y</p:attrName>
                                        </p:attrNameLst>
                                      </p:cBhvr>
                                      <p:tavLst>
                                        <p:tav tm="0">
                                          <p:val>
                                            <p:strVal val="#ppt_y"/>
                                          </p:val>
                                        </p:tav>
                                        <p:tav tm="100000">
                                          <p:val>
                                            <p:strVal val="#ppt_y"/>
                                          </p:val>
                                        </p:tav>
                                      </p:tavLst>
                                    </p:anim>
                                    <p:anim calcmode="lin" valueType="num">
                                      <p:cBhvr>
                                        <p:cTn id="6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6"/>
                                        </p:tgtEl>
                                      </p:cBhvr>
                                    </p:animEffect>
                                  </p:childTnLst>
                                </p:cTn>
                              </p:par>
                            </p:childTnLst>
                          </p:cTn>
                        </p:par>
                        <p:par>
                          <p:cTn id="68" fill="hold">
                            <p:stCondLst>
                              <p:cond delay="5431"/>
                            </p:stCondLst>
                            <p:childTnLst>
                              <p:par>
                                <p:cTn id="69" presetID="31" presetClass="entr" presetSubtype="0" fill="hold" nodeType="after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fltVal val="0"/>
                                          </p:val>
                                        </p:tav>
                                        <p:tav tm="100000">
                                          <p:val>
                                            <p:strVal val="#ppt_w"/>
                                          </p:val>
                                        </p:tav>
                                      </p:tavLst>
                                    </p:anim>
                                    <p:anim calcmode="lin" valueType="num">
                                      <p:cBhvr>
                                        <p:cTn id="72" dur="500" fill="hold"/>
                                        <p:tgtEl>
                                          <p:spTgt spid="6"/>
                                        </p:tgtEl>
                                        <p:attrNameLst>
                                          <p:attrName>ppt_h</p:attrName>
                                        </p:attrNameLst>
                                      </p:cBhvr>
                                      <p:tavLst>
                                        <p:tav tm="0">
                                          <p:val>
                                            <p:fltVal val="0"/>
                                          </p:val>
                                        </p:tav>
                                        <p:tav tm="100000">
                                          <p:val>
                                            <p:strVal val="#ppt_h"/>
                                          </p:val>
                                        </p:tav>
                                      </p:tavLst>
                                    </p:anim>
                                    <p:anim calcmode="lin" valueType="num">
                                      <p:cBhvr>
                                        <p:cTn id="73" dur="500" fill="hold"/>
                                        <p:tgtEl>
                                          <p:spTgt spid="6"/>
                                        </p:tgtEl>
                                        <p:attrNameLst>
                                          <p:attrName>style.rotation</p:attrName>
                                        </p:attrNameLst>
                                      </p:cBhvr>
                                      <p:tavLst>
                                        <p:tav tm="0">
                                          <p:val>
                                            <p:fltVal val="90"/>
                                          </p:val>
                                        </p:tav>
                                        <p:tav tm="100000">
                                          <p:val>
                                            <p:fltVal val="0"/>
                                          </p:val>
                                        </p:tav>
                                      </p:tavLst>
                                    </p:anim>
                                    <p:animEffect transition="in" filter="fade">
                                      <p:cBhvr>
                                        <p:cTn id="74" dur="500"/>
                                        <p:tgtEl>
                                          <p:spTgt spid="6"/>
                                        </p:tgtEl>
                                      </p:cBhvr>
                                    </p:animEffect>
                                  </p:childTnLst>
                                </p:cTn>
                              </p:par>
                            </p:childTnLst>
                          </p:cTn>
                        </p:par>
                        <p:par>
                          <p:cTn id="75" fill="hold">
                            <p:stCondLst>
                              <p:cond delay="5931"/>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43"/>
                                        </p:tgtEl>
                                        <p:attrNameLst>
                                          <p:attrName>style.visibility</p:attrName>
                                        </p:attrNameLst>
                                      </p:cBhvr>
                                      <p:to>
                                        <p:strVal val="visible"/>
                                      </p:to>
                                    </p:set>
                                    <p:anim by="(-#ppt_w*2)" calcmode="lin" valueType="num">
                                      <p:cBhvr rctx="PPT">
                                        <p:cTn id="78" dur="250" autoRev="1" fill="hold">
                                          <p:stCondLst>
                                            <p:cond delay="0"/>
                                          </p:stCondLst>
                                        </p:cTn>
                                        <p:tgtEl>
                                          <p:spTgt spid="43"/>
                                        </p:tgtEl>
                                        <p:attrNameLst>
                                          <p:attrName>ppt_w</p:attrName>
                                        </p:attrNameLst>
                                      </p:cBhvr>
                                    </p:anim>
                                    <p:anim by="(#ppt_w*0.50)" calcmode="lin" valueType="num">
                                      <p:cBhvr>
                                        <p:cTn id="79" dur="250" decel="50000" autoRev="1" fill="hold">
                                          <p:stCondLst>
                                            <p:cond delay="0"/>
                                          </p:stCondLst>
                                        </p:cTn>
                                        <p:tgtEl>
                                          <p:spTgt spid="43"/>
                                        </p:tgtEl>
                                        <p:attrNameLst>
                                          <p:attrName>ppt_x</p:attrName>
                                        </p:attrNameLst>
                                      </p:cBhvr>
                                    </p:anim>
                                    <p:anim from="(-#ppt_h/2)" to="(#ppt_y)" calcmode="lin" valueType="num">
                                      <p:cBhvr>
                                        <p:cTn id="80" dur="500" fill="hold">
                                          <p:stCondLst>
                                            <p:cond delay="0"/>
                                          </p:stCondLst>
                                        </p:cTn>
                                        <p:tgtEl>
                                          <p:spTgt spid="43"/>
                                        </p:tgtEl>
                                        <p:attrNameLst>
                                          <p:attrName>ppt_y</p:attrName>
                                        </p:attrNameLst>
                                      </p:cBhvr>
                                    </p:anim>
                                    <p:animRot by="21600000">
                                      <p:cBhvr>
                                        <p:cTn id="81" dur="500" fill="hold">
                                          <p:stCondLst>
                                            <p:cond delay="0"/>
                                          </p:stCondLst>
                                        </p:cTn>
                                        <p:tgtEl>
                                          <p:spTgt spid="43"/>
                                        </p:tgtEl>
                                        <p:attrNameLst>
                                          <p:attrName>r</p:attrName>
                                        </p:attrNameLst>
                                      </p:cBhvr>
                                    </p:animRot>
                                  </p:childTnLst>
                                </p:cTn>
                              </p:par>
                            </p:childTnLst>
                          </p:cTn>
                        </p:par>
                        <p:par>
                          <p:cTn id="82" fill="hold">
                            <p:stCondLst>
                              <p:cond delay="6531"/>
                            </p:stCondLst>
                            <p:childTnLst>
                              <p:par>
                                <p:cTn id="83" presetID="41" presetClass="entr" presetSubtype="0" fill="hold" grpId="0" nodeType="afterEffect">
                                  <p:stCondLst>
                                    <p:cond delay="0"/>
                                  </p:stCondLst>
                                  <p:iterate type="lt">
                                    <p:tmPct val="2811"/>
                                  </p:iterate>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7"/>
                                        </p:tgtEl>
                                        <p:attrNameLst>
                                          <p:attrName>ppt_y</p:attrName>
                                        </p:attrNameLst>
                                      </p:cBhvr>
                                      <p:tavLst>
                                        <p:tav tm="0">
                                          <p:val>
                                            <p:strVal val="#ppt_y"/>
                                          </p:val>
                                        </p:tav>
                                        <p:tav tm="100000">
                                          <p:val>
                                            <p:strVal val="#ppt_y"/>
                                          </p:val>
                                        </p:tav>
                                      </p:tavLst>
                                    </p:anim>
                                    <p:anim calcmode="lin" valueType="num">
                                      <p:cBhvr>
                                        <p:cTn id="87"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7"/>
                                        </p:tgtEl>
                                      </p:cBhvr>
                                    </p:animEffect>
                                  </p:childTnLst>
                                </p:cTn>
                              </p:par>
                            </p:childTnLst>
                          </p:cTn>
                        </p:par>
                        <p:par>
                          <p:cTn id="90" fill="hold">
                            <p:stCondLst>
                              <p:cond delay="7270"/>
                            </p:stCondLst>
                            <p:childTnLst>
                              <p:par>
                                <p:cTn id="91" presetID="31" presetClass="entr" presetSubtype="0" fill="hold" nodeType="after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p:cTn id="93" dur="500" fill="hold"/>
                                        <p:tgtEl>
                                          <p:spTgt spid="7"/>
                                        </p:tgtEl>
                                        <p:attrNameLst>
                                          <p:attrName>ppt_w</p:attrName>
                                        </p:attrNameLst>
                                      </p:cBhvr>
                                      <p:tavLst>
                                        <p:tav tm="0">
                                          <p:val>
                                            <p:fltVal val="0"/>
                                          </p:val>
                                        </p:tav>
                                        <p:tav tm="100000">
                                          <p:val>
                                            <p:strVal val="#ppt_w"/>
                                          </p:val>
                                        </p:tav>
                                      </p:tavLst>
                                    </p:anim>
                                    <p:anim calcmode="lin" valueType="num">
                                      <p:cBhvr>
                                        <p:cTn id="94" dur="500" fill="hold"/>
                                        <p:tgtEl>
                                          <p:spTgt spid="7"/>
                                        </p:tgtEl>
                                        <p:attrNameLst>
                                          <p:attrName>ppt_h</p:attrName>
                                        </p:attrNameLst>
                                      </p:cBhvr>
                                      <p:tavLst>
                                        <p:tav tm="0">
                                          <p:val>
                                            <p:fltVal val="0"/>
                                          </p:val>
                                        </p:tav>
                                        <p:tav tm="100000">
                                          <p:val>
                                            <p:strVal val="#ppt_h"/>
                                          </p:val>
                                        </p:tav>
                                      </p:tavLst>
                                    </p:anim>
                                    <p:anim calcmode="lin" valueType="num">
                                      <p:cBhvr>
                                        <p:cTn id="95" dur="500" fill="hold"/>
                                        <p:tgtEl>
                                          <p:spTgt spid="7"/>
                                        </p:tgtEl>
                                        <p:attrNameLst>
                                          <p:attrName>style.rotation</p:attrName>
                                        </p:attrNameLst>
                                      </p:cBhvr>
                                      <p:tavLst>
                                        <p:tav tm="0">
                                          <p:val>
                                            <p:fltVal val="90"/>
                                          </p:val>
                                        </p:tav>
                                        <p:tav tm="100000">
                                          <p:val>
                                            <p:fltVal val="0"/>
                                          </p:val>
                                        </p:tav>
                                      </p:tavLst>
                                    </p:anim>
                                    <p:animEffect transition="in" filter="fade">
                                      <p:cBhvr>
                                        <p:cTn id="96" dur="500"/>
                                        <p:tgtEl>
                                          <p:spTgt spid="7"/>
                                        </p:tgtEl>
                                      </p:cBhvr>
                                    </p:animEffect>
                                  </p:childTnLst>
                                </p:cTn>
                              </p:par>
                            </p:childTnLst>
                          </p:cTn>
                        </p:par>
                        <p:par>
                          <p:cTn id="97" fill="hold">
                            <p:stCondLst>
                              <p:cond delay="7770"/>
                            </p:stCondLst>
                            <p:childTnLst>
                              <p:par>
                                <p:cTn id="98" presetID="56" presetClass="entr" presetSubtype="0" fill="hold" grpId="0" nodeType="afterEffect">
                                  <p:stCondLst>
                                    <p:cond delay="0"/>
                                  </p:stCondLst>
                                  <p:iterate type="lt">
                                    <p:tmPct val="10000"/>
                                  </p:iterate>
                                  <p:childTnLst>
                                    <p:set>
                                      <p:cBhvr>
                                        <p:cTn id="99" dur="1" fill="hold">
                                          <p:stCondLst>
                                            <p:cond delay="0"/>
                                          </p:stCondLst>
                                        </p:cTn>
                                        <p:tgtEl>
                                          <p:spTgt spid="45"/>
                                        </p:tgtEl>
                                        <p:attrNameLst>
                                          <p:attrName>style.visibility</p:attrName>
                                        </p:attrNameLst>
                                      </p:cBhvr>
                                      <p:to>
                                        <p:strVal val="visible"/>
                                      </p:to>
                                    </p:set>
                                    <p:anim by="(-#ppt_w*2)" calcmode="lin" valueType="num">
                                      <p:cBhvr rctx="PPT">
                                        <p:cTn id="100" dur="250" autoRev="1" fill="hold">
                                          <p:stCondLst>
                                            <p:cond delay="0"/>
                                          </p:stCondLst>
                                        </p:cTn>
                                        <p:tgtEl>
                                          <p:spTgt spid="45"/>
                                        </p:tgtEl>
                                        <p:attrNameLst>
                                          <p:attrName>ppt_w</p:attrName>
                                        </p:attrNameLst>
                                      </p:cBhvr>
                                    </p:anim>
                                    <p:anim by="(#ppt_w*0.50)" calcmode="lin" valueType="num">
                                      <p:cBhvr>
                                        <p:cTn id="101" dur="250" decel="50000" autoRev="1" fill="hold">
                                          <p:stCondLst>
                                            <p:cond delay="0"/>
                                          </p:stCondLst>
                                        </p:cTn>
                                        <p:tgtEl>
                                          <p:spTgt spid="45"/>
                                        </p:tgtEl>
                                        <p:attrNameLst>
                                          <p:attrName>ppt_x</p:attrName>
                                        </p:attrNameLst>
                                      </p:cBhvr>
                                    </p:anim>
                                    <p:anim from="(-#ppt_h/2)" to="(#ppt_y)" calcmode="lin" valueType="num">
                                      <p:cBhvr>
                                        <p:cTn id="102" dur="500" fill="hold">
                                          <p:stCondLst>
                                            <p:cond delay="0"/>
                                          </p:stCondLst>
                                        </p:cTn>
                                        <p:tgtEl>
                                          <p:spTgt spid="45"/>
                                        </p:tgtEl>
                                        <p:attrNameLst>
                                          <p:attrName>ppt_y</p:attrName>
                                        </p:attrNameLst>
                                      </p:cBhvr>
                                    </p:anim>
                                    <p:animRot by="21600000">
                                      <p:cBhvr>
                                        <p:cTn id="103" dur="500" fill="hold">
                                          <p:stCondLst>
                                            <p:cond delay="0"/>
                                          </p:stCondLst>
                                        </p:cTn>
                                        <p:tgtEl>
                                          <p:spTgt spid="45"/>
                                        </p:tgtEl>
                                        <p:attrNameLst>
                                          <p:attrName>r</p:attrName>
                                        </p:attrNameLst>
                                      </p:cBhvr>
                                    </p:animRot>
                                  </p:childTnLst>
                                </p:cTn>
                              </p:par>
                            </p:childTnLst>
                          </p:cTn>
                        </p:par>
                        <p:par>
                          <p:cTn id="104" fill="hold">
                            <p:stCondLst>
                              <p:cond delay="8370"/>
                            </p:stCondLst>
                            <p:childTnLst>
                              <p:par>
                                <p:cTn id="105" presetID="41" presetClass="entr" presetSubtype="0" fill="hold" grpId="0" nodeType="afterEffect">
                                  <p:stCondLst>
                                    <p:cond delay="0"/>
                                  </p:stCondLst>
                                  <p:iterate type="lt">
                                    <p:tmPct val="2811"/>
                                  </p:iterate>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68"/>
                                        </p:tgtEl>
                                        <p:attrNameLst>
                                          <p:attrName>ppt_y</p:attrName>
                                        </p:attrNameLst>
                                      </p:cBhvr>
                                      <p:tavLst>
                                        <p:tav tm="0">
                                          <p:val>
                                            <p:strVal val="#ppt_y"/>
                                          </p:val>
                                        </p:tav>
                                        <p:tav tm="100000">
                                          <p:val>
                                            <p:strVal val="#ppt_y"/>
                                          </p:val>
                                        </p:tav>
                                      </p:tavLst>
                                    </p:anim>
                                    <p:anim calcmode="lin" valueType="num">
                                      <p:cBhvr>
                                        <p:cTn id="109"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68"/>
                                        </p:tgtEl>
                                      </p:cBhvr>
                                    </p:animEffect>
                                  </p:childTnLst>
                                </p:cTn>
                              </p:par>
                            </p:childTnLst>
                          </p:cTn>
                        </p:par>
                        <p:par>
                          <p:cTn id="112" fill="hold">
                            <p:stCondLst>
                              <p:cond delay="9109"/>
                            </p:stCondLst>
                            <p:childTnLst>
                              <p:par>
                                <p:cTn id="113" presetID="31" presetClass="entr" presetSubtype="0" fill="hold" nodeType="afterEffect">
                                  <p:stCondLst>
                                    <p:cond delay="0"/>
                                  </p:stCondLst>
                                  <p:childTnLst>
                                    <p:set>
                                      <p:cBhvr>
                                        <p:cTn id="114" dur="1" fill="hold">
                                          <p:stCondLst>
                                            <p:cond delay="0"/>
                                          </p:stCondLst>
                                        </p:cTn>
                                        <p:tgtEl>
                                          <p:spTgt spid="8"/>
                                        </p:tgtEl>
                                        <p:attrNameLst>
                                          <p:attrName>style.visibility</p:attrName>
                                        </p:attrNameLst>
                                      </p:cBhvr>
                                      <p:to>
                                        <p:strVal val="visible"/>
                                      </p:to>
                                    </p:set>
                                    <p:anim calcmode="lin" valueType="num">
                                      <p:cBhvr>
                                        <p:cTn id="115" dur="500" fill="hold"/>
                                        <p:tgtEl>
                                          <p:spTgt spid="8"/>
                                        </p:tgtEl>
                                        <p:attrNameLst>
                                          <p:attrName>ppt_w</p:attrName>
                                        </p:attrNameLst>
                                      </p:cBhvr>
                                      <p:tavLst>
                                        <p:tav tm="0">
                                          <p:val>
                                            <p:fltVal val="0"/>
                                          </p:val>
                                        </p:tav>
                                        <p:tav tm="100000">
                                          <p:val>
                                            <p:strVal val="#ppt_w"/>
                                          </p:val>
                                        </p:tav>
                                      </p:tavLst>
                                    </p:anim>
                                    <p:anim calcmode="lin" valueType="num">
                                      <p:cBhvr>
                                        <p:cTn id="116" dur="500" fill="hold"/>
                                        <p:tgtEl>
                                          <p:spTgt spid="8"/>
                                        </p:tgtEl>
                                        <p:attrNameLst>
                                          <p:attrName>ppt_h</p:attrName>
                                        </p:attrNameLst>
                                      </p:cBhvr>
                                      <p:tavLst>
                                        <p:tav tm="0">
                                          <p:val>
                                            <p:fltVal val="0"/>
                                          </p:val>
                                        </p:tav>
                                        <p:tav tm="100000">
                                          <p:val>
                                            <p:strVal val="#ppt_h"/>
                                          </p:val>
                                        </p:tav>
                                      </p:tavLst>
                                    </p:anim>
                                    <p:anim calcmode="lin" valueType="num">
                                      <p:cBhvr>
                                        <p:cTn id="117" dur="500" fill="hold"/>
                                        <p:tgtEl>
                                          <p:spTgt spid="8"/>
                                        </p:tgtEl>
                                        <p:attrNameLst>
                                          <p:attrName>style.rotation</p:attrName>
                                        </p:attrNameLst>
                                      </p:cBhvr>
                                      <p:tavLst>
                                        <p:tav tm="0">
                                          <p:val>
                                            <p:fltVal val="90"/>
                                          </p:val>
                                        </p:tav>
                                        <p:tav tm="100000">
                                          <p:val>
                                            <p:fltVal val="0"/>
                                          </p:val>
                                        </p:tav>
                                      </p:tavLst>
                                    </p:anim>
                                    <p:animEffect transition="in" filter="fade">
                                      <p:cBhvr>
                                        <p:cTn id="118" dur="500"/>
                                        <p:tgtEl>
                                          <p:spTgt spid="8"/>
                                        </p:tgtEl>
                                      </p:cBhvr>
                                    </p:animEffect>
                                  </p:childTnLst>
                                </p:cTn>
                              </p:par>
                            </p:childTnLst>
                          </p:cTn>
                        </p:par>
                        <p:par>
                          <p:cTn id="119" fill="hold">
                            <p:stCondLst>
                              <p:cond delay="9609"/>
                            </p:stCondLst>
                            <p:childTnLst>
                              <p:par>
                                <p:cTn id="120" presetID="56" presetClass="entr" presetSubtype="0" fill="hold" grpId="0" nodeType="afterEffect">
                                  <p:stCondLst>
                                    <p:cond delay="0"/>
                                  </p:stCondLst>
                                  <p:iterate type="lt">
                                    <p:tmPct val="10000"/>
                                  </p:iterate>
                                  <p:childTnLst>
                                    <p:set>
                                      <p:cBhvr>
                                        <p:cTn id="121" dur="1" fill="hold">
                                          <p:stCondLst>
                                            <p:cond delay="0"/>
                                          </p:stCondLst>
                                        </p:cTn>
                                        <p:tgtEl>
                                          <p:spTgt spid="47"/>
                                        </p:tgtEl>
                                        <p:attrNameLst>
                                          <p:attrName>style.visibility</p:attrName>
                                        </p:attrNameLst>
                                      </p:cBhvr>
                                      <p:to>
                                        <p:strVal val="visible"/>
                                      </p:to>
                                    </p:set>
                                    <p:anim by="(-#ppt_w*2)" calcmode="lin" valueType="num">
                                      <p:cBhvr rctx="PPT">
                                        <p:cTn id="122" dur="250" autoRev="1" fill="hold">
                                          <p:stCondLst>
                                            <p:cond delay="0"/>
                                          </p:stCondLst>
                                        </p:cTn>
                                        <p:tgtEl>
                                          <p:spTgt spid="47"/>
                                        </p:tgtEl>
                                        <p:attrNameLst>
                                          <p:attrName>ppt_w</p:attrName>
                                        </p:attrNameLst>
                                      </p:cBhvr>
                                    </p:anim>
                                    <p:anim by="(#ppt_w*0.50)" calcmode="lin" valueType="num">
                                      <p:cBhvr>
                                        <p:cTn id="123" dur="250" decel="50000" autoRev="1" fill="hold">
                                          <p:stCondLst>
                                            <p:cond delay="0"/>
                                          </p:stCondLst>
                                        </p:cTn>
                                        <p:tgtEl>
                                          <p:spTgt spid="47"/>
                                        </p:tgtEl>
                                        <p:attrNameLst>
                                          <p:attrName>ppt_x</p:attrName>
                                        </p:attrNameLst>
                                      </p:cBhvr>
                                    </p:anim>
                                    <p:anim from="(-#ppt_h/2)" to="(#ppt_y)" calcmode="lin" valueType="num">
                                      <p:cBhvr>
                                        <p:cTn id="124" dur="500" fill="hold">
                                          <p:stCondLst>
                                            <p:cond delay="0"/>
                                          </p:stCondLst>
                                        </p:cTn>
                                        <p:tgtEl>
                                          <p:spTgt spid="47"/>
                                        </p:tgtEl>
                                        <p:attrNameLst>
                                          <p:attrName>ppt_y</p:attrName>
                                        </p:attrNameLst>
                                      </p:cBhvr>
                                    </p:anim>
                                    <p:animRot by="21600000">
                                      <p:cBhvr>
                                        <p:cTn id="125" dur="500" fill="hold">
                                          <p:stCondLst>
                                            <p:cond delay="0"/>
                                          </p:stCondLst>
                                        </p:cTn>
                                        <p:tgtEl>
                                          <p:spTgt spid="47"/>
                                        </p:tgtEl>
                                        <p:attrNameLst>
                                          <p:attrName>r</p:attrName>
                                        </p:attrNameLst>
                                      </p:cBhvr>
                                    </p:animRot>
                                  </p:childTnLst>
                                </p:cTn>
                              </p:par>
                            </p:childTnLst>
                          </p:cTn>
                        </p:par>
                        <p:par>
                          <p:cTn id="126" fill="hold">
                            <p:stCondLst>
                              <p:cond delay="10209"/>
                            </p:stCondLst>
                            <p:childTnLst>
                              <p:par>
                                <p:cTn id="127" presetID="41" presetClass="entr" presetSubtype="0" fill="hold" grpId="0" nodeType="afterEffect">
                                  <p:stCondLst>
                                    <p:cond delay="0"/>
                                  </p:stCondLst>
                                  <p:iterate type="lt">
                                    <p:tmPct val="2811"/>
                                  </p:iterate>
                                  <p:childTnLst>
                                    <p:set>
                                      <p:cBhvr>
                                        <p:cTn id="128" dur="1" fill="hold">
                                          <p:stCondLst>
                                            <p:cond delay="0"/>
                                          </p:stCondLst>
                                        </p:cTn>
                                        <p:tgtEl>
                                          <p:spTgt spid="69"/>
                                        </p:tgtEl>
                                        <p:attrNameLst>
                                          <p:attrName>style.visibility</p:attrName>
                                        </p:attrNameLst>
                                      </p:cBhvr>
                                      <p:to>
                                        <p:strVal val="visible"/>
                                      </p:to>
                                    </p:set>
                                    <p:anim calcmode="lin" valueType="num">
                                      <p:cBhvr>
                                        <p:cTn id="129"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9"/>
                                        </p:tgtEl>
                                        <p:attrNameLst>
                                          <p:attrName>ppt_y</p:attrName>
                                        </p:attrNameLst>
                                      </p:cBhvr>
                                      <p:tavLst>
                                        <p:tav tm="0">
                                          <p:val>
                                            <p:strVal val="#ppt_y"/>
                                          </p:val>
                                        </p:tav>
                                        <p:tav tm="100000">
                                          <p:val>
                                            <p:strVal val="#ppt_y"/>
                                          </p:val>
                                        </p:tav>
                                      </p:tavLst>
                                    </p:anim>
                                    <p:anim calcmode="lin" valueType="num">
                                      <p:cBhvr>
                                        <p:cTn id="131"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61" grpId="0"/>
      <p:bldP spid="66" grpId="0"/>
      <p:bldP spid="67" grpId="0"/>
      <p:bldP spid="68" grpId="0"/>
      <p:bldP spid="69" grpId="0"/>
      <p:bldP spid="39" grpId="0"/>
      <p:bldP spid="41" grpId="0"/>
      <p:bldP spid="43" grpId="0"/>
      <p:bldP spid="45"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TextBox 213"/>
          <p:cNvSpPr txBox="1"/>
          <p:nvPr/>
        </p:nvSpPr>
        <p:spPr>
          <a:xfrm>
            <a:off x="5570964" y="1689545"/>
            <a:ext cx="1078269" cy="1246175"/>
          </a:xfrm>
          <a:prstGeom prst="rect">
            <a:avLst/>
          </a:prstGeom>
          <a:noFill/>
        </p:spPr>
        <p:txBody>
          <a:bodyPr wrap="square" rtlCol="0">
            <a:spAutoFit/>
          </a:bodyPr>
          <a:lstStyle/>
          <a:p>
            <a:r>
              <a:rPr lang="zh-CN" altLang="en-US" sz="7498" b="1" dirty="0">
                <a:solidFill>
                  <a:schemeClr val="accent1">
                    <a:lumMod val="50000"/>
                  </a:schemeClr>
                </a:solidFill>
                <a:latin typeface="微软雅黑" panose="020B0503020204020204" pitchFamily="34" charset="-122"/>
                <a:ea typeface="微软雅黑" panose="020B0503020204020204" pitchFamily="34" charset="-122"/>
              </a:rPr>
              <a:t>赏</a:t>
            </a:r>
          </a:p>
        </p:txBody>
      </p:sp>
      <p:grpSp>
        <p:nvGrpSpPr>
          <p:cNvPr id="215" name="组合 214"/>
          <p:cNvGrpSpPr/>
          <p:nvPr/>
        </p:nvGrpSpPr>
        <p:grpSpPr>
          <a:xfrm>
            <a:off x="5489889" y="1316354"/>
            <a:ext cx="713512" cy="2766436"/>
            <a:chOff x="1089894" y="2049041"/>
            <a:chExt cx="951570" cy="3689435"/>
          </a:xfrm>
        </p:grpSpPr>
        <p:sp>
          <p:nvSpPr>
            <p:cNvPr id="216" name="椭圆 215"/>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217" name="矩形 216"/>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10" name="TextBox 209"/>
          <p:cNvSpPr txBox="1"/>
          <p:nvPr/>
        </p:nvSpPr>
        <p:spPr>
          <a:xfrm>
            <a:off x="4476210" y="1689545"/>
            <a:ext cx="1078269" cy="1246175"/>
          </a:xfrm>
          <a:prstGeom prst="rect">
            <a:avLst/>
          </a:prstGeom>
          <a:noFill/>
        </p:spPr>
        <p:txBody>
          <a:bodyPr wrap="square" rtlCol="0">
            <a:spAutoFit/>
          </a:bodyPr>
          <a:lstStyle/>
          <a:p>
            <a:r>
              <a:rPr lang="zh-CN" altLang="en-US" sz="7498" b="1" dirty="0">
                <a:solidFill>
                  <a:srgbClr val="FF6600"/>
                </a:solidFill>
                <a:latin typeface="微软雅黑" panose="020B0503020204020204" pitchFamily="34" charset="-122"/>
                <a:ea typeface="微软雅黑" panose="020B0503020204020204" pitchFamily="34" charset="-122"/>
              </a:rPr>
              <a:t>观</a:t>
            </a:r>
          </a:p>
        </p:txBody>
      </p:sp>
      <p:grpSp>
        <p:nvGrpSpPr>
          <p:cNvPr id="211" name="组合 210"/>
          <p:cNvGrpSpPr/>
          <p:nvPr/>
        </p:nvGrpSpPr>
        <p:grpSpPr>
          <a:xfrm>
            <a:off x="4295146" y="1316354"/>
            <a:ext cx="713512" cy="2766436"/>
            <a:chOff x="1089894" y="2049041"/>
            <a:chExt cx="951570" cy="3689435"/>
          </a:xfrm>
        </p:grpSpPr>
        <p:sp>
          <p:nvSpPr>
            <p:cNvPr id="212" name="椭圆 211"/>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213" name="矩形 212"/>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06" name="TextBox 205"/>
          <p:cNvSpPr txBox="1"/>
          <p:nvPr/>
        </p:nvSpPr>
        <p:spPr>
          <a:xfrm>
            <a:off x="3295751" y="1703829"/>
            <a:ext cx="1078269" cy="1246175"/>
          </a:xfrm>
          <a:prstGeom prst="rect">
            <a:avLst/>
          </a:prstGeom>
          <a:noFill/>
        </p:spPr>
        <p:txBody>
          <a:bodyPr wrap="square" rtlCol="0">
            <a:spAutoFit/>
          </a:bodyPr>
          <a:lstStyle/>
          <a:p>
            <a:r>
              <a:rPr lang="zh-CN" altLang="en-US" sz="7498" b="1" dirty="0">
                <a:solidFill>
                  <a:srgbClr val="0099CC"/>
                </a:solidFill>
                <a:latin typeface="微软雅黑" panose="020B0503020204020204" pitchFamily="34" charset="-122"/>
                <a:ea typeface="微软雅黑" panose="020B0503020204020204" pitchFamily="34" charset="-122"/>
              </a:rPr>
              <a:t>谢</a:t>
            </a:r>
          </a:p>
        </p:txBody>
      </p:sp>
      <p:grpSp>
        <p:nvGrpSpPr>
          <p:cNvPr id="207" name="组合 206"/>
          <p:cNvGrpSpPr/>
          <p:nvPr/>
        </p:nvGrpSpPr>
        <p:grpSpPr>
          <a:xfrm>
            <a:off x="3043265" y="1316354"/>
            <a:ext cx="713512" cy="2766436"/>
            <a:chOff x="1089894" y="2049041"/>
            <a:chExt cx="951570" cy="3689435"/>
          </a:xfrm>
        </p:grpSpPr>
        <p:sp>
          <p:nvSpPr>
            <p:cNvPr id="208" name="椭圆 207"/>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209" name="矩形 208"/>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 name="TextBox 1"/>
          <p:cNvSpPr txBox="1"/>
          <p:nvPr/>
        </p:nvSpPr>
        <p:spPr>
          <a:xfrm>
            <a:off x="2046072" y="1718113"/>
            <a:ext cx="1078269" cy="1246175"/>
          </a:xfrm>
          <a:prstGeom prst="rect">
            <a:avLst/>
          </a:prstGeom>
          <a:noFill/>
        </p:spPr>
        <p:txBody>
          <a:bodyPr wrap="square" rtlCol="0">
            <a:spAutoFit/>
          </a:bodyPr>
          <a:lstStyle/>
          <a:p>
            <a:r>
              <a:rPr lang="zh-CN" altLang="en-US" sz="7498" b="1" dirty="0">
                <a:solidFill>
                  <a:schemeClr val="accent4"/>
                </a:solidFill>
                <a:latin typeface="微软雅黑" panose="020B0503020204020204" pitchFamily="34" charset="-122"/>
                <a:ea typeface="微软雅黑" panose="020B0503020204020204" pitchFamily="34" charset="-122"/>
              </a:rPr>
              <a:t>谢</a:t>
            </a:r>
          </a:p>
        </p:txBody>
      </p:sp>
      <p:grpSp>
        <p:nvGrpSpPr>
          <p:cNvPr id="151" name="组合 150"/>
          <p:cNvGrpSpPr/>
          <p:nvPr/>
        </p:nvGrpSpPr>
        <p:grpSpPr>
          <a:xfrm>
            <a:off x="1807871" y="1316354"/>
            <a:ext cx="713512" cy="2766436"/>
            <a:chOff x="1089894" y="2049041"/>
            <a:chExt cx="951570" cy="3689435"/>
          </a:xfrm>
        </p:grpSpPr>
        <p:sp>
          <p:nvSpPr>
            <p:cNvPr id="154" name="椭圆 153"/>
            <p:cNvSpPr/>
            <p:nvPr/>
          </p:nvSpPr>
          <p:spPr>
            <a:xfrm rot="2700000">
              <a:off x="59067" y="3527438"/>
              <a:ext cx="3460793" cy="504000"/>
            </a:xfrm>
            <a:prstGeom prst="ellipse">
              <a:avLst/>
            </a:prstGeom>
            <a:gradFill flip="none" rotWithShape="1">
              <a:gsLst>
                <a:gs pos="100000">
                  <a:schemeClr val="bg1">
                    <a:alpha val="0"/>
                  </a:schemeClr>
                </a:gs>
                <a:gs pos="21000">
                  <a:schemeClr val="tx1">
                    <a:lumMod val="65000"/>
                    <a:lumOff val="35000"/>
                    <a:alpha val="57000"/>
                  </a:schemeClr>
                </a:gs>
              </a:gsLst>
              <a:path path="shape">
                <a:fillToRect l="50000" t="50000" r="50000" b="50000"/>
              </a:path>
              <a:tileRect/>
            </a:gradFill>
            <a:ln>
              <a:noFill/>
            </a:ln>
            <a:effectLst>
              <a:softEdge rad="127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787"/>
            </a:p>
          </p:txBody>
        </p:sp>
        <p:sp useBgFill="1">
          <p:nvSpPr>
            <p:cNvPr id="155" name="矩形 154"/>
            <p:cNvSpPr/>
            <p:nvPr/>
          </p:nvSpPr>
          <p:spPr>
            <a:xfrm rot="2700000">
              <a:off x="-209134" y="3612132"/>
              <a:ext cx="3425372" cy="827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244" name="组合 243"/>
          <p:cNvGrpSpPr/>
          <p:nvPr/>
        </p:nvGrpSpPr>
        <p:grpSpPr>
          <a:xfrm>
            <a:off x="6809758" y="2097836"/>
            <a:ext cx="569212" cy="134641"/>
            <a:chOff x="8971447" y="2172617"/>
            <a:chExt cx="759125" cy="568897"/>
          </a:xfrm>
        </p:grpSpPr>
        <p:sp>
          <p:nvSpPr>
            <p:cNvPr id="218" name="矩形 217"/>
            <p:cNvSpPr/>
            <p:nvPr/>
          </p:nvSpPr>
          <p:spPr>
            <a:xfrm>
              <a:off x="8971447" y="2172617"/>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19" name="矩形 218"/>
            <p:cNvSpPr/>
            <p:nvPr/>
          </p:nvSpPr>
          <p:spPr>
            <a:xfrm>
              <a:off x="9312857" y="2172617"/>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0" name="矩形 219"/>
            <p:cNvSpPr/>
            <p:nvPr/>
          </p:nvSpPr>
          <p:spPr>
            <a:xfrm>
              <a:off x="9522704" y="2172617"/>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1" name="矩形 220"/>
            <p:cNvSpPr/>
            <p:nvPr/>
          </p:nvSpPr>
          <p:spPr>
            <a:xfrm>
              <a:off x="9692788" y="2172617"/>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48" name="文本框 27"/>
          <p:cNvSpPr txBox="1"/>
          <p:nvPr/>
        </p:nvSpPr>
        <p:spPr>
          <a:xfrm>
            <a:off x="6752620" y="2307393"/>
            <a:ext cx="1278592" cy="346249"/>
          </a:xfrm>
          <a:prstGeom prst="rect">
            <a:avLst/>
          </a:prstGeom>
          <a:noFill/>
        </p:spPr>
        <p:txBody>
          <a:bodyPr wrap="square" rtlCol="0">
            <a:spAutoFit/>
          </a:bodyPr>
          <a:lstStyle/>
          <a:p>
            <a:pPr algn="dist"/>
            <a:r>
              <a:rPr lang="en-US" altLang="zh-CN" sz="825" dirty="0">
                <a:solidFill>
                  <a:schemeClr val="accent1">
                    <a:lumMod val="50000"/>
                  </a:schemeClr>
                </a:solidFill>
                <a:latin typeface="ITC Avant Garde Std Bk" panose="020B0502020202020204" pitchFamily="34" charset="0"/>
              </a:rPr>
              <a:t>BUSINESS POWERPOINT</a:t>
            </a:r>
            <a:endParaRPr lang="zh-CN" altLang="en-US" sz="825" dirty="0">
              <a:solidFill>
                <a:schemeClr val="accent1">
                  <a:lumMod val="50000"/>
                </a:schemeClr>
              </a:solidFill>
              <a:latin typeface="ITC Avant Garde Std Bk" panose="020B0502020202020204" pitchFamily="34" charset="0"/>
            </a:endParaRPr>
          </a:p>
        </p:txBody>
      </p:sp>
      <p:sp>
        <p:nvSpPr>
          <p:cNvPr id="26" name="文本框 33"/>
          <p:cNvSpPr txBox="1"/>
          <p:nvPr/>
        </p:nvSpPr>
        <p:spPr>
          <a:xfrm>
            <a:off x="3141069" y="3322460"/>
            <a:ext cx="2849858" cy="369332"/>
          </a:xfrm>
          <a:prstGeom prst="rect">
            <a:avLst/>
          </a:prstGeom>
          <a:noFill/>
        </p:spPr>
        <p:txBody>
          <a:bodyPr wrap="square" rtlCol="0">
            <a:spAutoFit/>
          </a:bodyPr>
          <a:lstStyle>
            <a:defPPr>
              <a:defRPr lang="zh-CN"/>
            </a:defPPr>
            <a:lvl1pPr algn="ctr">
              <a:defRPr sz="2600">
                <a:solidFill>
                  <a:srgbClr val="FF0000"/>
                </a:solidFill>
                <a:latin typeface="微软雅黑" pitchFamily="34" charset="-122"/>
                <a:ea typeface="微软雅黑" pitchFamily="34" charset="-122"/>
              </a:defRPr>
            </a:lvl1pPr>
          </a:lstStyle>
          <a:p>
            <a:pPr algn="dist"/>
            <a:r>
              <a:rPr lang="en-US" altLang="zh-CN" sz="1800" dirty="0">
                <a:solidFill>
                  <a:schemeClr val="bg1">
                    <a:lumMod val="65000"/>
                  </a:schemeClr>
                </a:solidFill>
              </a:rPr>
              <a:t>THANKS</a:t>
            </a:r>
            <a:endParaRPr lang="zh-CN" altLang="zh-CN" sz="1800" dirty="0">
              <a:solidFill>
                <a:schemeClr val="bg1">
                  <a:lumMod val="65000"/>
                </a:schemeClr>
              </a:solidFill>
            </a:endParaRPr>
          </a:p>
        </p:txBody>
      </p:sp>
    </p:spTree>
    <p:extLst>
      <p:ext uri="{BB962C8B-B14F-4D97-AF65-F5344CB8AC3E}">
        <p14:creationId xmlns:p14="http://schemas.microsoft.com/office/powerpoint/2010/main" val="288816810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1"/>
                                        </p:tgtEl>
                                        <p:attrNameLst>
                                          <p:attrName>style.visibility</p:attrName>
                                        </p:attrNameLst>
                                      </p:cBhvr>
                                      <p:to>
                                        <p:strVal val="visible"/>
                                      </p:to>
                                    </p:set>
                                    <p:animEffect transition="in" filter="wipe(left)">
                                      <p:cBhvr>
                                        <p:cTn id="13" dur="250"/>
                                        <p:tgtEl>
                                          <p:spTgt spid="151"/>
                                        </p:tgtEl>
                                      </p:cBhvr>
                                    </p:animEffect>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06"/>
                                        </p:tgtEl>
                                        <p:attrNameLst>
                                          <p:attrName>style.visibility</p:attrName>
                                        </p:attrNameLst>
                                      </p:cBhvr>
                                      <p:to>
                                        <p:strVal val="visible"/>
                                      </p:to>
                                    </p:set>
                                    <p:animEffect transition="in" filter="fade">
                                      <p:cBhvr>
                                        <p:cTn id="17" dur="500"/>
                                        <p:tgtEl>
                                          <p:spTgt spid="206"/>
                                        </p:tgtEl>
                                      </p:cBhvr>
                                    </p:animEffect>
                                    <p:anim calcmode="lin" valueType="num">
                                      <p:cBhvr>
                                        <p:cTn id="18" dur="500" fill="hold"/>
                                        <p:tgtEl>
                                          <p:spTgt spid="206"/>
                                        </p:tgtEl>
                                        <p:attrNameLst>
                                          <p:attrName>ppt_x</p:attrName>
                                        </p:attrNameLst>
                                      </p:cBhvr>
                                      <p:tavLst>
                                        <p:tav tm="0">
                                          <p:val>
                                            <p:strVal val="#ppt_x"/>
                                          </p:val>
                                        </p:tav>
                                        <p:tav tm="100000">
                                          <p:val>
                                            <p:strVal val="#ppt_x"/>
                                          </p:val>
                                        </p:tav>
                                      </p:tavLst>
                                    </p:anim>
                                    <p:anim calcmode="lin" valueType="num">
                                      <p:cBhvr>
                                        <p:cTn id="19" dur="500" fill="hold"/>
                                        <p:tgtEl>
                                          <p:spTgt spid="206"/>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22" presetClass="entr" presetSubtype="8" fill="hold" nodeType="afterEffect">
                                  <p:stCondLst>
                                    <p:cond delay="0"/>
                                  </p:stCondLst>
                                  <p:childTnLst>
                                    <p:set>
                                      <p:cBhvr>
                                        <p:cTn id="22" dur="1" fill="hold">
                                          <p:stCondLst>
                                            <p:cond delay="0"/>
                                          </p:stCondLst>
                                        </p:cTn>
                                        <p:tgtEl>
                                          <p:spTgt spid="207"/>
                                        </p:tgtEl>
                                        <p:attrNameLst>
                                          <p:attrName>style.visibility</p:attrName>
                                        </p:attrNameLst>
                                      </p:cBhvr>
                                      <p:to>
                                        <p:strVal val="visible"/>
                                      </p:to>
                                    </p:set>
                                    <p:animEffect transition="in" filter="wipe(left)">
                                      <p:cBhvr>
                                        <p:cTn id="23" dur="250"/>
                                        <p:tgtEl>
                                          <p:spTgt spid="207"/>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10"/>
                                        </p:tgtEl>
                                        <p:attrNameLst>
                                          <p:attrName>style.visibility</p:attrName>
                                        </p:attrNameLst>
                                      </p:cBhvr>
                                      <p:to>
                                        <p:strVal val="visible"/>
                                      </p:to>
                                    </p:set>
                                    <p:animEffect transition="in" filter="fade">
                                      <p:cBhvr>
                                        <p:cTn id="27" dur="500"/>
                                        <p:tgtEl>
                                          <p:spTgt spid="210"/>
                                        </p:tgtEl>
                                      </p:cBhvr>
                                    </p:animEffect>
                                    <p:anim calcmode="lin" valueType="num">
                                      <p:cBhvr>
                                        <p:cTn id="28" dur="500" fill="hold"/>
                                        <p:tgtEl>
                                          <p:spTgt spid="210"/>
                                        </p:tgtEl>
                                        <p:attrNameLst>
                                          <p:attrName>ppt_x</p:attrName>
                                        </p:attrNameLst>
                                      </p:cBhvr>
                                      <p:tavLst>
                                        <p:tav tm="0">
                                          <p:val>
                                            <p:strVal val="#ppt_x"/>
                                          </p:val>
                                        </p:tav>
                                        <p:tav tm="100000">
                                          <p:val>
                                            <p:strVal val="#ppt_x"/>
                                          </p:val>
                                        </p:tav>
                                      </p:tavLst>
                                    </p:anim>
                                    <p:anim calcmode="lin" valueType="num">
                                      <p:cBhvr>
                                        <p:cTn id="29" dur="500" fill="hold"/>
                                        <p:tgtEl>
                                          <p:spTgt spid="210"/>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11"/>
                                        </p:tgtEl>
                                        <p:attrNameLst>
                                          <p:attrName>style.visibility</p:attrName>
                                        </p:attrNameLst>
                                      </p:cBhvr>
                                      <p:to>
                                        <p:strVal val="visible"/>
                                      </p:to>
                                    </p:set>
                                    <p:animEffect transition="in" filter="wipe(left)">
                                      <p:cBhvr>
                                        <p:cTn id="33" dur="250"/>
                                        <p:tgtEl>
                                          <p:spTgt spid="211"/>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214"/>
                                        </p:tgtEl>
                                        <p:attrNameLst>
                                          <p:attrName>style.visibility</p:attrName>
                                        </p:attrNameLst>
                                      </p:cBhvr>
                                      <p:to>
                                        <p:strVal val="visible"/>
                                      </p:to>
                                    </p:set>
                                    <p:animEffect transition="in" filter="fade">
                                      <p:cBhvr>
                                        <p:cTn id="37" dur="500"/>
                                        <p:tgtEl>
                                          <p:spTgt spid="214"/>
                                        </p:tgtEl>
                                      </p:cBhvr>
                                    </p:animEffect>
                                    <p:anim calcmode="lin" valueType="num">
                                      <p:cBhvr>
                                        <p:cTn id="38" dur="500" fill="hold"/>
                                        <p:tgtEl>
                                          <p:spTgt spid="214"/>
                                        </p:tgtEl>
                                        <p:attrNameLst>
                                          <p:attrName>ppt_x</p:attrName>
                                        </p:attrNameLst>
                                      </p:cBhvr>
                                      <p:tavLst>
                                        <p:tav tm="0">
                                          <p:val>
                                            <p:strVal val="#ppt_x"/>
                                          </p:val>
                                        </p:tav>
                                        <p:tav tm="100000">
                                          <p:val>
                                            <p:strVal val="#ppt_x"/>
                                          </p:val>
                                        </p:tav>
                                      </p:tavLst>
                                    </p:anim>
                                    <p:anim calcmode="lin" valueType="num">
                                      <p:cBhvr>
                                        <p:cTn id="39" dur="500" fill="hold"/>
                                        <p:tgtEl>
                                          <p:spTgt spid="214"/>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22" presetClass="entr" presetSubtype="8" fill="hold" nodeType="afterEffect">
                                  <p:stCondLst>
                                    <p:cond delay="0"/>
                                  </p:stCondLst>
                                  <p:childTnLst>
                                    <p:set>
                                      <p:cBhvr>
                                        <p:cTn id="42" dur="1" fill="hold">
                                          <p:stCondLst>
                                            <p:cond delay="0"/>
                                          </p:stCondLst>
                                        </p:cTn>
                                        <p:tgtEl>
                                          <p:spTgt spid="215"/>
                                        </p:tgtEl>
                                        <p:attrNameLst>
                                          <p:attrName>style.visibility</p:attrName>
                                        </p:attrNameLst>
                                      </p:cBhvr>
                                      <p:to>
                                        <p:strVal val="visible"/>
                                      </p:to>
                                    </p:set>
                                    <p:animEffect transition="in" filter="wipe(left)">
                                      <p:cBhvr>
                                        <p:cTn id="43" dur="250"/>
                                        <p:tgtEl>
                                          <p:spTgt spid="215"/>
                                        </p:tgtEl>
                                      </p:cBhvr>
                                    </p:animEffect>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244"/>
                                        </p:tgtEl>
                                        <p:attrNameLst>
                                          <p:attrName>style.visibility</p:attrName>
                                        </p:attrNameLst>
                                      </p:cBhvr>
                                      <p:to>
                                        <p:strVal val="visible"/>
                                      </p:to>
                                    </p:set>
                                    <p:animEffect transition="in" filter="fade">
                                      <p:cBhvr>
                                        <p:cTn id="47" dur="500"/>
                                        <p:tgtEl>
                                          <p:spTgt spid="244"/>
                                        </p:tgtEl>
                                      </p:cBhvr>
                                    </p:animEffect>
                                    <p:anim calcmode="lin" valueType="num">
                                      <p:cBhvr>
                                        <p:cTn id="48" dur="500" fill="hold"/>
                                        <p:tgtEl>
                                          <p:spTgt spid="244"/>
                                        </p:tgtEl>
                                        <p:attrNameLst>
                                          <p:attrName>ppt_x</p:attrName>
                                        </p:attrNameLst>
                                      </p:cBhvr>
                                      <p:tavLst>
                                        <p:tav tm="0">
                                          <p:val>
                                            <p:strVal val="#ppt_x"/>
                                          </p:val>
                                        </p:tav>
                                        <p:tav tm="100000">
                                          <p:val>
                                            <p:strVal val="#ppt_x"/>
                                          </p:val>
                                        </p:tav>
                                      </p:tavLst>
                                    </p:anim>
                                    <p:anim calcmode="lin" valueType="num">
                                      <p:cBhvr>
                                        <p:cTn id="49" dur="500" fill="hold"/>
                                        <p:tgtEl>
                                          <p:spTgt spid="244"/>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1" presetClass="entr" presetSubtype="0" fill="hold" grpId="0" nodeType="afterEffect">
                                  <p:stCondLst>
                                    <p:cond delay="0"/>
                                  </p:stCondLst>
                                  <p:iterate type="lt">
                                    <p:tmPct val="3529"/>
                                  </p:iterate>
                                  <p:childTnLst>
                                    <p:set>
                                      <p:cBhvr>
                                        <p:cTn id="52" dur="1" fill="hold">
                                          <p:stCondLst>
                                            <p:cond delay="0"/>
                                          </p:stCondLst>
                                        </p:cTn>
                                        <p:tgtEl>
                                          <p:spTgt spid="248"/>
                                        </p:tgtEl>
                                        <p:attrNameLst>
                                          <p:attrName>style.visibility</p:attrName>
                                        </p:attrNameLst>
                                      </p:cBhvr>
                                      <p:to>
                                        <p:strVal val="visible"/>
                                      </p:to>
                                    </p:set>
                                    <p:anim calcmode="lin" valueType="num">
                                      <p:cBhvr>
                                        <p:cTn id="53" dur="500" fill="hold"/>
                                        <p:tgtEl>
                                          <p:spTgt spid="24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8"/>
                                        </p:tgtEl>
                                        <p:attrNameLst>
                                          <p:attrName>ppt_y</p:attrName>
                                        </p:attrNameLst>
                                      </p:cBhvr>
                                      <p:tavLst>
                                        <p:tav tm="0">
                                          <p:val>
                                            <p:strVal val="#ppt_y"/>
                                          </p:val>
                                        </p:tav>
                                        <p:tav tm="100000">
                                          <p:val>
                                            <p:strVal val="#ppt_y"/>
                                          </p:val>
                                        </p:tav>
                                      </p:tavLst>
                                    </p:anim>
                                    <p:anim calcmode="lin" valueType="num">
                                      <p:cBhvr>
                                        <p:cTn id="55" dur="500" fill="hold"/>
                                        <p:tgtEl>
                                          <p:spTgt spid="24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8"/>
                                        </p:tgtEl>
                                      </p:cBhvr>
                                    </p:animEffect>
                                  </p:childTnLst>
                                </p:cTn>
                              </p:par>
                            </p:childTnLst>
                          </p:cTn>
                        </p:par>
                        <p:par>
                          <p:cTn id="58" fill="hold">
                            <p:stCondLst>
                              <p:cond delay="4300"/>
                            </p:stCondLst>
                            <p:childTnLst>
                              <p:par>
                                <p:cTn id="59" presetID="41" presetClass="entr" presetSubtype="0" fill="hold" grpId="0" nodeType="afterEffect">
                                  <p:stCondLst>
                                    <p:cond delay="0"/>
                                  </p:stCondLst>
                                  <p:iterate type="lt">
                                    <p:tmPct val="3529"/>
                                  </p:iterate>
                                  <p:childTnLst>
                                    <p:set>
                                      <p:cBhvr>
                                        <p:cTn id="60" dur="1" fill="hold">
                                          <p:stCondLst>
                                            <p:cond delay="0"/>
                                          </p:stCondLst>
                                        </p:cTn>
                                        <p:tgtEl>
                                          <p:spTgt spid="26"/>
                                        </p:tgtEl>
                                        <p:attrNameLst>
                                          <p:attrName>style.visibility</p:attrName>
                                        </p:attrNameLst>
                                      </p:cBhvr>
                                      <p:to>
                                        <p:strVal val="visible"/>
                                      </p:to>
                                    </p:set>
                                    <p:anim calcmode="lin" valueType="num">
                                      <p:cBhvr>
                                        <p:cTn id="61" dur="10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2" dur="1000" fill="hold"/>
                                        <p:tgtEl>
                                          <p:spTgt spid="26"/>
                                        </p:tgtEl>
                                        <p:attrNameLst>
                                          <p:attrName>ppt_y</p:attrName>
                                        </p:attrNameLst>
                                      </p:cBhvr>
                                      <p:tavLst>
                                        <p:tav tm="0">
                                          <p:val>
                                            <p:strVal val="#ppt_y"/>
                                          </p:val>
                                        </p:tav>
                                        <p:tav tm="100000">
                                          <p:val>
                                            <p:strVal val="#ppt_y"/>
                                          </p:val>
                                        </p:tav>
                                      </p:tavLst>
                                    </p:anim>
                                    <p:anim calcmode="lin" valueType="num">
                                      <p:cBhvr>
                                        <p:cTn id="63" dur="10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4" dur="10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10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p:bldP spid="210" grpId="0"/>
      <p:bldP spid="206" grpId="0"/>
      <p:bldP spid="2" grpId="0"/>
      <p:bldP spid="248"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5"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5684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4592593" y="1563894"/>
            <a:ext cx="2408269" cy="600036"/>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zh-CN" sz="3299" dirty="0"/>
              <a:t>公司与团队</a:t>
            </a:r>
          </a:p>
        </p:txBody>
      </p:sp>
      <p:sp>
        <p:nvSpPr>
          <p:cNvPr id="100" name="TextBox 99"/>
          <p:cNvSpPr txBox="1"/>
          <p:nvPr/>
        </p:nvSpPr>
        <p:spPr>
          <a:xfrm>
            <a:off x="4670872" y="2212529"/>
            <a:ext cx="1241581" cy="323165"/>
          </a:xfrm>
          <a:prstGeom prst="rect">
            <a:avLst/>
          </a:prstGeom>
          <a:noFill/>
        </p:spPr>
        <p:txBody>
          <a:bodyPr wrap="square" rtlCol="0">
            <a:spAutoFit/>
          </a:bodyPr>
          <a:lstStyle/>
          <a:p>
            <a:r>
              <a:rPr lang="zh-CN" altLang="en-US" sz="1500" b="1" dirty="0">
                <a:solidFill>
                  <a:schemeClr val="tx1">
                    <a:lumMod val="65000"/>
                    <a:lumOff val="35000"/>
                  </a:schemeClr>
                </a:solidFill>
                <a:latin typeface="微软雅黑" pitchFamily="34" charset="-122"/>
                <a:ea typeface="微软雅黑" pitchFamily="34" charset="-122"/>
              </a:rPr>
              <a:t>●</a:t>
            </a:r>
            <a:r>
              <a:rPr lang="en-US" altLang="zh-CN" sz="1500" b="1" dirty="0">
                <a:solidFill>
                  <a:schemeClr val="tx1">
                    <a:lumMod val="65000"/>
                    <a:lumOff val="35000"/>
                  </a:schemeClr>
                </a:solidFill>
                <a:latin typeface="微软雅黑" pitchFamily="34" charset="-122"/>
                <a:ea typeface="微软雅黑" pitchFamily="34" charset="-122"/>
              </a:rPr>
              <a:t> </a:t>
            </a:r>
            <a:r>
              <a:rPr lang="zh-CN" altLang="zh-CN" sz="1500" b="1" dirty="0">
                <a:solidFill>
                  <a:schemeClr val="tx1">
                    <a:lumMod val="65000"/>
                    <a:lumOff val="35000"/>
                  </a:schemeClr>
                </a:solidFill>
                <a:latin typeface="微软雅黑" pitchFamily="34" charset="-122"/>
                <a:ea typeface="微软雅黑" pitchFamily="34" charset="-122"/>
              </a:rPr>
              <a:t>公司简介</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101" name="圆角矩形 100"/>
          <p:cNvSpPr/>
          <p:nvPr/>
        </p:nvSpPr>
        <p:spPr bwMode="auto">
          <a:xfrm>
            <a:off x="3443790" y="3641561"/>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2" name="圆角矩形 101"/>
          <p:cNvSpPr/>
          <p:nvPr/>
        </p:nvSpPr>
        <p:spPr bwMode="auto">
          <a:xfrm>
            <a:off x="3283092" y="1231087"/>
            <a:ext cx="642793" cy="64279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3" name="圆角矩形 102"/>
          <p:cNvSpPr/>
          <p:nvPr/>
        </p:nvSpPr>
        <p:spPr bwMode="auto">
          <a:xfrm>
            <a:off x="1408278" y="1659615"/>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圆角矩形 103"/>
          <p:cNvSpPr/>
          <p:nvPr/>
        </p:nvSpPr>
        <p:spPr bwMode="auto">
          <a:xfrm>
            <a:off x="1943939" y="1070388"/>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5" name="对角圆角矩形 104"/>
          <p:cNvSpPr/>
          <p:nvPr/>
        </p:nvSpPr>
        <p:spPr bwMode="auto">
          <a:xfrm>
            <a:off x="2211770" y="1766747"/>
            <a:ext cx="1339153" cy="13391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106" name="圆角矩形 105"/>
          <p:cNvSpPr/>
          <p:nvPr/>
        </p:nvSpPr>
        <p:spPr bwMode="auto">
          <a:xfrm>
            <a:off x="1729675" y="1445351"/>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7" name="圆角矩形 106"/>
          <p:cNvSpPr/>
          <p:nvPr/>
        </p:nvSpPr>
        <p:spPr bwMode="auto">
          <a:xfrm>
            <a:off x="3604488" y="2838069"/>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8" name="圆角矩形 107"/>
          <p:cNvSpPr/>
          <p:nvPr/>
        </p:nvSpPr>
        <p:spPr bwMode="auto">
          <a:xfrm>
            <a:off x="3068827" y="3266598"/>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9" name="圆角矩形 108"/>
          <p:cNvSpPr/>
          <p:nvPr/>
        </p:nvSpPr>
        <p:spPr bwMode="auto">
          <a:xfrm>
            <a:off x="1622543" y="2945202"/>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10" name="圆角矩形 109"/>
          <p:cNvSpPr/>
          <p:nvPr/>
        </p:nvSpPr>
        <p:spPr bwMode="auto">
          <a:xfrm>
            <a:off x="3283092" y="3480863"/>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4" name="文本框 27"/>
          <p:cNvSpPr txBox="1"/>
          <p:nvPr/>
        </p:nvSpPr>
        <p:spPr>
          <a:xfrm>
            <a:off x="2388756" y="1940149"/>
            <a:ext cx="1133644" cy="1015343"/>
          </a:xfrm>
          <a:prstGeom prst="rect">
            <a:avLst/>
          </a:prstGeom>
          <a:noFill/>
        </p:spPr>
        <p:txBody>
          <a:bodyPr wrap="none" rtlCol="0">
            <a:spAutoFit/>
          </a:bodyPr>
          <a:lstStyle/>
          <a:p>
            <a:r>
              <a:rPr lang="en-US" altLang="zh-CN" sz="5998" b="1" dirty="0">
                <a:solidFill>
                  <a:schemeClr val="accent1">
                    <a:lumMod val="50000"/>
                  </a:schemeClr>
                </a:solidFill>
                <a:latin typeface="微软雅黑" pitchFamily="34" charset="-122"/>
                <a:ea typeface="微软雅黑" pitchFamily="34" charset="-122"/>
              </a:rPr>
              <a:t>01</a:t>
            </a:r>
            <a:endParaRPr lang="zh-CN" altLang="en-US" sz="5998" b="1" dirty="0">
              <a:solidFill>
                <a:schemeClr val="accent1">
                  <a:lumMod val="50000"/>
                </a:schemeClr>
              </a:solidFill>
              <a:latin typeface="微软雅黑" pitchFamily="34" charset="-122"/>
              <a:ea typeface="微软雅黑" pitchFamily="34" charset="-122"/>
            </a:endParaRPr>
          </a:p>
        </p:txBody>
      </p:sp>
      <p:sp>
        <p:nvSpPr>
          <p:cNvPr id="16" name="TextBox 15"/>
          <p:cNvSpPr txBox="1"/>
          <p:nvPr/>
        </p:nvSpPr>
        <p:spPr>
          <a:xfrm>
            <a:off x="4670872" y="2540918"/>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团队介绍</a:t>
            </a:r>
            <a:endParaRPr lang="zh-CN" altLang="en-US" sz="1500" dirty="0"/>
          </a:p>
        </p:txBody>
      </p:sp>
      <p:sp>
        <p:nvSpPr>
          <p:cNvPr id="17" name="TextBox 16"/>
          <p:cNvSpPr txBox="1"/>
          <p:nvPr/>
        </p:nvSpPr>
        <p:spPr>
          <a:xfrm>
            <a:off x="4670872" y="2847980"/>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项目成员</a:t>
            </a:r>
            <a:endParaRPr lang="zh-CN" altLang="en-US" sz="1500" dirty="0"/>
          </a:p>
        </p:txBody>
      </p:sp>
      <p:sp>
        <p:nvSpPr>
          <p:cNvPr id="18" name="TextBox 17"/>
          <p:cNvSpPr txBox="1"/>
          <p:nvPr/>
        </p:nvSpPr>
        <p:spPr>
          <a:xfrm>
            <a:off x="4670872" y="3176370"/>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核心成员</a:t>
            </a:r>
            <a:endParaRPr lang="zh-CN" altLang="en-US" sz="1500" dirty="0"/>
          </a:p>
        </p:txBody>
      </p:sp>
      <p:sp>
        <p:nvSpPr>
          <p:cNvPr id="19" name="TextBox 18"/>
          <p:cNvSpPr txBox="1"/>
          <p:nvPr/>
        </p:nvSpPr>
        <p:spPr>
          <a:xfrm>
            <a:off x="5996445" y="2212529"/>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组织架构</a:t>
            </a:r>
            <a:endParaRPr lang="zh-CN" altLang="en-US" sz="1500" dirty="0"/>
          </a:p>
        </p:txBody>
      </p:sp>
      <p:sp>
        <p:nvSpPr>
          <p:cNvPr id="20" name="TextBox 19"/>
          <p:cNvSpPr txBox="1"/>
          <p:nvPr/>
        </p:nvSpPr>
        <p:spPr>
          <a:xfrm>
            <a:off x="5996445" y="2540918"/>
            <a:ext cx="1421562"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公司大事记</a:t>
            </a:r>
            <a:endParaRPr lang="zh-CN" altLang="en-US" sz="1500" dirty="0"/>
          </a:p>
        </p:txBody>
      </p:sp>
      <p:sp>
        <p:nvSpPr>
          <p:cNvPr id="21" name="TextBox 20"/>
          <p:cNvSpPr txBox="1"/>
          <p:nvPr/>
        </p:nvSpPr>
        <p:spPr>
          <a:xfrm>
            <a:off x="5996445" y="2847980"/>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企业理念</a:t>
            </a:r>
            <a:endParaRPr lang="zh-CN" altLang="en-US" sz="1500" dirty="0"/>
          </a:p>
        </p:txBody>
      </p:sp>
    </p:spTree>
    <p:extLst>
      <p:ext uri="{BB962C8B-B14F-4D97-AF65-F5344CB8AC3E}">
        <p14:creationId xmlns:p14="http://schemas.microsoft.com/office/powerpoint/2010/main" val="1094305602"/>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ppt_w</p:attrName>
                                        </p:attrNameLst>
                                      </p:cBhvr>
                                      <p:tavLst>
                                        <p:tav tm="0">
                                          <p:val>
                                            <p:fltVal val="0"/>
                                          </p:val>
                                        </p:tav>
                                        <p:tav tm="100000">
                                          <p:val>
                                            <p:strVal val="#ppt_w"/>
                                          </p:val>
                                        </p:tav>
                                      </p:tavLst>
                                    </p:anim>
                                    <p:anim calcmode="lin" valueType="num">
                                      <p:cBhvr>
                                        <p:cTn id="14" dur="400" fill="hold"/>
                                        <p:tgtEl>
                                          <p:spTgt spid="105"/>
                                        </p:tgtEl>
                                        <p:attrNameLst>
                                          <p:attrName>ppt_h</p:attrName>
                                        </p:attrNameLst>
                                      </p:cBhvr>
                                      <p:tavLst>
                                        <p:tav tm="0">
                                          <p:val>
                                            <p:fltVal val="0"/>
                                          </p:val>
                                        </p:tav>
                                        <p:tav tm="100000">
                                          <p:val>
                                            <p:strVal val="#ppt_h"/>
                                          </p:val>
                                        </p:tav>
                                      </p:tavLst>
                                    </p:anim>
                                    <p:animEffect transition="in" filter="fade">
                                      <p:cBhvr>
                                        <p:cTn id="15" dur="400"/>
                                        <p:tgtEl>
                                          <p:spTgt spid="105"/>
                                        </p:tgtEl>
                                      </p:cBhvr>
                                    </p:animEffect>
                                  </p:childTnLst>
                                </p:cTn>
                              </p:par>
                            </p:childTnLst>
                          </p:cTn>
                        </p:par>
                        <p:par>
                          <p:cTn id="16" fill="hold">
                            <p:stCondLst>
                              <p:cond delay="8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2"/>
                                        </p:tgtEl>
                                        <p:attrNameLst>
                                          <p:attrName>style.visibility</p:attrName>
                                        </p:attrNameLst>
                                      </p:cBhvr>
                                      <p:to>
                                        <p:strVal val="visible"/>
                                      </p:to>
                                    </p:set>
                                    <p:anim calcmode="lin" valueType="num">
                                      <p:cBhvr>
                                        <p:cTn id="24" dur="400" fill="hold"/>
                                        <p:tgtEl>
                                          <p:spTgt spid="102"/>
                                        </p:tgtEl>
                                        <p:attrNameLst>
                                          <p:attrName>ppt_w</p:attrName>
                                        </p:attrNameLst>
                                      </p:cBhvr>
                                      <p:tavLst>
                                        <p:tav tm="0">
                                          <p:val>
                                            <p:fltVal val="0"/>
                                          </p:val>
                                        </p:tav>
                                        <p:tav tm="100000">
                                          <p:val>
                                            <p:strVal val="#ppt_w"/>
                                          </p:val>
                                        </p:tav>
                                      </p:tavLst>
                                    </p:anim>
                                    <p:anim calcmode="lin" valueType="num">
                                      <p:cBhvr>
                                        <p:cTn id="25" dur="400" fill="hold"/>
                                        <p:tgtEl>
                                          <p:spTgt spid="102"/>
                                        </p:tgtEl>
                                        <p:attrNameLst>
                                          <p:attrName>ppt_h</p:attrName>
                                        </p:attrNameLst>
                                      </p:cBhvr>
                                      <p:tavLst>
                                        <p:tav tm="0">
                                          <p:val>
                                            <p:fltVal val="0"/>
                                          </p:val>
                                        </p:tav>
                                        <p:tav tm="100000">
                                          <p:val>
                                            <p:strVal val="#ppt_h"/>
                                          </p:val>
                                        </p:tav>
                                      </p:tavLst>
                                    </p:anim>
                                    <p:animEffect transition="in" filter="fade">
                                      <p:cBhvr>
                                        <p:cTn id="26" dur="400"/>
                                        <p:tgtEl>
                                          <p:spTgt spid="102"/>
                                        </p:tgtEl>
                                      </p:cBhvr>
                                    </p:animEffect>
                                  </p:childTnLst>
                                </p:cTn>
                              </p:par>
                            </p:childTnLst>
                          </p:cTn>
                        </p:par>
                        <p:par>
                          <p:cTn id="27" fill="hold">
                            <p:stCondLst>
                              <p:cond delay="13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84"/>
                                        </p:tgtEl>
                                      </p:cBhvr>
                                    </p:animEffect>
                                    <p:animScale>
                                      <p:cBhvr>
                                        <p:cTn id="30" dur="250" autoRev="1" fill="hold"/>
                                        <p:tgtEl>
                                          <p:spTgt spid="84"/>
                                        </p:tgtEl>
                                      </p:cBhvr>
                                      <p:by x="105000" y="105000"/>
                                    </p:animScale>
                                  </p:childTnLst>
                                </p:cTn>
                              </p:par>
                              <p:par>
                                <p:cTn id="31" presetID="53" presetClass="entr" presetSubtype="16"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250" fill="hold"/>
                                        <p:tgtEl>
                                          <p:spTgt spid="107"/>
                                        </p:tgtEl>
                                        <p:attrNameLst>
                                          <p:attrName>ppt_w</p:attrName>
                                        </p:attrNameLst>
                                      </p:cBhvr>
                                      <p:tavLst>
                                        <p:tav tm="0">
                                          <p:val>
                                            <p:fltVal val="0"/>
                                          </p:val>
                                        </p:tav>
                                        <p:tav tm="100000">
                                          <p:val>
                                            <p:strVal val="#ppt_w"/>
                                          </p:val>
                                        </p:tav>
                                      </p:tavLst>
                                    </p:anim>
                                    <p:anim calcmode="lin" valueType="num">
                                      <p:cBhvr>
                                        <p:cTn id="34" dur="250" fill="hold"/>
                                        <p:tgtEl>
                                          <p:spTgt spid="107"/>
                                        </p:tgtEl>
                                        <p:attrNameLst>
                                          <p:attrName>ppt_h</p:attrName>
                                        </p:attrNameLst>
                                      </p:cBhvr>
                                      <p:tavLst>
                                        <p:tav tm="0">
                                          <p:val>
                                            <p:fltVal val="0"/>
                                          </p:val>
                                        </p:tav>
                                        <p:tav tm="100000">
                                          <p:val>
                                            <p:strVal val="#ppt_h"/>
                                          </p:val>
                                        </p:tav>
                                      </p:tavLst>
                                    </p:anim>
                                    <p:animEffect transition="in" filter="fade">
                                      <p:cBhvr>
                                        <p:cTn id="35" dur="250"/>
                                        <p:tgtEl>
                                          <p:spTgt spid="107"/>
                                        </p:tgtEl>
                                      </p:cBhvr>
                                    </p:animEffect>
                                  </p:childTnLst>
                                </p:cTn>
                              </p:par>
                            </p:childTnLst>
                          </p:cTn>
                        </p:par>
                        <p:par>
                          <p:cTn id="36" fill="hold">
                            <p:stCondLst>
                              <p:cond delay="1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2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0"/>
                                        </p:tgtEl>
                                        <p:attrNameLst>
                                          <p:attrName>style.visibility</p:attrName>
                                        </p:attrNameLst>
                                      </p:cBhvr>
                                      <p:to>
                                        <p:strVal val="visible"/>
                                      </p:to>
                                    </p:set>
                                    <p:anim calcmode="lin" valueType="num">
                                      <p:cBhvr>
                                        <p:cTn id="47"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00"/>
                                        </p:tgtEl>
                                        <p:attrNameLst>
                                          <p:attrName>ppt_y</p:attrName>
                                        </p:attrNameLst>
                                      </p:cBhvr>
                                      <p:tavLst>
                                        <p:tav tm="0">
                                          <p:val>
                                            <p:strVal val="#ppt_y"/>
                                          </p:val>
                                        </p:tav>
                                        <p:tav tm="100000">
                                          <p:val>
                                            <p:strVal val="#ppt_y"/>
                                          </p:val>
                                        </p:tav>
                                      </p:tavLst>
                                    </p:anim>
                                    <p:anim calcmode="lin" valueType="num">
                                      <p:cBhvr>
                                        <p:cTn id="49"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00"/>
                                        </p:tgtEl>
                                      </p:cBhvr>
                                    </p:animEffect>
                                  </p:childTnLst>
                                </p:cTn>
                              </p:par>
                            </p:childTnLst>
                          </p:cTn>
                        </p:par>
                        <p:par>
                          <p:cTn id="52" fill="hold">
                            <p:stCondLst>
                              <p:cond delay="29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6"/>
                                        </p:tgtEl>
                                        <p:attrNameLst>
                                          <p:attrName>ppt_y</p:attrName>
                                        </p:attrNameLst>
                                      </p:cBhvr>
                                      <p:tavLst>
                                        <p:tav tm="0">
                                          <p:val>
                                            <p:strVal val="#ppt_y"/>
                                          </p:val>
                                        </p:tav>
                                        <p:tav tm="100000">
                                          <p:val>
                                            <p:strVal val="#ppt_y"/>
                                          </p:val>
                                        </p:tav>
                                      </p:tavLst>
                                    </p:anim>
                                    <p:anim calcmode="lin" valueType="num">
                                      <p:cBhvr>
                                        <p:cTn id="5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6"/>
                                        </p:tgtEl>
                                      </p:cBhvr>
                                    </p:animEffect>
                                  </p:childTnLst>
                                </p:cTn>
                              </p:par>
                            </p:childTnLst>
                          </p:cTn>
                        </p:par>
                        <p:par>
                          <p:cTn id="60" fill="hold">
                            <p:stCondLst>
                              <p:cond delay="32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anim calcmode="lin" valueType="num">
                                      <p:cBhvr>
                                        <p:cTn id="65"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7"/>
                                        </p:tgtEl>
                                      </p:cBhvr>
                                    </p:animEffect>
                                  </p:childTnLst>
                                </p:cTn>
                              </p:par>
                            </p:childTnLst>
                          </p:cTn>
                        </p:par>
                        <p:par>
                          <p:cTn id="68" fill="hold">
                            <p:stCondLst>
                              <p:cond delay="36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8"/>
                                        </p:tgtEl>
                                        <p:attrNameLst>
                                          <p:attrName>style.visibility</p:attrName>
                                        </p:attrNameLst>
                                      </p:cBhvr>
                                      <p:to>
                                        <p:strVal val="visible"/>
                                      </p:to>
                                    </p:set>
                                    <p:anim calcmode="lin" valueType="num">
                                      <p:cBhvr>
                                        <p:cTn id="71"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18"/>
                                        </p:tgtEl>
                                        <p:attrNameLst>
                                          <p:attrName>ppt_y</p:attrName>
                                        </p:attrNameLst>
                                      </p:cBhvr>
                                      <p:tavLst>
                                        <p:tav tm="0">
                                          <p:val>
                                            <p:strVal val="#ppt_y"/>
                                          </p:val>
                                        </p:tav>
                                        <p:tav tm="100000">
                                          <p:val>
                                            <p:strVal val="#ppt_y"/>
                                          </p:val>
                                        </p:tav>
                                      </p:tavLst>
                                    </p:anim>
                                    <p:anim calcmode="lin" valueType="num">
                                      <p:cBhvr>
                                        <p:cTn id="73"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18"/>
                                        </p:tgtEl>
                                      </p:cBhvr>
                                    </p:animEffect>
                                  </p:childTnLst>
                                </p:cTn>
                              </p:par>
                            </p:childTnLst>
                          </p:cTn>
                        </p:par>
                        <p:par>
                          <p:cTn id="76" fill="hold">
                            <p:stCondLst>
                              <p:cond delay="4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calcmode="lin" valueType="num">
                                      <p:cBhvr>
                                        <p:cTn id="79"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0" dur="250" fill="hold"/>
                                        <p:tgtEl>
                                          <p:spTgt spid="19"/>
                                        </p:tgtEl>
                                        <p:attrNameLst>
                                          <p:attrName>ppt_y</p:attrName>
                                        </p:attrNameLst>
                                      </p:cBhvr>
                                      <p:tavLst>
                                        <p:tav tm="0">
                                          <p:val>
                                            <p:strVal val="#ppt_y"/>
                                          </p:val>
                                        </p:tav>
                                        <p:tav tm="100000">
                                          <p:val>
                                            <p:strVal val="#ppt_y"/>
                                          </p:val>
                                        </p:tav>
                                      </p:tavLst>
                                    </p:anim>
                                    <p:anim calcmode="lin" valueType="num">
                                      <p:cBhvr>
                                        <p:cTn id="81"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2"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50" tmFilter="0,0; .5, 1; 1, 1"/>
                                        <p:tgtEl>
                                          <p:spTgt spid="19"/>
                                        </p:tgtEl>
                                      </p:cBhvr>
                                    </p:animEffect>
                                  </p:childTnLst>
                                </p:cTn>
                              </p:par>
                            </p:childTnLst>
                          </p:cTn>
                        </p:par>
                        <p:par>
                          <p:cTn id="84" fill="hold">
                            <p:stCondLst>
                              <p:cond delay="43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250" fill="hold"/>
                                        <p:tgtEl>
                                          <p:spTgt spid="20"/>
                                        </p:tgtEl>
                                        <p:attrNameLst>
                                          <p:attrName>ppt_y</p:attrName>
                                        </p:attrNameLst>
                                      </p:cBhvr>
                                      <p:tavLst>
                                        <p:tav tm="0">
                                          <p:val>
                                            <p:strVal val="#ppt_y"/>
                                          </p:val>
                                        </p:tav>
                                        <p:tav tm="100000">
                                          <p:val>
                                            <p:strVal val="#ppt_y"/>
                                          </p:val>
                                        </p:tav>
                                      </p:tavLst>
                                    </p:anim>
                                    <p:anim calcmode="lin" valueType="num">
                                      <p:cBhvr>
                                        <p:cTn id="89"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250" tmFilter="0,0; .5, 1; 1, 1"/>
                                        <p:tgtEl>
                                          <p:spTgt spid="20"/>
                                        </p:tgtEl>
                                      </p:cBhvr>
                                    </p:animEffect>
                                  </p:childTnLst>
                                </p:cTn>
                              </p:par>
                            </p:childTnLst>
                          </p:cTn>
                        </p:par>
                        <p:par>
                          <p:cTn id="92" fill="hold">
                            <p:stCondLst>
                              <p:cond delay="4725"/>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6" dur="250" fill="hold"/>
                                        <p:tgtEl>
                                          <p:spTgt spid="21"/>
                                        </p:tgtEl>
                                        <p:attrNameLst>
                                          <p:attrName>ppt_y</p:attrName>
                                        </p:attrNameLst>
                                      </p:cBhvr>
                                      <p:tavLst>
                                        <p:tav tm="0">
                                          <p:val>
                                            <p:strVal val="#ppt_y"/>
                                          </p:val>
                                        </p:tav>
                                        <p:tav tm="100000">
                                          <p:val>
                                            <p:strVal val="#ppt_y"/>
                                          </p:val>
                                        </p:tav>
                                      </p:tavLst>
                                    </p:anim>
                                    <p:anim calcmode="lin" valueType="num">
                                      <p:cBhvr>
                                        <p:cTn id="97"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8"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250" tmFilter="0,0; .5, 1; 1, 1"/>
                                        <p:tgtEl>
                                          <p:spTgt spid="2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01"/>
                                        </p:tgtEl>
                                        <p:attrNameLst>
                                          <p:attrName>style.visibility</p:attrName>
                                        </p:attrNameLst>
                                      </p:cBhvr>
                                      <p:to>
                                        <p:strVal val="visible"/>
                                      </p:to>
                                    </p:set>
                                    <p:anim calcmode="lin" valueType="num">
                                      <p:cBhvr>
                                        <p:cTn id="102" dur="400" fill="hold"/>
                                        <p:tgtEl>
                                          <p:spTgt spid="101"/>
                                        </p:tgtEl>
                                        <p:attrNameLst>
                                          <p:attrName>ppt_w</p:attrName>
                                        </p:attrNameLst>
                                      </p:cBhvr>
                                      <p:tavLst>
                                        <p:tav tm="0">
                                          <p:val>
                                            <p:fltVal val="0"/>
                                          </p:val>
                                        </p:tav>
                                        <p:tav tm="100000">
                                          <p:val>
                                            <p:strVal val="#ppt_w"/>
                                          </p:val>
                                        </p:tav>
                                      </p:tavLst>
                                    </p:anim>
                                    <p:anim calcmode="lin" valueType="num">
                                      <p:cBhvr>
                                        <p:cTn id="103" dur="400" fill="hold"/>
                                        <p:tgtEl>
                                          <p:spTgt spid="101"/>
                                        </p:tgtEl>
                                        <p:attrNameLst>
                                          <p:attrName>ppt_h</p:attrName>
                                        </p:attrNameLst>
                                      </p:cBhvr>
                                      <p:tavLst>
                                        <p:tav tm="0">
                                          <p:val>
                                            <p:fltVal val="0"/>
                                          </p:val>
                                        </p:tav>
                                        <p:tav tm="100000">
                                          <p:val>
                                            <p:strVal val="#ppt_h"/>
                                          </p:val>
                                        </p:tav>
                                      </p:tavLst>
                                    </p:anim>
                                    <p:animEffect transition="in" filter="fade">
                                      <p:cBhvr>
                                        <p:cTn id="104" dur="400"/>
                                        <p:tgtEl>
                                          <p:spTgt spid="101"/>
                                        </p:tgtEl>
                                      </p:cBhvr>
                                    </p:animEffect>
                                  </p:childTnLst>
                                </p:cTn>
                              </p:par>
                            </p:childTnLst>
                          </p:cTn>
                        </p:par>
                        <p:par>
                          <p:cTn id="105" fill="hold">
                            <p:stCondLst>
                              <p:cond delay="5125"/>
                            </p:stCondLst>
                            <p:childTnLst>
                              <p:par>
                                <p:cTn id="106" presetID="53" presetClass="entr" presetSubtype="16" fill="hold" grpId="0" nodeType="afterEffect">
                                  <p:stCondLst>
                                    <p:cond delay="0"/>
                                  </p:stCondLst>
                                  <p:childTnLst>
                                    <p:set>
                                      <p:cBhvr>
                                        <p:cTn id="107" dur="1" fill="hold">
                                          <p:stCondLst>
                                            <p:cond delay="0"/>
                                          </p:stCondLst>
                                        </p:cTn>
                                        <p:tgtEl>
                                          <p:spTgt spid="110"/>
                                        </p:tgtEl>
                                        <p:attrNameLst>
                                          <p:attrName>style.visibility</p:attrName>
                                        </p:attrNameLst>
                                      </p:cBhvr>
                                      <p:to>
                                        <p:strVal val="visible"/>
                                      </p:to>
                                    </p:set>
                                    <p:anim calcmode="lin" valueType="num">
                                      <p:cBhvr>
                                        <p:cTn id="108" dur="250" fill="hold"/>
                                        <p:tgtEl>
                                          <p:spTgt spid="110"/>
                                        </p:tgtEl>
                                        <p:attrNameLst>
                                          <p:attrName>ppt_w</p:attrName>
                                        </p:attrNameLst>
                                      </p:cBhvr>
                                      <p:tavLst>
                                        <p:tav tm="0">
                                          <p:val>
                                            <p:fltVal val="0"/>
                                          </p:val>
                                        </p:tav>
                                        <p:tav tm="100000">
                                          <p:val>
                                            <p:strVal val="#ppt_w"/>
                                          </p:val>
                                        </p:tav>
                                      </p:tavLst>
                                    </p:anim>
                                    <p:anim calcmode="lin" valueType="num">
                                      <p:cBhvr>
                                        <p:cTn id="109" dur="250" fill="hold"/>
                                        <p:tgtEl>
                                          <p:spTgt spid="110"/>
                                        </p:tgtEl>
                                        <p:attrNameLst>
                                          <p:attrName>ppt_h</p:attrName>
                                        </p:attrNameLst>
                                      </p:cBhvr>
                                      <p:tavLst>
                                        <p:tav tm="0">
                                          <p:val>
                                            <p:fltVal val="0"/>
                                          </p:val>
                                        </p:tav>
                                        <p:tav tm="100000">
                                          <p:val>
                                            <p:strVal val="#ppt_h"/>
                                          </p:val>
                                        </p:tav>
                                      </p:tavLst>
                                    </p:anim>
                                    <p:animEffect transition="in" filter="fade">
                                      <p:cBhvr>
                                        <p:cTn id="110" dur="250"/>
                                        <p:tgtEl>
                                          <p:spTgt spid="110"/>
                                        </p:tgtEl>
                                      </p:cBhvr>
                                    </p:animEffect>
                                  </p:childTnLst>
                                </p:cTn>
                              </p:par>
                            </p:childTnLst>
                          </p:cTn>
                        </p:par>
                        <p:par>
                          <p:cTn id="111" fill="hold">
                            <p:stCondLst>
                              <p:cond delay="5375"/>
                            </p:stCondLst>
                            <p:childTnLst>
                              <p:par>
                                <p:cTn id="112" presetID="53" presetClass="entr" presetSubtype="16" fill="hold" grpId="0" nodeType="afterEffect">
                                  <p:stCondLst>
                                    <p:cond delay="0"/>
                                  </p:stCondLst>
                                  <p:childTnLst>
                                    <p:set>
                                      <p:cBhvr>
                                        <p:cTn id="113" dur="1" fill="hold">
                                          <p:stCondLst>
                                            <p:cond delay="0"/>
                                          </p:stCondLst>
                                        </p:cTn>
                                        <p:tgtEl>
                                          <p:spTgt spid="104"/>
                                        </p:tgtEl>
                                        <p:attrNameLst>
                                          <p:attrName>style.visibility</p:attrName>
                                        </p:attrNameLst>
                                      </p:cBhvr>
                                      <p:to>
                                        <p:strVal val="visible"/>
                                      </p:to>
                                    </p:set>
                                    <p:anim calcmode="lin" valueType="num">
                                      <p:cBhvr>
                                        <p:cTn id="114" dur="400" fill="hold"/>
                                        <p:tgtEl>
                                          <p:spTgt spid="104"/>
                                        </p:tgtEl>
                                        <p:attrNameLst>
                                          <p:attrName>ppt_w</p:attrName>
                                        </p:attrNameLst>
                                      </p:cBhvr>
                                      <p:tavLst>
                                        <p:tav tm="0">
                                          <p:val>
                                            <p:fltVal val="0"/>
                                          </p:val>
                                        </p:tav>
                                        <p:tav tm="100000">
                                          <p:val>
                                            <p:strVal val="#ppt_w"/>
                                          </p:val>
                                        </p:tav>
                                      </p:tavLst>
                                    </p:anim>
                                    <p:anim calcmode="lin" valueType="num">
                                      <p:cBhvr>
                                        <p:cTn id="115" dur="400" fill="hold"/>
                                        <p:tgtEl>
                                          <p:spTgt spid="104"/>
                                        </p:tgtEl>
                                        <p:attrNameLst>
                                          <p:attrName>ppt_h</p:attrName>
                                        </p:attrNameLst>
                                      </p:cBhvr>
                                      <p:tavLst>
                                        <p:tav tm="0">
                                          <p:val>
                                            <p:fltVal val="0"/>
                                          </p:val>
                                        </p:tav>
                                        <p:tav tm="100000">
                                          <p:val>
                                            <p:strVal val="#ppt_h"/>
                                          </p:val>
                                        </p:tav>
                                      </p:tavLst>
                                    </p:anim>
                                    <p:animEffect transition="in" filter="fade">
                                      <p:cBhvr>
                                        <p:cTn id="116" dur="400"/>
                                        <p:tgtEl>
                                          <p:spTgt spid="104"/>
                                        </p:tgtEl>
                                      </p:cBhvr>
                                    </p:animEffect>
                                  </p:childTnLst>
                                </p:cTn>
                              </p:par>
                            </p:childTnLst>
                          </p:cTn>
                        </p:par>
                        <p:par>
                          <p:cTn id="117" fill="hold">
                            <p:stCondLst>
                              <p:cond delay="5775"/>
                            </p:stCondLst>
                            <p:childTnLst>
                              <p:par>
                                <p:cTn id="118" presetID="53" presetClass="entr" presetSubtype="16" fill="hold" grpId="0" nodeType="afterEffect">
                                  <p:stCondLst>
                                    <p:cond delay="0"/>
                                  </p:stCondLst>
                                  <p:childTnLst>
                                    <p:set>
                                      <p:cBhvr>
                                        <p:cTn id="119" dur="1" fill="hold">
                                          <p:stCondLst>
                                            <p:cond delay="0"/>
                                          </p:stCondLst>
                                        </p:cTn>
                                        <p:tgtEl>
                                          <p:spTgt spid="108"/>
                                        </p:tgtEl>
                                        <p:attrNameLst>
                                          <p:attrName>style.visibility</p:attrName>
                                        </p:attrNameLst>
                                      </p:cBhvr>
                                      <p:to>
                                        <p:strVal val="visible"/>
                                      </p:to>
                                    </p:set>
                                    <p:anim calcmode="lin" valueType="num">
                                      <p:cBhvr>
                                        <p:cTn id="120" dur="250" fill="hold"/>
                                        <p:tgtEl>
                                          <p:spTgt spid="108"/>
                                        </p:tgtEl>
                                        <p:attrNameLst>
                                          <p:attrName>ppt_w</p:attrName>
                                        </p:attrNameLst>
                                      </p:cBhvr>
                                      <p:tavLst>
                                        <p:tav tm="0">
                                          <p:val>
                                            <p:fltVal val="0"/>
                                          </p:val>
                                        </p:tav>
                                        <p:tav tm="100000">
                                          <p:val>
                                            <p:strVal val="#ppt_w"/>
                                          </p:val>
                                        </p:tav>
                                      </p:tavLst>
                                    </p:anim>
                                    <p:anim calcmode="lin" valueType="num">
                                      <p:cBhvr>
                                        <p:cTn id="121" dur="250" fill="hold"/>
                                        <p:tgtEl>
                                          <p:spTgt spid="108"/>
                                        </p:tgtEl>
                                        <p:attrNameLst>
                                          <p:attrName>ppt_h</p:attrName>
                                        </p:attrNameLst>
                                      </p:cBhvr>
                                      <p:tavLst>
                                        <p:tav tm="0">
                                          <p:val>
                                            <p:fltVal val="0"/>
                                          </p:val>
                                        </p:tav>
                                        <p:tav tm="100000">
                                          <p:val>
                                            <p:strVal val="#ppt_h"/>
                                          </p:val>
                                        </p:tav>
                                      </p:tavLst>
                                    </p:anim>
                                    <p:animEffect transition="in" filter="fade">
                                      <p:cBhvr>
                                        <p:cTn id="122" dur="250"/>
                                        <p:tgtEl>
                                          <p:spTgt spid="108"/>
                                        </p:tgtEl>
                                      </p:cBhvr>
                                    </p:animEffect>
                                  </p:childTnLst>
                                </p:cTn>
                              </p:par>
                            </p:childTnLst>
                          </p:cTn>
                        </p:par>
                        <p:par>
                          <p:cTn id="123" fill="hold">
                            <p:stCondLst>
                              <p:cond delay="6025"/>
                            </p:stCondLst>
                            <p:childTnLst>
                              <p:par>
                                <p:cTn id="124" presetID="53" presetClass="entr" presetSubtype="16" fill="hold" grpId="0" nodeType="afterEffect">
                                  <p:stCondLst>
                                    <p:cond delay="0"/>
                                  </p:stCondLst>
                                  <p:childTnLst>
                                    <p:set>
                                      <p:cBhvr>
                                        <p:cTn id="125" dur="1" fill="hold">
                                          <p:stCondLst>
                                            <p:cond delay="0"/>
                                          </p:stCondLst>
                                        </p:cTn>
                                        <p:tgtEl>
                                          <p:spTgt spid="103"/>
                                        </p:tgtEl>
                                        <p:attrNameLst>
                                          <p:attrName>style.visibility</p:attrName>
                                        </p:attrNameLst>
                                      </p:cBhvr>
                                      <p:to>
                                        <p:strVal val="visible"/>
                                      </p:to>
                                    </p:set>
                                    <p:anim calcmode="lin" valueType="num">
                                      <p:cBhvr>
                                        <p:cTn id="126" dur="400" fill="hold"/>
                                        <p:tgtEl>
                                          <p:spTgt spid="103"/>
                                        </p:tgtEl>
                                        <p:attrNameLst>
                                          <p:attrName>ppt_w</p:attrName>
                                        </p:attrNameLst>
                                      </p:cBhvr>
                                      <p:tavLst>
                                        <p:tav tm="0">
                                          <p:val>
                                            <p:fltVal val="0"/>
                                          </p:val>
                                        </p:tav>
                                        <p:tav tm="100000">
                                          <p:val>
                                            <p:strVal val="#ppt_w"/>
                                          </p:val>
                                        </p:tav>
                                      </p:tavLst>
                                    </p:anim>
                                    <p:anim calcmode="lin" valueType="num">
                                      <p:cBhvr>
                                        <p:cTn id="127" dur="400" fill="hold"/>
                                        <p:tgtEl>
                                          <p:spTgt spid="103"/>
                                        </p:tgtEl>
                                        <p:attrNameLst>
                                          <p:attrName>ppt_h</p:attrName>
                                        </p:attrNameLst>
                                      </p:cBhvr>
                                      <p:tavLst>
                                        <p:tav tm="0">
                                          <p:val>
                                            <p:fltVal val="0"/>
                                          </p:val>
                                        </p:tav>
                                        <p:tav tm="100000">
                                          <p:val>
                                            <p:strVal val="#ppt_h"/>
                                          </p:val>
                                        </p:tav>
                                      </p:tavLst>
                                    </p:anim>
                                    <p:animEffect transition="in" filter="fade">
                                      <p:cBhvr>
                                        <p:cTn id="128" dur="400"/>
                                        <p:tgtEl>
                                          <p:spTgt spid="103"/>
                                        </p:tgtEl>
                                      </p:cBhvr>
                                    </p:animEffect>
                                  </p:childTnLst>
                                </p:cTn>
                              </p:par>
                            </p:childTnLst>
                          </p:cTn>
                        </p:par>
                        <p:par>
                          <p:cTn id="129" fill="hold">
                            <p:stCondLst>
                              <p:cond delay="6425"/>
                            </p:stCondLst>
                            <p:childTnLst>
                              <p:par>
                                <p:cTn id="130" presetID="53" presetClass="entr" presetSubtype="16" fill="hold" grpId="0" nodeType="afterEffect">
                                  <p:stCondLst>
                                    <p:cond delay="0"/>
                                  </p:stCondLst>
                                  <p:childTnLst>
                                    <p:set>
                                      <p:cBhvr>
                                        <p:cTn id="131" dur="1" fill="hold">
                                          <p:stCondLst>
                                            <p:cond delay="0"/>
                                          </p:stCondLst>
                                        </p:cTn>
                                        <p:tgtEl>
                                          <p:spTgt spid="106"/>
                                        </p:tgtEl>
                                        <p:attrNameLst>
                                          <p:attrName>style.visibility</p:attrName>
                                        </p:attrNameLst>
                                      </p:cBhvr>
                                      <p:to>
                                        <p:strVal val="visible"/>
                                      </p:to>
                                    </p:set>
                                    <p:anim calcmode="lin" valueType="num">
                                      <p:cBhvr>
                                        <p:cTn id="132" dur="250" fill="hold"/>
                                        <p:tgtEl>
                                          <p:spTgt spid="106"/>
                                        </p:tgtEl>
                                        <p:attrNameLst>
                                          <p:attrName>ppt_w</p:attrName>
                                        </p:attrNameLst>
                                      </p:cBhvr>
                                      <p:tavLst>
                                        <p:tav tm="0">
                                          <p:val>
                                            <p:fltVal val="0"/>
                                          </p:val>
                                        </p:tav>
                                        <p:tav tm="100000">
                                          <p:val>
                                            <p:strVal val="#ppt_w"/>
                                          </p:val>
                                        </p:tav>
                                      </p:tavLst>
                                    </p:anim>
                                    <p:anim calcmode="lin" valueType="num">
                                      <p:cBhvr>
                                        <p:cTn id="133" dur="250" fill="hold"/>
                                        <p:tgtEl>
                                          <p:spTgt spid="106"/>
                                        </p:tgtEl>
                                        <p:attrNameLst>
                                          <p:attrName>ppt_h</p:attrName>
                                        </p:attrNameLst>
                                      </p:cBhvr>
                                      <p:tavLst>
                                        <p:tav tm="0">
                                          <p:val>
                                            <p:fltVal val="0"/>
                                          </p:val>
                                        </p:tav>
                                        <p:tav tm="100000">
                                          <p:val>
                                            <p:strVal val="#ppt_h"/>
                                          </p:val>
                                        </p:tav>
                                      </p:tavLst>
                                    </p:anim>
                                    <p:animEffect transition="in" filter="fade">
                                      <p:cBhvr>
                                        <p:cTn id="134"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84" grpId="0"/>
      <p:bldP spid="84" grpId="1"/>
      <p:bldP spid="16" grpId="0"/>
      <p:bldP spid="17"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02133" y="1354645"/>
            <a:ext cx="2807662" cy="2807662"/>
            <a:chOff x="3851920" y="836712"/>
            <a:chExt cx="3744416" cy="3744416"/>
          </a:xfrm>
        </p:grpSpPr>
        <p:grpSp>
          <p:nvGrpSpPr>
            <p:cNvPr id="54" name="组合 53"/>
            <p:cNvGrpSpPr/>
            <p:nvPr/>
          </p:nvGrpSpPr>
          <p:grpSpPr>
            <a:xfrm>
              <a:off x="3851920" y="836712"/>
              <a:ext cx="3744416" cy="3744416"/>
              <a:chOff x="3851920" y="836712"/>
              <a:chExt cx="3744416" cy="3744416"/>
            </a:xfrm>
          </p:grpSpPr>
          <p:sp>
            <p:nvSpPr>
              <p:cNvPr id="56" name="椭圆 55"/>
              <p:cNvSpPr/>
              <p:nvPr/>
            </p:nvSpPr>
            <p:spPr>
              <a:xfrm>
                <a:off x="3851920" y="836712"/>
                <a:ext cx="3744416" cy="3744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nvGrpSpPr>
              <p:cNvPr id="57" name="组合 56"/>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58" name="任意多边形 57"/>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47209" tIns="511640" rIns="344039" bIns="1362447" numCol="1" spcCol="1270" anchor="ctr" anchorCtr="0">
                  <a:noAutofit/>
                </a:bodyPr>
                <a:lstStyle/>
                <a:p>
                  <a:pPr algn="ctr" defTabSz="1333144">
                    <a:lnSpc>
                      <a:spcPct val="90000"/>
                    </a:lnSpc>
                    <a:spcBef>
                      <a:spcPct val="0"/>
                    </a:spcBef>
                    <a:spcAft>
                      <a:spcPct val="35000"/>
                    </a:spcAft>
                  </a:pPr>
                  <a:endParaRPr lang="zh-CN" altLang="en-US" sz="2999"/>
                </a:p>
              </p:txBody>
            </p:sp>
            <p:sp>
              <p:nvSpPr>
                <p:cNvPr id="59" name="任意多边形 58"/>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19" tIns="1386519" rIns="350439" bIns="533277" numCol="1" spcCol="1270" anchor="ctr" anchorCtr="0">
                  <a:noAutofit/>
                </a:bodyPr>
                <a:lstStyle/>
                <a:p>
                  <a:pPr algn="ctr" defTabSz="2133031">
                    <a:lnSpc>
                      <a:spcPct val="90000"/>
                    </a:lnSpc>
                    <a:spcBef>
                      <a:spcPct val="0"/>
                    </a:spcBef>
                    <a:spcAft>
                      <a:spcPct val="35000"/>
                    </a:spcAft>
                  </a:pPr>
                  <a:endParaRPr lang="zh-CN" altLang="en-US" sz="4799"/>
                </a:p>
              </p:txBody>
            </p:sp>
            <p:sp>
              <p:nvSpPr>
                <p:cNvPr id="60" name="任意多边形 59"/>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7584" tIns="1363664" rIns="1363664" bIns="510423" numCol="1" spcCol="1270" anchor="ctr" anchorCtr="0">
                  <a:noAutofit/>
                </a:bodyPr>
                <a:lstStyle/>
                <a:p>
                  <a:pPr algn="ctr" defTabSz="1333144">
                    <a:lnSpc>
                      <a:spcPct val="90000"/>
                    </a:lnSpc>
                    <a:spcBef>
                      <a:spcPct val="0"/>
                    </a:spcBef>
                    <a:spcAft>
                      <a:spcPct val="35000"/>
                    </a:spcAft>
                  </a:pPr>
                  <a:endParaRPr lang="zh-CN" altLang="en-US" sz="2999"/>
                </a:p>
              </p:txBody>
            </p:sp>
            <p:sp>
              <p:nvSpPr>
                <p:cNvPr id="61" name="任意多边形 60"/>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7584" tIns="510422" rIns="1363664" bIns="1363665" numCol="1" spcCol="1270" anchor="ctr" anchorCtr="0">
                  <a:noAutofit/>
                </a:bodyPr>
                <a:lstStyle/>
                <a:p>
                  <a:pPr algn="ctr" defTabSz="1333144">
                    <a:lnSpc>
                      <a:spcPct val="90000"/>
                    </a:lnSpc>
                    <a:spcBef>
                      <a:spcPct val="0"/>
                    </a:spcBef>
                    <a:spcAft>
                      <a:spcPct val="35000"/>
                    </a:spcAft>
                  </a:pPr>
                  <a:endParaRPr lang="zh-CN" altLang="en-US" sz="2999"/>
                </a:p>
              </p:txBody>
            </p:sp>
          </p:grpSp>
        </p:grpSp>
        <p:sp>
          <p:nvSpPr>
            <p:cNvPr id="55" name="椭圆 54"/>
            <p:cNvSpPr/>
            <p:nvPr/>
          </p:nvSpPr>
          <p:spPr>
            <a:xfrm>
              <a:off x="4968044" y="1952836"/>
              <a:ext cx="1512168" cy="1512168"/>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lumMod val="50000"/>
                      <a:lumOff val="50000"/>
                    </a:schemeClr>
                  </a:solidFill>
                </a:rPr>
                <a:t>Company profile </a:t>
              </a:r>
              <a:endParaRPr lang="zh-CN" altLang="en-US" sz="1200" dirty="0">
                <a:solidFill>
                  <a:schemeClr val="tx1">
                    <a:lumMod val="50000"/>
                    <a:lumOff val="50000"/>
                  </a:schemeClr>
                </a:solidFill>
              </a:endParaRPr>
            </a:p>
          </p:txBody>
        </p:sp>
      </p:grpSp>
      <p:sp>
        <p:nvSpPr>
          <p:cNvPr id="62" name="TextBox 61"/>
          <p:cNvSpPr txBox="1"/>
          <p:nvPr/>
        </p:nvSpPr>
        <p:spPr>
          <a:xfrm>
            <a:off x="4385199" y="1645298"/>
            <a:ext cx="4095552" cy="263149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zh-CN" sz="1350" dirty="0"/>
              <a:t>公司自成立以来，以“策略先行，经营致胜，管理为本”的商业推广理念，一步一个脚印发展成为东莞同类企业中经营范围最广、在行业内颇具影响力的企业。公司自成立以来，以“策略先行，经营致胜，管理为本”的商业推广理念，整合行业资源，开创多元发展格局，经过自身结构调整和“二次创业”，一步一个脚印发展成为东莞同类企业中经营范围最广、最具竞争力和发展活力、在行业内颇具影响力的企业。</a:t>
            </a:r>
            <a:endParaRPr lang="zh-CN" altLang="en-US" sz="1350" dirty="0"/>
          </a:p>
        </p:txBody>
      </p:sp>
      <p:sp>
        <p:nvSpPr>
          <p:cNvPr id="21" name="文本框 5"/>
          <p:cNvSpPr txBox="1"/>
          <p:nvPr/>
        </p:nvSpPr>
        <p:spPr>
          <a:xfrm>
            <a:off x="619880" y="126326"/>
            <a:ext cx="1776526" cy="553870"/>
          </a:xfrm>
          <a:prstGeom prst="rect">
            <a:avLst/>
          </a:prstGeom>
          <a:noFill/>
        </p:spPr>
        <p:txBody>
          <a:bodyPr wrap="square" rtlCol="0">
            <a:spAutoFit/>
          </a:bodyPr>
          <a:lstStyle/>
          <a:p>
            <a:r>
              <a:rPr lang="zh-CN" altLang="en-US" sz="2999" dirty="0">
                <a:solidFill>
                  <a:schemeClr val="accent1">
                    <a:lumMod val="50000"/>
                  </a:schemeClr>
                </a:solidFill>
                <a:latin typeface="微软雅黑" pitchFamily="34" charset="-122"/>
                <a:ea typeface="微软雅黑" pitchFamily="34" charset="-122"/>
              </a:rPr>
              <a:t>公司简介</a:t>
            </a:r>
          </a:p>
        </p:txBody>
      </p:sp>
      <p:sp>
        <p:nvSpPr>
          <p:cNvPr id="22" name="TextBox 21"/>
          <p:cNvSpPr txBox="1"/>
          <p:nvPr/>
        </p:nvSpPr>
        <p:spPr>
          <a:xfrm>
            <a:off x="2311652" y="280195"/>
            <a:ext cx="1805659" cy="276999"/>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200" dirty="0"/>
              <a:t>Company profile </a:t>
            </a:r>
            <a:endParaRPr lang="zh-CN" altLang="en-US" sz="1200" dirty="0"/>
          </a:p>
        </p:txBody>
      </p:sp>
      <p:grpSp>
        <p:nvGrpSpPr>
          <p:cNvPr id="23" name="组合 22"/>
          <p:cNvGrpSpPr/>
          <p:nvPr/>
        </p:nvGrpSpPr>
        <p:grpSpPr>
          <a:xfrm>
            <a:off x="1654" y="173838"/>
            <a:ext cx="569212" cy="519945"/>
            <a:chOff x="0" y="532828"/>
            <a:chExt cx="759125" cy="568897"/>
          </a:xfrm>
        </p:grpSpPr>
        <p:sp>
          <p:nvSpPr>
            <p:cNvPr id="24" name="矩形 23"/>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5" name="矩形 24"/>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6" name="矩形 25"/>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7" name="矩形 26"/>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8" name="TextBox 27"/>
          <p:cNvSpPr txBox="1"/>
          <p:nvPr/>
        </p:nvSpPr>
        <p:spPr>
          <a:xfrm>
            <a:off x="6794531" y="223519"/>
            <a:ext cx="2094993" cy="253916"/>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endParaRPr lang="zh-CN" altLang="en-US" dirty="0">
              <a:solidFill>
                <a:schemeClr val="tx1">
                  <a:lumMod val="50000"/>
                  <a:lumOff val="50000"/>
                </a:schemeClr>
              </a:solidFill>
              <a:latin typeface="微软雅黑" pitchFamily="34" charset="-122"/>
              <a:ea typeface="微软雅黑" pitchFamily="34" charset="-122"/>
            </a:endParaRPr>
          </a:p>
        </p:txBody>
      </p:sp>
      <p:grpSp>
        <p:nvGrpSpPr>
          <p:cNvPr id="29" name="组合 28"/>
          <p:cNvGrpSpPr/>
          <p:nvPr/>
        </p:nvGrpSpPr>
        <p:grpSpPr>
          <a:xfrm>
            <a:off x="1654" y="691472"/>
            <a:ext cx="9140694" cy="34281"/>
            <a:chOff x="0" y="532828"/>
            <a:chExt cx="759125" cy="568897"/>
          </a:xfrm>
        </p:grpSpPr>
        <p:sp>
          <p:nvSpPr>
            <p:cNvPr id="30" name="矩形 29"/>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4" name="矩形 3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5" name="矩形 3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Tree>
    <p:extLst>
      <p:ext uri="{BB962C8B-B14F-4D97-AF65-F5344CB8AC3E}">
        <p14:creationId xmlns:p14="http://schemas.microsoft.com/office/powerpoint/2010/main" val="117462885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1"/>
                                        </p:tgtEl>
                                        <p:attrNameLst>
                                          <p:attrName>ppt_y</p:attrName>
                                        </p:attrNameLst>
                                      </p:cBhvr>
                                      <p:tavLst>
                                        <p:tav tm="0">
                                          <p:val>
                                            <p:strVal val="#ppt_y"/>
                                          </p:val>
                                        </p:tav>
                                        <p:tav tm="100000">
                                          <p:val>
                                            <p:strVal val="#ppt_y"/>
                                          </p:val>
                                        </p:tav>
                                      </p:tavLst>
                                    </p:anim>
                                    <p:anim calcmode="lin" valueType="num">
                                      <p:cBhvr>
                                        <p:cTn id="13"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1"/>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2"/>
                                        </p:tgtEl>
                                        <p:attrNameLst>
                                          <p:attrName>ppt_y</p:attrName>
                                        </p:attrNameLst>
                                      </p:cBhvr>
                                      <p:tavLst>
                                        <p:tav tm="0">
                                          <p:val>
                                            <p:strVal val="#ppt_y"/>
                                          </p:val>
                                        </p:tav>
                                        <p:tav tm="100000">
                                          <p:val>
                                            <p:strVal val="#ppt_y"/>
                                          </p:val>
                                        </p:tav>
                                      </p:tavLst>
                                    </p:anim>
                                    <p:anim calcmode="lin" valueType="num">
                                      <p:cBhvr>
                                        <p:cTn id="21"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2"/>
                                        </p:tgtEl>
                                      </p:cBhvr>
                                    </p:animEffect>
                                  </p:childTnLst>
                                </p:cTn>
                              </p:par>
                            </p:childTnLst>
                          </p:cTn>
                        </p:par>
                        <p:par>
                          <p:cTn id="24" fill="hold">
                            <p:stCondLst>
                              <p:cond delay="1940"/>
                            </p:stCondLst>
                            <p:childTnLst>
                              <p:par>
                                <p:cTn id="25" presetID="23" presetClass="entr" presetSubtype="1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childTnLst>
                                </p:cTn>
                              </p:par>
                              <p:par>
                                <p:cTn id="29" presetID="49" presetClass="entr" presetSubtype="0" decel="10000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1000" fill="hold"/>
                                        <p:tgtEl>
                                          <p:spTgt spid="53"/>
                                        </p:tgtEl>
                                        <p:attrNameLst>
                                          <p:attrName>ppt_w</p:attrName>
                                        </p:attrNameLst>
                                      </p:cBhvr>
                                      <p:tavLst>
                                        <p:tav tm="0">
                                          <p:val>
                                            <p:fltVal val="0"/>
                                          </p:val>
                                        </p:tav>
                                        <p:tav tm="100000">
                                          <p:val>
                                            <p:strVal val="#ppt_w"/>
                                          </p:val>
                                        </p:tav>
                                      </p:tavLst>
                                    </p:anim>
                                    <p:anim calcmode="lin" valueType="num">
                                      <p:cBhvr>
                                        <p:cTn id="32" dur="1000" fill="hold"/>
                                        <p:tgtEl>
                                          <p:spTgt spid="53"/>
                                        </p:tgtEl>
                                        <p:attrNameLst>
                                          <p:attrName>ppt_h</p:attrName>
                                        </p:attrNameLst>
                                      </p:cBhvr>
                                      <p:tavLst>
                                        <p:tav tm="0">
                                          <p:val>
                                            <p:fltVal val="0"/>
                                          </p:val>
                                        </p:tav>
                                        <p:tav tm="100000">
                                          <p:val>
                                            <p:strVal val="#ppt_h"/>
                                          </p:val>
                                        </p:tav>
                                      </p:tavLst>
                                    </p:anim>
                                    <p:anim calcmode="lin" valueType="num">
                                      <p:cBhvr>
                                        <p:cTn id="33" dur="1000" fill="hold"/>
                                        <p:tgtEl>
                                          <p:spTgt spid="53"/>
                                        </p:tgtEl>
                                        <p:attrNameLst>
                                          <p:attrName>style.rotation</p:attrName>
                                        </p:attrNameLst>
                                      </p:cBhvr>
                                      <p:tavLst>
                                        <p:tav tm="0">
                                          <p:val>
                                            <p:fltVal val="360"/>
                                          </p:val>
                                        </p:tav>
                                        <p:tav tm="100000">
                                          <p:val>
                                            <p:fltVal val="0"/>
                                          </p:val>
                                        </p:tav>
                                      </p:tavLst>
                                    </p:anim>
                                    <p:animEffect transition="in" filter="fade">
                                      <p:cBhvr>
                                        <p:cTn id="34" dur="1000"/>
                                        <p:tgtEl>
                                          <p:spTgt spid="53"/>
                                        </p:tgtEl>
                                      </p:cBhvr>
                                    </p:animEffect>
                                  </p:childTnLst>
                                </p:cTn>
                              </p:par>
                            </p:childTnLst>
                          </p:cTn>
                        </p:par>
                        <p:par>
                          <p:cTn id="35" fill="hold">
                            <p:stCondLst>
                              <p:cond delay="2940"/>
                            </p:stCondLst>
                            <p:childTnLst>
                              <p:par>
                                <p:cTn id="36" presetID="41" presetClass="entr" presetSubtype="0" fill="hold" grpId="1"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3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300" fill="hold"/>
                                        <p:tgtEl>
                                          <p:spTgt spid="62"/>
                                        </p:tgtEl>
                                        <p:attrNameLst>
                                          <p:attrName>ppt_y</p:attrName>
                                        </p:attrNameLst>
                                      </p:cBhvr>
                                      <p:tavLst>
                                        <p:tav tm="0">
                                          <p:val>
                                            <p:strVal val="#ppt_y"/>
                                          </p:val>
                                        </p:tav>
                                        <p:tav tm="100000">
                                          <p:val>
                                            <p:strVal val="#ppt_y"/>
                                          </p:val>
                                        </p:tav>
                                      </p:tavLst>
                                    </p:anim>
                                    <p:anim calcmode="lin" valueType="num">
                                      <p:cBhvr>
                                        <p:cTn id="40" dur="3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3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300" tmFilter="0,0; .5, 1; 1, 1"/>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1"/>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
          <p:cNvSpPr txBox="1"/>
          <p:nvPr/>
        </p:nvSpPr>
        <p:spPr>
          <a:xfrm>
            <a:off x="719869" y="140611"/>
            <a:ext cx="3911050"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项目成员</a:t>
            </a:r>
            <a:endParaRPr lang="zh-CN" altLang="zh-CN" sz="2699" dirty="0"/>
          </a:p>
        </p:txBody>
      </p:sp>
      <p:sp>
        <p:nvSpPr>
          <p:cNvPr id="35" name="TextBox 34"/>
          <p:cNvSpPr txBox="1"/>
          <p:nvPr/>
        </p:nvSpPr>
        <p:spPr>
          <a:xfrm>
            <a:off x="2195536" y="27325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Project member</a:t>
            </a:r>
          </a:p>
        </p:txBody>
      </p:sp>
      <p:grpSp>
        <p:nvGrpSpPr>
          <p:cNvPr id="36" name="组合 35"/>
          <p:cNvGrpSpPr/>
          <p:nvPr/>
        </p:nvGrpSpPr>
        <p:grpSpPr>
          <a:xfrm>
            <a:off x="1654" y="173838"/>
            <a:ext cx="569212" cy="519945"/>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41" name="TextBox 40"/>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42" name="组合 41"/>
          <p:cNvGrpSpPr/>
          <p:nvPr/>
        </p:nvGrpSpPr>
        <p:grpSpPr>
          <a:xfrm>
            <a:off x="1654" y="691472"/>
            <a:ext cx="9140694" cy="34281"/>
            <a:chOff x="0" y="532828"/>
            <a:chExt cx="759125" cy="568897"/>
          </a:xfrm>
        </p:grpSpPr>
        <p:sp>
          <p:nvSpPr>
            <p:cNvPr id="43" name="矩形 4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4" name="矩形 4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5" name="矩形 4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6" name="矩形 4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pic>
        <p:nvPicPr>
          <p:cNvPr id="47" name="Picture 8" descr="女商人,快乐,人,20到24岁,商务人士_787c6c44e_年轻的商务女性_创意图片_Getty Images China"/>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p:blipFill>
        <p:spPr bwMode="auto">
          <a:xfrm>
            <a:off x="4896854" y="1621028"/>
            <a:ext cx="1214719" cy="121471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descr="女商人,快乐,表现积极,专业人员,职业_42571de3b_商务女士肖像_创意图片_Getty Images China"/>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a:ext>
            </a:extLst>
          </a:blip>
          <a:srcRect t="-55"/>
          <a:stretch/>
        </p:blipFill>
        <p:spPr bwMode="auto">
          <a:xfrm>
            <a:off x="4879450" y="3181186"/>
            <a:ext cx="1214719" cy="121471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4" descr="男商人,人,20到24岁,商务人士,白领_4d4e1ee04_自信的商务男士_创意图片_Getty Images China"/>
          <p:cNvPicPr>
            <a:picLocks noChangeAspect="1" noChangeArrowheads="1"/>
          </p:cNvPicPr>
          <p:nvPr/>
        </p:nvPicPr>
        <p:blipFill rotWithShape="1">
          <a:blip r:embed="rId7" cstate="screen">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a:ext>
            </a:extLst>
          </a:blip>
          <a:srcRect/>
          <a:stretch/>
        </p:blipFill>
        <p:spPr bwMode="auto">
          <a:xfrm>
            <a:off x="1090447" y="3181186"/>
            <a:ext cx="1214719" cy="1214719"/>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106036" y="1059932"/>
            <a:ext cx="9141884" cy="654593"/>
            <a:chOff x="-143619" y="1413570"/>
            <a:chExt cx="12192000" cy="872993"/>
          </a:xfrm>
        </p:grpSpPr>
        <p:cxnSp>
          <p:nvCxnSpPr>
            <p:cNvPr id="51" name="直接连接符 50"/>
            <p:cNvCxnSpPr/>
            <p:nvPr/>
          </p:nvCxnSpPr>
          <p:spPr>
            <a:xfrm>
              <a:off x="-143619" y="1701602"/>
              <a:ext cx="57359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312421" y="1701602"/>
              <a:ext cx="57359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5707655" y="1413570"/>
              <a:ext cx="540400" cy="872993"/>
              <a:chOff x="9372024" y="260648"/>
              <a:chExt cx="540400" cy="872993"/>
            </a:xfrm>
          </p:grpSpPr>
          <p:sp>
            <p:nvSpPr>
              <p:cNvPr id="54" name="椭圆 53"/>
              <p:cNvSpPr/>
              <p:nvPr/>
            </p:nvSpPr>
            <p:spPr>
              <a:xfrm>
                <a:off x="9372024" y="260648"/>
                <a:ext cx="540400" cy="57606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55" name="文本框 14"/>
              <p:cNvSpPr txBox="1"/>
              <p:nvPr/>
            </p:nvSpPr>
            <p:spPr>
              <a:xfrm>
                <a:off x="9408148" y="333237"/>
                <a:ext cx="468153" cy="800404"/>
              </a:xfrm>
              <a:prstGeom prst="rect">
                <a:avLst/>
              </a:prstGeom>
              <a:noFill/>
            </p:spPr>
            <p:txBody>
              <a:bodyPr wrap="square" rtlCol="0">
                <a:spAutoFit/>
              </a:bodyPr>
              <a:lstStyle/>
              <a:p>
                <a:r>
                  <a:rPr lang="zh-CN" altLang="en-US" sz="825" dirty="0">
                    <a:solidFill>
                      <a:schemeClr val="bg1">
                        <a:lumMod val="50000"/>
                      </a:schemeClr>
                    </a:solidFill>
                    <a:latin typeface="华康俪金黑W8(P)" panose="020B0800000000000000" pitchFamily="34" charset="-122"/>
                    <a:ea typeface="华康俪金黑W8(P)" panose="020B0800000000000000" pitchFamily="34" charset="-122"/>
                  </a:rPr>
                  <a:t>团队</a:t>
                </a:r>
                <a:endParaRPr lang="en-US" altLang="zh-CN" sz="825" dirty="0">
                  <a:solidFill>
                    <a:schemeClr val="bg1">
                      <a:lumMod val="50000"/>
                    </a:schemeClr>
                  </a:solidFill>
                  <a:latin typeface="华康俪金黑W8(P)" panose="020B0800000000000000" pitchFamily="34" charset="-122"/>
                  <a:ea typeface="华康俪金黑W8(P)" panose="020B0800000000000000" pitchFamily="34" charset="-122"/>
                </a:endParaRPr>
              </a:p>
              <a:p>
                <a:r>
                  <a:rPr lang="zh-CN" altLang="en-US" sz="825" dirty="0">
                    <a:solidFill>
                      <a:schemeClr val="bg1">
                        <a:lumMod val="50000"/>
                      </a:schemeClr>
                    </a:solidFill>
                    <a:latin typeface="华康俪金黑W8(P)" panose="020B0800000000000000" pitchFamily="34" charset="-122"/>
                    <a:ea typeface="华康俪金黑W8(P)" panose="020B0800000000000000" pitchFamily="34" charset="-122"/>
                  </a:rPr>
                  <a:t>介绍</a:t>
                </a:r>
              </a:p>
            </p:txBody>
          </p:sp>
        </p:grpSp>
      </p:grpSp>
      <p:pic>
        <p:nvPicPr>
          <p:cNvPr id="56" name="Picture 10" descr="男商人,职业,专业人员,快乐,表现积极_82080c316_商务男士肖像_创意图片_Getty Images China"/>
          <p:cNvPicPr>
            <a:picLocks noChangeAspect="1" noChangeArrowheads="1"/>
          </p:cNvPicPr>
          <p:nvPr/>
        </p:nvPicPr>
        <p:blipFill rotWithShape="1">
          <a:blip r:embed="rId9" cstate="screen">
            <a:extLst>
              <a:ext uri="{BEBA8EAE-BF5A-486C-A8C5-ECC9F3942E4B}">
                <a14:imgProps xmlns:a14="http://schemas.microsoft.com/office/drawing/2010/main">
                  <a14:imgLayer r:embed="rId10">
                    <a14:imgEffect>
                      <a14:colorTemperature colorTemp="11200"/>
                    </a14:imgEffect>
                    <a14:imgEffect>
                      <a14:saturation sat="66000"/>
                    </a14:imgEffect>
                  </a14:imgLayer>
                </a14:imgProps>
              </a:ext>
              <a:ext uri="{28A0092B-C50C-407E-A947-70E740481C1C}">
                <a14:useLocalDpi xmlns:a14="http://schemas.microsoft.com/office/drawing/2010/main"/>
              </a:ext>
            </a:extLst>
          </a:blip>
          <a:srcRect/>
          <a:stretch/>
        </p:blipFill>
        <p:spPr bwMode="auto">
          <a:xfrm>
            <a:off x="1090447" y="1621028"/>
            <a:ext cx="1214719" cy="121471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7" name="文本框 18"/>
          <p:cNvSpPr txBox="1"/>
          <p:nvPr/>
        </p:nvSpPr>
        <p:spPr>
          <a:xfrm>
            <a:off x="2521140" y="1621029"/>
            <a:ext cx="1241851" cy="646203"/>
          </a:xfrm>
          <a:prstGeom prst="rect">
            <a:avLst/>
          </a:prstGeom>
          <a:noFill/>
        </p:spPr>
        <p:txBody>
          <a:bodyPr wrap="square" rtlCol="0">
            <a:spAutoFit/>
          </a:bodyPr>
          <a:lstStyle/>
          <a:p>
            <a:r>
              <a:rPr lang="zh-CN" altLang="en-US" sz="2399" dirty="0">
                <a:solidFill>
                  <a:schemeClr val="accent1">
                    <a:lumMod val="50000"/>
                  </a:schemeClr>
                </a:solidFill>
                <a:latin typeface="微软雅黑" pitchFamily="34" charset="-122"/>
                <a:ea typeface="微软雅黑" pitchFamily="34" charset="-122"/>
              </a:rPr>
              <a:t>程财富</a:t>
            </a:r>
            <a:endParaRPr lang="en-US" altLang="zh-CN" sz="2399" dirty="0">
              <a:solidFill>
                <a:schemeClr val="accent1">
                  <a:lumMod val="50000"/>
                </a:schemeClr>
              </a:solidFill>
              <a:latin typeface="微软雅黑" pitchFamily="34" charset="-122"/>
              <a:ea typeface="微软雅黑" pitchFamily="34" charset="-122"/>
            </a:endParaRPr>
          </a:p>
          <a:p>
            <a:r>
              <a:rPr lang="zh-CN" altLang="en-US" sz="1200" dirty="0">
                <a:solidFill>
                  <a:schemeClr val="accent1">
                    <a:lumMod val="50000"/>
                  </a:schemeClr>
                </a:solidFill>
                <a:latin typeface="微软雅黑" pitchFamily="34" charset="-122"/>
                <a:ea typeface="微软雅黑" pitchFamily="34" charset="-122"/>
              </a:rPr>
              <a:t>人力资源经理</a:t>
            </a:r>
          </a:p>
        </p:txBody>
      </p:sp>
      <p:sp>
        <p:nvSpPr>
          <p:cNvPr id="58" name="文本框 29"/>
          <p:cNvSpPr txBox="1"/>
          <p:nvPr/>
        </p:nvSpPr>
        <p:spPr>
          <a:xfrm>
            <a:off x="6300685" y="1621029"/>
            <a:ext cx="1241851" cy="646203"/>
          </a:xfrm>
          <a:prstGeom prst="rect">
            <a:avLst/>
          </a:prstGeom>
          <a:noFill/>
        </p:spPr>
        <p:txBody>
          <a:bodyPr wrap="square" rtlCol="0">
            <a:spAutoFit/>
          </a:bodyPr>
          <a:lstStyle/>
          <a:p>
            <a:r>
              <a:rPr lang="zh-CN" altLang="en-US" sz="2399" dirty="0">
                <a:solidFill>
                  <a:schemeClr val="accent1">
                    <a:lumMod val="50000"/>
                  </a:schemeClr>
                </a:solidFill>
                <a:latin typeface="微软雅黑" pitchFamily="34" charset="-122"/>
                <a:ea typeface="微软雅黑" pitchFamily="34" charset="-122"/>
              </a:rPr>
              <a:t>张曼玉</a:t>
            </a:r>
            <a:endParaRPr lang="en-US" altLang="zh-CN" sz="2399" dirty="0">
              <a:solidFill>
                <a:schemeClr val="accent1">
                  <a:lumMod val="50000"/>
                </a:schemeClr>
              </a:solidFill>
              <a:latin typeface="微软雅黑" pitchFamily="34" charset="-122"/>
              <a:ea typeface="微软雅黑" pitchFamily="34" charset="-122"/>
            </a:endParaRPr>
          </a:p>
          <a:p>
            <a:r>
              <a:rPr lang="zh-CN" altLang="en-US" sz="1200" dirty="0">
                <a:solidFill>
                  <a:schemeClr val="accent1">
                    <a:lumMod val="50000"/>
                  </a:schemeClr>
                </a:solidFill>
                <a:latin typeface="微软雅黑" pitchFamily="34" charset="-122"/>
                <a:ea typeface="微软雅黑" pitchFamily="34" charset="-122"/>
              </a:rPr>
              <a:t>市场营销主管</a:t>
            </a:r>
          </a:p>
        </p:txBody>
      </p:sp>
      <p:sp>
        <p:nvSpPr>
          <p:cNvPr id="59" name="文本框 30"/>
          <p:cNvSpPr txBox="1"/>
          <p:nvPr/>
        </p:nvSpPr>
        <p:spPr>
          <a:xfrm>
            <a:off x="6300685" y="3160154"/>
            <a:ext cx="1241851" cy="646203"/>
          </a:xfrm>
          <a:prstGeom prst="rect">
            <a:avLst/>
          </a:prstGeom>
          <a:noFill/>
        </p:spPr>
        <p:txBody>
          <a:bodyPr wrap="square" rtlCol="0">
            <a:spAutoFit/>
          </a:bodyPr>
          <a:lstStyle/>
          <a:p>
            <a:r>
              <a:rPr lang="zh-CN" altLang="en-US" sz="2399" dirty="0">
                <a:solidFill>
                  <a:schemeClr val="accent1">
                    <a:lumMod val="50000"/>
                  </a:schemeClr>
                </a:solidFill>
                <a:latin typeface="微软雅黑" pitchFamily="34" charset="-122"/>
                <a:ea typeface="微软雅黑" pitchFamily="34" charset="-122"/>
              </a:rPr>
              <a:t>陈云云</a:t>
            </a:r>
            <a:endParaRPr lang="en-US" altLang="zh-CN" sz="2399" dirty="0">
              <a:solidFill>
                <a:schemeClr val="accent1">
                  <a:lumMod val="50000"/>
                </a:schemeClr>
              </a:solidFill>
              <a:latin typeface="微软雅黑" pitchFamily="34" charset="-122"/>
              <a:ea typeface="微软雅黑" pitchFamily="34" charset="-122"/>
            </a:endParaRPr>
          </a:p>
          <a:p>
            <a:r>
              <a:rPr lang="zh-CN" altLang="en-US" sz="1200" dirty="0">
                <a:solidFill>
                  <a:schemeClr val="accent1">
                    <a:lumMod val="50000"/>
                  </a:schemeClr>
                </a:solidFill>
                <a:latin typeface="微软雅黑" pitchFamily="34" charset="-122"/>
                <a:ea typeface="微软雅黑" pitchFamily="34" charset="-122"/>
              </a:rPr>
              <a:t>财务总监</a:t>
            </a:r>
          </a:p>
        </p:txBody>
      </p:sp>
      <p:sp>
        <p:nvSpPr>
          <p:cNvPr id="60" name="文本框 31"/>
          <p:cNvSpPr txBox="1"/>
          <p:nvPr/>
        </p:nvSpPr>
        <p:spPr>
          <a:xfrm>
            <a:off x="2521140" y="3181187"/>
            <a:ext cx="1241851" cy="646203"/>
          </a:xfrm>
          <a:prstGeom prst="rect">
            <a:avLst/>
          </a:prstGeom>
          <a:noFill/>
        </p:spPr>
        <p:txBody>
          <a:bodyPr wrap="square" rtlCol="0">
            <a:spAutoFit/>
          </a:bodyPr>
          <a:lstStyle/>
          <a:p>
            <a:r>
              <a:rPr lang="zh-CN" altLang="en-US" sz="2399" dirty="0">
                <a:solidFill>
                  <a:schemeClr val="accent1">
                    <a:lumMod val="50000"/>
                  </a:schemeClr>
                </a:solidFill>
                <a:latin typeface="微软雅黑" pitchFamily="34" charset="-122"/>
                <a:ea typeface="微软雅黑" pitchFamily="34" charset="-122"/>
              </a:rPr>
              <a:t>马云</a:t>
            </a:r>
            <a:endParaRPr lang="en-US" altLang="zh-CN" sz="2399" dirty="0">
              <a:solidFill>
                <a:schemeClr val="accent1">
                  <a:lumMod val="50000"/>
                </a:schemeClr>
              </a:solidFill>
              <a:latin typeface="微软雅黑" pitchFamily="34" charset="-122"/>
              <a:ea typeface="微软雅黑" pitchFamily="34" charset="-122"/>
            </a:endParaRPr>
          </a:p>
          <a:p>
            <a:r>
              <a:rPr lang="zh-CN" altLang="en-US" sz="1200" dirty="0">
                <a:solidFill>
                  <a:schemeClr val="accent1">
                    <a:lumMod val="50000"/>
                  </a:schemeClr>
                </a:solidFill>
                <a:latin typeface="微软雅黑" pitchFamily="34" charset="-122"/>
                <a:ea typeface="微软雅黑" pitchFamily="34" charset="-122"/>
              </a:rPr>
              <a:t>首席架构师</a:t>
            </a:r>
          </a:p>
        </p:txBody>
      </p:sp>
      <p:cxnSp>
        <p:nvCxnSpPr>
          <p:cNvPr id="61" name="直接连接符 60"/>
          <p:cNvCxnSpPr/>
          <p:nvPr/>
        </p:nvCxnSpPr>
        <p:spPr>
          <a:xfrm>
            <a:off x="2575134" y="2301782"/>
            <a:ext cx="16198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2575134" y="3867594"/>
            <a:ext cx="16198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354679" y="3846585"/>
            <a:ext cx="16198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354679" y="2301782"/>
            <a:ext cx="16198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文本框 8"/>
          <p:cNvSpPr txBox="1"/>
          <p:nvPr/>
        </p:nvSpPr>
        <p:spPr>
          <a:xfrm>
            <a:off x="2521140" y="2368666"/>
            <a:ext cx="1673799" cy="461665"/>
          </a:xfrm>
          <a:prstGeom prst="rect">
            <a:avLst/>
          </a:prstGeom>
          <a:noFill/>
        </p:spPr>
        <p:txBody>
          <a:bodyPr wrap="square" rtlCol="0">
            <a:spAutoFit/>
          </a:bodyPr>
          <a:lstStyle/>
          <a:p>
            <a:r>
              <a:rPr lang="zh-CN" altLang="en-US" sz="1200" dirty="0">
                <a:solidFill>
                  <a:schemeClr val="bg1">
                    <a:lumMod val="65000"/>
                  </a:schemeClr>
                </a:solidFill>
                <a:latin typeface="微软雅黑" pitchFamily="34" charset="-122"/>
                <a:ea typeface="微软雅黑" pitchFamily="34" charset="-122"/>
              </a:rPr>
              <a:t>工作岗位说明及日常工作内容阐述。</a:t>
            </a:r>
          </a:p>
        </p:txBody>
      </p:sp>
      <p:sp>
        <p:nvSpPr>
          <p:cNvPr id="66" name="文本框 28"/>
          <p:cNvSpPr txBox="1"/>
          <p:nvPr/>
        </p:nvSpPr>
        <p:spPr>
          <a:xfrm>
            <a:off x="6327682" y="2355776"/>
            <a:ext cx="1673799" cy="461665"/>
          </a:xfrm>
          <a:prstGeom prst="rect">
            <a:avLst/>
          </a:prstGeom>
          <a:noFill/>
        </p:spPr>
        <p:txBody>
          <a:bodyPr wrap="square" rtlCol="0">
            <a:spAutoFit/>
          </a:bodyPr>
          <a:lstStyle/>
          <a:p>
            <a:r>
              <a:rPr lang="zh-CN" altLang="en-US" sz="1200" dirty="0">
                <a:solidFill>
                  <a:schemeClr val="bg1">
                    <a:lumMod val="65000"/>
                  </a:schemeClr>
                </a:solidFill>
                <a:latin typeface="微软雅黑" pitchFamily="34" charset="-122"/>
                <a:ea typeface="微软雅黑" pitchFamily="34" charset="-122"/>
              </a:rPr>
              <a:t>工作岗位说明及日常工作内容阐述。</a:t>
            </a:r>
          </a:p>
        </p:txBody>
      </p:sp>
      <p:sp>
        <p:nvSpPr>
          <p:cNvPr id="67" name="文本框 32"/>
          <p:cNvSpPr txBox="1"/>
          <p:nvPr/>
        </p:nvSpPr>
        <p:spPr>
          <a:xfrm>
            <a:off x="6300685" y="3899906"/>
            <a:ext cx="1673799" cy="461665"/>
          </a:xfrm>
          <a:prstGeom prst="rect">
            <a:avLst/>
          </a:prstGeom>
          <a:noFill/>
        </p:spPr>
        <p:txBody>
          <a:bodyPr wrap="square" rtlCol="0">
            <a:spAutoFit/>
          </a:bodyPr>
          <a:lstStyle/>
          <a:p>
            <a:r>
              <a:rPr lang="zh-CN" altLang="en-US" sz="1200" dirty="0">
                <a:solidFill>
                  <a:schemeClr val="bg1">
                    <a:lumMod val="65000"/>
                  </a:schemeClr>
                </a:solidFill>
                <a:latin typeface="微软雅黑" pitchFamily="34" charset="-122"/>
                <a:ea typeface="微软雅黑" pitchFamily="34" charset="-122"/>
              </a:rPr>
              <a:t>工作岗位说明及日常工作内容阐述。</a:t>
            </a:r>
          </a:p>
        </p:txBody>
      </p:sp>
      <p:sp>
        <p:nvSpPr>
          <p:cNvPr id="68" name="文本框 33"/>
          <p:cNvSpPr txBox="1"/>
          <p:nvPr/>
        </p:nvSpPr>
        <p:spPr>
          <a:xfrm>
            <a:off x="2520241" y="3882511"/>
            <a:ext cx="1673799" cy="461665"/>
          </a:xfrm>
          <a:prstGeom prst="rect">
            <a:avLst/>
          </a:prstGeom>
          <a:noFill/>
        </p:spPr>
        <p:txBody>
          <a:bodyPr wrap="square" rtlCol="0">
            <a:spAutoFit/>
          </a:bodyPr>
          <a:lstStyle/>
          <a:p>
            <a:r>
              <a:rPr lang="zh-CN" altLang="en-US" sz="1200" dirty="0">
                <a:solidFill>
                  <a:schemeClr val="bg1">
                    <a:lumMod val="65000"/>
                  </a:schemeClr>
                </a:solidFill>
                <a:latin typeface="微软雅黑" pitchFamily="34" charset="-122"/>
                <a:ea typeface="微软雅黑" pitchFamily="34" charset="-122"/>
              </a:rPr>
              <a:t>工作岗位说明及日常工作内容阐述。</a:t>
            </a:r>
          </a:p>
        </p:txBody>
      </p:sp>
    </p:spTree>
    <p:extLst>
      <p:ext uri="{BB962C8B-B14F-4D97-AF65-F5344CB8AC3E}">
        <p14:creationId xmlns:p14="http://schemas.microsoft.com/office/powerpoint/2010/main" val="94561541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4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5"/>
                                        </p:tgtEl>
                                        <p:attrNameLst>
                                          <p:attrName>ppt_y</p:attrName>
                                        </p:attrNameLst>
                                      </p:cBhvr>
                                      <p:tavLst>
                                        <p:tav tm="0">
                                          <p:val>
                                            <p:strVal val="#ppt_y"/>
                                          </p:val>
                                        </p:tav>
                                        <p:tav tm="100000">
                                          <p:val>
                                            <p:strVal val="#ppt_y"/>
                                          </p:val>
                                        </p:tav>
                                      </p:tavLst>
                                    </p:anim>
                                    <p:anim calcmode="lin" valueType="num">
                                      <p:cBhvr>
                                        <p:cTn id="21" dur="4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5"/>
                                        </p:tgtEl>
                                      </p:cBhvr>
                                    </p:animEffect>
                                  </p:childTnLst>
                                </p:cTn>
                              </p:par>
                            </p:childTnLst>
                          </p:cTn>
                        </p:par>
                        <p:par>
                          <p:cTn id="24" fill="hold">
                            <p:stCondLst>
                              <p:cond delay="1900"/>
                            </p:stCondLst>
                            <p:childTnLst>
                              <p:par>
                                <p:cTn id="25" presetID="16" presetClass="entr" presetSubtype="21"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arn(inVertical)">
                                      <p:cBhvr>
                                        <p:cTn id="27" dur="500"/>
                                        <p:tgtEl>
                                          <p:spTgt spid="50"/>
                                        </p:tgtEl>
                                      </p:cBhvr>
                                    </p:animEffect>
                                  </p:childTnLst>
                                </p:cTn>
                              </p:par>
                            </p:childTnLst>
                          </p:cTn>
                        </p:par>
                        <p:par>
                          <p:cTn id="28" fill="hold">
                            <p:stCondLst>
                              <p:cond delay="2400"/>
                            </p:stCondLst>
                            <p:childTnLst>
                              <p:par>
                                <p:cTn id="29" presetID="42" presetClass="entr" presetSubtype="0"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anim calcmode="lin" valueType="num">
                                      <p:cBhvr>
                                        <p:cTn id="32" dur="500" fill="hold"/>
                                        <p:tgtEl>
                                          <p:spTgt spid="56"/>
                                        </p:tgtEl>
                                        <p:attrNameLst>
                                          <p:attrName>ppt_x</p:attrName>
                                        </p:attrNameLst>
                                      </p:cBhvr>
                                      <p:tavLst>
                                        <p:tav tm="0">
                                          <p:val>
                                            <p:strVal val="#ppt_x"/>
                                          </p:val>
                                        </p:tav>
                                        <p:tav tm="100000">
                                          <p:val>
                                            <p:strVal val="#ppt_x"/>
                                          </p:val>
                                        </p:tav>
                                      </p:tavLst>
                                    </p:anim>
                                    <p:anim calcmode="lin" valueType="num">
                                      <p:cBhvr>
                                        <p:cTn id="33" dur="500" fill="hold"/>
                                        <p:tgtEl>
                                          <p:spTgt spid="56"/>
                                        </p:tgtEl>
                                        <p:attrNameLst>
                                          <p:attrName>ppt_y</p:attrName>
                                        </p:attrNameLst>
                                      </p:cBhvr>
                                      <p:tavLst>
                                        <p:tav tm="0">
                                          <p:val>
                                            <p:strVal val="#ppt_y+.1"/>
                                          </p:val>
                                        </p:tav>
                                        <p:tav tm="100000">
                                          <p:val>
                                            <p:strVal val="#ppt_y"/>
                                          </p:val>
                                        </p:tav>
                                      </p:tavLst>
                                    </p:anim>
                                  </p:childTnLst>
                                </p:cTn>
                              </p:par>
                            </p:childTnLst>
                          </p:cTn>
                        </p:par>
                        <p:par>
                          <p:cTn id="34" fill="hold">
                            <p:stCondLst>
                              <p:cond delay="29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7"/>
                                        </p:tgtEl>
                                        <p:attrNameLst>
                                          <p:attrName>ppt_y</p:attrName>
                                        </p:attrNameLst>
                                      </p:cBhvr>
                                      <p:tavLst>
                                        <p:tav tm="0">
                                          <p:val>
                                            <p:strVal val="#ppt_y"/>
                                          </p:val>
                                        </p:tav>
                                        <p:tav tm="100000">
                                          <p:val>
                                            <p:strVal val="#ppt_y"/>
                                          </p:val>
                                        </p:tav>
                                      </p:tavLst>
                                    </p:anim>
                                    <p:anim calcmode="lin" valueType="num">
                                      <p:cBhvr>
                                        <p:cTn id="3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7"/>
                                        </p:tgtEl>
                                      </p:cBhvr>
                                    </p:animEffect>
                                  </p:childTnLst>
                                </p:cTn>
                              </p:par>
                              <p:par>
                                <p:cTn id="42" presetID="16" presetClass="entr" presetSubtype="21"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barn(inVertical)">
                                      <p:cBhvr>
                                        <p:cTn id="44" dur="250"/>
                                        <p:tgtEl>
                                          <p:spTgt spid="61"/>
                                        </p:tgtEl>
                                      </p:cBhvr>
                                    </p:animEffect>
                                  </p:childTnLst>
                                </p:cTn>
                              </p:par>
                            </p:childTnLst>
                          </p:cTn>
                        </p:par>
                        <p:par>
                          <p:cTn id="45" fill="hold">
                            <p:stCondLst>
                              <p:cond delay="38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65"/>
                                        </p:tgtEl>
                                        <p:attrNameLst>
                                          <p:attrName>ppt_y</p:attrName>
                                        </p:attrNameLst>
                                      </p:cBhvr>
                                      <p:tavLst>
                                        <p:tav tm="0">
                                          <p:val>
                                            <p:strVal val="#ppt_y"/>
                                          </p:val>
                                        </p:tav>
                                        <p:tav tm="100000">
                                          <p:val>
                                            <p:strVal val="#ppt_y"/>
                                          </p:val>
                                        </p:tav>
                                      </p:tavLst>
                                    </p:anim>
                                    <p:anim calcmode="lin" valueType="num">
                                      <p:cBhvr>
                                        <p:cTn id="50"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65"/>
                                        </p:tgtEl>
                                      </p:cBhvr>
                                    </p:animEffect>
                                  </p:childTnLst>
                                </p:cTn>
                              </p:par>
                            </p:childTnLst>
                          </p:cTn>
                        </p:par>
                        <p:par>
                          <p:cTn id="53" fill="hold">
                            <p:stCondLst>
                              <p:cond delay="5050"/>
                            </p:stCondLst>
                            <p:childTnLst>
                              <p:par>
                                <p:cTn id="54" presetID="42" presetClass="entr" presetSubtype="0"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anim calcmode="lin" valueType="num">
                                      <p:cBhvr>
                                        <p:cTn id="57" dur="500" fill="hold"/>
                                        <p:tgtEl>
                                          <p:spTgt spid="47"/>
                                        </p:tgtEl>
                                        <p:attrNameLst>
                                          <p:attrName>ppt_x</p:attrName>
                                        </p:attrNameLst>
                                      </p:cBhvr>
                                      <p:tavLst>
                                        <p:tav tm="0">
                                          <p:val>
                                            <p:strVal val="#ppt_x"/>
                                          </p:val>
                                        </p:tav>
                                        <p:tav tm="100000">
                                          <p:val>
                                            <p:strVal val="#ppt_x"/>
                                          </p:val>
                                        </p:tav>
                                      </p:tavLst>
                                    </p:anim>
                                    <p:anim calcmode="lin" valueType="num">
                                      <p:cBhvr>
                                        <p:cTn id="58" dur="5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8"/>
                                        </p:tgtEl>
                                        <p:attrNameLst>
                                          <p:attrName>ppt_y</p:attrName>
                                        </p:attrNameLst>
                                      </p:cBhvr>
                                      <p:tavLst>
                                        <p:tav tm="0">
                                          <p:val>
                                            <p:strVal val="#ppt_y"/>
                                          </p:val>
                                        </p:tav>
                                        <p:tav tm="100000">
                                          <p:val>
                                            <p:strVal val="#ppt_y"/>
                                          </p:val>
                                        </p:tav>
                                      </p:tavLst>
                                    </p:anim>
                                    <p:anim calcmode="lin" valueType="num">
                                      <p:cBhvr>
                                        <p:cTn id="64"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8"/>
                                        </p:tgtEl>
                                      </p:cBhvr>
                                    </p:animEffect>
                                  </p:childTnLst>
                                </p:cTn>
                              </p:par>
                              <p:par>
                                <p:cTn id="67" presetID="16" presetClass="entr" presetSubtype="21"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250"/>
                                        <p:tgtEl>
                                          <p:spTgt spid="64"/>
                                        </p:tgtEl>
                                      </p:cBhvr>
                                    </p:animEffect>
                                  </p:childTnLst>
                                </p:cTn>
                              </p:par>
                            </p:childTnLst>
                          </p:cTn>
                        </p:par>
                        <p:par>
                          <p:cTn id="70" fill="hold">
                            <p:stCondLst>
                              <p:cond delay="64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66"/>
                                        </p:tgtEl>
                                        <p:attrNameLst>
                                          <p:attrName>style.visibility</p:attrName>
                                        </p:attrNameLst>
                                      </p:cBhvr>
                                      <p:to>
                                        <p:strVal val="visible"/>
                                      </p:to>
                                    </p:set>
                                    <p:anim calcmode="lin" valueType="num">
                                      <p:cBhvr>
                                        <p:cTn id="7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66"/>
                                        </p:tgtEl>
                                        <p:attrNameLst>
                                          <p:attrName>ppt_y</p:attrName>
                                        </p:attrNameLst>
                                      </p:cBhvr>
                                      <p:tavLst>
                                        <p:tav tm="0">
                                          <p:val>
                                            <p:strVal val="#ppt_y"/>
                                          </p:val>
                                        </p:tav>
                                        <p:tav tm="100000">
                                          <p:val>
                                            <p:strVal val="#ppt_y"/>
                                          </p:val>
                                        </p:tav>
                                      </p:tavLst>
                                    </p:anim>
                                    <p:anim calcmode="lin" valueType="num">
                                      <p:cBhvr>
                                        <p:cTn id="7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66"/>
                                        </p:tgtEl>
                                      </p:cBhvr>
                                    </p:animEffect>
                                  </p:childTnLst>
                                </p:cTn>
                              </p:par>
                            </p:childTnLst>
                          </p:cTn>
                        </p:par>
                        <p:par>
                          <p:cTn id="78" fill="hold">
                            <p:stCondLst>
                              <p:cond delay="7700"/>
                            </p:stCondLst>
                            <p:childTnLst>
                              <p:par>
                                <p:cTn id="79" presetID="42" presetClass="entr" presetSubtype="0"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anim calcmode="lin" valueType="num">
                                      <p:cBhvr>
                                        <p:cTn id="82" dur="500" fill="hold"/>
                                        <p:tgtEl>
                                          <p:spTgt spid="49"/>
                                        </p:tgtEl>
                                        <p:attrNameLst>
                                          <p:attrName>ppt_x</p:attrName>
                                        </p:attrNameLst>
                                      </p:cBhvr>
                                      <p:tavLst>
                                        <p:tav tm="0">
                                          <p:val>
                                            <p:strVal val="#ppt_x"/>
                                          </p:val>
                                        </p:tav>
                                        <p:tav tm="100000">
                                          <p:val>
                                            <p:strVal val="#ppt_x"/>
                                          </p:val>
                                        </p:tav>
                                      </p:tavLst>
                                    </p:anim>
                                    <p:anim calcmode="lin" valueType="num">
                                      <p:cBhvr>
                                        <p:cTn id="83" dur="500" fill="hold"/>
                                        <p:tgtEl>
                                          <p:spTgt spid="49"/>
                                        </p:tgtEl>
                                        <p:attrNameLst>
                                          <p:attrName>ppt_y</p:attrName>
                                        </p:attrNameLst>
                                      </p:cBhvr>
                                      <p:tavLst>
                                        <p:tav tm="0">
                                          <p:val>
                                            <p:strVal val="#ppt_y+.1"/>
                                          </p:val>
                                        </p:tav>
                                        <p:tav tm="100000">
                                          <p:val>
                                            <p:strVal val="#ppt_y"/>
                                          </p:val>
                                        </p:tav>
                                      </p:tavLst>
                                    </p:anim>
                                  </p:childTnLst>
                                </p:cTn>
                              </p:par>
                            </p:childTnLst>
                          </p:cTn>
                        </p:par>
                        <p:par>
                          <p:cTn id="84" fill="hold">
                            <p:stCondLst>
                              <p:cond delay="82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60"/>
                                        </p:tgtEl>
                                        <p:attrNameLst>
                                          <p:attrName>ppt_y</p:attrName>
                                        </p:attrNameLst>
                                      </p:cBhvr>
                                      <p:tavLst>
                                        <p:tav tm="0">
                                          <p:val>
                                            <p:strVal val="#ppt_y"/>
                                          </p:val>
                                        </p:tav>
                                        <p:tav tm="100000">
                                          <p:val>
                                            <p:strVal val="#ppt_y"/>
                                          </p:val>
                                        </p:tav>
                                      </p:tavLst>
                                    </p:anim>
                                    <p:anim calcmode="lin" valueType="num">
                                      <p:cBhvr>
                                        <p:cTn id="8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60"/>
                                        </p:tgtEl>
                                      </p:cBhvr>
                                    </p:animEffect>
                                  </p:childTnLst>
                                </p:cTn>
                              </p:par>
                              <p:par>
                                <p:cTn id="92" presetID="16" presetClass="entr" presetSubtype="21" fill="hold"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barn(inVertical)">
                                      <p:cBhvr>
                                        <p:cTn id="94" dur="250"/>
                                        <p:tgtEl>
                                          <p:spTgt spid="62"/>
                                        </p:tgtEl>
                                      </p:cBhvr>
                                    </p:animEffect>
                                  </p:childTnLst>
                                </p:cTn>
                              </p:par>
                            </p:childTnLst>
                          </p:cTn>
                        </p:par>
                        <p:par>
                          <p:cTn id="95" fill="hold">
                            <p:stCondLst>
                              <p:cond delay="9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
                                        </p:tgtEl>
                                        <p:attrNameLst>
                                          <p:attrName>ppt_y</p:attrName>
                                        </p:attrNameLst>
                                      </p:cBhvr>
                                      <p:tavLst>
                                        <p:tav tm="0">
                                          <p:val>
                                            <p:strVal val="#ppt_y"/>
                                          </p:val>
                                        </p:tav>
                                        <p:tav tm="100000">
                                          <p:val>
                                            <p:strVal val="#ppt_y"/>
                                          </p:val>
                                        </p:tav>
                                      </p:tavLst>
                                    </p:anim>
                                    <p:anim calcmode="lin" valueType="num">
                                      <p:cBhvr>
                                        <p:cTn id="100"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
                                        </p:tgtEl>
                                      </p:cBhvr>
                                    </p:animEffect>
                                  </p:childTnLst>
                                </p:cTn>
                              </p:par>
                            </p:childTnLst>
                          </p:cTn>
                        </p:par>
                        <p:par>
                          <p:cTn id="103" fill="hold">
                            <p:stCondLst>
                              <p:cond delay="10250"/>
                            </p:stCondLst>
                            <p:childTnLst>
                              <p:par>
                                <p:cTn id="104" presetID="42" presetClass="entr" presetSubtype="0" fill="hold" nodeType="after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anim calcmode="lin" valueType="num">
                                      <p:cBhvr>
                                        <p:cTn id="107" dur="500" fill="hold"/>
                                        <p:tgtEl>
                                          <p:spTgt spid="48"/>
                                        </p:tgtEl>
                                        <p:attrNameLst>
                                          <p:attrName>ppt_x</p:attrName>
                                        </p:attrNameLst>
                                      </p:cBhvr>
                                      <p:tavLst>
                                        <p:tav tm="0">
                                          <p:val>
                                            <p:strVal val="#ppt_x"/>
                                          </p:val>
                                        </p:tav>
                                        <p:tav tm="100000">
                                          <p:val>
                                            <p:strVal val="#ppt_x"/>
                                          </p:val>
                                        </p:tav>
                                      </p:tavLst>
                                    </p:anim>
                                    <p:anim calcmode="lin" valueType="num">
                                      <p:cBhvr>
                                        <p:cTn id="108" dur="500" fill="hold"/>
                                        <p:tgtEl>
                                          <p:spTgt spid="48"/>
                                        </p:tgtEl>
                                        <p:attrNameLst>
                                          <p:attrName>ppt_y</p:attrName>
                                        </p:attrNameLst>
                                      </p:cBhvr>
                                      <p:tavLst>
                                        <p:tav tm="0">
                                          <p:val>
                                            <p:strVal val="#ppt_y+.1"/>
                                          </p:val>
                                        </p:tav>
                                        <p:tav tm="100000">
                                          <p:val>
                                            <p:strVal val="#ppt_y"/>
                                          </p:val>
                                        </p:tav>
                                      </p:tavLst>
                                    </p:anim>
                                  </p:childTnLst>
                                </p:cTn>
                              </p:par>
                            </p:childTnLst>
                          </p:cTn>
                        </p:par>
                        <p:par>
                          <p:cTn id="109" fill="hold">
                            <p:stCondLst>
                              <p:cond delay="1075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59"/>
                                        </p:tgtEl>
                                        <p:attrNameLst>
                                          <p:attrName>ppt_y</p:attrName>
                                        </p:attrNameLst>
                                      </p:cBhvr>
                                      <p:tavLst>
                                        <p:tav tm="0">
                                          <p:val>
                                            <p:strVal val="#ppt_y"/>
                                          </p:val>
                                        </p:tav>
                                        <p:tav tm="100000">
                                          <p:val>
                                            <p:strVal val="#ppt_y"/>
                                          </p:val>
                                        </p:tav>
                                      </p:tavLst>
                                    </p:anim>
                                    <p:anim calcmode="lin" valueType="num">
                                      <p:cBhvr>
                                        <p:cTn id="114"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59"/>
                                        </p:tgtEl>
                                      </p:cBhvr>
                                    </p:animEffect>
                                  </p:childTnLst>
                                </p:cTn>
                              </p:par>
                              <p:par>
                                <p:cTn id="117" presetID="16" presetClass="entr" presetSubtype="21" fill="hold" nodeType="withEffect">
                                  <p:stCondLst>
                                    <p:cond delay="0"/>
                                  </p:stCondLst>
                                  <p:childTnLst>
                                    <p:set>
                                      <p:cBhvr>
                                        <p:cTn id="118" dur="1" fill="hold">
                                          <p:stCondLst>
                                            <p:cond delay="0"/>
                                          </p:stCondLst>
                                        </p:cTn>
                                        <p:tgtEl>
                                          <p:spTgt spid="63"/>
                                        </p:tgtEl>
                                        <p:attrNameLst>
                                          <p:attrName>style.visibility</p:attrName>
                                        </p:attrNameLst>
                                      </p:cBhvr>
                                      <p:to>
                                        <p:strVal val="visible"/>
                                      </p:to>
                                    </p:set>
                                    <p:animEffect transition="in" filter="barn(inVertical)">
                                      <p:cBhvr>
                                        <p:cTn id="119" dur="250"/>
                                        <p:tgtEl>
                                          <p:spTgt spid="63"/>
                                        </p:tgtEl>
                                      </p:cBhvr>
                                    </p:animEffect>
                                  </p:childTnLst>
                                </p:cTn>
                              </p:par>
                            </p:childTnLst>
                          </p:cTn>
                        </p:par>
                        <p:par>
                          <p:cTn id="120" fill="hold">
                            <p:stCondLst>
                              <p:cond delay="1155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67"/>
                                        </p:tgtEl>
                                        <p:attrNameLst>
                                          <p:attrName>ppt_y</p:attrName>
                                        </p:attrNameLst>
                                      </p:cBhvr>
                                      <p:tavLst>
                                        <p:tav tm="0">
                                          <p:val>
                                            <p:strVal val="#ppt_y"/>
                                          </p:val>
                                        </p:tav>
                                        <p:tav tm="100000">
                                          <p:val>
                                            <p:strVal val="#ppt_y"/>
                                          </p:val>
                                        </p:tav>
                                      </p:tavLst>
                                    </p:anim>
                                    <p:anim calcmode="lin" valueType="num">
                                      <p:cBhvr>
                                        <p:cTn id="12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7" grpId="0"/>
      <p:bldP spid="58" grpId="0"/>
      <p:bldP spid="59" grpId="0"/>
      <p:bldP spid="60" grpId="0"/>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
          <p:cNvSpPr txBox="1"/>
          <p:nvPr/>
        </p:nvSpPr>
        <p:spPr>
          <a:xfrm>
            <a:off x="719869" y="140611"/>
            <a:ext cx="3911050"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核心成员</a:t>
            </a:r>
            <a:endParaRPr lang="zh-CN" altLang="zh-CN" sz="2699" dirty="0"/>
          </a:p>
        </p:txBody>
      </p:sp>
      <p:sp>
        <p:nvSpPr>
          <p:cNvPr id="35" name="TextBox 34"/>
          <p:cNvSpPr txBox="1"/>
          <p:nvPr/>
        </p:nvSpPr>
        <p:spPr>
          <a:xfrm>
            <a:off x="2195536" y="273252"/>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Core member</a:t>
            </a:r>
          </a:p>
        </p:txBody>
      </p:sp>
      <p:grpSp>
        <p:nvGrpSpPr>
          <p:cNvPr id="36" name="组合 35"/>
          <p:cNvGrpSpPr/>
          <p:nvPr/>
        </p:nvGrpSpPr>
        <p:grpSpPr>
          <a:xfrm>
            <a:off x="1654" y="173838"/>
            <a:ext cx="569212" cy="519945"/>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41" name="TextBox 40"/>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42" name="组合 41"/>
          <p:cNvGrpSpPr/>
          <p:nvPr/>
        </p:nvGrpSpPr>
        <p:grpSpPr>
          <a:xfrm>
            <a:off x="1654" y="691472"/>
            <a:ext cx="9140694" cy="34281"/>
            <a:chOff x="0" y="532828"/>
            <a:chExt cx="759125" cy="568897"/>
          </a:xfrm>
        </p:grpSpPr>
        <p:sp>
          <p:nvSpPr>
            <p:cNvPr id="43" name="矩形 4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4" name="矩形 4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5" name="矩形 4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6" name="矩形 4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69" name="矩形 68"/>
          <p:cNvSpPr/>
          <p:nvPr/>
        </p:nvSpPr>
        <p:spPr>
          <a:xfrm>
            <a:off x="2844623" y="1383893"/>
            <a:ext cx="5796884" cy="1619625"/>
          </a:xfrm>
          <a:prstGeom prst="rect">
            <a:avLst/>
          </a:prstGeom>
          <a:solidFill>
            <a:srgbClr val="4444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pic>
        <p:nvPicPr>
          <p:cNvPr id="70" name="Picture 10" descr="男商人,职业,专业人员,快乐,表现积极_82080c316_商务男士肖像_创意图片_Getty Images China"/>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a:ext>
            </a:extLst>
          </a:blip>
          <a:srcRect/>
          <a:stretch/>
        </p:blipFill>
        <p:spPr bwMode="auto">
          <a:xfrm>
            <a:off x="1171005" y="1383893"/>
            <a:ext cx="1619625" cy="16196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1" name="文本框 18"/>
          <p:cNvSpPr txBox="1"/>
          <p:nvPr/>
        </p:nvSpPr>
        <p:spPr>
          <a:xfrm>
            <a:off x="1278992" y="3391666"/>
            <a:ext cx="1565812" cy="600036"/>
          </a:xfrm>
          <a:prstGeom prst="rect">
            <a:avLst/>
          </a:prstGeom>
          <a:noFill/>
        </p:spPr>
        <p:txBody>
          <a:bodyPr wrap="square" rtlCol="0">
            <a:spAutoFit/>
          </a:bodyPr>
          <a:lstStyle/>
          <a:p>
            <a:r>
              <a:rPr lang="zh-CN" altLang="en-US" sz="3299" dirty="0">
                <a:solidFill>
                  <a:schemeClr val="tx2"/>
                </a:solidFill>
                <a:latin typeface="微软雅黑" pitchFamily="34" charset="-122"/>
                <a:ea typeface="微软雅黑" pitchFamily="34" charset="-122"/>
              </a:rPr>
              <a:t>程财富</a:t>
            </a:r>
            <a:endParaRPr lang="en-US" altLang="zh-CN" sz="3299" dirty="0">
              <a:solidFill>
                <a:schemeClr val="tx2"/>
              </a:solidFill>
              <a:latin typeface="微软雅黑" pitchFamily="34" charset="-122"/>
              <a:ea typeface="微软雅黑" pitchFamily="34" charset="-122"/>
            </a:endParaRPr>
          </a:p>
        </p:txBody>
      </p:sp>
      <p:sp>
        <p:nvSpPr>
          <p:cNvPr id="72" name="矩形 71"/>
          <p:cNvSpPr/>
          <p:nvPr/>
        </p:nvSpPr>
        <p:spPr>
          <a:xfrm>
            <a:off x="1653" y="1383893"/>
            <a:ext cx="1115358" cy="161980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73" name="矩形 72"/>
          <p:cNvSpPr/>
          <p:nvPr/>
        </p:nvSpPr>
        <p:spPr>
          <a:xfrm>
            <a:off x="4825996" y="1802446"/>
            <a:ext cx="2483701" cy="24294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itchFamily="34" charset="-122"/>
                <a:ea typeface="微软雅黑" pitchFamily="34" charset="-122"/>
              </a:rPr>
              <a:t>团队协作</a:t>
            </a:r>
          </a:p>
        </p:txBody>
      </p:sp>
      <p:sp>
        <p:nvSpPr>
          <p:cNvPr id="74" name="矩形 73"/>
          <p:cNvSpPr/>
          <p:nvPr/>
        </p:nvSpPr>
        <p:spPr>
          <a:xfrm>
            <a:off x="4825996" y="2085808"/>
            <a:ext cx="1835779" cy="2429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itchFamily="34" charset="-122"/>
                <a:ea typeface="微软雅黑" pitchFamily="34" charset="-122"/>
              </a:rPr>
              <a:t>沟通交流</a:t>
            </a:r>
          </a:p>
        </p:txBody>
      </p:sp>
      <p:sp>
        <p:nvSpPr>
          <p:cNvPr id="75" name="矩形 74"/>
          <p:cNvSpPr/>
          <p:nvPr/>
        </p:nvSpPr>
        <p:spPr>
          <a:xfrm>
            <a:off x="4825996" y="2382800"/>
            <a:ext cx="2915649" cy="24294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itchFamily="34" charset="-122"/>
                <a:ea typeface="微软雅黑" pitchFamily="34" charset="-122"/>
              </a:rPr>
              <a:t>业务知识</a:t>
            </a:r>
          </a:p>
        </p:txBody>
      </p:sp>
      <p:sp>
        <p:nvSpPr>
          <p:cNvPr id="76" name="矩形 75"/>
          <p:cNvSpPr/>
          <p:nvPr/>
        </p:nvSpPr>
        <p:spPr>
          <a:xfrm>
            <a:off x="4825996" y="2679737"/>
            <a:ext cx="1619805" cy="2429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itchFamily="34" charset="-122"/>
                <a:ea typeface="微软雅黑" pitchFamily="34" charset="-122"/>
              </a:rPr>
              <a:t>情绪管理</a:t>
            </a:r>
          </a:p>
        </p:txBody>
      </p:sp>
      <p:sp>
        <p:nvSpPr>
          <p:cNvPr id="77" name="文本框 5"/>
          <p:cNvSpPr txBox="1"/>
          <p:nvPr/>
        </p:nvSpPr>
        <p:spPr>
          <a:xfrm>
            <a:off x="4825996" y="1485906"/>
            <a:ext cx="941939" cy="300082"/>
          </a:xfrm>
          <a:prstGeom prst="rect">
            <a:avLst/>
          </a:prstGeom>
          <a:noFill/>
        </p:spPr>
        <p:txBody>
          <a:bodyPr wrap="square" rtlCol="0">
            <a:spAutoFit/>
          </a:bodyPr>
          <a:lstStyle/>
          <a:p>
            <a:r>
              <a:rPr lang="zh-CN" altLang="en-US" sz="1350" dirty="0">
                <a:solidFill>
                  <a:schemeClr val="bg1"/>
                </a:solidFill>
                <a:latin typeface="微软雅黑" pitchFamily="34" charset="-122"/>
                <a:ea typeface="微软雅黑" pitchFamily="34" charset="-122"/>
              </a:rPr>
              <a:t>技能：</a:t>
            </a:r>
          </a:p>
        </p:txBody>
      </p:sp>
      <p:sp>
        <p:nvSpPr>
          <p:cNvPr id="78" name="文本框 9"/>
          <p:cNvSpPr txBox="1"/>
          <p:nvPr/>
        </p:nvSpPr>
        <p:spPr>
          <a:xfrm>
            <a:off x="7826537" y="1824060"/>
            <a:ext cx="485942" cy="230832"/>
          </a:xfrm>
          <a:prstGeom prst="rect">
            <a:avLst/>
          </a:prstGeom>
          <a:noFill/>
        </p:spPr>
        <p:txBody>
          <a:bodyPr wrap="square" rtlCol="0">
            <a:spAutoFit/>
          </a:bodyPr>
          <a:lstStyle/>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79" name="文本框 40"/>
          <p:cNvSpPr txBox="1"/>
          <p:nvPr/>
        </p:nvSpPr>
        <p:spPr>
          <a:xfrm>
            <a:off x="7822635" y="2400421"/>
            <a:ext cx="485942" cy="230832"/>
          </a:xfrm>
          <a:prstGeom prst="rect">
            <a:avLst/>
          </a:prstGeom>
          <a:noFill/>
        </p:spPr>
        <p:txBody>
          <a:bodyPr wrap="square" rtlCol="0">
            <a:spAutoFit/>
          </a:bodyPr>
          <a:lstStyle/>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95%</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0" name="文本框 41"/>
          <p:cNvSpPr txBox="1"/>
          <p:nvPr/>
        </p:nvSpPr>
        <p:spPr>
          <a:xfrm>
            <a:off x="7822635" y="2697358"/>
            <a:ext cx="485942" cy="230832"/>
          </a:xfrm>
          <a:prstGeom prst="rect">
            <a:avLst/>
          </a:prstGeom>
          <a:noFill/>
        </p:spPr>
        <p:txBody>
          <a:bodyPr wrap="square" rtlCol="0">
            <a:spAutoFit/>
          </a:bodyPr>
          <a:lstStyle/>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1" name="文本框 42"/>
          <p:cNvSpPr txBox="1"/>
          <p:nvPr/>
        </p:nvSpPr>
        <p:spPr>
          <a:xfrm>
            <a:off x="7824739" y="2121051"/>
            <a:ext cx="485942" cy="230832"/>
          </a:xfrm>
          <a:prstGeom prst="rect">
            <a:avLst/>
          </a:prstGeom>
          <a:noFill/>
        </p:spPr>
        <p:txBody>
          <a:bodyPr wrap="square" rtlCol="0">
            <a:spAutoFit/>
          </a:bodyPr>
          <a:lstStyle/>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2" name="文本框 10"/>
          <p:cNvSpPr txBox="1"/>
          <p:nvPr/>
        </p:nvSpPr>
        <p:spPr>
          <a:xfrm>
            <a:off x="2971593" y="1485906"/>
            <a:ext cx="1578078" cy="300082"/>
          </a:xfrm>
          <a:prstGeom prst="rect">
            <a:avLst/>
          </a:prstGeom>
          <a:noFill/>
        </p:spPr>
        <p:txBody>
          <a:bodyPr wrap="square" rtlCol="0">
            <a:spAutoFit/>
          </a:bodyPr>
          <a:lstStyle/>
          <a:p>
            <a:r>
              <a:rPr lang="zh-CN" altLang="en-US" sz="1350" dirty="0">
                <a:solidFill>
                  <a:schemeClr val="bg1"/>
                </a:solidFill>
                <a:latin typeface="微软雅黑" pitchFamily="34" charset="-122"/>
                <a:ea typeface="微软雅黑" pitchFamily="34" charset="-122"/>
              </a:rPr>
              <a:t>人物介绍：</a:t>
            </a:r>
          </a:p>
        </p:txBody>
      </p:sp>
      <p:sp>
        <p:nvSpPr>
          <p:cNvPr id="83" name="文本框 11"/>
          <p:cNvSpPr txBox="1"/>
          <p:nvPr/>
        </p:nvSpPr>
        <p:spPr>
          <a:xfrm>
            <a:off x="5428236" y="2312578"/>
            <a:ext cx="679400" cy="213456"/>
          </a:xfrm>
          <a:prstGeom prst="rect">
            <a:avLst/>
          </a:prstGeom>
          <a:noFill/>
        </p:spPr>
        <p:txBody>
          <a:bodyPr wrap="square" rtlCol="0">
            <a:spAutoFit/>
          </a:bodyPr>
          <a:lstStyle/>
          <a:p>
            <a:endParaRPr lang="zh-CN" altLang="en-US" sz="787" dirty="0"/>
          </a:p>
        </p:txBody>
      </p:sp>
      <p:sp>
        <p:nvSpPr>
          <p:cNvPr id="84" name="Rectangle 1"/>
          <p:cNvSpPr>
            <a:spLocks noChangeArrowheads="1"/>
          </p:cNvSpPr>
          <p:nvPr/>
        </p:nvSpPr>
        <p:spPr bwMode="auto">
          <a:xfrm>
            <a:off x="3015538" y="1823963"/>
            <a:ext cx="1534134" cy="888674"/>
          </a:xfrm>
          <a:prstGeom prst="rect">
            <a:avLst/>
          </a:prstGeom>
          <a:noFill/>
          <a:ln>
            <a:noFill/>
          </a:ln>
          <a:effectLst/>
        </p:spPr>
        <p:txBody>
          <a:bodyPr vert="horz" wrap="square" lIns="0" tIns="0" rIns="0" bIns="57119" numCol="1" anchor="ctr" anchorCtr="0" compatLnSpc="1">
            <a:prstTxWarp prst="textNoShape">
              <a:avLst/>
            </a:prstTxWarp>
            <a:spAutoFit/>
          </a:bodyPr>
          <a:lstStyle/>
          <a:p>
            <a:pPr defTabSz="685617" eaLnBrk="0" fontAlgn="base" hangingPunct="0">
              <a:lnSpc>
                <a:spcPct val="150000"/>
              </a:lnSpc>
              <a:spcBef>
                <a:spcPct val="0"/>
              </a:spcBef>
              <a:spcAft>
                <a:spcPct val="0"/>
              </a:spcAft>
            </a:pPr>
            <a:r>
              <a:rPr lang="zh-CN" altLang="en-US" sz="1200" dirty="0">
                <a:solidFill>
                  <a:schemeClr val="bg1">
                    <a:lumMod val="65000"/>
                  </a:schemeClr>
                </a:solidFill>
                <a:latin typeface="微软雅黑" pitchFamily="34" charset="-122"/>
                <a:ea typeface="微软雅黑" pitchFamily="34" charset="-122"/>
              </a:rPr>
              <a:t>上海复旦大学哲学系毕业，之后取得香港浸会大学传播硕士学位。 </a:t>
            </a:r>
          </a:p>
        </p:txBody>
      </p:sp>
      <p:cxnSp>
        <p:nvCxnSpPr>
          <p:cNvPr id="85" name="直接连接符 84"/>
          <p:cNvCxnSpPr/>
          <p:nvPr/>
        </p:nvCxnSpPr>
        <p:spPr>
          <a:xfrm flipV="1">
            <a:off x="2457687" y="3680140"/>
            <a:ext cx="332943" cy="38644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2628829" y="3806633"/>
            <a:ext cx="790601" cy="213456"/>
          </a:xfrm>
          <a:prstGeom prst="rect">
            <a:avLst/>
          </a:prstGeom>
        </p:spPr>
        <p:txBody>
          <a:bodyPr wrap="none">
            <a:spAutoFit/>
          </a:bodyPr>
          <a:lstStyle/>
          <a:p>
            <a:r>
              <a:rPr lang="zh-CN" altLang="en-US" sz="787" dirty="0">
                <a:solidFill>
                  <a:schemeClr val="bg1">
                    <a:lumMod val="50000"/>
                  </a:schemeClr>
                </a:solidFill>
                <a:latin typeface="微软雅黑" pitchFamily="34" charset="-122"/>
                <a:ea typeface="微软雅黑" pitchFamily="34" charset="-122"/>
              </a:rPr>
              <a:t>人力资源经理</a:t>
            </a:r>
          </a:p>
        </p:txBody>
      </p:sp>
      <p:cxnSp>
        <p:nvCxnSpPr>
          <p:cNvPr id="87" name="直接连接符 86"/>
          <p:cNvCxnSpPr/>
          <p:nvPr/>
        </p:nvCxnSpPr>
        <p:spPr>
          <a:xfrm>
            <a:off x="3805802" y="4066586"/>
            <a:ext cx="489729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8" name="组合 87"/>
          <p:cNvGrpSpPr/>
          <p:nvPr/>
        </p:nvGrpSpPr>
        <p:grpSpPr>
          <a:xfrm>
            <a:off x="4159451" y="3483108"/>
            <a:ext cx="2389897" cy="461665"/>
            <a:chOff x="5545013" y="4645219"/>
            <a:chExt cx="3187267" cy="615696"/>
          </a:xfrm>
        </p:grpSpPr>
        <p:sp>
          <p:nvSpPr>
            <p:cNvPr id="89" name="文本框 49"/>
            <p:cNvSpPr txBox="1"/>
            <p:nvPr/>
          </p:nvSpPr>
          <p:spPr>
            <a:xfrm>
              <a:off x="6175996" y="4645219"/>
              <a:ext cx="2556284" cy="615696"/>
            </a:xfrm>
            <a:prstGeom prst="rect">
              <a:avLst/>
            </a:prstGeom>
            <a:noFill/>
          </p:spPr>
          <p:txBody>
            <a:bodyPr wrap="square" rtlCol="0">
              <a:spAutoFit/>
            </a:bodyPr>
            <a:lstStyle/>
            <a:p>
              <a:r>
                <a:rPr lang="zh-CN" altLang="en-US" sz="1200" dirty="0">
                  <a:solidFill>
                    <a:schemeClr val="bg1">
                      <a:lumMod val="65000"/>
                    </a:schemeClr>
                  </a:solidFill>
                  <a:latin typeface="微软雅黑" pitchFamily="34" charset="-122"/>
                  <a:ea typeface="微软雅黑" pitchFamily="34" charset="-122"/>
                </a:rPr>
                <a:t>工作岗位说明及日常工作内容阐述。</a:t>
              </a:r>
            </a:p>
          </p:txBody>
        </p:sp>
        <p:pic>
          <p:nvPicPr>
            <p:cNvPr id="90" name="图片 89"/>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a:ext>
              </a:extLst>
            </a:blip>
            <a:srcRect/>
            <a:stretch/>
          </p:blipFill>
          <p:spPr>
            <a:xfrm>
              <a:off x="5545013" y="4683550"/>
              <a:ext cx="504000" cy="504000"/>
            </a:xfrm>
            <a:prstGeom prst="ellipse">
              <a:avLst/>
            </a:prstGeom>
            <a:solidFill>
              <a:schemeClr val="tx2">
                <a:lumMod val="60000"/>
                <a:lumOff val="40000"/>
              </a:schemeClr>
            </a:solidFill>
          </p:spPr>
        </p:pic>
      </p:grpSp>
      <p:grpSp>
        <p:nvGrpSpPr>
          <p:cNvPr id="91" name="组合 90"/>
          <p:cNvGrpSpPr/>
          <p:nvPr/>
        </p:nvGrpSpPr>
        <p:grpSpPr>
          <a:xfrm>
            <a:off x="452707" y="3463625"/>
            <a:ext cx="773143" cy="533723"/>
            <a:chOff x="-25577" y="3582094"/>
            <a:chExt cx="1031096" cy="711796"/>
          </a:xfrm>
        </p:grpSpPr>
        <p:sp>
          <p:nvSpPr>
            <p:cNvPr id="92" name="Oval 16"/>
            <p:cNvSpPr>
              <a:spLocks noChangeArrowheads="1"/>
            </p:cNvSpPr>
            <p:nvPr/>
          </p:nvSpPr>
          <p:spPr bwMode="auto">
            <a:xfrm>
              <a:off x="-25577" y="3582094"/>
              <a:ext cx="295999" cy="295999"/>
            </a:xfrm>
            <a:prstGeom prst="frame">
              <a:avLst/>
            </a:prstGeom>
            <a:solidFill>
              <a:schemeClr val="tx2">
                <a:lumMod val="20000"/>
                <a:lumOff val="80000"/>
              </a:schemeClr>
            </a:solidFill>
            <a:ln>
              <a:noFill/>
            </a:ln>
            <a:effectLst/>
          </p:spPr>
          <p:txBody>
            <a:bodyPr wrap="none" anchor="ctr"/>
            <a:lstStyle/>
            <a:p>
              <a:endParaRPr lang="zh-CN" altLang="en-US" sz="1800">
                <a:latin typeface="汉仪菱心体简" panose="02010609000101010101" pitchFamily="49" charset="-122"/>
                <a:ea typeface="汉仪菱心体简" panose="02010609000101010101" pitchFamily="49" charset="-122"/>
              </a:endParaRPr>
            </a:p>
          </p:txBody>
        </p:sp>
        <p:sp>
          <p:nvSpPr>
            <p:cNvPr id="93" name="Oval 17"/>
            <p:cNvSpPr>
              <a:spLocks noChangeArrowheads="1"/>
            </p:cNvSpPr>
            <p:nvPr/>
          </p:nvSpPr>
          <p:spPr bwMode="auto">
            <a:xfrm>
              <a:off x="394471" y="3839809"/>
              <a:ext cx="454081" cy="454081"/>
            </a:xfrm>
            <a:prstGeom prst="frame">
              <a:avLst/>
            </a:prstGeom>
            <a:solidFill>
              <a:schemeClr val="tx2">
                <a:lumMod val="20000"/>
                <a:lumOff val="80000"/>
              </a:schemeClr>
            </a:solidFill>
            <a:ln>
              <a:noFill/>
            </a:ln>
            <a:effectLst/>
          </p:spPr>
          <p:txBody>
            <a:bodyPr wrap="none" anchor="ctr"/>
            <a:lstStyle/>
            <a:p>
              <a:endParaRPr lang="zh-CN" altLang="en-US" sz="1800">
                <a:latin typeface="汉仪菱心体简" panose="02010609000101010101" pitchFamily="49" charset="-122"/>
                <a:ea typeface="汉仪菱心体简" panose="02010609000101010101" pitchFamily="49" charset="-122"/>
              </a:endParaRPr>
            </a:p>
          </p:txBody>
        </p:sp>
        <p:sp>
          <p:nvSpPr>
            <p:cNvPr id="94" name="Oval 3"/>
            <p:cNvSpPr>
              <a:spLocks noChangeArrowheads="1"/>
            </p:cNvSpPr>
            <p:nvPr/>
          </p:nvSpPr>
          <p:spPr bwMode="auto">
            <a:xfrm>
              <a:off x="684883" y="3693506"/>
              <a:ext cx="320636" cy="320636"/>
            </a:xfrm>
            <a:prstGeom prst="frame">
              <a:avLst/>
            </a:prstGeom>
            <a:solidFill>
              <a:schemeClr val="tx2">
                <a:lumMod val="20000"/>
                <a:lumOff val="80000"/>
              </a:schemeClr>
            </a:solidFill>
            <a:ln>
              <a:noFill/>
            </a:ln>
            <a:effectLst/>
          </p:spPr>
          <p:txBody>
            <a:bodyPr wrap="none" anchor="ctr"/>
            <a:lstStyle/>
            <a:p>
              <a:endParaRPr lang="zh-CN" altLang="en-US" sz="1800">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59572454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4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5"/>
                                        </p:tgtEl>
                                        <p:attrNameLst>
                                          <p:attrName>ppt_y</p:attrName>
                                        </p:attrNameLst>
                                      </p:cBhvr>
                                      <p:tavLst>
                                        <p:tav tm="0">
                                          <p:val>
                                            <p:strVal val="#ppt_y"/>
                                          </p:val>
                                        </p:tav>
                                        <p:tav tm="100000">
                                          <p:val>
                                            <p:strVal val="#ppt_y"/>
                                          </p:val>
                                        </p:tav>
                                      </p:tavLst>
                                    </p:anim>
                                    <p:anim calcmode="lin" valueType="num">
                                      <p:cBhvr>
                                        <p:cTn id="21" dur="4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5"/>
                                        </p:tgtEl>
                                      </p:cBhvr>
                                    </p:animEffect>
                                  </p:childTnLst>
                                </p:cTn>
                              </p:par>
                            </p:childTnLst>
                          </p:cTn>
                        </p:par>
                        <p:par>
                          <p:cTn id="24" fill="hold">
                            <p:stCondLst>
                              <p:cond delay="1780"/>
                            </p:stCondLst>
                            <p:childTnLst>
                              <p:par>
                                <p:cTn id="25" presetID="42"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250"/>
                                        <p:tgtEl>
                                          <p:spTgt spid="72"/>
                                        </p:tgtEl>
                                      </p:cBhvr>
                                    </p:animEffect>
                                    <p:anim calcmode="lin" valueType="num">
                                      <p:cBhvr>
                                        <p:cTn id="28" dur="250" fill="hold"/>
                                        <p:tgtEl>
                                          <p:spTgt spid="72"/>
                                        </p:tgtEl>
                                        <p:attrNameLst>
                                          <p:attrName>ppt_x</p:attrName>
                                        </p:attrNameLst>
                                      </p:cBhvr>
                                      <p:tavLst>
                                        <p:tav tm="0">
                                          <p:val>
                                            <p:strVal val="#ppt_x"/>
                                          </p:val>
                                        </p:tav>
                                        <p:tav tm="100000">
                                          <p:val>
                                            <p:strVal val="#ppt_x"/>
                                          </p:val>
                                        </p:tav>
                                      </p:tavLst>
                                    </p:anim>
                                    <p:anim calcmode="lin" valueType="num">
                                      <p:cBhvr>
                                        <p:cTn id="29" dur="250" fill="hold"/>
                                        <p:tgtEl>
                                          <p:spTgt spid="72"/>
                                        </p:tgtEl>
                                        <p:attrNameLst>
                                          <p:attrName>ppt_y</p:attrName>
                                        </p:attrNameLst>
                                      </p:cBhvr>
                                      <p:tavLst>
                                        <p:tav tm="0">
                                          <p:val>
                                            <p:strVal val="#ppt_y+.1"/>
                                          </p:val>
                                        </p:tav>
                                        <p:tav tm="100000">
                                          <p:val>
                                            <p:strVal val="#ppt_y"/>
                                          </p:val>
                                        </p:tav>
                                      </p:tavLst>
                                    </p:anim>
                                  </p:childTnLst>
                                </p:cTn>
                              </p:par>
                            </p:childTnLst>
                          </p:cTn>
                        </p:par>
                        <p:par>
                          <p:cTn id="30" fill="hold">
                            <p:stCondLst>
                              <p:cond delay="2030"/>
                            </p:stCondLst>
                            <p:childTnLst>
                              <p:par>
                                <p:cTn id="31" presetID="42" presetClass="entr" presetSubtype="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anim calcmode="lin" valueType="num">
                                      <p:cBhvr>
                                        <p:cTn id="34" dur="500" fill="hold"/>
                                        <p:tgtEl>
                                          <p:spTgt spid="70"/>
                                        </p:tgtEl>
                                        <p:attrNameLst>
                                          <p:attrName>ppt_x</p:attrName>
                                        </p:attrNameLst>
                                      </p:cBhvr>
                                      <p:tavLst>
                                        <p:tav tm="0">
                                          <p:val>
                                            <p:strVal val="#ppt_x"/>
                                          </p:val>
                                        </p:tav>
                                        <p:tav tm="100000">
                                          <p:val>
                                            <p:strVal val="#ppt_x"/>
                                          </p:val>
                                        </p:tav>
                                      </p:tavLst>
                                    </p:anim>
                                    <p:anim calcmode="lin" valueType="num">
                                      <p:cBhvr>
                                        <p:cTn id="35" dur="500" fill="hold"/>
                                        <p:tgtEl>
                                          <p:spTgt spid="70"/>
                                        </p:tgtEl>
                                        <p:attrNameLst>
                                          <p:attrName>ppt_y</p:attrName>
                                        </p:attrNameLst>
                                      </p:cBhvr>
                                      <p:tavLst>
                                        <p:tav tm="0">
                                          <p:val>
                                            <p:strVal val="#ppt_y+.1"/>
                                          </p:val>
                                        </p:tav>
                                        <p:tav tm="100000">
                                          <p:val>
                                            <p:strVal val="#ppt_y"/>
                                          </p:val>
                                        </p:tav>
                                      </p:tavLst>
                                    </p:anim>
                                  </p:childTnLst>
                                </p:cTn>
                              </p:par>
                            </p:childTnLst>
                          </p:cTn>
                        </p:par>
                        <p:par>
                          <p:cTn id="36" fill="hold">
                            <p:stCondLst>
                              <p:cond delay="253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par>
                          <p:cTn id="40" fill="hold">
                            <p:stCondLst>
                              <p:cond delay="303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2"/>
                                        </p:tgtEl>
                                        <p:attrNameLst>
                                          <p:attrName>ppt_y</p:attrName>
                                        </p:attrNameLst>
                                      </p:cBhvr>
                                      <p:tavLst>
                                        <p:tav tm="0">
                                          <p:val>
                                            <p:strVal val="#ppt_y"/>
                                          </p:val>
                                        </p:tav>
                                        <p:tav tm="100000">
                                          <p:val>
                                            <p:strVal val="#ppt_y"/>
                                          </p:val>
                                        </p:tav>
                                      </p:tavLst>
                                    </p:anim>
                                    <p:anim calcmode="lin" valueType="num">
                                      <p:cBhvr>
                                        <p:cTn id="45"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2"/>
                                        </p:tgtEl>
                                      </p:cBhvr>
                                    </p:animEffect>
                                  </p:childTnLst>
                                </p:cTn>
                              </p:par>
                            </p:childTnLst>
                          </p:cTn>
                        </p:par>
                        <p:par>
                          <p:cTn id="48" fill="hold">
                            <p:stCondLst>
                              <p:cond delay="3730"/>
                            </p:stCondLst>
                            <p:childTnLst>
                              <p:par>
                                <p:cTn id="49" presetID="42" presetClass="entr" presetSubtype="0"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250"/>
                                        <p:tgtEl>
                                          <p:spTgt spid="84"/>
                                        </p:tgtEl>
                                      </p:cBhvr>
                                    </p:animEffect>
                                    <p:anim calcmode="lin" valueType="num">
                                      <p:cBhvr>
                                        <p:cTn id="52" dur="250" fill="hold"/>
                                        <p:tgtEl>
                                          <p:spTgt spid="84"/>
                                        </p:tgtEl>
                                        <p:attrNameLst>
                                          <p:attrName>ppt_x</p:attrName>
                                        </p:attrNameLst>
                                      </p:cBhvr>
                                      <p:tavLst>
                                        <p:tav tm="0">
                                          <p:val>
                                            <p:strVal val="#ppt_x"/>
                                          </p:val>
                                        </p:tav>
                                        <p:tav tm="100000">
                                          <p:val>
                                            <p:strVal val="#ppt_x"/>
                                          </p:val>
                                        </p:tav>
                                      </p:tavLst>
                                    </p:anim>
                                    <p:anim calcmode="lin" valueType="num">
                                      <p:cBhvr>
                                        <p:cTn id="53" dur="250" fill="hold"/>
                                        <p:tgtEl>
                                          <p:spTgt spid="84"/>
                                        </p:tgtEl>
                                        <p:attrNameLst>
                                          <p:attrName>ppt_y</p:attrName>
                                        </p:attrNameLst>
                                      </p:cBhvr>
                                      <p:tavLst>
                                        <p:tav tm="0">
                                          <p:val>
                                            <p:strVal val="#ppt_y+.1"/>
                                          </p:val>
                                        </p:tav>
                                        <p:tav tm="100000">
                                          <p:val>
                                            <p:strVal val="#ppt_y"/>
                                          </p:val>
                                        </p:tav>
                                      </p:tavLst>
                                    </p:anim>
                                  </p:childTnLst>
                                </p:cTn>
                              </p:par>
                            </p:childTnLst>
                          </p:cTn>
                        </p:par>
                        <p:par>
                          <p:cTn id="54" fill="hold">
                            <p:stCondLst>
                              <p:cond delay="398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7"/>
                                        </p:tgtEl>
                                        <p:attrNameLst>
                                          <p:attrName>ppt_y</p:attrName>
                                        </p:attrNameLst>
                                      </p:cBhvr>
                                      <p:tavLst>
                                        <p:tav tm="0">
                                          <p:val>
                                            <p:strVal val="#ppt_y"/>
                                          </p:val>
                                        </p:tav>
                                        <p:tav tm="100000">
                                          <p:val>
                                            <p:strVal val="#ppt_y"/>
                                          </p:val>
                                        </p:tav>
                                      </p:tavLst>
                                    </p:anim>
                                    <p:anim calcmode="lin" valueType="num">
                                      <p:cBhvr>
                                        <p:cTn id="59"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7"/>
                                        </p:tgtEl>
                                      </p:cBhvr>
                                    </p:animEffect>
                                  </p:childTnLst>
                                </p:cTn>
                              </p:par>
                            </p:childTnLst>
                          </p:cTn>
                        </p:par>
                        <p:par>
                          <p:cTn id="62" fill="hold">
                            <p:stCondLst>
                              <p:cond delay="4580"/>
                            </p:stCondLst>
                            <p:childTnLst>
                              <p:par>
                                <p:cTn id="63" presetID="53" presetClass="entr" presetSubtype="16"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250" fill="hold"/>
                                        <p:tgtEl>
                                          <p:spTgt spid="73"/>
                                        </p:tgtEl>
                                        <p:attrNameLst>
                                          <p:attrName>ppt_w</p:attrName>
                                        </p:attrNameLst>
                                      </p:cBhvr>
                                      <p:tavLst>
                                        <p:tav tm="0">
                                          <p:val>
                                            <p:fltVal val="0"/>
                                          </p:val>
                                        </p:tav>
                                        <p:tav tm="100000">
                                          <p:val>
                                            <p:strVal val="#ppt_w"/>
                                          </p:val>
                                        </p:tav>
                                      </p:tavLst>
                                    </p:anim>
                                    <p:anim calcmode="lin" valueType="num">
                                      <p:cBhvr>
                                        <p:cTn id="66" dur="250" fill="hold"/>
                                        <p:tgtEl>
                                          <p:spTgt spid="73"/>
                                        </p:tgtEl>
                                        <p:attrNameLst>
                                          <p:attrName>ppt_h</p:attrName>
                                        </p:attrNameLst>
                                      </p:cBhvr>
                                      <p:tavLst>
                                        <p:tav tm="0">
                                          <p:val>
                                            <p:fltVal val="0"/>
                                          </p:val>
                                        </p:tav>
                                        <p:tav tm="100000">
                                          <p:val>
                                            <p:strVal val="#ppt_h"/>
                                          </p:val>
                                        </p:tav>
                                      </p:tavLst>
                                    </p:anim>
                                    <p:animEffect transition="in" filter="fade">
                                      <p:cBhvr>
                                        <p:cTn id="67" dur="250"/>
                                        <p:tgtEl>
                                          <p:spTgt spid="73"/>
                                        </p:tgtEl>
                                      </p:cBhvr>
                                    </p:animEffect>
                                  </p:childTnLst>
                                </p:cTn>
                              </p:par>
                            </p:childTnLst>
                          </p:cTn>
                        </p:par>
                        <p:par>
                          <p:cTn id="68" fill="hold">
                            <p:stCondLst>
                              <p:cond delay="4830"/>
                            </p:stCondLst>
                            <p:childTnLst>
                              <p:par>
                                <p:cTn id="69" presetID="23" presetClass="entr" presetSubtype="16" fill="hold" grpId="0" nodeType="after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250" fill="hold"/>
                                        <p:tgtEl>
                                          <p:spTgt spid="78"/>
                                        </p:tgtEl>
                                        <p:attrNameLst>
                                          <p:attrName>ppt_w</p:attrName>
                                        </p:attrNameLst>
                                      </p:cBhvr>
                                      <p:tavLst>
                                        <p:tav tm="0">
                                          <p:val>
                                            <p:fltVal val="0"/>
                                          </p:val>
                                        </p:tav>
                                        <p:tav tm="100000">
                                          <p:val>
                                            <p:strVal val="#ppt_w"/>
                                          </p:val>
                                        </p:tav>
                                      </p:tavLst>
                                    </p:anim>
                                    <p:anim calcmode="lin" valueType="num">
                                      <p:cBhvr>
                                        <p:cTn id="72" dur="250" fill="hold"/>
                                        <p:tgtEl>
                                          <p:spTgt spid="78"/>
                                        </p:tgtEl>
                                        <p:attrNameLst>
                                          <p:attrName>ppt_h</p:attrName>
                                        </p:attrNameLst>
                                      </p:cBhvr>
                                      <p:tavLst>
                                        <p:tav tm="0">
                                          <p:val>
                                            <p:fltVal val="0"/>
                                          </p:val>
                                        </p:tav>
                                        <p:tav tm="100000">
                                          <p:val>
                                            <p:strVal val="#ppt_h"/>
                                          </p:val>
                                        </p:tav>
                                      </p:tavLst>
                                    </p:anim>
                                  </p:childTnLst>
                                </p:cTn>
                              </p:par>
                            </p:childTnLst>
                          </p:cTn>
                        </p:par>
                        <p:par>
                          <p:cTn id="73" fill="hold">
                            <p:stCondLst>
                              <p:cond delay="5080"/>
                            </p:stCondLst>
                            <p:childTnLst>
                              <p:par>
                                <p:cTn id="74" presetID="53" presetClass="entr" presetSubtype="16"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250" fill="hold"/>
                                        <p:tgtEl>
                                          <p:spTgt spid="74"/>
                                        </p:tgtEl>
                                        <p:attrNameLst>
                                          <p:attrName>ppt_w</p:attrName>
                                        </p:attrNameLst>
                                      </p:cBhvr>
                                      <p:tavLst>
                                        <p:tav tm="0">
                                          <p:val>
                                            <p:fltVal val="0"/>
                                          </p:val>
                                        </p:tav>
                                        <p:tav tm="100000">
                                          <p:val>
                                            <p:strVal val="#ppt_w"/>
                                          </p:val>
                                        </p:tav>
                                      </p:tavLst>
                                    </p:anim>
                                    <p:anim calcmode="lin" valueType="num">
                                      <p:cBhvr>
                                        <p:cTn id="77" dur="250" fill="hold"/>
                                        <p:tgtEl>
                                          <p:spTgt spid="74"/>
                                        </p:tgtEl>
                                        <p:attrNameLst>
                                          <p:attrName>ppt_h</p:attrName>
                                        </p:attrNameLst>
                                      </p:cBhvr>
                                      <p:tavLst>
                                        <p:tav tm="0">
                                          <p:val>
                                            <p:fltVal val="0"/>
                                          </p:val>
                                        </p:tav>
                                        <p:tav tm="100000">
                                          <p:val>
                                            <p:strVal val="#ppt_h"/>
                                          </p:val>
                                        </p:tav>
                                      </p:tavLst>
                                    </p:anim>
                                    <p:animEffect transition="in" filter="fade">
                                      <p:cBhvr>
                                        <p:cTn id="78" dur="250"/>
                                        <p:tgtEl>
                                          <p:spTgt spid="74"/>
                                        </p:tgtEl>
                                      </p:cBhvr>
                                    </p:animEffect>
                                  </p:childTnLst>
                                </p:cTn>
                              </p:par>
                            </p:childTnLst>
                          </p:cTn>
                        </p:par>
                        <p:par>
                          <p:cTn id="79" fill="hold">
                            <p:stCondLst>
                              <p:cond delay="5330"/>
                            </p:stCondLst>
                            <p:childTnLst>
                              <p:par>
                                <p:cTn id="80" presetID="23" presetClass="entr" presetSubtype="16" fill="hold" grpId="0" nodeType="afterEffect">
                                  <p:stCondLst>
                                    <p:cond delay="0"/>
                                  </p:stCondLst>
                                  <p:childTnLst>
                                    <p:set>
                                      <p:cBhvr>
                                        <p:cTn id="81" dur="1" fill="hold">
                                          <p:stCondLst>
                                            <p:cond delay="0"/>
                                          </p:stCondLst>
                                        </p:cTn>
                                        <p:tgtEl>
                                          <p:spTgt spid="81"/>
                                        </p:tgtEl>
                                        <p:attrNameLst>
                                          <p:attrName>style.visibility</p:attrName>
                                        </p:attrNameLst>
                                      </p:cBhvr>
                                      <p:to>
                                        <p:strVal val="visible"/>
                                      </p:to>
                                    </p:set>
                                    <p:anim calcmode="lin" valueType="num">
                                      <p:cBhvr>
                                        <p:cTn id="82" dur="250" fill="hold"/>
                                        <p:tgtEl>
                                          <p:spTgt spid="81"/>
                                        </p:tgtEl>
                                        <p:attrNameLst>
                                          <p:attrName>ppt_w</p:attrName>
                                        </p:attrNameLst>
                                      </p:cBhvr>
                                      <p:tavLst>
                                        <p:tav tm="0">
                                          <p:val>
                                            <p:fltVal val="0"/>
                                          </p:val>
                                        </p:tav>
                                        <p:tav tm="100000">
                                          <p:val>
                                            <p:strVal val="#ppt_w"/>
                                          </p:val>
                                        </p:tav>
                                      </p:tavLst>
                                    </p:anim>
                                    <p:anim calcmode="lin" valueType="num">
                                      <p:cBhvr>
                                        <p:cTn id="83" dur="250" fill="hold"/>
                                        <p:tgtEl>
                                          <p:spTgt spid="81"/>
                                        </p:tgtEl>
                                        <p:attrNameLst>
                                          <p:attrName>ppt_h</p:attrName>
                                        </p:attrNameLst>
                                      </p:cBhvr>
                                      <p:tavLst>
                                        <p:tav tm="0">
                                          <p:val>
                                            <p:fltVal val="0"/>
                                          </p:val>
                                        </p:tav>
                                        <p:tav tm="100000">
                                          <p:val>
                                            <p:strVal val="#ppt_h"/>
                                          </p:val>
                                        </p:tav>
                                      </p:tavLst>
                                    </p:anim>
                                  </p:childTnLst>
                                </p:cTn>
                              </p:par>
                            </p:childTnLst>
                          </p:cTn>
                        </p:par>
                        <p:par>
                          <p:cTn id="84" fill="hold">
                            <p:stCondLst>
                              <p:cond delay="5580"/>
                            </p:stCondLst>
                            <p:childTnLst>
                              <p:par>
                                <p:cTn id="85" presetID="53" presetClass="entr" presetSubtype="16"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 calcmode="lin" valueType="num">
                                      <p:cBhvr>
                                        <p:cTn id="87" dur="250" fill="hold"/>
                                        <p:tgtEl>
                                          <p:spTgt spid="75"/>
                                        </p:tgtEl>
                                        <p:attrNameLst>
                                          <p:attrName>ppt_w</p:attrName>
                                        </p:attrNameLst>
                                      </p:cBhvr>
                                      <p:tavLst>
                                        <p:tav tm="0">
                                          <p:val>
                                            <p:fltVal val="0"/>
                                          </p:val>
                                        </p:tav>
                                        <p:tav tm="100000">
                                          <p:val>
                                            <p:strVal val="#ppt_w"/>
                                          </p:val>
                                        </p:tav>
                                      </p:tavLst>
                                    </p:anim>
                                    <p:anim calcmode="lin" valueType="num">
                                      <p:cBhvr>
                                        <p:cTn id="88" dur="250" fill="hold"/>
                                        <p:tgtEl>
                                          <p:spTgt spid="75"/>
                                        </p:tgtEl>
                                        <p:attrNameLst>
                                          <p:attrName>ppt_h</p:attrName>
                                        </p:attrNameLst>
                                      </p:cBhvr>
                                      <p:tavLst>
                                        <p:tav tm="0">
                                          <p:val>
                                            <p:fltVal val="0"/>
                                          </p:val>
                                        </p:tav>
                                        <p:tav tm="100000">
                                          <p:val>
                                            <p:strVal val="#ppt_h"/>
                                          </p:val>
                                        </p:tav>
                                      </p:tavLst>
                                    </p:anim>
                                    <p:animEffect transition="in" filter="fade">
                                      <p:cBhvr>
                                        <p:cTn id="89" dur="250"/>
                                        <p:tgtEl>
                                          <p:spTgt spid="75"/>
                                        </p:tgtEl>
                                      </p:cBhvr>
                                    </p:animEffect>
                                  </p:childTnLst>
                                </p:cTn>
                              </p:par>
                            </p:childTnLst>
                          </p:cTn>
                        </p:par>
                        <p:par>
                          <p:cTn id="90" fill="hold">
                            <p:stCondLst>
                              <p:cond delay="5830"/>
                            </p:stCondLst>
                            <p:childTnLst>
                              <p:par>
                                <p:cTn id="91" presetID="23" presetClass="entr" presetSubtype="16"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 calcmode="lin" valueType="num">
                                      <p:cBhvr>
                                        <p:cTn id="93" dur="250" fill="hold"/>
                                        <p:tgtEl>
                                          <p:spTgt spid="79"/>
                                        </p:tgtEl>
                                        <p:attrNameLst>
                                          <p:attrName>ppt_w</p:attrName>
                                        </p:attrNameLst>
                                      </p:cBhvr>
                                      <p:tavLst>
                                        <p:tav tm="0">
                                          <p:val>
                                            <p:fltVal val="0"/>
                                          </p:val>
                                        </p:tav>
                                        <p:tav tm="100000">
                                          <p:val>
                                            <p:strVal val="#ppt_w"/>
                                          </p:val>
                                        </p:tav>
                                      </p:tavLst>
                                    </p:anim>
                                    <p:anim calcmode="lin" valueType="num">
                                      <p:cBhvr>
                                        <p:cTn id="94" dur="250" fill="hold"/>
                                        <p:tgtEl>
                                          <p:spTgt spid="79"/>
                                        </p:tgtEl>
                                        <p:attrNameLst>
                                          <p:attrName>ppt_h</p:attrName>
                                        </p:attrNameLst>
                                      </p:cBhvr>
                                      <p:tavLst>
                                        <p:tav tm="0">
                                          <p:val>
                                            <p:fltVal val="0"/>
                                          </p:val>
                                        </p:tav>
                                        <p:tav tm="100000">
                                          <p:val>
                                            <p:strVal val="#ppt_h"/>
                                          </p:val>
                                        </p:tav>
                                      </p:tavLst>
                                    </p:anim>
                                  </p:childTnLst>
                                </p:cTn>
                              </p:par>
                            </p:childTnLst>
                          </p:cTn>
                        </p:par>
                        <p:par>
                          <p:cTn id="95" fill="hold">
                            <p:stCondLst>
                              <p:cond delay="6080"/>
                            </p:stCondLst>
                            <p:childTnLst>
                              <p:par>
                                <p:cTn id="96" presetID="53" presetClass="entr" presetSubtype="16"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p:cTn id="98" dur="250" fill="hold"/>
                                        <p:tgtEl>
                                          <p:spTgt spid="76"/>
                                        </p:tgtEl>
                                        <p:attrNameLst>
                                          <p:attrName>ppt_w</p:attrName>
                                        </p:attrNameLst>
                                      </p:cBhvr>
                                      <p:tavLst>
                                        <p:tav tm="0">
                                          <p:val>
                                            <p:fltVal val="0"/>
                                          </p:val>
                                        </p:tav>
                                        <p:tav tm="100000">
                                          <p:val>
                                            <p:strVal val="#ppt_w"/>
                                          </p:val>
                                        </p:tav>
                                      </p:tavLst>
                                    </p:anim>
                                    <p:anim calcmode="lin" valueType="num">
                                      <p:cBhvr>
                                        <p:cTn id="99" dur="250" fill="hold"/>
                                        <p:tgtEl>
                                          <p:spTgt spid="76"/>
                                        </p:tgtEl>
                                        <p:attrNameLst>
                                          <p:attrName>ppt_h</p:attrName>
                                        </p:attrNameLst>
                                      </p:cBhvr>
                                      <p:tavLst>
                                        <p:tav tm="0">
                                          <p:val>
                                            <p:fltVal val="0"/>
                                          </p:val>
                                        </p:tav>
                                        <p:tav tm="100000">
                                          <p:val>
                                            <p:strVal val="#ppt_h"/>
                                          </p:val>
                                        </p:tav>
                                      </p:tavLst>
                                    </p:anim>
                                    <p:animEffect transition="in" filter="fade">
                                      <p:cBhvr>
                                        <p:cTn id="100" dur="250"/>
                                        <p:tgtEl>
                                          <p:spTgt spid="76"/>
                                        </p:tgtEl>
                                      </p:cBhvr>
                                    </p:animEffect>
                                  </p:childTnLst>
                                </p:cTn>
                              </p:par>
                            </p:childTnLst>
                          </p:cTn>
                        </p:par>
                        <p:par>
                          <p:cTn id="101" fill="hold">
                            <p:stCondLst>
                              <p:cond delay="6330"/>
                            </p:stCondLst>
                            <p:childTnLst>
                              <p:par>
                                <p:cTn id="102" presetID="23" presetClass="entr" presetSubtype="16" fill="hold" grpId="0" nodeType="afterEffect">
                                  <p:stCondLst>
                                    <p:cond delay="0"/>
                                  </p:stCondLst>
                                  <p:childTnLst>
                                    <p:set>
                                      <p:cBhvr>
                                        <p:cTn id="103" dur="1" fill="hold">
                                          <p:stCondLst>
                                            <p:cond delay="0"/>
                                          </p:stCondLst>
                                        </p:cTn>
                                        <p:tgtEl>
                                          <p:spTgt spid="80"/>
                                        </p:tgtEl>
                                        <p:attrNameLst>
                                          <p:attrName>style.visibility</p:attrName>
                                        </p:attrNameLst>
                                      </p:cBhvr>
                                      <p:to>
                                        <p:strVal val="visible"/>
                                      </p:to>
                                    </p:set>
                                    <p:anim calcmode="lin" valueType="num">
                                      <p:cBhvr>
                                        <p:cTn id="104" dur="250" fill="hold"/>
                                        <p:tgtEl>
                                          <p:spTgt spid="80"/>
                                        </p:tgtEl>
                                        <p:attrNameLst>
                                          <p:attrName>ppt_w</p:attrName>
                                        </p:attrNameLst>
                                      </p:cBhvr>
                                      <p:tavLst>
                                        <p:tav tm="0">
                                          <p:val>
                                            <p:fltVal val="0"/>
                                          </p:val>
                                        </p:tav>
                                        <p:tav tm="100000">
                                          <p:val>
                                            <p:strVal val="#ppt_w"/>
                                          </p:val>
                                        </p:tav>
                                      </p:tavLst>
                                    </p:anim>
                                    <p:anim calcmode="lin" valueType="num">
                                      <p:cBhvr>
                                        <p:cTn id="105" dur="250" fill="hold"/>
                                        <p:tgtEl>
                                          <p:spTgt spid="80"/>
                                        </p:tgtEl>
                                        <p:attrNameLst>
                                          <p:attrName>ppt_h</p:attrName>
                                        </p:attrNameLst>
                                      </p:cBhvr>
                                      <p:tavLst>
                                        <p:tav tm="0">
                                          <p:val>
                                            <p:fltVal val="0"/>
                                          </p:val>
                                        </p:tav>
                                        <p:tav tm="100000">
                                          <p:val>
                                            <p:strVal val="#ppt_h"/>
                                          </p:val>
                                        </p:tav>
                                      </p:tavLst>
                                    </p:anim>
                                  </p:childTnLst>
                                </p:cTn>
                              </p:par>
                            </p:childTnLst>
                          </p:cTn>
                        </p:par>
                        <p:par>
                          <p:cTn id="106" fill="hold">
                            <p:stCondLst>
                              <p:cond delay="6580"/>
                            </p:stCondLst>
                            <p:childTnLst>
                              <p:par>
                                <p:cTn id="107" presetID="42" presetClass="entr" presetSubtype="0" fill="hold" nodeType="after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250"/>
                                        <p:tgtEl>
                                          <p:spTgt spid="91"/>
                                        </p:tgtEl>
                                      </p:cBhvr>
                                    </p:animEffect>
                                    <p:anim calcmode="lin" valueType="num">
                                      <p:cBhvr>
                                        <p:cTn id="110" dur="250" fill="hold"/>
                                        <p:tgtEl>
                                          <p:spTgt spid="91"/>
                                        </p:tgtEl>
                                        <p:attrNameLst>
                                          <p:attrName>ppt_x</p:attrName>
                                        </p:attrNameLst>
                                      </p:cBhvr>
                                      <p:tavLst>
                                        <p:tav tm="0">
                                          <p:val>
                                            <p:strVal val="#ppt_x"/>
                                          </p:val>
                                        </p:tav>
                                        <p:tav tm="100000">
                                          <p:val>
                                            <p:strVal val="#ppt_x"/>
                                          </p:val>
                                        </p:tav>
                                      </p:tavLst>
                                    </p:anim>
                                    <p:anim calcmode="lin" valueType="num">
                                      <p:cBhvr>
                                        <p:cTn id="111" dur="250" fill="hold"/>
                                        <p:tgtEl>
                                          <p:spTgt spid="91"/>
                                        </p:tgtEl>
                                        <p:attrNameLst>
                                          <p:attrName>ppt_y</p:attrName>
                                        </p:attrNameLst>
                                      </p:cBhvr>
                                      <p:tavLst>
                                        <p:tav tm="0">
                                          <p:val>
                                            <p:strVal val="#ppt_y+.1"/>
                                          </p:val>
                                        </p:tav>
                                        <p:tav tm="100000">
                                          <p:val>
                                            <p:strVal val="#ppt_y"/>
                                          </p:val>
                                        </p:tav>
                                      </p:tavLst>
                                    </p:anim>
                                  </p:childTnLst>
                                </p:cTn>
                              </p:par>
                            </p:childTnLst>
                          </p:cTn>
                        </p:par>
                        <p:par>
                          <p:cTn id="112" fill="hold">
                            <p:stCondLst>
                              <p:cond delay="683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71"/>
                                        </p:tgtEl>
                                        <p:attrNameLst>
                                          <p:attrName>style.visibility</p:attrName>
                                        </p:attrNameLst>
                                      </p:cBhvr>
                                      <p:to>
                                        <p:strVal val="visible"/>
                                      </p:to>
                                    </p:set>
                                    <p:anim calcmode="lin" valueType="num">
                                      <p:cBhvr>
                                        <p:cTn id="115"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71"/>
                                        </p:tgtEl>
                                        <p:attrNameLst>
                                          <p:attrName>ppt_y</p:attrName>
                                        </p:attrNameLst>
                                      </p:cBhvr>
                                      <p:tavLst>
                                        <p:tav tm="0">
                                          <p:val>
                                            <p:strVal val="#ppt_y"/>
                                          </p:val>
                                        </p:tav>
                                        <p:tav tm="100000">
                                          <p:val>
                                            <p:strVal val="#ppt_y"/>
                                          </p:val>
                                        </p:tav>
                                      </p:tavLst>
                                    </p:anim>
                                    <p:anim calcmode="lin" valueType="num">
                                      <p:cBhvr>
                                        <p:cTn id="117"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71"/>
                                        </p:tgtEl>
                                      </p:cBhvr>
                                    </p:animEffect>
                                  </p:childTnLst>
                                </p:cTn>
                              </p:par>
                            </p:childTnLst>
                          </p:cTn>
                        </p:par>
                        <p:par>
                          <p:cTn id="120" fill="hold">
                            <p:stCondLst>
                              <p:cond delay="7430"/>
                            </p:stCondLst>
                            <p:childTnLst>
                              <p:par>
                                <p:cTn id="121" presetID="16" presetClass="entr" presetSubtype="21" fill="hold" nodeType="afterEffect">
                                  <p:stCondLst>
                                    <p:cond delay="0"/>
                                  </p:stCondLst>
                                  <p:childTnLst>
                                    <p:set>
                                      <p:cBhvr>
                                        <p:cTn id="122" dur="1" fill="hold">
                                          <p:stCondLst>
                                            <p:cond delay="0"/>
                                          </p:stCondLst>
                                        </p:cTn>
                                        <p:tgtEl>
                                          <p:spTgt spid="85"/>
                                        </p:tgtEl>
                                        <p:attrNameLst>
                                          <p:attrName>style.visibility</p:attrName>
                                        </p:attrNameLst>
                                      </p:cBhvr>
                                      <p:to>
                                        <p:strVal val="visible"/>
                                      </p:to>
                                    </p:set>
                                    <p:animEffect transition="in" filter="barn(inVertical)">
                                      <p:cBhvr>
                                        <p:cTn id="123" dur="250"/>
                                        <p:tgtEl>
                                          <p:spTgt spid="85"/>
                                        </p:tgtEl>
                                      </p:cBhvr>
                                    </p:animEffect>
                                  </p:childTnLst>
                                </p:cTn>
                              </p:par>
                            </p:childTnLst>
                          </p:cTn>
                        </p:par>
                        <p:par>
                          <p:cTn id="124" fill="hold">
                            <p:stCondLst>
                              <p:cond delay="7680"/>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86"/>
                                        </p:tgtEl>
                                        <p:attrNameLst>
                                          <p:attrName>style.visibility</p:attrName>
                                        </p:attrNameLst>
                                      </p:cBhvr>
                                      <p:to>
                                        <p:strVal val="visible"/>
                                      </p:to>
                                    </p:set>
                                    <p:anim calcmode="lin" valueType="num">
                                      <p:cBhvr>
                                        <p:cTn id="127"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86"/>
                                        </p:tgtEl>
                                        <p:attrNameLst>
                                          <p:attrName>ppt_y</p:attrName>
                                        </p:attrNameLst>
                                      </p:cBhvr>
                                      <p:tavLst>
                                        <p:tav tm="0">
                                          <p:val>
                                            <p:strVal val="#ppt_y"/>
                                          </p:val>
                                        </p:tav>
                                        <p:tav tm="100000">
                                          <p:val>
                                            <p:strVal val="#ppt_y"/>
                                          </p:val>
                                        </p:tav>
                                      </p:tavLst>
                                    </p:anim>
                                    <p:anim calcmode="lin" valueType="num">
                                      <p:cBhvr>
                                        <p:cTn id="129"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86"/>
                                        </p:tgtEl>
                                      </p:cBhvr>
                                    </p:animEffect>
                                  </p:childTnLst>
                                </p:cTn>
                              </p:par>
                            </p:childTnLst>
                          </p:cTn>
                        </p:par>
                        <p:par>
                          <p:cTn id="132" fill="hold">
                            <p:stCondLst>
                              <p:cond delay="8430"/>
                            </p:stCondLst>
                            <p:childTnLst>
                              <p:par>
                                <p:cTn id="133" presetID="16" presetClass="entr" presetSubtype="21" fill="hold" nodeType="afterEffect">
                                  <p:stCondLst>
                                    <p:cond delay="0"/>
                                  </p:stCondLst>
                                  <p:childTnLst>
                                    <p:set>
                                      <p:cBhvr>
                                        <p:cTn id="134" dur="1" fill="hold">
                                          <p:stCondLst>
                                            <p:cond delay="0"/>
                                          </p:stCondLst>
                                        </p:cTn>
                                        <p:tgtEl>
                                          <p:spTgt spid="87"/>
                                        </p:tgtEl>
                                        <p:attrNameLst>
                                          <p:attrName>style.visibility</p:attrName>
                                        </p:attrNameLst>
                                      </p:cBhvr>
                                      <p:to>
                                        <p:strVal val="visible"/>
                                      </p:to>
                                    </p:set>
                                    <p:animEffect transition="in" filter="barn(inVertical)">
                                      <p:cBhvr>
                                        <p:cTn id="135" dur="500"/>
                                        <p:tgtEl>
                                          <p:spTgt spid="87"/>
                                        </p:tgtEl>
                                      </p:cBhvr>
                                    </p:animEffect>
                                  </p:childTnLst>
                                </p:cTn>
                              </p:par>
                            </p:childTnLst>
                          </p:cTn>
                        </p:par>
                        <p:par>
                          <p:cTn id="136" fill="hold">
                            <p:stCondLst>
                              <p:cond delay="8930"/>
                            </p:stCondLst>
                            <p:childTnLst>
                              <p:par>
                                <p:cTn id="137" presetID="16" presetClass="entr" presetSubtype="21" fill="hold" nodeType="afterEffect">
                                  <p:stCondLst>
                                    <p:cond delay="0"/>
                                  </p:stCondLst>
                                  <p:childTnLst>
                                    <p:set>
                                      <p:cBhvr>
                                        <p:cTn id="138" dur="1" fill="hold">
                                          <p:stCondLst>
                                            <p:cond delay="0"/>
                                          </p:stCondLst>
                                        </p:cTn>
                                        <p:tgtEl>
                                          <p:spTgt spid="88"/>
                                        </p:tgtEl>
                                        <p:attrNameLst>
                                          <p:attrName>style.visibility</p:attrName>
                                        </p:attrNameLst>
                                      </p:cBhvr>
                                      <p:to>
                                        <p:strVal val="visible"/>
                                      </p:to>
                                    </p:set>
                                    <p:animEffect transition="in" filter="barn(inVertical)">
                                      <p:cBhvr>
                                        <p:cTn id="1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69" grpId="0" animBg="1"/>
      <p:bldP spid="71" grpId="0"/>
      <p:bldP spid="72" grpId="0" animBg="1"/>
      <p:bldP spid="73" grpId="0" animBg="1"/>
      <p:bldP spid="74" grpId="0" animBg="1"/>
      <p:bldP spid="75" grpId="0" animBg="1"/>
      <p:bldP spid="76" grpId="0" animBg="1"/>
      <p:bldP spid="77" grpId="0"/>
      <p:bldP spid="78" grpId="0"/>
      <p:bldP spid="79" grpId="0"/>
      <p:bldP spid="80" grpId="0"/>
      <p:bldP spid="81" grpId="0"/>
      <p:bldP spid="82" grpId="0"/>
      <p:bldP spid="84"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37158" y="1804639"/>
            <a:ext cx="2232287" cy="2232287"/>
            <a:chOff x="6848924" y="2406742"/>
            <a:chExt cx="2977072" cy="2977072"/>
          </a:xfrm>
        </p:grpSpPr>
        <p:grpSp>
          <p:nvGrpSpPr>
            <p:cNvPr id="2" name="组合 1"/>
            <p:cNvGrpSpPr/>
            <p:nvPr/>
          </p:nvGrpSpPr>
          <p:grpSpPr>
            <a:xfrm>
              <a:off x="6848924" y="2406742"/>
              <a:ext cx="2977072" cy="2977072"/>
              <a:chOff x="4005943" y="1516285"/>
              <a:chExt cx="3600001" cy="3600001"/>
            </a:xfrm>
          </p:grpSpPr>
          <p:sp>
            <p:nvSpPr>
              <p:cNvPr id="4" name="椭圆 3"/>
              <p:cNvSpPr/>
              <p:nvPr/>
            </p:nvSpPr>
            <p:spPr>
              <a:xfrm>
                <a:off x="4909458" y="2409372"/>
                <a:ext cx="1799770" cy="1799770"/>
              </a:xfrm>
              <a:prstGeom prst="ellipse">
                <a:avLst/>
              </a:prstGeom>
              <a:solidFill>
                <a:schemeClr val="bg1"/>
              </a:solidFill>
              <a:ln>
                <a:noFill/>
              </a:ln>
              <a:effectLst>
                <a:innerShdw blurRad="584200">
                  <a:prstClr val="black">
                    <a:alpha val="3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aphicFrame>
            <p:nvGraphicFramePr>
              <p:cNvPr id="5" name="图表 4"/>
              <p:cNvGraphicFramePr/>
              <p:nvPr>
                <p:extLst>
                  <p:ext uri="{D42A27DB-BD31-4B8C-83A1-F6EECF244321}">
                    <p14:modId xmlns:p14="http://schemas.microsoft.com/office/powerpoint/2010/main" val="1287677453"/>
                  </p:ext>
                </p:extLst>
              </p:nvPr>
            </p:nvGraphicFramePr>
            <p:xfrm>
              <a:off x="4005943" y="1516285"/>
              <a:ext cx="3600001" cy="360000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6" name="组合 5"/>
            <p:cNvGrpSpPr/>
            <p:nvPr/>
          </p:nvGrpSpPr>
          <p:grpSpPr>
            <a:xfrm>
              <a:off x="7093857" y="3316989"/>
              <a:ext cx="273133" cy="263874"/>
              <a:chOff x="549275" y="533400"/>
              <a:chExt cx="561975" cy="542926"/>
            </a:xfrm>
          </p:grpSpPr>
          <p:sp>
            <p:nvSpPr>
              <p:cNvPr id="7"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8"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9"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0"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1"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2"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sp>
            <p:nvSpPr>
              <p:cNvPr id="13"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4" name="Freeform 28"/>
            <p:cNvSpPr>
              <a:spLocks noEditPoints="1"/>
            </p:cNvSpPr>
            <p:nvPr/>
          </p:nvSpPr>
          <p:spPr bwMode="auto">
            <a:xfrm>
              <a:off x="9325124" y="3332990"/>
              <a:ext cx="245628" cy="245628"/>
            </a:xfrm>
            <a:custGeom>
              <a:avLst/>
              <a:gdLst>
                <a:gd name="T0" fmla="*/ 153 w 207"/>
                <a:gd name="T1" fmla="*/ 51 h 207"/>
                <a:gd name="T2" fmla="*/ 142 w 207"/>
                <a:gd name="T3" fmla="*/ 128 h 207"/>
                <a:gd name="T4" fmla="*/ 161 w 207"/>
                <a:gd name="T5" fmla="*/ 130 h 207"/>
                <a:gd name="T6" fmla="*/ 179 w 207"/>
                <a:gd name="T7" fmla="*/ 108 h 207"/>
                <a:gd name="T8" fmla="*/ 176 w 207"/>
                <a:gd name="T9" fmla="*/ 58 h 207"/>
                <a:gd name="T10" fmla="*/ 137 w 207"/>
                <a:gd name="T11" fmla="*/ 27 h 207"/>
                <a:gd name="T12" fmla="*/ 76 w 207"/>
                <a:gd name="T13" fmla="*/ 30 h 207"/>
                <a:gd name="T14" fmla="*/ 31 w 207"/>
                <a:gd name="T15" fmla="*/ 74 h 207"/>
                <a:gd name="T16" fmla="*/ 30 w 207"/>
                <a:gd name="T17" fmla="*/ 139 h 207"/>
                <a:gd name="T18" fmla="*/ 71 w 207"/>
                <a:gd name="T19" fmla="*/ 178 h 207"/>
                <a:gd name="T20" fmla="*/ 121 w 207"/>
                <a:gd name="T21" fmla="*/ 182 h 207"/>
                <a:gd name="T22" fmla="*/ 143 w 207"/>
                <a:gd name="T23" fmla="*/ 199 h 207"/>
                <a:gd name="T24" fmla="*/ 102 w 207"/>
                <a:gd name="T25" fmla="*/ 207 h 207"/>
                <a:gd name="T26" fmla="*/ 29 w 207"/>
                <a:gd name="T27" fmla="*/ 182 h 207"/>
                <a:gd name="T28" fmla="*/ 0 w 207"/>
                <a:gd name="T29" fmla="*/ 108 h 207"/>
                <a:gd name="T30" fmla="*/ 32 w 207"/>
                <a:gd name="T31" fmla="*/ 29 h 207"/>
                <a:gd name="T32" fmla="*/ 109 w 207"/>
                <a:gd name="T33" fmla="*/ 0 h 207"/>
                <a:gd name="T34" fmla="*/ 179 w 207"/>
                <a:gd name="T35" fmla="*/ 23 h 207"/>
                <a:gd name="T36" fmla="*/ 207 w 207"/>
                <a:gd name="T37" fmla="*/ 87 h 207"/>
                <a:gd name="T38" fmla="*/ 188 w 207"/>
                <a:gd name="T39" fmla="*/ 137 h 207"/>
                <a:gd name="T40" fmla="*/ 141 w 207"/>
                <a:gd name="T41" fmla="*/ 157 h 207"/>
                <a:gd name="T42" fmla="*/ 123 w 207"/>
                <a:gd name="T43" fmla="*/ 151 h 207"/>
                <a:gd name="T44" fmla="*/ 117 w 207"/>
                <a:gd name="T45" fmla="*/ 132 h 207"/>
                <a:gd name="T46" fmla="*/ 109 w 207"/>
                <a:gd name="T47" fmla="*/ 141 h 207"/>
                <a:gd name="T48" fmla="*/ 89 w 207"/>
                <a:gd name="T49" fmla="*/ 155 h 207"/>
                <a:gd name="T50" fmla="*/ 66 w 207"/>
                <a:gd name="T51" fmla="*/ 154 h 207"/>
                <a:gd name="T52" fmla="*/ 52 w 207"/>
                <a:gd name="T53" fmla="*/ 137 h 207"/>
                <a:gd name="T54" fmla="*/ 54 w 207"/>
                <a:gd name="T55" fmla="*/ 96 h 207"/>
                <a:gd name="T56" fmla="*/ 85 w 207"/>
                <a:gd name="T57" fmla="*/ 56 h 207"/>
                <a:gd name="T58" fmla="*/ 120 w 207"/>
                <a:gd name="T59" fmla="*/ 52 h 207"/>
                <a:gd name="T60" fmla="*/ 137 w 207"/>
                <a:gd name="T61" fmla="*/ 51 h 207"/>
                <a:gd name="T62" fmla="*/ 117 w 207"/>
                <a:gd name="T63" fmla="*/ 75 h 207"/>
                <a:gd name="T64" fmla="*/ 96 w 207"/>
                <a:gd name="T65" fmla="*/ 78 h 207"/>
                <a:gd name="T66" fmla="*/ 80 w 207"/>
                <a:gd name="T67" fmla="*/ 101 h 207"/>
                <a:gd name="T68" fmla="*/ 81 w 207"/>
                <a:gd name="T69" fmla="*/ 128 h 207"/>
                <a:gd name="T70" fmla="*/ 98 w 207"/>
                <a:gd name="T71" fmla="*/ 131 h 207"/>
                <a:gd name="T72" fmla="*/ 112 w 207"/>
                <a:gd name="T73" fmla="*/ 119 h 207"/>
                <a:gd name="T74" fmla="*/ 123 w 207"/>
                <a:gd name="T75" fmla="*/ 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endParaRPr lang="zh-CN" altLang="en-US" sz="787"/>
            </a:p>
          </p:txBody>
        </p:sp>
        <p:sp>
          <p:nvSpPr>
            <p:cNvPr id="15" name="Freeform 64"/>
            <p:cNvSpPr>
              <a:spLocks noEditPoints="1"/>
            </p:cNvSpPr>
            <p:nvPr/>
          </p:nvSpPr>
          <p:spPr bwMode="auto">
            <a:xfrm>
              <a:off x="7093857" y="4231545"/>
              <a:ext cx="261925" cy="260524"/>
            </a:xfrm>
            <a:custGeom>
              <a:avLst/>
              <a:gdLst>
                <a:gd name="T0" fmla="*/ 219 w 248"/>
                <a:gd name="T1" fmla="*/ 149 h 247"/>
                <a:gd name="T2" fmla="*/ 219 w 248"/>
                <a:gd name="T3" fmla="*/ 99 h 247"/>
                <a:gd name="T4" fmla="*/ 231 w 248"/>
                <a:gd name="T5" fmla="*/ 70 h 247"/>
                <a:gd name="T6" fmla="*/ 174 w 248"/>
                <a:gd name="T7" fmla="*/ 39 h 247"/>
                <a:gd name="T8" fmla="*/ 162 w 248"/>
                <a:gd name="T9" fmla="*/ 10 h 247"/>
                <a:gd name="T10" fmla="*/ 100 w 248"/>
                <a:gd name="T11" fmla="*/ 29 h 247"/>
                <a:gd name="T12" fmla="*/ 71 w 248"/>
                <a:gd name="T13" fmla="*/ 17 h 247"/>
                <a:gd name="T14" fmla="*/ 40 w 248"/>
                <a:gd name="T15" fmla="*/ 74 h 247"/>
                <a:gd name="T16" fmla="*/ 11 w 248"/>
                <a:gd name="T17" fmla="*/ 86 h 247"/>
                <a:gd name="T18" fmla="*/ 45 w 248"/>
                <a:gd name="T19" fmla="*/ 124 h 247"/>
                <a:gd name="T20" fmla="*/ 11 w 248"/>
                <a:gd name="T21" fmla="*/ 161 h 247"/>
                <a:gd name="T22" fmla="*/ 40 w 248"/>
                <a:gd name="T23" fmla="*/ 173 h 247"/>
                <a:gd name="T24" fmla="*/ 71 w 248"/>
                <a:gd name="T25" fmla="*/ 231 h 247"/>
                <a:gd name="T26" fmla="*/ 100 w 248"/>
                <a:gd name="T27" fmla="*/ 218 h 247"/>
                <a:gd name="T28" fmla="*/ 162 w 248"/>
                <a:gd name="T29" fmla="*/ 237 h 247"/>
                <a:gd name="T30" fmla="*/ 174 w 248"/>
                <a:gd name="T31" fmla="*/ 208 h 247"/>
                <a:gd name="T32" fmla="*/ 231 w 248"/>
                <a:gd name="T33" fmla="*/ 177 h 247"/>
                <a:gd name="T34" fmla="*/ 124 w 248"/>
                <a:gd name="T35" fmla="*/ 187 h 247"/>
                <a:gd name="T36" fmla="*/ 124 w 248"/>
                <a:gd name="T37" fmla="*/ 61 h 247"/>
                <a:gd name="T38" fmla="*/ 124 w 248"/>
                <a:gd name="T39" fmla="*/ 187 h 247"/>
                <a:gd name="T40" fmla="*/ 216 w 248"/>
                <a:gd name="T41" fmla="*/ 124 h 247"/>
                <a:gd name="T42" fmla="*/ 235 w 248"/>
                <a:gd name="T43" fmla="*/ 118 h 247"/>
                <a:gd name="T44" fmla="*/ 235 w 248"/>
                <a:gd name="T45" fmla="*/ 132 h 247"/>
                <a:gd name="T46" fmla="*/ 54 w 248"/>
                <a:gd name="T47" fmla="*/ 65 h 247"/>
                <a:gd name="T48" fmla="*/ 51 w 248"/>
                <a:gd name="T49" fmla="*/ 42 h 247"/>
                <a:gd name="T50" fmla="*/ 41 w 248"/>
                <a:gd name="T51" fmla="*/ 51 h 247"/>
                <a:gd name="T52" fmla="*/ 131 w 248"/>
                <a:gd name="T53" fmla="*/ 33 h 247"/>
                <a:gd name="T54" fmla="*/ 124 w 248"/>
                <a:gd name="T55" fmla="*/ 7 h 247"/>
                <a:gd name="T56" fmla="*/ 117 w 248"/>
                <a:gd name="T57" fmla="*/ 33 h 247"/>
                <a:gd name="T58" fmla="*/ 131 w 248"/>
                <a:gd name="T59" fmla="*/ 33 h 247"/>
                <a:gd name="T60" fmla="*/ 207 w 248"/>
                <a:gd name="T61" fmla="*/ 51 h 247"/>
                <a:gd name="T62" fmla="*/ 197 w 248"/>
                <a:gd name="T63" fmla="*/ 42 h 247"/>
                <a:gd name="T64" fmla="*/ 189 w 248"/>
                <a:gd name="T65" fmla="*/ 59 h 247"/>
                <a:gd name="T66" fmla="*/ 13 w 248"/>
                <a:gd name="T67" fmla="*/ 118 h 247"/>
                <a:gd name="T68" fmla="*/ 13 w 248"/>
                <a:gd name="T69" fmla="*/ 132 h 247"/>
                <a:gd name="T70" fmla="*/ 33 w 248"/>
                <a:gd name="T71" fmla="*/ 124 h 247"/>
                <a:gd name="T72" fmla="*/ 13 w 248"/>
                <a:gd name="T73" fmla="*/ 118 h 247"/>
                <a:gd name="T74" fmla="*/ 189 w 248"/>
                <a:gd name="T75" fmla="*/ 189 h 247"/>
                <a:gd name="T76" fmla="*/ 196 w 248"/>
                <a:gd name="T77" fmla="*/ 207 h 247"/>
                <a:gd name="T78" fmla="*/ 206 w 248"/>
                <a:gd name="T79" fmla="*/ 207 h 247"/>
                <a:gd name="T80" fmla="*/ 193 w 248"/>
                <a:gd name="T81" fmla="*/ 184 h 247"/>
                <a:gd name="T82" fmla="*/ 117 w 248"/>
                <a:gd name="T83" fmla="*/ 215 h 247"/>
                <a:gd name="T84" fmla="*/ 124 w 248"/>
                <a:gd name="T85" fmla="*/ 243 h 247"/>
                <a:gd name="T86" fmla="*/ 131 w 248"/>
                <a:gd name="T87" fmla="*/ 236 h 247"/>
                <a:gd name="T88" fmla="*/ 124 w 248"/>
                <a:gd name="T89" fmla="*/ 215 h 247"/>
                <a:gd name="T90" fmla="*/ 41 w 248"/>
                <a:gd name="T91" fmla="*/ 199 h 247"/>
                <a:gd name="T92" fmla="*/ 46 w 248"/>
                <a:gd name="T93" fmla="*/ 210 h 247"/>
                <a:gd name="T94" fmla="*/ 65 w 248"/>
                <a:gd name="T95" fmla="*/ 194 h 247"/>
                <a:gd name="T96" fmla="*/ 55 w 248"/>
                <a:gd name="T97" fmla="*/ 184 h 247"/>
                <a:gd name="T98" fmla="*/ 76 w 248"/>
                <a:gd name="T99" fmla="*/ 124 h 247"/>
                <a:gd name="T100" fmla="*/ 173 w 248"/>
                <a:gd name="T101" fmla="*/ 12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47">
                  <a:moveTo>
                    <a:pt x="238" y="161"/>
                  </a:moveTo>
                  <a:cubicBezTo>
                    <a:pt x="219" y="149"/>
                    <a:pt x="219" y="149"/>
                    <a:pt x="219" y="149"/>
                  </a:cubicBezTo>
                  <a:cubicBezTo>
                    <a:pt x="209" y="142"/>
                    <a:pt x="204" y="133"/>
                    <a:pt x="204" y="124"/>
                  </a:cubicBezTo>
                  <a:cubicBezTo>
                    <a:pt x="204" y="115"/>
                    <a:pt x="209" y="106"/>
                    <a:pt x="219" y="99"/>
                  </a:cubicBezTo>
                  <a:cubicBezTo>
                    <a:pt x="238" y="86"/>
                    <a:pt x="238" y="86"/>
                    <a:pt x="238" y="86"/>
                  </a:cubicBezTo>
                  <a:cubicBezTo>
                    <a:pt x="248" y="79"/>
                    <a:pt x="243" y="68"/>
                    <a:pt x="231" y="70"/>
                  </a:cubicBezTo>
                  <a:cubicBezTo>
                    <a:pt x="209" y="74"/>
                    <a:pt x="209" y="74"/>
                    <a:pt x="209" y="74"/>
                  </a:cubicBezTo>
                  <a:cubicBezTo>
                    <a:pt x="185" y="79"/>
                    <a:pt x="169" y="63"/>
                    <a:pt x="174" y="39"/>
                  </a:cubicBezTo>
                  <a:cubicBezTo>
                    <a:pt x="178" y="17"/>
                    <a:pt x="178" y="17"/>
                    <a:pt x="178" y="17"/>
                  </a:cubicBezTo>
                  <a:cubicBezTo>
                    <a:pt x="181" y="5"/>
                    <a:pt x="168" y="1"/>
                    <a:pt x="162" y="10"/>
                  </a:cubicBezTo>
                  <a:cubicBezTo>
                    <a:pt x="150" y="29"/>
                    <a:pt x="150" y="29"/>
                    <a:pt x="150" y="29"/>
                  </a:cubicBezTo>
                  <a:cubicBezTo>
                    <a:pt x="136" y="50"/>
                    <a:pt x="113" y="50"/>
                    <a:pt x="100" y="29"/>
                  </a:cubicBezTo>
                  <a:cubicBezTo>
                    <a:pt x="87" y="10"/>
                    <a:pt x="87" y="10"/>
                    <a:pt x="87" y="10"/>
                  </a:cubicBezTo>
                  <a:cubicBezTo>
                    <a:pt x="81" y="0"/>
                    <a:pt x="68" y="4"/>
                    <a:pt x="71" y="17"/>
                  </a:cubicBezTo>
                  <a:cubicBezTo>
                    <a:pt x="75" y="39"/>
                    <a:pt x="75" y="39"/>
                    <a:pt x="75" y="39"/>
                  </a:cubicBezTo>
                  <a:cubicBezTo>
                    <a:pt x="80" y="63"/>
                    <a:pt x="64" y="79"/>
                    <a:pt x="40" y="74"/>
                  </a:cubicBezTo>
                  <a:cubicBezTo>
                    <a:pt x="18" y="70"/>
                    <a:pt x="18" y="70"/>
                    <a:pt x="18" y="70"/>
                  </a:cubicBezTo>
                  <a:cubicBezTo>
                    <a:pt x="6" y="67"/>
                    <a:pt x="0" y="80"/>
                    <a:pt x="11" y="86"/>
                  </a:cubicBezTo>
                  <a:cubicBezTo>
                    <a:pt x="30" y="99"/>
                    <a:pt x="30" y="99"/>
                    <a:pt x="30" y="99"/>
                  </a:cubicBezTo>
                  <a:cubicBezTo>
                    <a:pt x="40" y="106"/>
                    <a:pt x="45" y="115"/>
                    <a:pt x="45" y="124"/>
                  </a:cubicBezTo>
                  <a:cubicBezTo>
                    <a:pt x="45" y="133"/>
                    <a:pt x="40" y="142"/>
                    <a:pt x="30" y="149"/>
                  </a:cubicBezTo>
                  <a:cubicBezTo>
                    <a:pt x="11" y="161"/>
                    <a:pt x="11" y="161"/>
                    <a:pt x="11" y="161"/>
                  </a:cubicBezTo>
                  <a:cubicBezTo>
                    <a:pt x="0" y="168"/>
                    <a:pt x="6" y="180"/>
                    <a:pt x="18" y="177"/>
                  </a:cubicBezTo>
                  <a:cubicBezTo>
                    <a:pt x="40" y="173"/>
                    <a:pt x="40" y="173"/>
                    <a:pt x="40" y="173"/>
                  </a:cubicBezTo>
                  <a:cubicBezTo>
                    <a:pt x="64" y="168"/>
                    <a:pt x="80" y="184"/>
                    <a:pt x="75" y="208"/>
                  </a:cubicBezTo>
                  <a:cubicBezTo>
                    <a:pt x="71" y="231"/>
                    <a:pt x="71" y="231"/>
                    <a:pt x="71" y="231"/>
                  </a:cubicBezTo>
                  <a:cubicBezTo>
                    <a:pt x="68" y="243"/>
                    <a:pt x="81" y="247"/>
                    <a:pt x="87" y="237"/>
                  </a:cubicBezTo>
                  <a:cubicBezTo>
                    <a:pt x="100" y="218"/>
                    <a:pt x="100" y="218"/>
                    <a:pt x="100" y="218"/>
                  </a:cubicBezTo>
                  <a:cubicBezTo>
                    <a:pt x="113" y="198"/>
                    <a:pt x="136" y="198"/>
                    <a:pt x="150" y="218"/>
                  </a:cubicBezTo>
                  <a:cubicBezTo>
                    <a:pt x="162" y="237"/>
                    <a:pt x="162" y="237"/>
                    <a:pt x="162" y="237"/>
                  </a:cubicBezTo>
                  <a:cubicBezTo>
                    <a:pt x="168" y="247"/>
                    <a:pt x="181" y="242"/>
                    <a:pt x="178" y="231"/>
                  </a:cubicBezTo>
                  <a:cubicBezTo>
                    <a:pt x="174" y="208"/>
                    <a:pt x="174" y="208"/>
                    <a:pt x="174" y="208"/>
                  </a:cubicBezTo>
                  <a:cubicBezTo>
                    <a:pt x="169" y="184"/>
                    <a:pt x="185" y="168"/>
                    <a:pt x="209" y="173"/>
                  </a:cubicBezTo>
                  <a:cubicBezTo>
                    <a:pt x="231" y="177"/>
                    <a:pt x="231" y="177"/>
                    <a:pt x="231" y="177"/>
                  </a:cubicBezTo>
                  <a:cubicBezTo>
                    <a:pt x="243" y="180"/>
                    <a:pt x="248" y="168"/>
                    <a:pt x="238" y="161"/>
                  </a:cubicBezTo>
                  <a:close/>
                  <a:moveTo>
                    <a:pt x="124" y="187"/>
                  </a:moveTo>
                  <a:cubicBezTo>
                    <a:pt x="89" y="187"/>
                    <a:pt x="61" y="159"/>
                    <a:pt x="61" y="124"/>
                  </a:cubicBezTo>
                  <a:cubicBezTo>
                    <a:pt x="61" y="89"/>
                    <a:pt x="89" y="61"/>
                    <a:pt x="124" y="61"/>
                  </a:cubicBezTo>
                  <a:cubicBezTo>
                    <a:pt x="159" y="61"/>
                    <a:pt x="187" y="89"/>
                    <a:pt x="187" y="124"/>
                  </a:cubicBezTo>
                  <a:cubicBezTo>
                    <a:pt x="187" y="159"/>
                    <a:pt x="159" y="187"/>
                    <a:pt x="124" y="187"/>
                  </a:cubicBezTo>
                  <a:close/>
                  <a:moveTo>
                    <a:pt x="215" y="132"/>
                  </a:moveTo>
                  <a:cubicBezTo>
                    <a:pt x="215" y="129"/>
                    <a:pt x="216" y="127"/>
                    <a:pt x="216" y="124"/>
                  </a:cubicBezTo>
                  <a:cubicBezTo>
                    <a:pt x="216" y="122"/>
                    <a:pt x="215" y="120"/>
                    <a:pt x="215" y="118"/>
                  </a:cubicBezTo>
                  <a:cubicBezTo>
                    <a:pt x="235" y="118"/>
                    <a:pt x="235" y="118"/>
                    <a:pt x="235" y="118"/>
                  </a:cubicBezTo>
                  <a:cubicBezTo>
                    <a:pt x="238" y="118"/>
                    <a:pt x="242" y="121"/>
                    <a:pt x="242" y="125"/>
                  </a:cubicBezTo>
                  <a:cubicBezTo>
                    <a:pt x="242" y="129"/>
                    <a:pt x="238" y="132"/>
                    <a:pt x="235" y="132"/>
                  </a:cubicBezTo>
                  <a:lnTo>
                    <a:pt x="215" y="132"/>
                  </a:lnTo>
                  <a:close/>
                  <a:moveTo>
                    <a:pt x="54" y="65"/>
                  </a:moveTo>
                  <a:cubicBezTo>
                    <a:pt x="57" y="61"/>
                    <a:pt x="60" y="58"/>
                    <a:pt x="64" y="55"/>
                  </a:cubicBezTo>
                  <a:cubicBezTo>
                    <a:pt x="51" y="42"/>
                    <a:pt x="51" y="42"/>
                    <a:pt x="51" y="42"/>
                  </a:cubicBezTo>
                  <a:cubicBezTo>
                    <a:pt x="48" y="39"/>
                    <a:pt x="44" y="39"/>
                    <a:pt x="41" y="42"/>
                  </a:cubicBezTo>
                  <a:cubicBezTo>
                    <a:pt x="38" y="44"/>
                    <a:pt x="38" y="49"/>
                    <a:pt x="41" y="51"/>
                  </a:cubicBezTo>
                  <a:lnTo>
                    <a:pt x="54" y="65"/>
                  </a:lnTo>
                  <a:close/>
                  <a:moveTo>
                    <a:pt x="131" y="33"/>
                  </a:moveTo>
                  <a:cubicBezTo>
                    <a:pt x="131" y="14"/>
                    <a:pt x="131" y="14"/>
                    <a:pt x="131" y="14"/>
                  </a:cubicBezTo>
                  <a:cubicBezTo>
                    <a:pt x="131" y="10"/>
                    <a:pt x="128" y="7"/>
                    <a:pt x="124" y="7"/>
                  </a:cubicBezTo>
                  <a:cubicBezTo>
                    <a:pt x="120" y="7"/>
                    <a:pt x="117" y="10"/>
                    <a:pt x="117" y="14"/>
                  </a:cubicBezTo>
                  <a:cubicBezTo>
                    <a:pt x="117" y="33"/>
                    <a:pt x="117" y="33"/>
                    <a:pt x="117" y="33"/>
                  </a:cubicBezTo>
                  <a:cubicBezTo>
                    <a:pt x="119" y="32"/>
                    <a:pt x="122" y="32"/>
                    <a:pt x="124" y="32"/>
                  </a:cubicBezTo>
                  <a:cubicBezTo>
                    <a:pt x="126" y="32"/>
                    <a:pt x="129" y="32"/>
                    <a:pt x="131" y="33"/>
                  </a:cubicBezTo>
                  <a:close/>
                  <a:moveTo>
                    <a:pt x="194" y="65"/>
                  </a:moveTo>
                  <a:cubicBezTo>
                    <a:pt x="207" y="51"/>
                    <a:pt x="207" y="51"/>
                    <a:pt x="207" y="51"/>
                  </a:cubicBezTo>
                  <a:cubicBezTo>
                    <a:pt x="210" y="49"/>
                    <a:pt x="210" y="44"/>
                    <a:pt x="207" y="42"/>
                  </a:cubicBezTo>
                  <a:cubicBezTo>
                    <a:pt x="204" y="39"/>
                    <a:pt x="200" y="39"/>
                    <a:pt x="197" y="42"/>
                  </a:cubicBezTo>
                  <a:cubicBezTo>
                    <a:pt x="184" y="55"/>
                    <a:pt x="184" y="55"/>
                    <a:pt x="184" y="55"/>
                  </a:cubicBezTo>
                  <a:cubicBezTo>
                    <a:pt x="186" y="56"/>
                    <a:pt x="187" y="58"/>
                    <a:pt x="189" y="59"/>
                  </a:cubicBezTo>
                  <a:cubicBezTo>
                    <a:pt x="191" y="61"/>
                    <a:pt x="192" y="63"/>
                    <a:pt x="194" y="65"/>
                  </a:cubicBezTo>
                  <a:close/>
                  <a:moveTo>
                    <a:pt x="13" y="118"/>
                  </a:moveTo>
                  <a:cubicBezTo>
                    <a:pt x="10" y="118"/>
                    <a:pt x="6" y="121"/>
                    <a:pt x="6" y="125"/>
                  </a:cubicBezTo>
                  <a:cubicBezTo>
                    <a:pt x="6" y="129"/>
                    <a:pt x="10" y="132"/>
                    <a:pt x="13" y="132"/>
                  </a:cubicBezTo>
                  <a:cubicBezTo>
                    <a:pt x="33" y="132"/>
                    <a:pt x="33" y="132"/>
                    <a:pt x="33" y="132"/>
                  </a:cubicBezTo>
                  <a:cubicBezTo>
                    <a:pt x="33" y="129"/>
                    <a:pt x="33" y="127"/>
                    <a:pt x="33" y="124"/>
                  </a:cubicBezTo>
                  <a:cubicBezTo>
                    <a:pt x="33" y="122"/>
                    <a:pt x="33" y="120"/>
                    <a:pt x="33" y="118"/>
                  </a:cubicBezTo>
                  <a:lnTo>
                    <a:pt x="13" y="118"/>
                  </a:lnTo>
                  <a:close/>
                  <a:moveTo>
                    <a:pt x="193" y="184"/>
                  </a:moveTo>
                  <a:cubicBezTo>
                    <a:pt x="191" y="186"/>
                    <a:pt x="190" y="187"/>
                    <a:pt x="189" y="189"/>
                  </a:cubicBezTo>
                  <a:cubicBezTo>
                    <a:pt x="187" y="190"/>
                    <a:pt x="185" y="192"/>
                    <a:pt x="183" y="194"/>
                  </a:cubicBezTo>
                  <a:cubicBezTo>
                    <a:pt x="196" y="207"/>
                    <a:pt x="196" y="207"/>
                    <a:pt x="196" y="207"/>
                  </a:cubicBezTo>
                  <a:cubicBezTo>
                    <a:pt x="197" y="208"/>
                    <a:pt x="199" y="209"/>
                    <a:pt x="201" y="209"/>
                  </a:cubicBezTo>
                  <a:cubicBezTo>
                    <a:pt x="202" y="209"/>
                    <a:pt x="204" y="208"/>
                    <a:pt x="206" y="207"/>
                  </a:cubicBezTo>
                  <a:cubicBezTo>
                    <a:pt x="208" y="204"/>
                    <a:pt x="208" y="200"/>
                    <a:pt x="206" y="197"/>
                  </a:cubicBezTo>
                  <a:lnTo>
                    <a:pt x="193" y="184"/>
                  </a:lnTo>
                  <a:close/>
                  <a:moveTo>
                    <a:pt x="124" y="215"/>
                  </a:moveTo>
                  <a:cubicBezTo>
                    <a:pt x="122" y="215"/>
                    <a:pt x="119" y="215"/>
                    <a:pt x="117" y="215"/>
                  </a:cubicBezTo>
                  <a:cubicBezTo>
                    <a:pt x="117" y="236"/>
                    <a:pt x="117" y="236"/>
                    <a:pt x="117" y="236"/>
                  </a:cubicBezTo>
                  <a:cubicBezTo>
                    <a:pt x="117" y="240"/>
                    <a:pt x="120" y="243"/>
                    <a:pt x="124" y="243"/>
                  </a:cubicBezTo>
                  <a:cubicBezTo>
                    <a:pt x="124" y="243"/>
                    <a:pt x="124" y="243"/>
                    <a:pt x="124" y="243"/>
                  </a:cubicBezTo>
                  <a:cubicBezTo>
                    <a:pt x="128" y="243"/>
                    <a:pt x="131" y="240"/>
                    <a:pt x="131" y="236"/>
                  </a:cubicBezTo>
                  <a:cubicBezTo>
                    <a:pt x="131" y="215"/>
                    <a:pt x="131" y="215"/>
                    <a:pt x="131" y="215"/>
                  </a:cubicBezTo>
                  <a:cubicBezTo>
                    <a:pt x="129" y="215"/>
                    <a:pt x="126" y="215"/>
                    <a:pt x="124" y="215"/>
                  </a:cubicBezTo>
                  <a:close/>
                  <a:moveTo>
                    <a:pt x="55" y="184"/>
                  </a:moveTo>
                  <a:cubicBezTo>
                    <a:pt x="41" y="199"/>
                    <a:pt x="41" y="199"/>
                    <a:pt x="41" y="199"/>
                  </a:cubicBezTo>
                  <a:cubicBezTo>
                    <a:pt x="38" y="201"/>
                    <a:pt x="38" y="206"/>
                    <a:pt x="41" y="208"/>
                  </a:cubicBezTo>
                  <a:cubicBezTo>
                    <a:pt x="42" y="210"/>
                    <a:pt x="44" y="210"/>
                    <a:pt x="46" y="210"/>
                  </a:cubicBezTo>
                  <a:cubicBezTo>
                    <a:pt x="48" y="210"/>
                    <a:pt x="49" y="210"/>
                    <a:pt x="51" y="208"/>
                  </a:cubicBezTo>
                  <a:cubicBezTo>
                    <a:pt x="65" y="194"/>
                    <a:pt x="65" y="194"/>
                    <a:pt x="65" y="194"/>
                  </a:cubicBezTo>
                  <a:cubicBezTo>
                    <a:pt x="63" y="192"/>
                    <a:pt x="61" y="190"/>
                    <a:pt x="59" y="188"/>
                  </a:cubicBezTo>
                  <a:cubicBezTo>
                    <a:pt x="58" y="187"/>
                    <a:pt x="57" y="186"/>
                    <a:pt x="55" y="184"/>
                  </a:cubicBezTo>
                  <a:close/>
                  <a:moveTo>
                    <a:pt x="124" y="75"/>
                  </a:moveTo>
                  <a:cubicBezTo>
                    <a:pt x="98" y="75"/>
                    <a:pt x="76" y="97"/>
                    <a:pt x="76" y="124"/>
                  </a:cubicBezTo>
                  <a:cubicBezTo>
                    <a:pt x="76" y="150"/>
                    <a:pt x="98" y="172"/>
                    <a:pt x="124" y="172"/>
                  </a:cubicBezTo>
                  <a:cubicBezTo>
                    <a:pt x="151" y="172"/>
                    <a:pt x="173" y="150"/>
                    <a:pt x="173" y="124"/>
                  </a:cubicBezTo>
                  <a:cubicBezTo>
                    <a:pt x="173" y="97"/>
                    <a:pt x="151" y="75"/>
                    <a:pt x="124" y="75"/>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16" name="Freeform 135"/>
            <p:cNvSpPr>
              <a:spLocks noEditPoints="1"/>
            </p:cNvSpPr>
            <p:nvPr/>
          </p:nvSpPr>
          <p:spPr bwMode="auto">
            <a:xfrm>
              <a:off x="9305898" y="4231545"/>
              <a:ext cx="274530" cy="274530"/>
            </a:xfrm>
            <a:custGeom>
              <a:avLst/>
              <a:gdLst>
                <a:gd name="T0" fmla="*/ 121 w 260"/>
                <a:gd name="T1" fmla="*/ 109 h 261"/>
                <a:gd name="T2" fmla="*/ 120 w 260"/>
                <a:gd name="T3" fmla="*/ 133 h 261"/>
                <a:gd name="T4" fmla="*/ 107 w 260"/>
                <a:gd name="T5" fmla="*/ 133 h 261"/>
                <a:gd name="T6" fmla="*/ 121 w 260"/>
                <a:gd name="T7" fmla="*/ 109 h 261"/>
                <a:gd name="T8" fmla="*/ 125 w 260"/>
                <a:gd name="T9" fmla="*/ 0 h 261"/>
                <a:gd name="T10" fmla="*/ 51 w 260"/>
                <a:gd name="T11" fmla="*/ 44 h 261"/>
                <a:gd name="T12" fmla="*/ 41 w 260"/>
                <a:gd name="T13" fmla="*/ 226 h 261"/>
                <a:gd name="T14" fmla="*/ 125 w 260"/>
                <a:gd name="T15" fmla="*/ 248 h 261"/>
                <a:gd name="T16" fmla="*/ 41 w 260"/>
                <a:gd name="T17" fmla="*/ 226 h 261"/>
                <a:gd name="T18" fmla="*/ 0 w 260"/>
                <a:gd name="T19" fmla="*/ 136 h 261"/>
                <a:gd name="T20" fmla="*/ 43 w 260"/>
                <a:gd name="T21" fmla="*/ 210 h 261"/>
                <a:gd name="T22" fmla="*/ 43 w 260"/>
                <a:gd name="T23" fmla="*/ 51 h 261"/>
                <a:gd name="T24" fmla="*/ 0 w 260"/>
                <a:gd name="T25" fmla="*/ 126 h 261"/>
                <a:gd name="T26" fmla="*/ 43 w 260"/>
                <a:gd name="T27" fmla="*/ 51 h 261"/>
                <a:gd name="T28" fmla="*/ 260 w 260"/>
                <a:gd name="T29" fmla="*/ 126 h 261"/>
                <a:gd name="T30" fmla="*/ 217 w 260"/>
                <a:gd name="T31" fmla="*/ 51 h 261"/>
                <a:gd name="T32" fmla="*/ 218 w 260"/>
                <a:gd name="T33" fmla="*/ 35 h 261"/>
                <a:gd name="T34" fmla="*/ 135 w 260"/>
                <a:gd name="T35" fmla="*/ 13 h 261"/>
                <a:gd name="T36" fmla="*/ 218 w 260"/>
                <a:gd name="T37" fmla="*/ 35 h 261"/>
                <a:gd name="T38" fmla="*/ 135 w 260"/>
                <a:gd name="T39" fmla="*/ 261 h 261"/>
                <a:gd name="T40" fmla="*/ 209 w 260"/>
                <a:gd name="T41" fmla="*/ 217 h 261"/>
                <a:gd name="T42" fmla="*/ 130 w 260"/>
                <a:gd name="T43" fmla="*/ 238 h 261"/>
                <a:gd name="T44" fmla="*/ 130 w 260"/>
                <a:gd name="T45" fmla="*/ 23 h 261"/>
                <a:gd name="T46" fmla="*/ 130 w 260"/>
                <a:gd name="T47" fmla="*/ 238 h 261"/>
                <a:gd name="T48" fmla="*/ 65 w 260"/>
                <a:gd name="T49" fmla="*/ 146 h 261"/>
                <a:gd name="T50" fmla="*/ 71 w 260"/>
                <a:gd name="T51" fmla="*/ 141 h 261"/>
                <a:gd name="T52" fmla="*/ 66 w 260"/>
                <a:gd name="T53" fmla="*/ 97 h 261"/>
                <a:gd name="T54" fmla="*/ 50 w 260"/>
                <a:gd name="T55" fmla="*/ 113 h 261"/>
                <a:gd name="T56" fmla="*/ 73 w 260"/>
                <a:gd name="T57" fmla="*/ 117 h 261"/>
                <a:gd name="T58" fmla="*/ 46 w 260"/>
                <a:gd name="T59" fmla="*/ 149 h 261"/>
                <a:gd name="T60" fmla="*/ 88 w 260"/>
                <a:gd name="T61" fmla="*/ 157 h 261"/>
                <a:gd name="T62" fmla="*/ 141 w 260"/>
                <a:gd name="T63" fmla="*/ 133 h 261"/>
                <a:gd name="T64" fmla="*/ 134 w 260"/>
                <a:gd name="T65" fmla="*/ 98 h 261"/>
                <a:gd name="T66" fmla="*/ 94 w 260"/>
                <a:gd name="T67" fmla="*/ 134 h 261"/>
                <a:gd name="T68" fmla="*/ 120 w 260"/>
                <a:gd name="T69" fmla="*/ 143 h 261"/>
                <a:gd name="T70" fmla="*/ 134 w 260"/>
                <a:gd name="T71" fmla="*/ 157 h 261"/>
                <a:gd name="T72" fmla="*/ 141 w 260"/>
                <a:gd name="T73" fmla="*/ 143 h 261"/>
                <a:gd name="T74" fmla="*/ 160 w 260"/>
                <a:gd name="T75" fmla="*/ 89 h 261"/>
                <a:gd name="T76" fmla="*/ 151 w 260"/>
                <a:gd name="T77" fmla="*/ 180 h 261"/>
                <a:gd name="T78" fmla="*/ 160 w 260"/>
                <a:gd name="T79" fmla="*/ 89 h 261"/>
                <a:gd name="T80" fmla="*/ 215 w 260"/>
                <a:gd name="T81" fmla="*/ 107 h 261"/>
                <a:gd name="T82" fmla="*/ 173 w 260"/>
                <a:gd name="T83" fmla="*/ 98 h 261"/>
                <a:gd name="T84" fmla="*/ 200 w 260"/>
                <a:gd name="T85" fmla="*/ 110 h 261"/>
                <a:gd name="T86" fmla="*/ 176 w 260"/>
                <a:gd name="T87" fmla="*/ 157 h 261"/>
                <a:gd name="T88" fmla="*/ 217 w 260"/>
                <a:gd name="T89" fmla="*/ 210 h 261"/>
                <a:gd name="T90" fmla="*/ 260 w 260"/>
                <a:gd name="T91" fmla="*/ 136 h 261"/>
                <a:gd name="T92" fmla="*/ 217 w 260"/>
                <a:gd name="T93" fmla="*/ 2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261">
                  <a:moveTo>
                    <a:pt x="121" y="109"/>
                  </a:moveTo>
                  <a:cubicBezTo>
                    <a:pt x="121" y="109"/>
                    <a:pt x="121" y="109"/>
                    <a:pt x="121" y="109"/>
                  </a:cubicBezTo>
                  <a:cubicBezTo>
                    <a:pt x="121" y="113"/>
                    <a:pt x="120" y="116"/>
                    <a:pt x="120" y="120"/>
                  </a:cubicBezTo>
                  <a:cubicBezTo>
                    <a:pt x="120" y="133"/>
                    <a:pt x="120" y="133"/>
                    <a:pt x="120" y="133"/>
                  </a:cubicBezTo>
                  <a:cubicBezTo>
                    <a:pt x="107" y="133"/>
                    <a:pt x="107" y="133"/>
                    <a:pt x="107" y="133"/>
                  </a:cubicBezTo>
                  <a:cubicBezTo>
                    <a:pt x="107" y="133"/>
                    <a:pt x="107" y="133"/>
                    <a:pt x="107" y="133"/>
                  </a:cubicBezTo>
                  <a:cubicBezTo>
                    <a:pt x="115" y="120"/>
                    <a:pt x="115" y="120"/>
                    <a:pt x="115" y="120"/>
                  </a:cubicBezTo>
                  <a:cubicBezTo>
                    <a:pt x="117" y="116"/>
                    <a:pt x="119" y="113"/>
                    <a:pt x="121" y="109"/>
                  </a:cubicBezTo>
                  <a:close/>
                  <a:moveTo>
                    <a:pt x="125" y="13"/>
                  </a:moveTo>
                  <a:cubicBezTo>
                    <a:pt x="125" y="0"/>
                    <a:pt x="125" y="0"/>
                    <a:pt x="125" y="0"/>
                  </a:cubicBezTo>
                  <a:cubicBezTo>
                    <a:pt x="93" y="2"/>
                    <a:pt x="64" y="15"/>
                    <a:pt x="41" y="35"/>
                  </a:cubicBezTo>
                  <a:cubicBezTo>
                    <a:pt x="51" y="44"/>
                    <a:pt x="51" y="44"/>
                    <a:pt x="51" y="44"/>
                  </a:cubicBezTo>
                  <a:cubicBezTo>
                    <a:pt x="70" y="26"/>
                    <a:pt x="96" y="15"/>
                    <a:pt x="125" y="13"/>
                  </a:cubicBezTo>
                  <a:close/>
                  <a:moveTo>
                    <a:pt x="41" y="226"/>
                  </a:moveTo>
                  <a:cubicBezTo>
                    <a:pt x="64" y="247"/>
                    <a:pt x="93" y="260"/>
                    <a:pt x="125" y="261"/>
                  </a:cubicBezTo>
                  <a:cubicBezTo>
                    <a:pt x="125" y="248"/>
                    <a:pt x="125" y="248"/>
                    <a:pt x="125" y="248"/>
                  </a:cubicBezTo>
                  <a:cubicBezTo>
                    <a:pt x="96" y="247"/>
                    <a:pt x="70" y="235"/>
                    <a:pt x="51" y="217"/>
                  </a:cubicBezTo>
                  <a:lnTo>
                    <a:pt x="41" y="226"/>
                  </a:lnTo>
                  <a:close/>
                  <a:moveTo>
                    <a:pt x="13" y="136"/>
                  </a:moveTo>
                  <a:cubicBezTo>
                    <a:pt x="0" y="136"/>
                    <a:pt x="0" y="136"/>
                    <a:pt x="0" y="136"/>
                  </a:cubicBezTo>
                  <a:cubicBezTo>
                    <a:pt x="1" y="168"/>
                    <a:pt x="14" y="197"/>
                    <a:pt x="34" y="219"/>
                  </a:cubicBezTo>
                  <a:cubicBezTo>
                    <a:pt x="43" y="210"/>
                    <a:pt x="43" y="210"/>
                    <a:pt x="43" y="210"/>
                  </a:cubicBezTo>
                  <a:cubicBezTo>
                    <a:pt x="25" y="190"/>
                    <a:pt x="14" y="164"/>
                    <a:pt x="13" y="136"/>
                  </a:cubicBezTo>
                  <a:close/>
                  <a:moveTo>
                    <a:pt x="43" y="51"/>
                  </a:moveTo>
                  <a:cubicBezTo>
                    <a:pt x="34" y="42"/>
                    <a:pt x="34" y="42"/>
                    <a:pt x="34" y="42"/>
                  </a:cubicBezTo>
                  <a:cubicBezTo>
                    <a:pt x="14" y="64"/>
                    <a:pt x="1" y="94"/>
                    <a:pt x="0" y="126"/>
                  </a:cubicBezTo>
                  <a:cubicBezTo>
                    <a:pt x="13" y="126"/>
                    <a:pt x="13" y="126"/>
                    <a:pt x="13" y="126"/>
                  </a:cubicBezTo>
                  <a:cubicBezTo>
                    <a:pt x="14" y="97"/>
                    <a:pt x="25" y="71"/>
                    <a:pt x="43" y="51"/>
                  </a:cubicBezTo>
                  <a:close/>
                  <a:moveTo>
                    <a:pt x="248" y="126"/>
                  </a:moveTo>
                  <a:cubicBezTo>
                    <a:pt x="260" y="126"/>
                    <a:pt x="260" y="126"/>
                    <a:pt x="260" y="126"/>
                  </a:cubicBezTo>
                  <a:cubicBezTo>
                    <a:pt x="259" y="93"/>
                    <a:pt x="246" y="64"/>
                    <a:pt x="226" y="42"/>
                  </a:cubicBezTo>
                  <a:cubicBezTo>
                    <a:pt x="217" y="51"/>
                    <a:pt x="217" y="51"/>
                    <a:pt x="217" y="51"/>
                  </a:cubicBezTo>
                  <a:cubicBezTo>
                    <a:pt x="235" y="71"/>
                    <a:pt x="246" y="97"/>
                    <a:pt x="248" y="126"/>
                  </a:cubicBezTo>
                  <a:close/>
                  <a:moveTo>
                    <a:pt x="218" y="35"/>
                  </a:moveTo>
                  <a:cubicBezTo>
                    <a:pt x="196" y="14"/>
                    <a:pt x="167" y="2"/>
                    <a:pt x="135" y="0"/>
                  </a:cubicBezTo>
                  <a:cubicBezTo>
                    <a:pt x="135" y="13"/>
                    <a:pt x="135" y="13"/>
                    <a:pt x="135" y="13"/>
                  </a:cubicBezTo>
                  <a:cubicBezTo>
                    <a:pt x="164" y="14"/>
                    <a:pt x="190" y="26"/>
                    <a:pt x="209" y="44"/>
                  </a:cubicBezTo>
                  <a:lnTo>
                    <a:pt x="218" y="35"/>
                  </a:lnTo>
                  <a:close/>
                  <a:moveTo>
                    <a:pt x="135" y="248"/>
                  </a:moveTo>
                  <a:cubicBezTo>
                    <a:pt x="135" y="261"/>
                    <a:pt x="135" y="261"/>
                    <a:pt x="135" y="261"/>
                  </a:cubicBezTo>
                  <a:cubicBezTo>
                    <a:pt x="167" y="260"/>
                    <a:pt x="196" y="247"/>
                    <a:pt x="218" y="226"/>
                  </a:cubicBezTo>
                  <a:cubicBezTo>
                    <a:pt x="209" y="217"/>
                    <a:pt x="209" y="217"/>
                    <a:pt x="209" y="217"/>
                  </a:cubicBezTo>
                  <a:cubicBezTo>
                    <a:pt x="190" y="236"/>
                    <a:pt x="164" y="247"/>
                    <a:pt x="135" y="248"/>
                  </a:cubicBezTo>
                  <a:close/>
                  <a:moveTo>
                    <a:pt x="130" y="238"/>
                  </a:moveTo>
                  <a:cubicBezTo>
                    <a:pt x="71" y="238"/>
                    <a:pt x="23" y="190"/>
                    <a:pt x="23" y="131"/>
                  </a:cubicBezTo>
                  <a:cubicBezTo>
                    <a:pt x="23" y="71"/>
                    <a:pt x="71" y="23"/>
                    <a:pt x="130" y="23"/>
                  </a:cubicBezTo>
                  <a:cubicBezTo>
                    <a:pt x="189" y="23"/>
                    <a:pt x="238" y="71"/>
                    <a:pt x="238" y="131"/>
                  </a:cubicBezTo>
                  <a:cubicBezTo>
                    <a:pt x="238" y="190"/>
                    <a:pt x="189" y="238"/>
                    <a:pt x="130" y="238"/>
                  </a:cubicBezTo>
                  <a:close/>
                  <a:moveTo>
                    <a:pt x="88" y="146"/>
                  </a:moveTo>
                  <a:cubicBezTo>
                    <a:pt x="65" y="146"/>
                    <a:pt x="65" y="146"/>
                    <a:pt x="65" y="146"/>
                  </a:cubicBezTo>
                  <a:cubicBezTo>
                    <a:pt x="65" y="146"/>
                    <a:pt x="65" y="146"/>
                    <a:pt x="65" y="146"/>
                  </a:cubicBezTo>
                  <a:cubicBezTo>
                    <a:pt x="71" y="141"/>
                    <a:pt x="71" y="141"/>
                    <a:pt x="71" y="141"/>
                  </a:cubicBezTo>
                  <a:cubicBezTo>
                    <a:pt x="79" y="134"/>
                    <a:pt x="86" y="126"/>
                    <a:pt x="86" y="116"/>
                  </a:cubicBezTo>
                  <a:cubicBezTo>
                    <a:pt x="86" y="105"/>
                    <a:pt x="79" y="97"/>
                    <a:pt x="66" y="97"/>
                  </a:cubicBezTo>
                  <a:cubicBezTo>
                    <a:pt x="58" y="97"/>
                    <a:pt x="51" y="100"/>
                    <a:pt x="46" y="103"/>
                  </a:cubicBezTo>
                  <a:cubicBezTo>
                    <a:pt x="50" y="113"/>
                    <a:pt x="50" y="113"/>
                    <a:pt x="50" y="113"/>
                  </a:cubicBezTo>
                  <a:cubicBezTo>
                    <a:pt x="53" y="111"/>
                    <a:pt x="58" y="108"/>
                    <a:pt x="63" y="108"/>
                  </a:cubicBezTo>
                  <a:cubicBezTo>
                    <a:pt x="70" y="108"/>
                    <a:pt x="73" y="112"/>
                    <a:pt x="73" y="117"/>
                  </a:cubicBezTo>
                  <a:cubicBezTo>
                    <a:pt x="72" y="124"/>
                    <a:pt x="66" y="131"/>
                    <a:pt x="53" y="142"/>
                  </a:cubicBezTo>
                  <a:cubicBezTo>
                    <a:pt x="46" y="149"/>
                    <a:pt x="46" y="149"/>
                    <a:pt x="46" y="149"/>
                  </a:cubicBezTo>
                  <a:cubicBezTo>
                    <a:pt x="46" y="157"/>
                    <a:pt x="46" y="157"/>
                    <a:pt x="46" y="157"/>
                  </a:cubicBezTo>
                  <a:cubicBezTo>
                    <a:pt x="88" y="157"/>
                    <a:pt x="88" y="157"/>
                    <a:pt x="88" y="157"/>
                  </a:cubicBezTo>
                  <a:lnTo>
                    <a:pt x="88" y="146"/>
                  </a:lnTo>
                  <a:close/>
                  <a:moveTo>
                    <a:pt x="141" y="133"/>
                  </a:moveTo>
                  <a:cubicBezTo>
                    <a:pt x="134" y="133"/>
                    <a:pt x="134" y="133"/>
                    <a:pt x="134" y="133"/>
                  </a:cubicBezTo>
                  <a:cubicBezTo>
                    <a:pt x="134" y="98"/>
                    <a:pt x="134" y="98"/>
                    <a:pt x="134" y="98"/>
                  </a:cubicBezTo>
                  <a:cubicBezTo>
                    <a:pt x="117" y="98"/>
                    <a:pt x="117" y="98"/>
                    <a:pt x="117" y="98"/>
                  </a:cubicBezTo>
                  <a:cubicBezTo>
                    <a:pt x="94" y="134"/>
                    <a:pt x="94" y="134"/>
                    <a:pt x="94" y="134"/>
                  </a:cubicBezTo>
                  <a:cubicBezTo>
                    <a:pt x="94" y="143"/>
                    <a:pt x="94" y="143"/>
                    <a:pt x="94" y="143"/>
                  </a:cubicBezTo>
                  <a:cubicBezTo>
                    <a:pt x="120" y="143"/>
                    <a:pt x="120" y="143"/>
                    <a:pt x="120" y="143"/>
                  </a:cubicBezTo>
                  <a:cubicBezTo>
                    <a:pt x="120" y="157"/>
                    <a:pt x="120" y="157"/>
                    <a:pt x="120" y="157"/>
                  </a:cubicBezTo>
                  <a:cubicBezTo>
                    <a:pt x="134" y="157"/>
                    <a:pt x="134" y="157"/>
                    <a:pt x="134" y="157"/>
                  </a:cubicBezTo>
                  <a:cubicBezTo>
                    <a:pt x="134" y="143"/>
                    <a:pt x="134" y="143"/>
                    <a:pt x="134" y="143"/>
                  </a:cubicBezTo>
                  <a:cubicBezTo>
                    <a:pt x="141" y="143"/>
                    <a:pt x="141" y="143"/>
                    <a:pt x="141" y="143"/>
                  </a:cubicBezTo>
                  <a:lnTo>
                    <a:pt x="141" y="133"/>
                  </a:lnTo>
                  <a:close/>
                  <a:moveTo>
                    <a:pt x="160" y="89"/>
                  </a:moveTo>
                  <a:cubicBezTo>
                    <a:pt x="151" y="89"/>
                    <a:pt x="151" y="89"/>
                    <a:pt x="151" y="89"/>
                  </a:cubicBezTo>
                  <a:cubicBezTo>
                    <a:pt x="151" y="180"/>
                    <a:pt x="151" y="180"/>
                    <a:pt x="151" y="180"/>
                  </a:cubicBezTo>
                  <a:cubicBezTo>
                    <a:pt x="160" y="180"/>
                    <a:pt x="160" y="180"/>
                    <a:pt x="160" y="180"/>
                  </a:cubicBezTo>
                  <a:lnTo>
                    <a:pt x="160" y="89"/>
                  </a:lnTo>
                  <a:close/>
                  <a:moveTo>
                    <a:pt x="190" y="157"/>
                  </a:moveTo>
                  <a:cubicBezTo>
                    <a:pt x="215" y="107"/>
                    <a:pt x="215" y="107"/>
                    <a:pt x="215" y="107"/>
                  </a:cubicBezTo>
                  <a:cubicBezTo>
                    <a:pt x="215" y="98"/>
                    <a:pt x="215" y="98"/>
                    <a:pt x="215" y="98"/>
                  </a:cubicBezTo>
                  <a:cubicBezTo>
                    <a:pt x="173" y="98"/>
                    <a:pt x="173" y="98"/>
                    <a:pt x="173" y="98"/>
                  </a:cubicBezTo>
                  <a:cubicBezTo>
                    <a:pt x="173" y="110"/>
                    <a:pt x="173" y="110"/>
                    <a:pt x="173" y="110"/>
                  </a:cubicBezTo>
                  <a:cubicBezTo>
                    <a:pt x="200" y="110"/>
                    <a:pt x="200" y="110"/>
                    <a:pt x="200" y="110"/>
                  </a:cubicBezTo>
                  <a:cubicBezTo>
                    <a:pt x="200" y="110"/>
                    <a:pt x="200" y="110"/>
                    <a:pt x="200" y="110"/>
                  </a:cubicBezTo>
                  <a:cubicBezTo>
                    <a:pt x="176" y="157"/>
                    <a:pt x="176" y="157"/>
                    <a:pt x="176" y="157"/>
                  </a:cubicBezTo>
                  <a:lnTo>
                    <a:pt x="190" y="157"/>
                  </a:lnTo>
                  <a:close/>
                  <a:moveTo>
                    <a:pt x="217" y="210"/>
                  </a:moveTo>
                  <a:cubicBezTo>
                    <a:pt x="226" y="219"/>
                    <a:pt x="226" y="219"/>
                    <a:pt x="226" y="219"/>
                  </a:cubicBezTo>
                  <a:cubicBezTo>
                    <a:pt x="246" y="197"/>
                    <a:pt x="259" y="168"/>
                    <a:pt x="260" y="136"/>
                  </a:cubicBezTo>
                  <a:cubicBezTo>
                    <a:pt x="248" y="136"/>
                    <a:pt x="248" y="136"/>
                    <a:pt x="248" y="136"/>
                  </a:cubicBezTo>
                  <a:cubicBezTo>
                    <a:pt x="246" y="164"/>
                    <a:pt x="235" y="190"/>
                    <a:pt x="217" y="210"/>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grpSp>
      <p:sp>
        <p:nvSpPr>
          <p:cNvPr id="19" name="椭圆 18"/>
          <p:cNvSpPr/>
          <p:nvPr/>
        </p:nvSpPr>
        <p:spPr>
          <a:xfrm>
            <a:off x="7513779" y="1881160"/>
            <a:ext cx="134969" cy="134969"/>
          </a:xfrm>
          <a:prstGeom prst="ellipse">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2" name="椭圆 21"/>
          <p:cNvSpPr/>
          <p:nvPr/>
        </p:nvSpPr>
        <p:spPr>
          <a:xfrm>
            <a:off x="7607069" y="3020111"/>
            <a:ext cx="134969" cy="134969"/>
          </a:xfrm>
          <a:prstGeom prst="ellipse">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5" name="椭圆 24"/>
          <p:cNvSpPr/>
          <p:nvPr/>
        </p:nvSpPr>
        <p:spPr>
          <a:xfrm>
            <a:off x="4091979" y="1744031"/>
            <a:ext cx="134969" cy="134969"/>
          </a:xfrm>
          <a:prstGeom prst="ellipse">
            <a:avLst/>
          </a:pr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28" name="椭圆 27"/>
          <p:cNvSpPr/>
          <p:nvPr/>
        </p:nvSpPr>
        <p:spPr>
          <a:xfrm>
            <a:off x="4117206" y="3054393"/>
            <a:ext cx="134969" cy="13496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文本框 5"/>
          <p:cNvSpPr txBox="1"/>
          <p:nvPr/>
        </p:nvSpPr>
        <p:spPr>
          <a:xfrm>
            <a:off x="619881" y="126327"/>
            <a:ext cx="1667244" cy="507703"/>
          </a:xfrm>
          <a:prstGeom prst="rect">
            <a:avLst/>
          </a:prstGeom>
          <a:noFill/>
        </p:spPr>
        <p:txBody>
          <a:bodyPr wrap="square" rtlCol="0">
            <a:spAutoFit/>
          </a:bodyPr>
          <a:lstStyle/>
          <a:p>
            <a:pPr algn="ctr"/>
            <a:r>
              <a:rPr lang="zh-CN" altLang="en-US" sz="2699" dirty="0">
                <a:solidFill>
                  <a:schemeClr val="accent1">
                    <a:lumMod val="50000"/>
                  </a:schemeClr>
                </a:solidFill>
                <a:latin typeface="微软雅黑" pitchFamily="34" charset="-122"/>
                <a:ea typeface="微软雅黑" pitchFamily="34" charset="-122"/>
              </a:rPr>
              <a:t>企业理念</a:t>
            </a:r>
          </a:p>
        </p:txBody>
      </p:sp>
      <p:sp>
        <p:nvSpPr>
          <p:cNvPr id="33" name="TextBox 32"/>
          <p:cNvSpPr txBox="1"/>
          <p:nvPr/>
        </p:nvSpPr>
        <p:spPr>
          <a:xfrm>
            <a:off x="2240232" y="280195"/>
            <a:ext cx="1805659" cy="276999"/>
          </a:xfrm>
          <a:prstGeom prst="rect">
            <a:avLst/>
          </a:prstGeom>
          <a:noFill/>
        </p:spPr>
        <p:txBody>
          <a:bodyPr wrap="square" rtlCol="0">
            <a:spAutoFit/>
          </a:bodyPr>
          <a:lstStyle/>
          <a:p>
            <a:r>
              <a:rPr lang="en-US" altLang="zh-CN" sz="1200" dirty="0"/>
              <a:t>Enterprise idea</a:t>
            </a:r>
          </a:p>
        </p:txBody>
      </p:sp>
      <p:grpSp>
        <p:nvGrpSpPr>
          <p:cNvPr id="21" name="组合 20"/>
          <p:cNvGrpSpPr/>
          <p:nvPr/>
        </p:nvGrpSpPr>
        <p:grpSpPr>
          <a:xfrm>
            <a:off x="1654" y="173838"/>
            <a:ext cx="569212" cy="519945"/>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grpSp>
        <p:nvGrpSpPr>
          <p:cNvPr id="41" name="组合 40"/>
          <p:cNvGrpSpPr/>
          <p:nvPr/>
        </p:nvGrpSpPr>
        <p:grpSpPr>
          <a:xfrm>
            <a:off x="3972839" y="1971094"/>
            <a:ext cx="1548810" cy="710204"/>
            <a:chOff x="929105" y="4234076"/>
            <a:chExt cx="2065558" cy="947159"/>
          </a:xfrm>
        </p:grpSpPr>
        <p:sp>
          <p:nvSpPr>
            <p:cNvPr id="42" name="文本框 5"/>
            <p:cNvSpPr txBox="1"/>
            <p:nvPr/>
          </p:nvSpPr>
          <p:spPr>
            <a:xfrm>
              <a:off x="929105" y="4234076"/>
              <a:ext cx="1512639" cy="615526"/>
            </a:xfrm>
            <a:prstGeom prst="rect">
              <a:avLst/>
            </a:prstGeom>
            <a:noFill/>
          </p:spPr>
          <p:txBody>
            <a:bodyPr wrap="square" rtlCol="0">
              <a:spAutoFit/>
            </a:bodyPr>
            <a:lstStyle/>
            <a:p>
              <a:pPr algn="ctr"/>
              <a:r>
                <a:rPr lang="zh-CN" altLang="en-US" sz="2399" dirty="0">
                  <a:solidFill>
                    <a:srgbClr val="0099CC"/>
                  </a:solidFill>
                  <a:effectLst>
                    <a:innerShdw blurRad="63500" dist="38100" dir="13500000">
                      <a:prstClr val="black">
                        <a:alpha val="50000"/>
                      </a:prstClr>
                    </a:innerShdw>
                  </a:effectLst>
                  <a:latin typeface="微软雅黑" pitchFamily="34" charset="-122"/>
                  <a:ea typeface="微软雅黑" pitchFamily="34" charset="-122"/>
                </a:rPr>
                <a:t>远见力</a:t>
              </a:r>
            </a:p>
          </p:txBody>
        </p:sp>
        <p:sp>
          <p:nvSpPr>
            <p:cNvPr id="43" name="TextBox 42"/>
            <p:cNvSpPr txBox="1"/>
            <p:nvPr/>
          </p:nvSpPr>
          <p:spPr>
            <a:xfrm>
              <a:off x="1016735" y="4734855"/>
              <a:ext cx="1977928" cy="446380"/>
            </a:xfrm>
            <a:prstGeom prst="rect">
              <a:avLst/>
            </a:prstGeom>
            <a:noFill/>
          </p:spPr>
          <p:txBody>
            <a:bodyPr wrap="square" rtlCol="0">
              <a:spAutoFit/>
            </a:bodyPr>
            <a:lstStyle/>
            <a:p>
              <a:pPr>
                <a:lnSpc>
                  <a:spcPct val="150000"/>
                </a:lnSpc>
              </a:pPr>
              <a:r>
                <a:rPr lang="zh-CN" altLang="zh-CN" dirty="0">
                  <a:solidFill>
                    <a:schemeClr val="tx1">
                      <a:lumMod val="65000"/>
                      <a:lumOff val="35000"/>
                    </a:schemeClr>
                  </a:solidFill>
                  <a:latin typeface="微软雅黑" pitchFamily="34" charset="-122"/>
                  <a:ea typeface="微软雅黑" pitchFamily="34" charset="-122"/>
                </a:rPr>
                <a:t>完成年底计划</a:t>
              </a:r>
              <a:r>
                <a:rPr lang="en-US" altLang="zh-CN" dirty="0">
                  <a:solidFill>
                    <a:schemeClr val="tx1">
                      <a:lumMod val="65000"/>
                      <a:lumOff val="35000"/>
                    </a:schemeClr>
                  </a:solidFill>
                  <a:latin typeface="微软雅黑" pitchFamily="34" charset="-122"/>
                  <a:ea typeface="微软雅黑" pitchFamily="34" charset="-122"/>
                </a:rPr>
                <a:t>65%</a:t>
              </a: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44" name="组合 43"/>
          <p:cNvGrpSpPr/>
          <p:nvPr/>
        </p:nvGrpSpPr>
        <p:grpSpPr>
          <a:xfrm>
            <a:off x="7445215" y="2054229"/>
            <a:ext cx="1298365" cy="669805"/>
            <a:chOff x="3580735" y="3336836"/>
            <a:chExt cx="1731554" cy="893281"/>
          </a:xfrm>
        </p:grpSpPr>
        <p:sp>
          <p:nvSpPr>
            <p:cNvPr id="45" name="文本框 5"/>
            <p:cNvSpPr txBox="1"/>
            <p:nvPr/>
          </p:nvSpPr>
          <p:spPr>
            <a:xfrm>
              <a:off x="3580735" y="3336836"/>
              <a:ext cx="1598204" cy="61552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2399" dirty="0">
                  <a:solidFill>
                    <a:srgbClr val="FF6600"/>
                  </a:solidFill>
                </a:rPr>
                <a:t>决策力</a:t>
              </a:r>
              <a:endParaRPr lang="zh-CN" altLang="zh-CN" sz="2399" dirty="0">
                <a:solidFill>
                  <a:srgbClr val="FF6600"/>
                </a:solidFill>
              </a:endParaRPr>
            </a:p>
          </p:txBody>
        </p:sp>
        <p:sp>
          <p:nvSpPr>
            <p:cNvPr id="46" name="TextBox 45"/>
            <p:cNvSpPr txBox="1"/>
            <p:nvPr/>
          </p:nvSpPr>
          <p:spPr>
            <a:xfrm>
              <a:off x="3605021" y="3783737"/>
              <a:ext cx="1707268" cy="446380"/>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r>
                <a:rPr lang="zh-CN" altLang="zh-CN" sz="1050" dirty="0"/>
                <a:t>销售额突破</a:t>
              </a:r>
              <a:r>
                <a:rPr lang="en-US" altLang="zh-CN" sz="1050" dirty="0"/>
                <a:t>500</a:t>
              </a:r>
              <a:r>
                <a:rPr lang="zh-CN" altLang="zh-CN" sz="1050" dirty="0"/>
                <a:t>万 </a:t>
              </a:r>
              <a:endParaRPr lang="zh-CN" altLang="en-US" sz="1050" dirty="0"/>
            </a:p>
          </p:txBody>
        </p:sp>
      </p:grpSp>
      <p:grpSp>
        <p:nvGrpSpPr>
          <p:cNvPr id="47" name="组合 46"/>
          <p:cNvGrpSpPr/>
          <p:nvPr/>
        </p:nvGrpSpPr>
        <p:grpSpPr>
          <a:xfrm>
            <a:off x="3870169" y="3256528"/>
            <a:ext cx="1342942" cy="627782"/>
            <a:chOff x="5302543" y="5102364"/>
            <a:chExt cx="1791004" cy="837237"/>
          </a:xfrm>
        </p:grpSpPr>
        <p:sp>
          <p:nvSpPr>
            <p:cNvPr id="48" name="文本框 5"/>
            <p:cNvSpPr txBox="1"/>
            <p:nvPr/>
          </p:nvSpPr>
          <p:spPr>
            <a:xfrm>
              <a:off x="5515903" y="5102364"/>
              <a:ext cx="1513769" cy="61552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2399" dirty="0">
                  <a:solidFill>
                    <a:srgbClr val="00B050"/>
                  </a:solidFill>
                </a:rPr>
                <a:t>执行力</a:t>
              </a:r>
            </a:p>
          </p:txBody>
        </p:sp>
        <p:sp>
          <p:nvSpPr>
            <p:cNvPr id="49" name="TextBox 48"/>
            <p:cNvSpPr txBox="1"/>
            <p:nvPr/>
          </p:nvSpPr>
          <p:spPr>
            <a:xfrm>
              <a:off x="5302543" y="5600968"/>
              <a:ext cx="1791004" cy="338633"/>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zh-CN" sz="1050" dirty="0"/>
                <a:t>完成了</a:t>
              </a:r>
              <a:r>
                <a:rPr lang="en-US" altLang="zh-CN" sz="1050" dirty="0"/>
                <a:t>3</a:t>
              </a:r>
              <a:r>
                <a:rPr lang="zh-CN" altLang="zh-CN" sz="1050" dirty="0"/>
                <a:t>件大事</a:t>
              </a:r>
              <a:endParaRPr lang="zh-CN" altLang="en-US" sz="1050" dirty="0"/>
            </a:p>
          </p:txBody>
        </p:sp>
      </p:grpSp>
      <p:grpSp>
        <p:nvGrpSpPr>
          <p:cNvPr id="50" name="组合 49"/>
          <p:cNvGrpSpPr/>
          <p:nvPr/>
        </p:nvGrpSpPr>
        <p:grpSpPr>
          <a:xfrm>
            <a:off x="7503049" y="3174431"/>
            <a:ext cx="1311952" cy="677520"/>
            <a:chOff x="7296289" y="4666124"/>
            <a:chExt cx="1749674" cy="903570"/>
          </a:xfrm>
        </p:grpSpPr>
        <p:sp>
          <p:nvSpPr>
            <p:cNvPr id="51" name="文本框 5"/>
            <p:cNvSpPr txBox="1"/>
            <p:nvPr/>
          </p:nvSpPr>
          <p:spPr>
            <a:xfrm>
              <a:off x="7296289" y="4666124"/>
              <a:ext cx="1749674" cy="61552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2399" dirty="0">
                  <a:solidFill>
                    <a:srgbClr val="FFC000"/>
                  </a:solidFill>
                </a:rPr>
                <a:t>创新力</a:t>
              </a:r>
            </a:p>
          </p:txBody>
        </p:sp>
        <p:sp>
          <p:nvSpPr>
            <p:cNvPr id="52" name="TextBox 51"/>
            <p:cNvSpPr txBox="1"/>
            <p:nvPr/>
          </p:nvSpPr>
          <p:spPr>
            <a:xfrm>
              <a:off x="7325622" y="5123314"/>
              <a:ext cx="1625091" cy="446380"/>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r>
                <a:rPr lang="zh-CN" altLang="zh-CN" sz="1050" dirty="0"/>
                <a:t>首次获得某某奖</a:t>
              </a:r>
              <a:endParaRPr lang="zh-CN" altLang="en-US" sz="1050" dirty="0"/>
            </a:p>
          </p:txBody>
        </p:sp>
      </p:grpSp>
      <p:sp>
        <p:nvSpPr>
          <p:cNvPr id="54" name="Freeform 512"/>
          <p:cNvSpPr>
            <a:spLocks/>
          </p:cNvSpPr>
          <p:nvPr/>
        </p:nvSpPr>
        <p:spPr bwMode="auto">
          <a:xfrm>
            <a:off x="708658" y="1849681"/>
            <a:ext cx="126177" cy="24997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rgbClr val="3399FF"/>
              </a:solidFill>
            </a:endParaRPr>
          </a:p>
        </p:txBody>
      </p:sp>
      <p:sp>
        <p:nvSpPr>
          <p:cNvPr id="55" name="TextBox 54"/>
          <p:cNvSpPr txBox="1"/>
          <p:nvPr/>
        </p:nvSpPr>
        <p:spPr>
          <a:xfrm>
            <a:off x="873027" y="1778747"/>
            <a:ext cx="2127432" cy="415370"/>
          </a:xfrm>
          <a:prstGeom prst="rect">
            <a:avLst/>
          </a:prstGeom>
          <a:noFill/>
        </p:spPr>
        <p:txBody>
          <a:bodyPr wrap="square" rtlCol="0">
            <a:spAutoFit/>
          </a:bodyPr>
          <a:lstStyle/>
          <a:p>
            <a:r>
              <a:rPr lang="zh-CN" altLang="en-US" sz="2099" dirty="0">
                <a:solidFill>
                  <a:schemeClr val="tx1">
                    <a:lumMod val="65000"/>
                    <a:lumOff val="35000"/>
                  </a:schemeClr>
                </a:solidFill>
                <a:latin typeface="微软雅黑" pitchFamily="34" charset="-122"/>
                <a:ea typeface="微软雅黑" pitchFamily="34" charset="-122"/>
              </a:rPr>
              <a:t>企业理念</a:t>
            </a:r>
            <a:r>
              <a:rPr lang="zh-CN" altLang="zh-CN" sz="2099" dirty="0">
                <a:solidFill>
                  <a:schemeClr val="tx1">
                    <a:lumMod val="65000"/>
                    <a:lumOff val="35000"/>
                  </a:schemeClr>
                </a:solidFill>
                <a:latin typeface="微软雅黑" pitchFamily="34" charset="-122"/>
                <a:ea typeface="微软雅黑" pitchFamily="34" charset="-122"/>
              </a:rPr>
              <a:t>概述</a:t>
            </a:r>
          </a:p>
        </p:txBody>
      </p:sp>
      <p:sp>
        <p:nvSpPr>
          <p:cNvPr id="56" name="TextBox 55"/>
          <p:cNvSpPr txBox="1"/>
          <p:nvPr/>
        </p:nvSpPr>
        <p:spPr>
          <a:xfrm>
            <a:off x="881560" y="2270578"/>
            <a:ext cx="2194052" cy="178510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zh-CN" sz="1200" dirty="0"/>
              <a:t>公司自成立以来，以“策略先行，经营致胜，管理为本”的商业推广理念，一步一个脚印发展成为东莞同类企业中经营范围最广、在行业内颇具影响力的企业。</a:t>
            </a:r>
            <a:endParaRPr lang="zh-CN" altLang="en-US" sz="1200" dirty="0"/>
          </a:p>
        </p:txBody>
      </p:sp>
      <p:sp>
        <p:nvSpPr>
          <p:cNvPr id="57" name="TextBox 56"/>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58" name="组合 57"/>
          <p:cNvGrpSpPr/>
          <p:nvPr/>
        </p:nvGrpSpPr>
        <p:grpSpPr>
          <a:xfrm>
            <a:off x="1654" y="691472"/>
            <a:ext cx="9140694" cy="34281"/>
            <a:chOff x="0" y="532828"/>
            <a:chExt cx="759125" cy="568897"/>
          </a:xfrm>
        </p:grpSpPr>
        <p:sp>
          <p:nvSpPr>
            <p:cNvPr id="59" name="矩形 5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0" name="矩形 59"/>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1" name="矩形 60"/>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62" name="矩形 61"/>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23" name="矩形 22"/>
          <p:cNvSpPr/>
          <p:nvPr/>
        </p:nvSpPr>
        <p:spPr>
          <a:xfrm>
            <a:off x="4300240" y="2455765"/>
            <a:ext cx="184731" cy="213456"/>
          </a:xfrm>
          <a:prstGeom prst="rect">
            <a:avLst/>
          </a:prstGeom>
        </p:spPr>
        <p:txBody>
          <a:bodyPr wrap="none">
            <a:spAutoFit/>
          </a:bodyPr>
          <a:lstStyle/>
          <a:p>
            <a:endParaRPr lang="zh-CN" altLang="en-US" sz="787" dirty="0"/>
          </a:p>
        </p:txBody>
      </p:sp>
    </p:spTree>
    <p:extLst>
      <p:ext uri="{BB962C8B-B14F-4D97-AF65-F5344CB8AC3E}">
        <p14:creationId xmlns:p14="http://schemas.microsoft.com/office/powerpoint/2010/main" val="369863838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4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2"/>
                                        </p:tgtEl>
                                        <p:attrNameLst>
                                          <p:attrName>ppt_y</p:attrName>
                                        </p:attrNameLst>
                                      </p:cBhvr>
                                      <p:tavLst>
                                        <p:tav tm="0">
                                          <p:val>
                                            <p:strVal val="#ppt_y"/>
                                          </p:val>
                                        </p:tav>
                                        <p:tav tm="100000">
                                          <p:val>
                                            <p:strVal val="#ppt_y"/>
                                          </p:val>
                                        </p:tav>
                                      </p:tavLst>
                                    </p:anim>
                                    <p:anim calcmode="lin" valueType="num">
                                      <p:cBhvr>
                                        <p:cTn id="13" dur="4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2"/>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385"/>
                                  </p:iterate>
                                  <p:childTnLst>
                                    <p:set>
                                      <p:cBhvr>
                                        <p:cTn id="18" dur="1" fill="hold">
                                          <p:stCondLst>
                                            <p:cond delay="0"/>
                                          </p:stCondLst>
                                        </p:cTn>
                                        <p:tgtEl>
                                          <p:spTgt spid="33"/>
                                        </p:tgtEl>
                                        <p:attrNameLst>
                                          <p:attrName>style.visibility</p:attrName>
                                        </p:attrNameLst>
                                      </p:cBhvr>
                                      <p:to>
                                        <p:strVal val="visible"/>
                                      </p:to>
                                    </p:set>
                                    <p:anim calcmode="lin" valueType="num">
                                      <p:cBhvr>
                                        <p:cTn id="19"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3"/>
                                        </p:tgtEl>
                                        <p:attrNameLst>
                                          <p:attrName>ppt_y</p:attrName>
                                        </p:attrNameLst>
                                      </p:cBhvr>
                                      <p:tavLst>
                                        <p:tav tm="0">
                                          <p:val>
                                            <p:strVal val="#ppt_y"/>
                                          </p:val>
                                        </p:tav>
                                        <p:tav tm="100000">
                                          <p:val>
                                            <p:strVal val="#ppt_y"/>
                                          </p:val>
                                        </p:tav>
                                      </p:tavLst>
                                    </p:anim>
                                    <p:anim calcmode="lin" valueType="num">
                                      <p:cBhvr>
                                        <p:cTn id="21"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3"/>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50"/>
                                        <p:tgtEl>
                                          <p:spTgt spid="54"/>
                                        </p:tgtEl>
                                      </p:cBhvr>
                                    </p:animEffect>
                                  </p:childTnLst>
                                </p:cTn>
                              </p:par>
                            </p:childTnLst>
                          </p:cTn>
                        </p:par>
                        <p:par>
                          <p:cTn id="28" fill="hold">
                            <p:stCondLst>
                              <p:cond delay="19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5"/>
                                        </p:tgtEl>
                                        <p:attrNameLst>
                                          <p:attrName>ppt_y</p:attrName>
                                        </p:attrNameLst>
                                      </p:cBhvr>
                                      <p:tavLst>
                                        <p:tav tm="0">
                                          <p:val>
                                            <p:strVal val="#ppt_y"/>
                                          </p:val>
                                        </p:tav>
                                        <p:tav tm="100000">
                                          <p:val>
                                            <p:strVal val="#ppt_y"/>
                                          </p:val>
                                        </p:tav>
                                      </p:tavLst>
                                    </p:anim>
                                    <p:anim calcmode="lin" valueType="num">
                                      <p:cBhvr>
                                        <p:cTn id="3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5"/>
                                        </p:tgtEl>
                                      </p:cBhvr>
                                    </p:animEffect>
                                  </p:childTnLst>
                                </p:cTn>
                              </p:par>
                            </p:childTnLst>
                          </p:cTn>
                        </p:par>
                        <p:par>
                          <p:cTn id="36" fill="hold">
                            <p:stCondLst>
                              <p:cond delay="27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6"/>
                                        </p:tgtEl>
                                        <p:attrNameLst>
                                          <p:attrName>ppt_y</p:attrName>
                                        </p:attrNameLst>
                                      </p:cBhvr>
                                      <p:tavLst>
                                        <p:tav tm="0">
                                          <p:val>
                                            <p:strVal val="#ppt_y"/>
                                          </p:val>
                                        </p:tav>
                                        <p:tav tm="100000">
                                          <p:val>
                                            <p:strVal val="#ppt_y"/>
                                          </p:val>
                                        </p:tav>
                                      </p:tavLst>
                                    </p:anim>
                                    <p:anim calcmode="lin" valueType="num">
                                      <p:cBhvr>
                                        <p:cTn id="4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6"/>
                                        </p:tgtEl>
                                      </p:cBhvr>
                                    </p:animEffect>
                                  </p:childTnLst>
                                </p:cTn>
                              </p:par>
                            </p:childTnLst>
                          </p:cTn>
                        </p:par>
                        <p:par>
                          <p:cTn id="44" fill="hold">
                            <p:stCondLst>
                              <p:cond delay="6650"/>
                            </p:stCondLst>
                            <p:childTnLst>
                              <p:par>
                                <p:cTn id="45" presetID="31"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750" fill="hold"/>
                                        <p:tgtEl>
                                          <p:spTgt spid="3"/>
                                        </p:tgtEl>
                                        <p:attrNameLst>
                                          <p:attrName>ppt_w</p:attrName>
                                        </p:attrNameLst>
                                      </p:cBhvr>
                                      <p:tavLst>
                                        <p:tav tm="0">
                                          <p:val>
                                            <p:fltVal val="0"/>
                                          </p:val>
                                        </p:tav>
                                        <p:tav tm="100000">
                                          <p:val>
                                            <p:strVal val="#ppt_w"/>
                                          </p:val>
                                        </p:tav>
                                      </p:tavLst>
                                    </p:anim>
                                    <p:anim calcmode="lin" valueType="num">
                                      <p:cBhvr>
                                        <p:cTn id="48" dur="750" fill="hold"/>
                                        <p:tgtEl>
                                          <p:spTgt spid="3"/>
                                        </p:tgtEl>
                                        <p:attrNameLst>
                                          <p:attrName>ppt_h</p:attrName>
                                        </p:attrNameLst>
                                      </p:cBhvr>
                                      <p:tavLst>
                                        <p:tav tm="0">
                                          <p:val>
                                            <p:fltVal val="0"/>
                                          </p:val>
                                        </p:tav>
                                        <p:tav tm="100000">
                                          <p:val>
                                            <p:strVal val="#ppt_h"/>
                                          </p:val>
                                        </p:tav>
                                      </p:tavLst>
                                    </p:anim>
                                    <p:anim calcmode="lin" valueType="num">
                                      <p:cBhvr>
                                        <p:cTn id="49" dur="750" fill="hold"/>
                                        <p:tgtEl>
                                          <p:spTgt spid="3"/>
                                        </p:tgtEl>
                                        <p:attrNameLst>
                                          <p:attrName>style.rotation</p:attrName>
                                        </p:attrNameLst>
                                      </p:cBhvr>
                                      <p:tavLst>
                                        <p:tav tm="0">
                                          <p:val>
                                            <p:fltVal val="90"/>
                                          </p:val>
                                        </p:tav>
                                        <p:tav tm="100000">
                                          <p:val>
                                            <p:fltVal val="0"/>
                                          </p:val>
                                        </p:tav>
                                      </p:tavLst>
                                    </p:anim>
                                    <p:animEffect transition="in" filter="fade">
                                      <p:cBhvr>
                                        <p:cTn id="50" dur="750"/>
                                        <p:tgtEl>
                                          <p:spTgt spid="3"/>
                                        </p:tgtEl>
                                      </p:cBhvr>
                                    </p:animEffect>
                                  </p:childTnLst>
                                </p:cTn>
                              </p:par>
                            </p:childTnLst>
                          </p:cTn>
                        </p:par>
                        <p:par>
                          <p:cTn id="51" fill="hold">
                            <p:stCondLst>
                              <p:cond delay="74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250"/>
                                        <p:tgtEl>
                                          <p:spTgt spid="25"/>
                                        </p:tgtEl>
                                      </p:cBhvr>
                                    </p:animEffect>
                                  </p:childTnLst>
                                </p:cTn>
                              </p:par>
                            </p:childTnLst>
                          </p:cTn>
                        </p:par>
                        <p:par>
                          <p:cTn id="55" fill="hold">
                            <p:stCondLst>
                              <p:cond delay="7650"/>
                            </p:stCondLst>
                            <p:childTnLst>
                              <p:par>
                                <p:cTn id="56" presetID="31" presetClass="entr" presetSubtype="0"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 calcmode="lin" valueType="num">
                                      <p:cBhvr>
                                        <p:cTn id="60" dur="500" fill="hold"/>
                                        <p:tgtEl>
                                          <p:spTgt spid="41"/>
                                        </p:tgtEl>
                                        <p:attrNameLst>
                                          <p:attrName>style.rotation</p:attrName>
                                        </p:attrNameLst>
                                      </p:cBhvr>
                                      <p:tavLst>
                                        <p:tav tm="0">
                                          <p:val>
                                            <p:fltVal val="90"/>
                                          </p:val>
                                        </p:tav>
                                        <p:tav tm="100000">
                                          <p:val>
                                            <p:fltVal val="0"/>
                                          </p:val>
                                        </p:tav>
                                      </p:tavLst>
                                    </p:anim>
                                    <p:animEffect transition="in" filter="fade">
                                      <p:cBhvr>
                                        <p:cTn id="61" dur="500"/>
                                        <p:tgtEl>
                                          <p:spTgt spid="41"/>
                                        </p:tgtEl>
                                      </p:cBhvr>
                                    </p:animEffect>
                                  </p:childTnLst>
                                </p:cTn>
                              </p:par>
                            </p:childTnLst>
                          </p:cTn>
                        </p:par>
                        <p:par>
                          <p:cTn id="62" fill="hold">
                            <p:stCondLst>
                              <p:cond delay="8150"/>
                            </p:stCondLst>
                            <p:childTnLst>
                              <p:par>
                                <p:cTn id="63" presetID="26" presetClass="emph" presetSubtype="0" fill="hold" nodeType="afterEffect">
                                  <p:stCondLst>
                                    <p:cond delay="0"/>
                                  </p:stCondLst>
                                  <p:childTnLst>
                                    <p:animEffect transition="out" filter="fade">
                                      <p:cBhvr>
                                        <p:cTn id="64" dur="500" tmFilter="0, 0; .2, .5; .8, .5; 1, 0"/>
                                        <p:tgtEl>
                                          <p:spTgt spid="41"/>
                                        </p:tgtEl>
                                      </p:cBhvr>
                                    </p:animEffect>
                                    <p:animScale>
                                      <p:cBhvr>
                                        <p:cTn id="65" dur="250" autoRev="1" fill="hold"/>
                                        <p:tgtEl>
                                          <p:spTgt spid="41"/>
                                        </p:tgtEl>
                                      </p:cBhvr>
                                      <p:by x="105000" y="105000"/>
                                    </p:animScale>
                                  </p:childTnLst>
                                </p:cTn>
                              </p:par>
                            </p:childTnLst>
                          </p:cTn>
                        </p:par>
                        <p:par>
                          <p:cTn id="66" fill="hold">
                            <p:stCondLst>
                              <p:cond delay="865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250"/>
                                        <p:tgtEl>
                                          <p:spTgt spid="19"/>
                                        </p:tgtEl>
                                      </p:cBhvr>
                                    </p:animEffect>
                                  </p:childTnLst>
                                </p:cTn>
                              </p:par>
                            </p:childTnLst>
                          </p:cTn>
                        </p:par>
                        <p:par>
                          <p:cTn id="70" fill="hold">
                            <p:stCondLst>
                              <p:cond delay="8900"/>
                            </p:stCondLst>
                            <p:childTnLst>
                              <p:par>
                                <p:cTn id="71" presetID="31" presetClass="entr" presetSubtype="0"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90"/>
                                          </p:val>
                                        </p:tav>
                                        <p:tav tm="100000">
                                          <p:val>
                                            <p:fltVal val="0"/>
                                          </p:val>
                                        </p:tav>
                                      </p:tavLst>
                                    </p:anim>
                                    <p:animEffect transition="in" filter="fade">
                                      <p:cBhvr>
                                        <p:cTn id="76" dur="500"/>
                                        <p:tgtEl>
                                          <p:spTgt spid="44"/>
                                        </p:tgtEl>
                                      </p:cBhvr>
                                    </p:animEffect>
                                  </p:childTnLst>
                                </p:cTn>
                              </p:par>
                            </p:childTnLst>
                          </p:cTn>
                        </p:par>
                        <p:par>
                          <p:cTn id="77" fill="hold">
                            <p:stCondLst>
                              <p:cond delay="9400"/>
                            </p:stCondLst>
                            <p:childTnLst>
                              <p:par>
                                <p:cTn id="78" presetID="26" presetClass="emph" presetSubtype="0" fill="hold" nodeType="afterEffect">
                                  <p:stCondLst>
                                    <p:cond delay="0"/>
                                  </p:stCondLst>
                                  <p:childTnLst>
                                    <p:animEffect transition="out" filter="fade">
                                      <p:cBhvr>
                                        <p:cTn id="79" dur="500" tmFilter="0, 0; .2, .5; .8, .5; 1, 0"/>
                                        <p:tgtEl>
                                          <p:spTgt spid="44"/>
                                        </p:tgtEl>
                                      </p:cBhvr>
                                    </p:animEffect>
                                    <p:animScale>
                                      <p:cBhvr>
                                        <p:cTn id="80" dur="250" autoRev="1" fill="hold"/>
                                        <p:tgtEl>
                                          <p:spTgt spid="44"/>
                                        </p:tgtEl>
                                      </p:cBhvr>
                                      <p:by x="105000" y="105000"/>
                                    </p:animScale>
                                  </p:childTnLst>
                                </p:cTn>
                              </p:par>
                            </p:childTnLst>
                          </p:cTn>
                        </p:par>
                        <p:par>
                          <p:cTn id="81" fill="hold">
                            <p:stCondLst>
                              <p:cond delay="9900"/>
                            </p:stCondLst>
                            <p:childTnLst>
                              <p:par>
                                <p:cTn id="82" presetID="10" presetClass="entr" presetSubtype="0"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250"/>
                                        <p:tgtEl>
                                          <p:spTgt spid="28"/>
                                        </p:tgtEl>
                                      </p:cBhvr>
                                    </p:animEffect>
                                  </p:childTnLst>
                                </p:cTn>
                              </p:par>
                            </p:childTnLst>
                          </p:cTn>
                        </p:par>
                        <p:par>
                          <p:cTn id="85" fill="hold">
                            <p:stCondLst>
                              <p:cond delay="10150"/>
                            </p:stCondLst>
                            <p:childTnLst>
                              <p:par>
                                <p:cTn id="86" presetID="31" presetClass="entr" presetSubtype="0"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 calcmode="lin" valueType="num">
                                      <p:cBhvr>
                                        <p:cTn id="90" dur="500" fill="hold"/>
                                        <p:tgtEl>
                                          <p:spTgt spid="47"/>
                                        </p:tgtEl>
                                        <p:attrNameLst>
                                          <p:attrName>style.rotation</p:attrName>
                                        </p:attrNameLst>
                                      </p:cBhvr>
                                      <p:tavLst>
                                        <p:tav tm="0">
                                          <p:val>
                                            <p:fltVal val="90"/>
                                          </p:val>
                                        </p:tav>
                                        <p:tav tm="100000">
                                          <p:val>
                                            <p:fltVal val="0"/>
                                          </p:val>
                                        </p:tav>
                                      </p:tavLst>
                                    </p:anim>
                                    <p:animEffect transition="in" filter="fade">
                                      <p:cBhvr>
                                        <p:cTn id="91" dur="500"/>
                                        <p:tgtEl>
                                          <p:spTgt spid="47"/>
                                        </p:tgtEl>
                                      </p:cBhvr>
                                    </p:animEffect>
                                  </p:childTnLst>
                                </p:cTn>
                              </p:par>
                            </p:childTnLst>
                          </p:cTn>
                        </p:par>
                        <p:par>
                          <p:cTn id="92" fill="hold">
                            <p:stCondLst>
                              <p:cond delay="10650"/>
                            </p:stCondLst>
                            <p:childTnLst>
                              <p:par>
                                <p:cTn id="93" presetID="26" presetClass="emph" presetSubtype="0" fill="hold" nodeType="afterEffect">
                                  <p:stCondLst>
                                    <p:cond delay="0"/>
                                  </p:stCondLst>
                                  <p:childTnLst>
                                    <p:animEffect transition="out" filter="fade">
                                      <p:cBhvr>
                                        <p:cTn id="94" dur="500" tmFilter="0, 0; .2, .5; .8, .5; 1, 0"/>
                                        <p:tgtEl>
                                          <p:spTgt spid="47"/>
                                        </p:tgtEl>
                                      </p:cBhvr>
                                    </p:animEffect>
                                    <p:animScale>
                                      <p:cBhvr>
                                        <p:cTn id="95" dur="250" autoRev="1" fill="hold"/>
                                        <p:tgtEl>
                                          <p:spTgt spid="47"/>
                                        </p:tgtEl>
                                      </p:cBhvr>
                                      <p:by x="105000" y="105000"/>
                                    </p:animScale>
                                  </p:childTnLst>
                                </p:cTn>
                              </p:par>
                            </p:childTnLst>
                          </p:cTn>
                        </p:par>
                        <p:par>
                          <p:cTn id="96" fill="hold">
                            <p:stCondLst>
                              <p:cond delay="11150"/>
                            </p:stCondLst>
                            <p:childTnLst>
                              <p:par>
                                <p:cTn id="97" presetID="10" presetClass="entr" presetSubtype="0"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250"/>
                                        <p:tgtEl>
                                          <p:spTgt spid="22"/>
                                        </p:tgtEl>
                                      </p:cBhvr>
                                    </p:animEffect>
                                  </p:childTnLst>
                                </p:cTn>
                              </p:par>
                            </p:childTnLst>
                          </p:cTn>
                        </p:par>
                        <p:par>
                          <p:cTn id="100" fill="hold">
                            <p:stCondLst>
                              <p:cond delay="11400"/>
                            </p:stCondLst>
                            <p:childTnLst>
                              <p:par>
                                <p:cTn id="101" presetID="31" presetClass="entr" presetSubtype="0" fill="hold" nodeType="after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500" fill="hold"/>
                                        <p:tgtEl>
                                          <p:spTgt spid="50"/>
                                        </p:tgtEl>
                                        <p:attrNameLst>
                                          <p:attrName>ppt_w</p:attrName>
                                        </p:attrNameLst>
                                      </p:cBhvr>
                                      <p:tavLst>
                                        <p:tav tm="0">
                                          <p:val>
                                            <p:fltVal val="0"/>
                                          </p:val>
                                        </p:tav>
                                        <p:tav tm="100000">
                                          <p:val>
                                            <p:strVal val="#ppt_w"/>
                                          </p:val>
                                        </p:tav>
                                      </p:tavLst>
                                    </p:anim>
                                    <p:anim calcmode="lin" valueType="num">
                                      <p:cBhvr>
                                        <p:cTn id="104" dur="500" fill="hold"/>
                                        <p:tgtEl>
                                          <p:spTgt spid="50"/>
                                        </p:tgtEl>
                                        <p:attrNameLst>
                                          <p:attrName>ppt_h</p:attrName>
                                        </p:attrNameLst>
                                      </p:cBhvr>
                                      <p:tavLst>
                                        <p:tav tm="0">
                                          <p:val>
                                            <p:fltVal val="0"/>
                                          </p:val>
                                        </p:tav>
                                        <p:tav tm="100000">
                                          <p:val>
                                            <p:strVal val="#ppt_h"/>
                                          </p:val>
                                        </p:tav>
                                      </p:tavLst>
                                    </p:anim>
                                    <p:anim calcmode="lin" valueType="num">
                                      <p:cBhvr>
                                        <p:cTn id="105" dur="500" fill="hold"/>
                                        <p:tgtEl>
                                          <p:spTgt spid="50"/>
                                        </p:tgtEl>
                                        <p:attrNameLst>
                                          <p:attrName>style.rotation</p:attrName>
                                        </p:attrNameLst>
                                      </p:cBhvr>
                                      <p:tavLst>
                                        <p:tav tm="0">
                                          <p:val>
                                            <p:fltVal val="90"/>
                                          </p:val>
                                        </p:tav>
                                        <p:tav tm="100000">
                                          <p:val>
                                            <p:fltVal val="0"/>
                                          </p:val>
                                        </p:tav>
                                      </p:tavLst>
                                    </p:anim>
                                    <p:animEffect transition="in" filter="fade">
                                      <p:cBhvr>
                                        <p:cTn id="106" dur="500"/>
                                        <p:tgtEl>
                                          <p:spTgt spid="50"/>
                                        </p:tgtEl>
                                      </p:cBhvr>
                                    </p:animEffect>
                                  </p:childTnLst>
                                </p:cTn>
                              </p:par>
                            </p:childTnLst>
                          </p:cTn>
                        </p:par>
                        <p:par>
                          <p:cTn id="107" fill="hold">
                            <p:stCondLst>
                              <p:cond delay="11900"/>
                            </p:stCondLst>
                            <p:childTnLst>
                              <p:par>
                                <p:cTn id="108" presetID="26" presetClass="emph" presetSubtype="0" fill="hold" nodeType="afterEffect">
                                  <p:stCondLst>
                                    <p:cond delay="0"/>
                                  </p:stCondLst>
                                  <p:childTnLst>
                                    <p:animEffect transition="out" filter="fade">
                                      <p:cBhvr>
                                        <p:cTn id="109" dur="500" tmFilter="0, 0; .2, .5; .8, .5; 1, 0"/>
                                        <p:tgtEl>
                                          <p:spTgt spid="50"/>
                                        </p:tgtEl>
                                      </p:cBhvr>
                                    </p:animEffect>
                                    <p:animScale>
                                      <p:cBhvr>
                                        <p:cTn id="110" dur="250" autoRev="1" fill="hold"/>
                                        <p:tgtEl>
                                          <p:spTgt spid="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5" grpId="0" animBg="1"/>
      <p:bldP spid="28" grpId="0" animBg="1"/>
      <p:bldP spid="32" grpId="0"/>
      <p:bldP spid="33" grpId="0"/>
      <p:bldP spid="54" grpId="0" animBg="1"/>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4318336" y="1563894"/>
            <a:ext cx="2408269" cy="600036"/>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zh-CN" sz="3299" dirty="0"/>
              <a:t>项目介绍</a:t>
            </a:r>
          </a:p>
        </p:txBody>
      </p:sp>
      <p:sp>
        <p:nvSpPr>
          <p:cNvPr id="100" name="TextBox 99"/>
          <p:cNvSpPr txBox="1"/>
          <p:nvPr/>
        </p:nvSpPr>
        <p:spPr>
          <a:xfrm>
            <a:off x="4670872" y="2212529"/>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项目来源</a:t>
            </a:r>
            <a:endParaRPr lang="zh-CN" altLang="en-US" sz="1500" dirty="0"/>
          </a:p>
        </p:txBody>
      </p:sp>
      <p:sp>
        <p:nvSpPr>
          <p:cNvPr id="101" name="圆角矩形 100"/>
          <p:cNvSpPr/>
          <p:nvPr/>
        </p:nvSpPr>
        <p:spPr bwMode="auto">
          <a:xfrm>
            <a:off x="3443790" y="3641561"/>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2" name="圆角矩形 101"/>
          <p:cNvSpPr/>
          <p:nvPr/>
        </p:nvSpPr>
        <p:spPr bwMode="auto">
          <a:xfrm>
            <a:off x="3283092" y="1231087"/>
            <a:ext cx="642793" cy="642793"/>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3" name="圆角矩形 102"/>
          <p:cNvSpPr/>
          <p:nvPr/>
        </p:nvSpPr>
        <p:spPr bwMode="auto">
          <a:xfrm>
            <a:off x="1408278" y="1659615"/>
            <a:ext cx="535661" cy="535661"/>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4" name="圆角矩形 103"/>
          <p:cNvSpPr/>
          <p:nvPr/>
        </p:nvSpPr>
        <p:spPr bwMode="auto">
          <a:xfrm>
            <a:off x="1943939" y="1070388"/>
            <a:ext cx="482095" cy="48209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5" name="对角圆角矩形 104"/>
          <p:cNvSpPr/>
          <p:nvPr/>
        </p:nvSpPr>
        <p:spPr bwMode="auto">
          <a:xfrm>
            <a:off x="2211770" y="1766747"/>
            <a:ext cx="1339153" cy="1339153"/>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4949" b="1" dirty="0">
              <a:solidFill>
                <a:srgbClr val="C00000"/>
              </a:solidFill>
              <a:effectLst>
                <a:innerShdw blurRad="63500" dist="50800" dir="18900000">
                  <a:prstClr val="black">
                    <a:alpha val="50000"/>
                  </a:prstClr>
                </a:innerShdw>
              </a:effectLst>
              <a:latin typeface="微软雅黑" pitchFamily="34" charset="-122"/>
              <a:ea typeface="微软雅黑" pitchFamily="34" charset="-122"/>
            </a:endParaRPr>
          </a:p>
        </p:txBody>
      </p:sp>
      <p:sp>
        <p:nvSpPr>
          <p:cNvPr id="106" name="圆角矩形 105"/>
          <p:cNvSpPr/>
          <p:nvPr/>
        </p:nvSpPr>
        <p:spPr bwMode="auto">
          <a:xfrm>
            <a:off x="1729675" y="1445351"/>
            <a:ext cx="374963" cy="37496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7" name="圆角矩形 106"/>
          <p:cNvSpPr/>
          <p:nvPr/>
        </p:nvSpPr>
        <p:spPr bwMode="auto">
          <a:xfrm>
            <a:off x="3604488" y="2838069"/>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8" name="圆角矩形 107"/>
          <p:cNvSpPr/>
          <p:nvPr/>
        </p:nvSpPr>
        <p:spPr bwMode="auto">
          <a:xfrm>
            <a:off x="3068827" y="3266598"/>
            <a:ext cx="321397" cy="321397"/>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09" name="圆角矩形 108"/>
          <p:cNvSpPr/>
          <p:nvPr/>
        </p:nvSpPr>
        <p:spPr bwMode="auto">
          <a:xfrm>
            <a:off x="1622543" y="2945202"/>
            <a:ext cx="696359" cy="69635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110" name="圆角矩形 109"/>
          <p:cNvSpPr/>
          <p:nvPr/>
        </p:nvSpPr>
        <p:spPr bwMode="auto">
          <a:xfrm>
            <a:off x="3283092" y="3480863"/>
            <a:ext cx="267831" cy="267831"/>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59386" tIns="29693" rIns="59386" bIns="29693" numCol="1" rtlCol="0" anchor="ctr" anchorCtr="0" compatLnSpc="1">
            <a:prstTxWarp prst="textNoShape">
              <a:avLst/>
            </a:prstTxWarp>
            <a:noAutofit/>
          </a:bodyPr>
          <a:lstStyle/>
          <a:p>
            <a:pPr algn="ctr" defTabSz="601106" fontAlgn="base">
              <a:spcBef>
                <a:spcPct val="0"/>
              </a:spcBef>
              <a:spcAft>
                <a:spcPct val="0"/>
              </a:spcAft>
            </a:pPr>
            <a:endParaRPr lang="zh-CN" altLang="en-US" sz="1800" b="1" dirty="0">
              <a:solidFill>
                <a:schemeClr val="bg1"/>
              </a:solidFill>
              <a:latin typeface="+mj-ea"/>
              <a:ea typeface="+mj-ea"/>
            </a:endParaRPr>
          </a:p>
        </p:txBody>
      </p:sp>
      <p:sp>
        <p:nvSpPr>
          <p:cNvPr id="84" name="文本框 27"/>
          <p:cNvSpPr txBox="1"/>
          <p:nvPr/>
        </p:nvSpPr>
        <p:spPr>
          <a:xfrm>
            <a:off x="2388756" y="1940149"/>
            <a:ext cx="1133644" cy="1015343"/>
          </a:xfrm>
          <a:prstGeom prst="rect">
            <a:avLst/>
          </a:prstGeom>
          <a:noFill/>
        </p:spPr>
        <p:txBody>
          <a:bodyPr wrap="none" rtlCol="0">
            <a:spAutoFit/>
          </a:bodyPr>
          <a:lstStyle/>
          <a:p>
            <a:r>
              <a:rPr lang="en-US" altLang="zh-CN" sz="5998" b="1" dirty="0">
                <a:solidFill>
                  <a:schemeClr val="accent1">
                    <a:lumMod val="50000"/>
                  </a:schemeClr>
                </a:solidFill>
                <a:latin typeface="微软雅黑" pitchFamily="34" charset="-122"/>
                <a:ea typeface="微软雅黑" pitchFamily="34" charset="-122"/>
              </a:rPr>
              <a:t>02</a:t>
            </a:r>
            <a:endParaRPr lang="zh-CN" altLang="en-US" sz="5998" b="1" dirty="0">
              <a:solidFill>
                <a:schemeClr val="accent1">
                  <a:lumMod val="50000"/>
                </a:schemeClr>
              </a:solidFill>
              <a:latin typeface="微软雅黑" pitchFamily="34" charset="-122"/>
              <a:ea typeface="微软雅黑" pitchFamily="34" charset="-122"/>
            </a:endParaRPr>
          </a:p>
        </p:txBody>
      </p:sp>
      <p:sp>
        <p:nvSpPr>
          <p:cNvPr id="16" name="TextBox 15"/>
          <p:cNvSpPr txBox="1"/>
          <p:nvPr/>
        </p:nvSpPr>
        <p:spPr>
          <a:xfrm>
            <a:off x="4670872" y="2540918"/>
            <a:ext cx="1241581" cy="553998"/>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需求分析</a:t>
            </a:r>
            <a:endParaRPr lang="zh-CN" altLang="en-US" sz="1500" dirty="0"/>
          </a:p>
          <a:p>
            <a:endParaRPr lang="zh-CN" altLang="en-US" sz="1500" dirty="0"/>
          </a:p>
        </p:txBody>
      </p:sp>
      <p:sp>
        <p:nvSpPr>
          <p:cNvPr id="17" name="TextBox 16"/>
          <p:cNvSpPr txBox="1"/>
          <p:nvPr/>
        </p:nvSpPr>
        <p:spPr>
          <a:xfrm>
            <a:off x="4670872" y="2847980"/>
            <a:ext cx="1570118"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需要解决问题</a:t>
            </a:r>
            <a:endParaRPr lang="zh-CN" altLang="en-US" sz="1500" dirty="0"/>
          </a:p>
        </p:txBody>
      </p:sp>
      <p:sp>
        <p:nvSpPr>
          <p:cNvPr id="18" name="TextBox 17"/>
          <p:cNvSpPr txBox="1"/>
          <p:nvPr/>
        </p:nvSpPr>
        <p:spPr>
          <a:xfrm>
            <a:off x="4670872" y="3176370"/>
            <a:ext cx="1241581"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行业前景</a:t>
            </a:r>
            <a:endParaRPr lang="zh-CN" altLang="en-US" sz="1500" dirty="0"/>
          </a:p>
        </p:txBody>
      </p:sp>
      <p:sp>
        <p:nvSpPr>
          <p:cNvPr id="19" name="TextBox 18"/>
          <p:cNvSpPr txBox="1"/>
          <p:nvPr/>
        </p:nvSpPr>
        <p:spPr>
          <a:xfrm>
            <a:off x="6202137" y="2212529"/>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竞争对手分析</a:t>
            </a:r>
            <a:endParaRPr lang="zh-CN" altLang="en-US" sz="1500" dirty="0"/>
          </a:p>
        </p:txBody>
      </p:sp>
      <p:sp>
        <p:nvSpPr>
          <p:cNvPr id="20" name="TextBox 19"/>
          <p:cNvSpPr txBox="1"/>
          <p:nvPr/>
        </p:nvSpPr>
        <p:spPr>
          <a:xfrm>
            <a:off x="6202137" y="2540918"/>
            <a:ext cx="1421562"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我们的优势</a:t>
            </a:r>
            <a:endParaRPr lang="zh-CN" altLang="en-US" sz="1500" dirty="0"/>
          </a:p>
        </p:txBody>
      </p:sp>
      <p:sp>
        <p:nvSpPr>
          <p:cNvPr id="21" name="TextBox 20"/>
          <p:cNvSpPr txBox="1"/>
          <p:nvPr/>
        </p:nvSpPr>
        <p:spPr>
          <a:xfrm>
            <a:off x="6202137" y="2847980"/>
            <a:ext cx="1790975" cy="323165"/>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sz="1500" dirty="0"/>
              <a:t>● </a:t>
            </a:r>
            <a:r>
              <a:rPr lang="zh-CN" altLang="zh-CN" sz="1500" dirty="0"/>
              <a:t>可行性分析</a:t>
            </a:r>
            <a:endParaRPr lang="zh-CN" altLang="en-US" sz="1500" dirty="0"/>
          </a:p>
        </p:txBody>
      </p:sp>
    </p:spTree>
    <p:extLst>
      <p:ext uri="{BB962C8B-B14F-4D97-AF65-F5344CB8AC3E}">
        <p14:creationId xmlns:p14="http://schemas.microsoft.com/office/powerpoint/2010/main" val="3551962123"/>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ppt_w</p:attrName>
                                        </p:attrNameLst>
                                      </p:cBhvr>
                                      <p:tavLst>
                                        <p:tav tm="0">
                                          <p:val>
                                            <p:fltVal val="0"/>
                                          </p:val>
                                        </p:tav>
                                        <p:tav tm="100000">
                                          <p:val>
                                            <p:strVal val="#ppt_w"/>
                                          </p:val>
                                        </p:tav>
                                      </p:tavLst>
                                    </p:anim>
                                    <p:anim calcmode="lin" valueType="num">
                                      <p:cBhvr>
                                        <p:cTn id="14" dur="400" fill="hold"/>
                                        <p:tgtEl>
                                          <p:spTgt spid="105"/>
                                        </p:tgtEl>
                                        <p:attrNameLst>
                                          <p:attrName>ppt_h</p:attrName>
                                        </p:attrNameLst>
                                      </p:cBhvr>
                                      <p:tavLst>
                                        <p:tav tm="0">
                                          <p:val>
                                            <p:fltVal val="0"/>
                                          </p:val>
                                        </p:tav>
                                        <p:tav tm="100000">
                                          <p:val>
                                            <p:strVal val="#ppt_h"/>
                                          </p:val>
                                        </p:tav>
                                      </p:tavLst>
                                    </p:anim>
                                    <p:animEffect transition="in" filter="fade">
                                      <p:cBhvr>
                                        <p:cTn id="15" dur="400"/>
                                        <p:tgtEl>
                                          <p:spTgt spid="105"/>
                                        </p:tgtEl>
                                      </p:cBhvr>
                                    </p:animEffect>
                                  </p:childTnLst>
                                </p:cTn>
                              </p:par>
                            </p:childTnLst>
                          </p:cTn>
                        </p:par>
                        <p:par>
                          <p:cTn id="16" fill="hold">
                            <p:stCondLst>
                              <p:cond delay="8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2"/>
                                        </p:tgtEl>
                                        <p:attrNameLst>
                                          <p:attrName>style.visibility</p:attrName>
                                        </p:attrNameLst>
                                      </p:cBhvr>
                                      <p:to>
                                        <p:strVal val="visible"/>
                                      </p:to>
                                    </p:set>
                                    <p:anim calcmode="lin" valueType="num">
                                      <p:cBhvr>
                                        <p:cTn id="24" dur="400" fill="hold"/>
                                        <p:tgtEl>
                                          <p:spTgt spid="102"/>
                                        </p:tgtEl>
                                        <p:attrNameLst>
                                          <p:attrName>ppt_w</p:attrName>
                                        </p:attrNameLst>
                                      </p:cBhvr>
                                      <p:tavLst>
                                        <p:tav tm="0">
                                          <p:val>
                                            <p:fltVal val="0"/>
                                          </p:val>
                                        </p:tav>
                                        <p:tav tm="100000">
                                          <p:val>
                                            <p:strVal val="#ppt_w"/>
                                          </p:val>
                                        </p:tav>
                                      </p:tavLst>
                                    </p:anim>
                                    <p:anim calcmode="lin" valueType="num">
                                      <p:cBhvr>
                                        <p:cTn id="25" dur="400" fill="hold"/>
                                        <p:tgtEl>
                                          <p:spTgt spid="102"/>
                                        </p:tgtEl>
                                        <p:attrNameLst>
                                          <p:attrName>ppt_h</p:attrName>
                                        </p:attrNameLst>
                                      </p:cBhvr>
                                      <p:tavLst>
                                        <p:tav tm="0">
                                          <p:val>
                                            <p:fltVal val="0"/>
                                          </p:val>
                                        </p:tav>
                                        <p:tav tm="100000">
                                          <p:val>
                                            <p:strVal val="#ppt_h"/>
                                          </p:val>
                                        </p:tav>
                                      </p:tavLst>
                                    </p:anim>
                                    <p:animEffect transition="in" filter="fade">
                                      <p:cBhvr>
                                        <p:cTn id="26" dur="400"/>
                                        <p:tgtEl>
                                          <p:spTgt spid="102"/>
                                        </p:tgtEl>
                                      </p:cBhvr>
                                    </p:animEffect>
                                  </p:childTnLst>
                                </p:cTn>
                              </p:par>
                            </p:childTnLst>
                          </p:cTn>
                        </p:par>
                        <p:par>
                          <p:cTn id="27" fill="hold">
                            <p:stCondLst>
                              <p:cond delay="13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84"/>
                                        </p:tgtEl>
                                      </p:cBhvr>
                                    </p:animEffect>
                                    <p:animScale>
                                      <p:cBhvr>
                                        <p:cTn id="30" dur="250" autoRev="1" fill="hold"/>
                                        <p:tgtEl>
                                          <p:spTgt spid="84"/>
                                        </p:tgtEl>
                                      </p:cBhvr>
                                      <p:by x="105000" y="105000"/>
                                    </p:animScale>
                                  </p:childTnLst>
                                </p:cTn>
                              </p:par>
                              <p:par>
                                <p:cTn id="31" presetID="53" presetClass="entr" presetSubtype="16"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250" fill="hold"/>
                                        <p:tgtEl>
                                          <p:spTgt spid="107"/>
                                        </p:tgtEl>
                                        <p:attrNameLst>
                                          <p:attrName>ppt_w</p:attrName>
                                        </p:attrNameLst>
                                      </p:cBhvr>
                                      <p:tavLst>
                                        <p:tav tm="0">
                                          <p:val>
                                            <p:fltVal val="0"/>
                                          </p:val>
                                        </p:tav>
                                        <p:tav tm="100000">
                                          <p:val>
                                            <p:strVal val="#ppt_w"/>
                                          </p:val>
                                        </p:tav>
                                      </p:tavLst>
                                    </p:anim>
                                    <p:anim calcmode="lin" valueType="num">
                                      <p:cBhvr>
                                        <p:cTn id="34" dur="250" fill="hold"/>
                                        <p:tgtEl>
                                          <p:spTgt spid="107"/>
                                        </p:tgtEl>
                                        <p:attrNameLst>
                                          <p:attrName>ppt_h</p:attrName>
                                        </p:attrNameLst>
                                      </p:cBhvr>
                                      <p:tavLst>
                                        <p:tav tm="0">
                                          <p:val>
                                            <p:fltVal val="0"/>
                                          </p:val>
                                        </p:tav>
                                        <p:tav tm="100000">
                                          <p:val>
                                            <p:strVal val="#ppt_h"/>
                                          </p:val>
                                        </p:tav>
                                      </p:tavLst>
                                    </p:anim>
                                    <p:animEffect transition="in" filter="fade">
                                      <p:cBhvr>
                                        <p:cTn id="35" dur="250"/>
                                        <p:tgtEl>
                                          <p:spTgt spid="107"/>
                                        </p:tgtEl>
                                      </p:cBhvr>
                                    </p:animEffect>
                                  </p:childTnLst>
                                </p:cTn>
                              </p:par>
                            </p:childTnLst>
                          </p:cTn>
                        </p:par>
                        <p:par>
                          <p:cTn id="36" fill="hold">
                            <p:stCondLst>
                              <p:cond delay="1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9"/>
                                        </p:tgtEl>
                                        <p:attrNameLst>
                                          <p:attrName>ppt_y</p:attrName>
                                        </p:attrNameLst>
                                      </p:cBhvr>
                                      <p:tavLst>
                                        <p:tav tm="0">
                                          <p:val>
                                            <p:strVal val="#ppt_y"/>
                                          </p:val>
                                        </p:tav>
                                        <p:tav tm="100000">
                                          <p:val>
                                            <p:strVal val="#ppt_y"/>
                                          </p:val>
                                        </p:tav>
                                      </p:tavLst>
                                    </p:anim>
                                    <p:anim calcmode="lin" valueType="num">
                                      <p:cBhvr>
                                        <p:cTn id="41"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9"/>
                                        </p:tgtEl>
                                      </p:cBhvr>
                                    </p:animEffect>
                                  </p:childTnLst>
                                </p:cTn>
                              </p:par>
                            </p:childTnLst>
                          </p:cTn>
                        </p:par>
                        <p:par>
                          <p:cTn id="44" fill="hold">
                            <p:stCondLst>
                              <p:cond delay="24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0"/>
                                        </p:tgtEl>
                                        <p:attrNameLst>
                                          <p:attrName>style.visibility</p:attrName>
                                        </p:attrNameLst>
                                      </p:cBhvr>
                                      <p:to>
                                        <p:strVal val="visible"/>
                                      </p:to>
                                    </p:set>
                                    <p:anim calcmode="lin" valueType="num">
                                      <p:cBhvr>
                                        <p:cTn id="47"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00"/>
                                        </p:tgtEl>
                                        <p:attrNameLst>
                                          <p:attrName>ppt_y</p:attrName>
                                        </p:attrNameLst>
                                      </p:cBhvr>
                                      <p:tavLst>
                                        <p:tav tm="0">
                                          <p:val>
                                            <p:strVal val="#ppt_y"/>
                                          </p:val>
                                        </p:tav>
                                        <p:tav tm="100000">
                                          <p:val>
                                            <p:strVal val="#ppt_y"/>
                                          </p:val>
                                        </p:tav>
                                      </p:tavLst>
                                    </p:anim>
                                    <p:anim calcmode="lin" valueType="num">
                                      <p:cBhvr>
                                        <p:cTn id="49"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00"/>
                                        </p:tgtEl>
                                      </p:cBhvr>
                                    </p:animEffect>
                                  </p:childTnLst>
                                </p:cTn>
                              </p:par>
                            </p:childTnLst>
                          </p:cTn>
                        </p:par>
                        <p:par>
                          <p:cTn id="52" fill="hold">
                            <p:stCondLst>
                              <p:cond delay="28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6"/>
                                        </p:tgtEl>
                                        <p:attrNameLst>
                                          <p:attrName>ppt_y</p:attrName>
                                        </p:attrNameLst>
                                      </p:cBhvr>
                                      <p:tavLst>
                                        <p:tav tm="0">
                                          <p:val>
                                            <p:strVal val="#ppt_y"/>
                                          </p:val>
                                        </p:tav>
                                        <p:tav tm="100000">
                                          <p:val>
                                            <p:strVal val="#ppt_y"/>
                                          </p:val>
                                        </p:tav>
                                      </p:tavLst>
                                    </p:anim>
                                    <p:anim calcmode="lin" valueType="num">
                                      <p:cBhvr>
                                        <p:cTn id="5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6"/>
                                        </p:tgtEl>
                                      </p:cBhvr>
                                    </p:animEffect>
                                  </p:childTnLst>
                                </p:cTn>
                              </p:par>
                            </p:childTnLst>
                          </p:cTn>
                        </p:par>
                        <p:par>
                          <p:cTn id="60" fill="hold">
                            <p:stCondLst>
                              <p:cond delay="31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anim calcmode="lin" valueType="num">
                                      <p:cBhvr>
                                        <p:cTn id="65"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7"/>
                                        </p:tgtEl>
                                      </p:cBhvr>
                                    </p:animEffect>
                                  </p:childTnLst>
                                </p:cTn>
                              </p:par>
                            </p:childTnLst>
                          </p:cTn>
                        </p:par>
                        <p:par>
                          <p:cTn id="68" fill="hold">
                            <p:stCondLst>
                              <p:cond delay="35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8"/>
                                        </p:tgtEl>
                                        <p:attrNameLst>
                                          <p:attrName>style.visibility</p:attrName>
                                        </p:attrNameLst>
                                      </p:cBhvr>
                                      <p:to>
                                        <p:strVal val="visible"/>
                                      </p:to>
                                    </p:set>
                                    <p:anim calcmode="lin" valueType="num">
                                      <p:cBhvr>
                                        <p:cTn id="71"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18"/>
                                        </p:tgtEl>
                                        <p:attrNameLst>
                                          <p:attrName>ppt_y</p:attrName>
                                        </p:attrNameLst>
                                      </p:cBhvr>
                                      <p:tavLst>
                                        <p:tav tm="0">
                                          <p:val>
                                            <p:strVal val="#ppt_y"/>
                                          </p:val>
                                        </p:tav>
                                        <p:tav tm="100000">
                                          <p:val>
                                            <p:strVal val="#ppt_y"/>
                                          </p:val>
                                        </p:tav>
                                      </p:tavLst>
                                    </p:anim>
                                    <p:anim calcmode="lin" valueType="num">
                                      <p:cBhvr>
                                        <p:cTn id="73"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18"/>
                                        </p:tgtEl>
                                      </p:cBhvr>
                                    </p:animEffect>
                                  </p:childTnLst>
                                </p:cTn>
                              </p:par>
                            </p:childTnLst>
                          </p:cTn>
                        </p:par>
                        <p:par>
                          <p:cTn id="76" fill="hold">
                            <p:stCondLst>
                              <p:cond delay="39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calcmode="lin" valueType="num">
                                      <p:cBhvr>
                                        <p:cTn id="79"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0" dur="250" fill="hold"/>
                                        <p:tgtEl>
                                          <p:spTgt spid="19"/>
                                        </p:tgtEl>
                                        <p:attrNameLst>
                                          <p:attrName>ppt_y</p:attrName>
                                        </p:attrNameLst>
                                      </p:cBhvr>
                                      <p:tavLst>
                                        <p:tav tm="0">
                                          <p:val>
                                            <p:strVal val="#ppt_y"/>
                                          </p:val>
                                        </p:tav>
                                        <p:tav tm="100000">
                                          <p:val>
                                            <p:strVal val="#ppt_y"/>
                                          </p:val>
                                        </p:tav>
                                      </p:tavLst>
                                    </p:anim>
                                    <p:anim calcmode="lin" valueType="num">
                                      <p:cBhvr>
                                        <p:cTn id="81"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2"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50" tmFilter="0,0; .5, 1; 1, 1"/>
                                        <p:tgtEl>
                                          <p:spTgt spid="19"/>
                                        </p:tgtEl>
                                      </p:cBhvr>
                                    </p:animEffect>
                                  </p:childTnLst>
                                </p:cTn>
                              </p:par>
                            </p:childTnLst>
                          </p:cTn>
                        </p:par>
                        <p:par>
                          <p:cTn id="84" fill="hold">
                            <p:stCondLst>
                              <p:cond delay="43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250" fill="hold"/>
                                        <p:tgtEl>
                                          <p:spTgt spid="20"/>
                                        </p:tgtEl>
                                        <p:attrNameLst>
                                          <p:attrName>ppt_y</p:attrName>
                                        </p:attrNameLst>
                                      </p:cBhvr>
                                      <p:tavLst>
                                        <p:tav tm="0">
                                          <p:val>
                                            <p:strVal val="#ppt_y"/>
                                          </p:val>
                                        </p:tav>
                                        <p:tav tm="100000">
                                          <p:val>
                                            <p:strVal val="#ppt_y"/>
                                          </p:val>
                                        </p:tav>
                                      </p:tavLst>
                                    </p:anim>
                                    <p:anim calcmode="lin" valueType="num">
                                      <p:cBhvr>
                                        <p:cTn id="89"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250" tmFilter="0,0; .5, 1; 1, 1"/>
                                        <p:tgtEl>
                                          <p:spTgt spid="20"/>
                                        </p:tgtEl>
                                      </p:cBhvr>
                                    </p:animEffect>
                                  </p:childTnLst>
                                </p:cTn>
                              </p:par>
                            </p:childTnLst>
                          </p:cTn>
                        </p:par>
                        <p:par>
                          <p:cTn id="92" fill="hold">
                            <p:stCondLst>
                              <p:cond delay="4675"/>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6" dur="250" fill="hold"/>
                                        <p:tgtEl>
                                          <p:spTgt spid="21"/>
                                        </p:tgtEl>
                                        <p:attrNameLst>
                                          <p:attrName>ppt_y</p:attrName>
                                        </p:attrNameLst>
                                      </p:cBhvr>
                                      <p:tavLst>
                                        <p:tav tm="0">
                                          <p:val>
                                            <p:strVal val="#ppt_y"/>
                                          </p:val>
                                        </p:tav>
                                        <p:tav tm="100000">
                                          <p:val>
                                            <p:strVal val="#ppt_y"/>
                                          </p:val>
                                        </p:tav>
                                      </p:tavLst>
                                    </p:anim>
                                    <p:anim calcmode="lin" valueType="num">
                                      <p:cBhvr>
                                        <p:cTn id="97"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8"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250" tmFilter="0,0; .5, 1; 1, 1"/>
                                        <p:tgtEl>
                                          <p:spTgt spid="2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01"/>
                                        </p:tgtEl>
                                        <p:attrNameLst>
                                          <p:attrName>style.visibility</p:attrName>
                                        </p:attrNameLst>
                                      </p:cBhvr>
                                      <p:to>
                                        <p:strVal val="visible"/>
                                      </p:to>
                                    </p:set>
                                    <p:anim calcmode="lin" valueType="num">
                                      <p:cBhvr>
                                        <p:cTn id="102" dur="400" fill="hold"/>
                                        <p:tgtEl>
                                          <p:spTgt spid="101"/>
                                        </p:tgtEl>
                                        <p:attrNameLst>
                                          <p:attrName>ppt_w</p:attrName>
                                        </p:attrNameLst>
                                      </p:cBhvr>
                                      <p:tavLst>
                                        <p:tav tm="0">
                                          <p:val>
                                            <p:fltVal val="0"/>
                                          </p:val>
                                        </p:tav>
                                        <p:tav tm="100000">
                                          <p:val>
                                            <p:strVal val="#ppt_w"/>
                                          </p:val>
                                        </p:tav>
                                      </p:tavLst>
                                    </p:anim>
                                    <p:anim calcmode="lin" valueType="num">
                                      <p:cBhvr>
                                        <p:cTn id="103" dur="400" fill="hold"/>
                                        <p:tgtEl>
                                          <p:spTgt spid="101"/>
                                        </p:tgtEl>
                                        <p:attrNameLst>
                                          <p:attrName>ppt_h</p:attrName>
                                        </p:attrNameLst>
                                      </p:cBhvr>
                                      <p:tavLst>
                                        <p:tav tm="0">
                                          <p:val>
                                            <p:fltVal val="0"/>
                                          </p:val>
                                        </p:tav>
                                        <p:tav tm="100000">
                                          <p:val>
                                            <p:strVal val="#ppt_h"/>
                                          </p:val>
                                        </p:tav>
                                      </p:tavLst>
                                    </p:anim>
                                    <p:animEffect transition="in" filter="fade">
                                      <p:cBhvr>
                                        <p:cTn id="104" dur="400"/>
                                        <p:tgtEl>
                                          <p:spTgt spid="101"/>
                                        </p:tgtEl>
                                      </p:cBhvr>
                                    </p:animEffect>
                                  </p:childTnLst>
                                </p:cTn>
                              </p:par>
                            </p:childTnLst>
                          </p:cTn>
                        </p:par>
                        <p:par>
                          <p:cTn id="105" fill="hold">
                            <p:stCondLst>
                              <p:cond delay="5075"/>
                            </p:stCondLst>
                            <p:childTnLst>
                              <p:par>
                                <p:cTn id="106" presetID="53" presetClass="entr" presetSubtype="16" fill="hold" grpId="0" nodeType="afterEffect">
                                  <p:stCondLst>
                                    <p:cond delay="0"/>
                                  </p:stCondLst>
                                  <p:childTnLst>
                                    <p:set>
                                      <p:cBhvr>
                                        <p:cTn id="107" dur="1" fill="hold">
                                          <p:stCondLst>
                                            <p:cond delay="0"/>
                                          </p:stCondLst>
                                        </p:cTn>
                                        <p:tgtEl>
                                          <p:spTgt spid="110"/>
                                        </p:tgtEl>
                                        <p:attrNameLst>
                                          <p:attrName>style.visibility</p:attrName>
                                        </p:attrNameLst>
                                      </p:cBhvr>
                                      <p:to>
                                        <p:strVal val="visible"/>
                                      </p:to>
                                    </p:set>
                                    <p:anim calcmode="lin" valueType="num">
                                      <p:cBhvr>
                                        <p:cTn id="108" dur="250" fill="hold"/>
                                        <p:tgtEl>
                                          <p:spTgt spid="110"/>
                                        </p:tgtEl>
                                        <p:attrNameLst>
                                          <p:attrName>ppt_w</p:attrName>
                                        </p:attrNameLst>
                                      </p:cBhvr>
                                      <p:tavLst>
                                        <p:tav tm="0">
                                          <p:val>
                                            <p:fltVal val="0"/>
                                          </p:val>
                                        </p:tav>
                                        <p:tav tm="100000">
                                          <p:val>
                                            <p:strVal val="#ppt_w"/>
                                          </p:val>
                                        </p:tav>
                                      </p:tavLst>
                                    </p:anim>
                                    <p:anim calcmode="lin" valueType="num">
                                      <p:cBhvr>
                                        <p:cTn id="109" dur="250" fill="hold"/>
                                        <p:tgtEl>
                                          <p:spTgt spid="110"/>
                                        </p:tgtEl>
                                        <p:attrNameLst>
                                          <p:attrName>ppt_h</p:attrName>
                                        </p:attrNameLst>
                                      </p:cBhvr>
                                      <p:tavLst>
                                        <p:tav tm="0">
                                          <p:val>
                                            <p:fltVal val="0"/>
                                          </p:val>
                                        </p:tav>
                                        <p:tav tm="100000">
                                          <p:val>
                                            <p:strVal val="#ppt_h"/>
                                          </p:val>
                                        </p:tav>
                                      </p:tavLst>
                                    </p:anim>
                                    <p:animEffect transition="in" filter="fade">
                                      <p:cBhvr>
                                        <p:cTn id="110" dur="250"/>
                                        <p:tgtEl>
                                          <p:spTgt spid="110"/>
                                        </p:tgtEl>
                                      </p:cBhvr>
                                    </p:animEffect>
                                  </p:childTnLst>
                                </p:cTn>
                              </p:par>
                            </p:childTnLst>
                          </p:cTn>
                        </p:par>
                        <p:par>
                          <p:cTn id="111" fill="hold">
                            <p:stCondLst>
                              <p:cond delay="5325"/>
                            </p:stCondLst>
                            <p:childTnLst>
                              <p:par>
                                <p:cTn id="112" presetID="53" presetClass="entr" presetSubtype="16" fill="hold" grpId="0" nodeType="afterEffect">
                                  <p:stCondLst>
                                    <p:cond delay="0"/>
                                  </p:stCondLst>
                                  <p:childTnLst>
                                    <p:set>
                                      <p:cBhvr>
                                        <p:cTn id="113" dur="1" fill="hold">
                                          <p:stCondLst>
                                            <p:cond delay="0"/>
                                          </p:stCondLst>
                                        </p:cTn>
                                        <p:tgtEl>
                                          <p:spTgt spid="104"/>
                                        </p:tgtEl>
                                        <p:attrNameLst>
                                          <p:attrName>style.visibility</p:attrName>
                                        </p:attrNameLst>
                                      </p:cBhvr>
                                      <p:to>
                                        <p:strVal val="visible"/>
                                      </p:to>
                                    </p:set>
                                    <p:anim calcmode="lin" valueType="num">
                                      <p:cBhvr>
                                        <p:cTn id="114" dur="400" fill="hold"/>
                                        <p:tgtEl>
                                          <p:spTgt spid="104"/>
                                        </p:tgtEl>
                                        <p:attrNameLst>
                                          <p:attrName>ppt_w</p:attrName>
                                        </p:attrNameLst>
                                      </p:cBhvr>
                                      <p:tavLst>
                                        <p:tav tm="0">
                                          <p:val>
                                            <p:fltVal val="0"/>
                                          </p:val>
                                        </p:tav>
                                        <p:tav tm="100000">
                                          <p:val>
                                            <p:strVal val="#ppt_w"/>
                                          </p:val>
                                        </p:tav>
                                      </p:tavLst>
                                    </p:anim>
                                    <p:anim calcmode="lin" valueType="num">
                                      <p:cBhvr>
                                        <p:cTn id="115" dur="400" fill="hold"/>
                                        <p:tgtEl>
                                          <p:spTgt spid="104"/>
                                        </p:tgtEl>
                                        <p:attrNameLst>
                                          <p:attrName>ppt_h</p:attrName>
                                        </p:attrNameLst>
                                      </p:cBhvr>
                                      <p:tavLst>
                                        <p:tav tm="0">
                                          <p:val>
                                            <p:fltVal val="0"/>
                                          </p:val>
                                        </p:tav>
                                        <p:tav tm="100000">
                                          <p:val>
                                            <p:strVal val="#ppt_h"/>
                                          </p:val>
                                        </p:tav>
                                      </p:tavLst>
                                    </p:anim>
                                    <p:animEffect transition="in" filter="fade">
                                      <p:cBhvr>
                                        <p:cTn id="116" dur="400"/>
                                        <p:tgtEl>
                                          <p:spTgt spid="104"/>
                                        </p:tgtEl>
                                      </p:cBhvr>
                                    </p:animEffect>
                                  </p:childTnLst>
                                </p:cTn>
                              </p:par>
                            </p:childTnLst>
                          </p:cTn>
                        </p:par>
                        <p:par>
                          <p:cTn id="117" fill="hold">
                            <p:stCondLst>
                              <p:cond delay="5725"/>
                            </p:stCondLst>
                            <p:childTnLst>
                              <p:par>
                                <p:cTn id="118" presetID="53" presetClass="entr" presetSubtype="16" fill="hold" grpId="0" nodeType="afterEffect">
                                  <p:stCondLst>
                                    <p:cond delay="0"/>
                                  </p:stCondLst>
                                  <p:childTnLst>
                                    <p:set>
                                      <p:cBhvr>
                                        <p:cTn id="119" dur="1" fill="hold">
                                          <p:stCondLst>
                                            <p:cond delay="0"/>
                                          </p:stCondLst>
                                        </p:cTn>
                                        <p:tgtEl>
                                          <p:spTgt spid="108"/>
                                        </p:tgtEl>
                                        <p:attrNameLst>
                                          <p:attrName>style.visibility</p:attrName>
                                        </p:attrNameLst>
                                      </p:cBhvr>
                                      <p:to>
                                        <p:strVal val="visible"/>
                                      </p:to>
                                    </p:set>
                                    <p:anim calcmode="lin" valueType="num">
                                      <p:cBhvr>
                                        <p:cTn id="120" dur="250" fill="hold"/>
                                        <p:tgtEl>
                                          <p:spTgt spid="108"/>
                                        </p:tgtEl>
                                        <p:attrNameLst>
                                          <p:attrName>ppt_w</p:attrName>
                                        </p:attrNameLst>
                                      </p:cBhvr>
                                      <p:tavLst>
                                        <p:tav tm="0">
                                          <p:val>
                                            <p:fltVal val="0"/>
                                          </p:val>
                                        </p:tav>
                                        <p:tav tm="100000">
                                          <p:val>
                                            <p:strVal val="#ppt_w"/>
                                          </p:val>
                                        </p:tav>
                                      </p:tavLst>
                                    </p:anim>
                                    <p:anim calcmode="lin" valueType="num">
                                      <p:cBhvr>
                                        <p:cTn id="121" dur="250" fill="hold"/>
                                        <p:tgtEl>
                                          <p:spTgt spid="108"/>
                                        </p:tgtEl>
                                        <p:attrNameLst>
                                          <p:attrName>ppt_h</p:attrName>
                                        </p:attrNameLst>
                                      </p:cBhvr>
                                      <p:tavLst>
                                        <p:tav tm="0">
                                          <p:val>
                                            <p:fltVal val="0"/>
                                          </p:val>
                                        </p:tav>
                                        <p:tav tm="100000">
                                          <p:val>
                                            <p:strVal val="#ppt_h"/>
                                          </p:val>
                                        </p:tav>
                                      </p:tavLst>
                                    </p:anim>
                                    <p:animEffect transition="in" filter="fade">
                                      <p:cBhvr>
                                        <p:cTn id="122" dur="250"/>
                                        <p:tgtEl>
                                          <p:spTgt spid="108"/>
                                        </p:tgtEl>
                                      </p:cBhvr>
                                    </p:animEffect>
                                  </p:childTnLst>
                                </p:cTn>
                              </p:par>
                            </p:childTnLst>
                          </p:cTn>
                        </p:par>
                        <p:par>
                          <p:cTn id="123" fill="hold">
                            <p:stCondLst>
                              <p:cond delay="5975"/>
                            </p:stCondLst>
                            <p:childTnLst>
                              <p:par>
                                <p:cTn id="124" presetID="53" presetClass="entr" presetSubtype="16" fill="hold" grpId="0" nodeType="afterEffect">
                                  <p:stCondLst>
                                    <p:cond delay="0"/>
                                  </p:stCondLst>
                                  <p:childTnLst>
                                    <p:set>
                                      <p:cBhvr>
                                        <p:cTn id="125" dur="1" fill="hold">
                                          <p:stCondLst>
                                            <p:cond delay="0"/>
                                          </p:stCondLst>
                                        </p:cTn>
                                        <p:tgtEl>
                                          <p:spTgt spid="103"/>
                                        </p:tgtEl>
                                        <p:attrNameLst>
                                          <p:attrName>style.visibility</p:attrName>
                                        </p:attrNameLst>
                                      </p:cBhvr>
                                      <p:to>
                                        <p:strVal val="visible"/>
                                      </p:to>
                                    </p:set>
                                    <p:anim calcmode="lin" valueType="num">
                                      <p:cBhvr>
                                        <p:cTn id="126" dur="400" fill="hold"/>
                                        <p:tgtEl>
                                          <p:spTgt spid="103"/>
                                        </p:tgtEl>
                                        <p:attrNameLst>
                                          <p:attrName>ppt_w</p:attrName>
                                        </p:attrNameLst>
                                      </p:cBhvr>
                                      <p:tavLst>
                                        <p:tav tm="0">
                                          <p:val>
                                            <p:fltVal val="0"/>
                                          </p:val>
                                        </p:tav>
                                        <p:tav tm="100000">
                                          <p:val>
                                            <p:strVal val="#ppt_w"/>
                                          </p:val>
                                        </p:tav>
                                      </p:tavLst>
                                    </p:anim>
                                    <p:anim calcmode="lin" valueType="num">
                                      <p:cBhvr>
                                        <p:cTn id="127" dur="400" fill="hold"/>
                                        <p:tgtEl>
                                          <p:spTgt spid="103"/>
                                        </p:tgtEl>
                                        <p:attrNameLst>
                                          <p:attrName>ppt_h</p:attrName>
                                        </p:attrNameLst>
                                      </p:cBhvr>
                                      <p:tavLst>
                                        <p:tav tm="0">
                                          <p:val>
                                            <p:fltVal val="0"/>
                                          </p:val>
                                        </p:tav>
                                        <p:tav tm="100000">
                                          <p:val>
                                            <p:strVal val="#ppt_h"/>
                                          </p:val>
                                        </p:tav>
                                      </p:tavLst>
                                    </p:anim>
                                    <p:animEffect transition="in" filter="fade">
                                      <p:cBhvr>
                                        <p:cTn id="128" dur="400"/>
                                        <p:tgtEl>
                                          <p:spTgt spid="103"/>
                                        </p:tgtEl>
                                      </p:cBhvr>
                                    </p:animEffect>
                                  </p:childTnLst>
                                </p:cTn>
                              </p:par>
                            </p:childTnLst>
                          </p:cTn>
                        </p:par>
                        <p:par>
                          <p:cTn id="129" fill="hold">
                            <p:stCondLst>
                              <p:cond delay="6375"/>
                            </p:stCondLst>
                            <p:childTnLst>
                              <p:par>
                                <p:cTn id="130" presetID="53" presetClass="entr" presetSubtype="16" fill="hold" grpId="0" nodeType="afterEffect">
                                  <p:stCondLst>
                                    <p:cond delay="0"/>
                                  </p:stCondLst>
                                  <p:childTnLst>
                                    <p:set>
                                      <p:cBhvr>
                                        <p:cTn id="131" dur="1" fill="hold">
                                          <p:stCondLst>
                                            <p:cond delay="0"/>
                                          </p:stCondLst>
                                        </p:cTn>
                                        <p:tgtEl>
                                          <p:spTgt spid="106"/>
                                        </p:tgtEl>
                                        <p:attrNameLst>
                                          <p:attrName>style.visibility</p:attrName>
                                        </p:attrNameLst>
                                      </p:cBhvr>
                                      <p:to>
                                        <p:strVal val="visible"/>
                                      </p:to>
                                    </p:set>
                                    <p:anim calcmode="lin" valueType="num">
                                      <p:cBhvr>
                                        <p:cTn id="132" dur="250" fill="hold"/>
                                        <p:tgtEl>
                                          <p:spTgt spid="106"/>
                                        </p:tgtEl>
                                        <p:attrNameLst>
                                          <p:attrName>ppt_w</p:attrName>
                                        </p:attrNameLst>
                                      </p:cBhvr>
                                      <p:tavLst>
                                        <p:tav tm="0">
                                          <p:val>
                                            <p:fltVal val="0"/>
                                          </p:val>
                                        </p:tav>
                                        <p:tav tm="100000">
                                          <p:val>
                                            <p:strVal val="#ppt_w"/>
                                          </p:val>
                                        </p:tav>
                                      </p:tavLst>
                                    </p:anim>
                                    <p:anim calcmode="lin" valueType="num">
                                      <p:cBhvr>
                                        <p:cTn id="133" dur="250" fill="hold"/>
                                        <p:tgtEl>
                                          <p:spTgt spid="106"/>
                                        </p:tgtEl>
                                        <p:attrNameLst>
                                          <p:attrName>ppt_h</p:attrName>
                                        </p:attrNameLst>
                                      </p:cBhvr>
                                      <p:tavLst>
                                        <p:tav tm="0">
                                          <p:val>
                                            <p:fltVal val="0"/>
                                          </p:val>
                                        </p:tav>
                                        <p:tav tm="100000">
                                          <p:val>
                                            <p:strVal val="#ppt_h"/>
                                          </p:val>
                                        </p:tav>
                                      </p:tavLst>
                                    </p:anim>
                                    <p:animEffect transition="in" filter="fade">
                                      <p:cBhvr>
                                        <p:cTn id="134"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84" grpId="0"/>
      <p:bldP spid="84" grpId="1"/>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9"/>
          <p:cNvSpPr>
            <a:spLocks/>
          </p:cNvSpPr>
          <p:nvPr/>
        </p:nvSpPr>
        <p:spPr bwMode="auto">
          <a:xfrm>
            <a:off x="3694283" y="2978166"/>
            <a:ext cx="1318882" cy="1318889"/>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68564" tIns="34282" rIns="68564" bIns="34282" numCol="1" anchor="t" anchorCtr="0" compatLnSpc="1">
            <a:prstTxWarp prst="textNoShape">
              <a:avLst/>
            </a:prstTxWarp>
          </a:bodyPr>
          <a:lstStyle/>
          <a:p>
            <a:endParaRPr lang="zh-CN" altLang="en-US" sz="787"/>
          </a:p>
        </p:txBody>
      </p:sp>
      <p:sp>
        <p:nvSpPr>
          <p:cNvPr id="4" name="Freeform 30"/>
          <p:cNvSpPr>
            <a:spLocks/>
          </p:cNvSpPr>
          <p:nvPr/>
        </p:nvSpPr>
        <p:spPr bwMode="auto">
          <a:xfrm>
            <a:off x="5010145" y="1660679"/>
            <a:ext cx="1318882" cy="1318889"/>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68564" tIns="34282" rIns="68564" bIns="34282" numCol="1" anchor="t" anchorCtr="0" compatLnSpc="1">
            <a:prstTxWarp prst="textNoShape">
              <a:avLst/>
            </a:prstTxWarp>
          </a:bodyPr>
          <a:lstStyle/>
          <a:p>
            <a:endParaRPr lang="zh-CN" altLang="en-US" sz="787"/>
          </a:p>
        </p:txBody>
      </p:sp>
      <p:sp>
        <p:nvSpPr>
          <p:cNvPr id="5" name="Freeform 40"/>
          <p:cNvSpPr>
            <a:spLocks/>
          </p:cNvSpPr>
          <p:nvPr/>
        </p:nvSpPr>
        <p:spPr bwMode="auto">
          <a:xfrm>
            <a:off x="3694283" y="1660679"/>
            <a:ext cx="1318882" cy="1318889"/>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68564" tIns="34282" rIns="68564" bIns="34282" numCol="1" anchor="t" anchorCtr="0" compatLnSpc="1">
            <a:prstTxWarp prst="textNoShape">
              <a:avLst/>
            </a:prstTxWarp>
          </a:bodyPr>
          <a:lstStyle/>
          <a:p>
            <a:endParaRPr lang="zh-CN" altLang="en-US" sz="787"/>
          </a:p>
        </p:txBody>
      </p:sp>
      <p:sp>
        <p:nvSpPr>
          <p:cNvPr id="6" name="Freeform 43"/>
          <p:cNvSpPr>
            <a:spLocks/>
          </p:cNvSpPr>
          <p:nvPr/>
        </p:nvSpPr>
        <p:spPr bwMode="auto">
          <a:xfrm>
            <a:off x="5010145" y="2978166"/>
            <a:ext cx="1318882" cy="1318889"/>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68564" tIns="34282" rIns="68564" bIns="34282" numCol="1" anchor="t" anchorCtr="0" compatLnSpc="1">
            <a:prstTxWarp prst="textNoShape">
              <a:avLst/>
            </a:prstTxWarp>
          </a:bodyPr>
          <a:lstStyle/>
          <a:p>
            <a:endParaRPr lang="zh-CN" altLang="en-US" sz="787"/>
          </a:p>
        </p:txBody>
      </p:sp>
      <p:sp>
        <p:nvSpPr>
          <p:cNvPr id="7" name="Freeform 50"/>
          <p:cNvSpPr>
            <a:spLocks/>
          </p:cNvSpPr>
          <p:nvPr/>
        </p:nvSpPr>
        <p:spPr bwMode="auto">
          <a:xfrm>
            <a:off x="5016296" y="1657818"/>
            <a:ext cx="1318882" cy="1318889"/>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4" tIns="34282" rIns="68564" bIns="34282" numCol="1" anchor="t" anchorCtr="0" compatLnSpc="1">
            <a:prstTxWarp prst="textNoShape">
              <a:avLst/>
            </a:prstTxWarp>
          </a:bodyPr>
          <a:lstStyle/>
          <a:p>
            <a:endParaRPr lang="zh-CN" altLang="en-US" sz="787"/>
          </a:p>
        </p:txBody>
      </p:sp>
      <p:grpSp>
        <p:nvGrpSpPr>
          <p:cNvPr id="52" name="组合 51"/>
          <p:cNvGrpSpPr/>
          <p:nvPr/>
        </p:nvGrpSpPr>
        <p:grpSpPr>
          <a:xfrm>
            <a:off x="4703818" y="1425673"/>
            <a:ext cx="683003" cy="615678"/>
            <a:chOff x="5413751" y="1710838"/>
            <a:chExt cx="910881" cy="821094"/>
          </a:xfrm>
        </p:grpSpPr>
        <p:sp>
          <p:nvSpPr>
            <p:cNvPr id="8" name="椭圆 7"/>
            <p:cNvSpPr/>
            <p:nvPr/>
          </p:nvSpPr>
          <p:spPr>
            <a:xfrm>
              <a:off x="5413751" y="1710838"/>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2" name="文本框 56"/>
            <p:cNvSpPr txBox="1"/>
            <p:nvPr/>
          </p:nvSpPr>
          <p:spPr>
            <a:xfrm>
              <a:off x="5475485" y="1767442"/>
              <a:ext cx="849147" cy="738664"/>
            </a:xfrm>
            <a:prstGeom prst="rect">
              <a:avLst/>
            </a:prstGeom>
            <a:noFill/>
          </p:spPr>
          <p:txBody>
            <a:bodyPr wrap="none" rtlCol="0">
              <a:spAutoFit/>
            </a:bodyPr>
            <a:lstStyle/>
            <a:p>
              <a:r>
                <a:rPr lang="en-US" altLang="zh-CN" sz="2999" dirty="0">
                  <a:solidFill>
                    <a:schemeClr val="accent2"/>
                  </a:solidFill>
                  <a:latin typeface="微软雅黑" pitchFamily="34" charset="-122"/>
                  <a:ea typeface="微软雅黑" pitchFamily="34" charset="-122"/>
                </a:rPr>
                <a:t>01</a:t>
              </a:r>
              <a:endParaRPr lang="zh-CN" altLang="en-US" sz="2999" dirty="0">
                <a:solidFill>
                  <a:schemeClr val="accent2"/>
                </a:solidFill>
                <a:latin typeface="微软雅黑" pitchFamily="34" charset="-122"/>
                <a:ea typeface="微软雅黑" pitchFamily="34" charset="-122"/>
              </a:endParaRPr>
            </a:p>
          </p:txBody>
        </p:sp>
      </p:grpSp>
      <p:grpSp>
        <p:nvGrpSpPr>
          <p:cNvPr id="53" name="组合 52"/>
          <p:cNvGrpSpPr/>
          <p:nvPr/>
        </p:nvGrpSpPr>
        <p:grpSpPr>
          <a:xfrm>
            <a:off x="5996146" y="2699118"/>
            <a:ext cx="668719" cy="615678"/>
            <a:chOff x="7137259" y="3409157"/>
            <a:chExt cx="891832" cy="821094"/>
          </a:xfrm>
        </p:grpSpPr>
        <p:sp>
          <p:nvSpPr>
            <p:cNvPr id="11" name="椭圆 10"/>
            <p:cNvSpPr/>
            <p:nvPr/>
          </p:nvSpPr>
          <p:spPr>
            <a:xfrm>
              <a:off x="7137259" y="340915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3" name="文本框 57"/>
            <p:cNvSpPr txBox="1"/>
            <p:nvPr/>
          </p:nvSpPr>
          <p:spPr>
            <a:xfrm>
              <a:off x="7179944" y="3484811"/>
              <a:ext cx="849147" cy="738664"/>
            </a:xfrm>
            <a:prstGeom prst="rect">
              <a:avLst/>
            </a:prstGeom>
            <a:noFill/>
          </p:spPr>
          <p:txBody>
            <a:bodyPr wrap="none" rtlCol="0">
              <a:spAutoFit/>
            </a:bodyPr>
            <a:lstStyle/>
            <a:p>
              <a:r>
                <a:rPr lang="en-US" altLang="zh-CN" sz="2999" dirty="0">
                  <a:solidFill>
                    <a:schemeClr val="tx1">
                      <a:lumMod val="85000"/>
                      <a:lumOff val="15000"/>
                    </a:schemeClr>
                  </a:solidFill>
                  <a:latin typeface="微软雅黑" pitchFamily="34" charset="-122"/>
                  <a:ea typeface="微软雅黑" pitchFamily="34" charset="-122"/>
                </a:rPr>
                <a:t>02</a:t>
              </a:r>
              <a:endParaRPr lang="zh-CN" altLang="en-US" sz="2999" dirty="0">
                <a:solidFill>
                  <a:schemeClr val="tx1">
                    <a:lumMod val="85000"/>
                    <a:lumOff val="15000"/>
                  </a:schemeClr>
                </a:solidFill>
                <a:latin typeface="微软雅黑" pitchFamily="34" charset="-122"/>
                <a:ea typeface="微软雅黑" pitchFamily="34" charset="-122"/>
              </a:endParaRPr>
            </a:p>
          </p:txBody>
        </p:sp>
      </p:grpSp>
      <p:grpSp>
        <p:nvGrpSpPr>
          <p:cNvPr id="55" name="组合 54"/>
          <p:cNvGrpSpPr/>
          <p:nvPr/>
        </p:nvGrpSpPr>
        <p:grpSpPr>
          <a:xfrm>
            <a:off x="3428696" y="2699118"/>
            <a:ext cx="668719" cy="615678"/>
            <a:chOff x="3713199" y="3409157"/>
            <a:chExt cx="891832" cy="821094"/>
          </a:xfrm>
        </p:grpSpPr>
        <p:sp>
          <p:nvSpPr>
            <p:cNvPr id="10" name="椭圆 9"/>
            <p:cNvSpPr/>
            <p:nvPr/>
          </p:nvSpPr>
          <p:spPr>
            <a:xfrm>
              <a:off x="3713199" y="340915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5" name="文本框 59"/>
            <p:cNvSpPr txBox="1"/>
            <p:nvPr/>
          </p:nvSpPr>
          <p:spPr>
            <a:xfrm>
              <a:off x="3755884" y="3484811"/>
              <a:ext cx="849147" cy="738664"/>
            </a:xfrm>
            <a:prstGeom prst="rect">
              <a:avLst/>
            </a:prstGeom>
            <a:noFill/>
          </p:spPr>
          <p:txBody>
            <a:bodyPr wrap="none" rtlCol="0">
              <a:spAutoFit/>
            </a:bodyPr>
            <a:lstStyle/>
            <a:p>
              <a:r>
                <a:rPr lang="en-US" altLang="zh-CN" sz="2999" dirty="0">
                  <a:solidFill>
                    <a:schemeClr val="accent6"/>
                  </a:solidFill>
                  <a:latin typeface="微软雅黑" pitchFamily="34" charset="-122"/>
                  <a:ea typeface="微软雅黑" pitchFamily="34" charset="-122"/>
                </a:rPr>
                <a:t>04</a:t>
              </a:r>
              <a:endParaRPr lang="zh-CN" altLang="en-US" sz="2999" dirty="0">
                <a:solidFill>
                  <a:schemeClr val="accent6"/>
                </a:solidFill>
                <a:latin typeface="微软雅黑" pitchFamily="34" charset="-122"/>
                <a:ea typeface="微软雅黑" pitchFamily="34" charset="-122"/>
              </a:endParaRPr>
            </a:p>
          </p:txBody>
        </p:sp>
      </p:grpSp>
      <p:sp>
        <p:nvSpPr>
          <p:cNvPr id="22" name="TextBox 21"/>
          <p:cNvSpPr txBox="1"/>
          <p:nvPr/>
        </p:nvSpPr>
        <p:spPr>
          <a:xfrm>
            <a:off x="6171390" y="1660722"/>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23" name="Freeform 512"/>
          <p:cNvSpPr>
            <a:spLocks/>
          </p:cNvSpPr>
          <p:nvPr/>
        </p:nvSpPr>
        <p:spPr bwMode="auto">
          <a:xfrm>
            <a:off x="6063403" y="1439408"/>
            <a:ext cx="88845"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24" name="TextBox 23"/>
          <p:cNvSpPr txBox="1"/>
          <p:nvPr/>
        </p:nvSpPr>
        <p:spPr>
          <a:xfrm>
            <a:off x="6170723" y="1368473"/>
            <a:ext cx="1857549" cy="369332"/>
          </a:xfrm>
          <a:prstGeom prst="rect">
            <a:avLst/>
          </a:prstGeom>
          <a:noFill/>
        </p:spPr>
        <p:txBody>
          <a:bodyPr wrap="square" rtlCol="0">
            <a:spAutoFit/>
          </a:bodyPr>
          <a:lstStyle/>
          <a:p>
            <a:r>
              <a:rPr lang="zh-CN" altLang="en-US" sz="1800" dirty="0">
                <a:solidFill>
                  <a:srgbClr val="E27100"/>
                </a:solidFill>
                <a:latin typeface="微软雅黑" pitchFamily="34" charset="-122"/>
                <a:ea typeface="微软雅黑" pitchFamily="34" charset="-122"/>
              </a:rPr>
              <a:t>点击输入小标题</a:t>
            </a:r>
            <a:endParaRPr lang="zh-CN" altLang="zh-CN" sz="1800" dirty="0">
              <a:solidFill>
                <a:srgbClr val="E27100"/>
              </a:solidFill>
              <a:latin typeface="微软雅黑" pitchFamily="34" charset="-122"/>
              <a:ea typeface="微软雅黑" pitchFamily="34" charset="-122"/>
            </a:endParaRPr>
          </a:p>
        </p:txBody>
      </p:sp>
      <p:sp>
        <p:nvSpPr>
          <p:cNvPr id="26" name="文本框 5"/>
          <p:cNvSpPr txBox="1"/>
          <p:nvPr/>
        </p:nvSpPr>
        <p:spPr>
          <a:xfrm>
            <a:off x="719870" y="140611"/>
            <a:ext cx="3549502" cy="507703"/>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2699" dirty="0"/>
              <a:t>项目来源</a:t>
            </a:r>
            <a:endParaRPr lang="zh-CN" altLang="zh-CN" sz="2699" dirty="0"/>
          </a:p>
        </p:txBody>
      </p:sp>
      <p:sp>
        <p:nvSpPr>
          <p:cNvPr id="27" name="TextBox 26"/>
          <p:cNvSpPr txBox="1"/>
          <p:nvPr/>
        </p:nvSpPr>
        <p:spPr>
          <a:xfrm>
            <a:off x="2215576" y="296106"/>
            <a:ext cx="1757541" cy="25391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050" dirty="0"/>
              <a:t>Project source</a:t>
            </a:r>
          </a:p>
        </p:txBody>
      </p:sp>
      <p:grpSp>
        <p:nvGrpSpPr>
          <p:cNvPr id="28" name="组合 27"/>
          <p:cNvGrpSpPr/>
          <p:nvPr/>
        </p:nvGrpSpPr>
        <p:grpSpPr>
          <a:xfrm>
            <a:off x="1654" y="173838"/>
            <a:ext cx="569212" cy="519945"/>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33" name="TextBox 32"/>
          <p:cNvSpPr txBox="1"/>
          <p:nvPr/>
        </p:nvSpPr>
        <p:spPr>
          <a:xfrm>
            <a:off x="6794531" y="223519"/>
            <a:ext cx="2094993" cy="213456"/>
          </a:xfrm>
          <a:prstGeom prst="rect">
            <a:avLst/>
          </a:prstGeom>
          <a:noFill/>
        </p:spPr>
        <p:txBody>
          <a:bodyPr wrap="square" rtlCol="0">
            <a:spAutoFit/>
          </a:bodyPr>
          <a:lstStyle/>
          <a:p>
            <a:r>
              <a:rPr lang="en-US" altLang="zh-CN" sz="787" dirty="0">
                <a:solidFill>
                  <a:schemeClr val="tx1">
                    <a:lumMod val="50000"/>
                    <a:lumOff val="50000"/>
                  </a:schemeClr>
                </a:solidFill>
                <a:latin typeface="微软雅黑" pitchFamily="34" charset="-122"/>
                <a:ea typeface="微软雅黑" pitchFamily="34" charset="-122"/>
              </a:rPr>
              <a:t>LOGO     </a:t>
            </a:r>
            <a:r>
              <a:rPr lang="zh-CN" altLang="en-US" sz="787"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1654" y="691472"/>
            <a:ext cx="9140694" cy="34281"/>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grpSp>
      <p:sp>
        <p:nvSpPr>
          <p:cNvPr id="40" name="TextBox 39"/>
          <p:cNvSpPr txBox="1"/>
          <p:nvPr/>
        </p:nvSpPr>
        <p:spPr>
          <a:xfrm>
            <a:off x="6897030" y="3096736"/>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1" name="Freeform 512"/>
          <p:cNvSpPr>
            <a:spLocks/>
          </p:cNvSpPr>
          <p:nvPr/>
        </p:nvSpPr>
        <p:spPr bwMode="auto">
          <a:xfrm>
            <a:off x="6789044" y="2875422"/>
            <a:ext cx="88845"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75000"/>
              <a:lumOff val="2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2" name="TextBox 41"/>
          <p:cNvSpPr txBox="1"/>
          <p:nvPr/>
        </p:nvSpPr>
        <p:spPr>
          <a:xfrm>
            <a:off x="6896363" y="2804487"/>
            <a:ext cx="1857549" cy="369332"/>
          </a:xfrm>
          <a:prstGeom prst="rect">
            <a:avLst/>
          </a:prstGeom>
          <a:noFill/>
        </p:spPr>
        <p:txBody>
          <a:bodyPr wrap="square" rtlCol="0">
            <a:spAutoFit/>
          </a:bodyPr>
          <a:lstStyle/>
          <a:p>
            <a:r>
              <a:rPr lang="zh-CN" altLang="en-US" sz="1800" dirty="0">
                <a:solidFill>
                  <a:schemeClr val="bg2">
                    <a:lumMod val="25000"/>
                  </a:schemeClr>
                </a:solidFill>
                <a:latin typeface="微软雅黑" pitchFamily="34" charset="-122"/>
                <a:ea typeface="微软雅黑" pitchFamily="34" charset="-122"/>
              </a:rPr>
              <a:t>点击输入小标题</a:t>
            </a:r>
            <a:endParaRPr lang="zh-CN" altLang="zh-CN" sz="1800" dirty="0">
              <a:solidFill>
                <a:schemeClr val="bg2">
                  <a:lumMod val="25000"/>
                </a:schemeClr>
              </a:solidFill>
              <a:latin typeface="微软雅黑" pitchFamily="34" charset="-122"/>
              <a:ea typeface="微软雅黑" pitchFamily="34" charset="-122"/>
            </a:endParaRPr>
          </a:p>
        </p:txBody>
      </p:sp>
      <p:sp>
        <p:nvSpPr>
          <p:cNvPr id="44" name="TextBox 43"/>
          <p:cNvSpPr txBox="1"/>
          <p:nvPr/>
        </p:nvSpPr>
        <p:spPr>
          <a:xfrm>
            <a:off x="6152915" y="4325335"/>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5" name="Freeform 512"/>
          <p:cNvSpPr>
            <a:spLocks/>
          </p:cNvSpPr>
          <p:nvPr/>
        </p:nvSpPr>
        <p:spPr bwMode="auto">
          <a:xfrm>
            <a:off x="6044929" y="4104021"/>
            <a:ext cx="88845"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46" name="TextBox 45"/>
          <p:cNvSpPr txBox="1"/>
          <p:nvPr/>
        </p:nvSpPr>
        <p:spPr>
          <a:xfrm>
            <a:off x="6152248" y="4033086"/>
            <a:ext cx="1857549" cy="369332"/>
          </a:xfrm>
          <a:prstGeom prst="rect">
            <a:avLst/>
          </a:prstGeom>
          <a:noFill/>
        </p:spPr>
        <p:txBody>
          <a:bodyPr wrap="square" rtlCol="0">
            <a:spAutoFit/>
          </a:bodyPr>
          <a:lstStyle/>
          <a:p>
            <a:r>
              <a:rPr lang="zh-CN" altLang="en-US" sz="1800" dirty="0">
                <a:solidFill>
                  <a:schemeClr val="accent1">
                    <a:lumMod val="75000"/>
                  </a:schemeClr>
                </a:solidFill>
                <a:latin typeface="微软雅黑" pitchFamily="34" charset="-122"/>
                <a:ea typeface="微软雅黑" pitchFamily="34" charset="-122"/>
              </a:rPr>
              <a:t>点击输入小标题</a:t>
            </a:r>
            <a:endParaRPr lang="zh-CN" altLang="zh-CN" sz="1800" dirty="0">
              <a:solidFill>
                <a:schemeClr val="accent1">
                  <a:lumMod val="75000"/>
                </a:schemeClr>
              </a:solidFill>
              <a:latin typeface="微软雅黑" pitchFamily="34" charset="-122"/>
              <a:ea typeface="微软雅黑" pitchFamily="34" charset="-122"/>
            </a:endParaRPr>
          </a:p>
        </p:txBody>
      </p:sp>
      <p:sp>
        <p:nvSpPr>
          <p:cNvPr id="48" name="TextBox 47"/>
          <p:cNvSpPr txBox="1"/>
          <p:nvPr/>
        </p:nvSpPr>
        <p:spPr>
          <a:xfrm>
            <a:off x="1879654" y="3880880"/>
            <a:ext cx="160008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50" dirty="0">
                <a:solidFill>
                  <a:schemeClr val="tx1">
                    <a:lumMod val="65000"/>
                    <a:lumOff val="35000"/>
                  </a:schemeClr>
                </a:solidFill>
              </a:rPr>
              <a:t>点击此处添加内容</a:t>
            </a:r>
          </a:p>
          <a:p>
            <a:pPr>
              <a:lnSpc>
                <a:spcPts val="1500"/>
              </a:lnSpc>
            </a:pPr>
            <a:r>
              <a:rPr lang="zh-CN" altLang="en-US" sz="1050" dirty="0">
                <a:solidFill>
                  <a:schemeClr val="tx1">
                    <a:lumMod val="65000"/>
                    <a:lumOff val="35000"/>
                  </a:schemeClr>
                </a:solidFill>
              </a:rPr>
              <a:t>点击此处添加内容</a:t>
            </a:r>
          </a:p>
        </p:txBody>
      </p:sp>
      <p:sp>
        <p:nvSpPr>
          <p:cNvPr id="49" name="Freeform 512"/>
          <p:cNvSpPr>
            <a:spLocks/>
          </p:cNvSpPr>
          <p:nvPr/>
        </p:nvSpPr>
        <p:spPr bwMode="auto">
          <a:xfrm>
            <a:off x="1771668" y="3659566"/>
            <a:ext cx="88845"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6">
              <a:lumMod val="7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p>
        </p:txBody>
      </p:sp>
      <p:sp>
        <p:nvSpPr>
          <p:cNvPr id="50" name="TextBox 49"/>
          <p:cNvSpPr txBox="1"/>
          <p:nvPr/>
        </p:nvSpPr>
        <p:spPr>
          <a:xfrm>
            <a:off x="1878987" y="3588631"/>
            <a:ext cx="1857549" cy="369332"/>
          </a:xfrm>
          <a:prstGeom prst="rect">
            <a:avLst/>
          </a:prstGeom>
          <a:noFill/>
        </p:spPr>
        <p:txBody>
          <a:bodyPr wrap="square" rtlCol="0">
            <a:spAutoFit/>
          </a:bodyPr>
          <a:lstStyle/>
          <a:p>
            <a:r>
              <a:rPr lang="zh-CN" altLang="en-US" sz="1800" dirty="0">
                <a:solidFill>
                  <a:schemeClr val="accent6">
                    <a:lumMod val="75000"/>
                  </a:schemeClr>
                </a:solidFill>
                <a:latin typeface="微软雅黑" pitchFamily="34" charset="-122"/>
                <a:ea typeface="微软雅黑" pitchFamily="34" charset="-122"/>
              </a:rPr>
              <a:t>点击输入小标题</a:t>
            </a:r>
            <a:endParaRPr lang="zh-CN" altLang="zh-CN" sz="1800" dirty="0">
              <a:solidFill>
                <a:schemeClr val="accent6">
                  <a:lumMod val="75000"/>
                </a:schemeClr>
              </a:solidFill>
              <a:latin typeface="微软雅黑" pitchFamily="34" charset="-122"/>
              <a:ea typeface="微软雅黑" pitchFamily="34" charset="-122"/>
            </a:endParaRPr>
          </a:p>
        </p:txBody>
      </p:sp>
      <p:pic>
        <p:nvPicPr>
          <p:cNvPr id="2050" name="Picture 2" descr="E:\企业文化\企业文化图片\PNG\0 (5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90102" y="2062080"/>
            <a:ext cx="2494012" cy="1872787"/>
          </a:xfrm>
          <a:prstGeom prst="rect">
            <a:avLst/>
          </a:prstGeom>
          <a:noFill/>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4703815" y="3869762"/>
            <a:ext cx="668719" cy="624882"/>
            <a:chOff x="5413751" y="4970379"/>
            <a:chExt cx="891832" cy="833369"/>
          </a:xfrm>
        </p:grpSpPr>
        <p:sp>
          <p:nvSpPr>
            <p:cNvPr id="9" name="椭圆 8"/>
            <p:cNvSpPr/>
            <p:nvPr/>
          </p:nvSpPr>
          <p:spPr>
            <a:xfrm>
              <a:off x="5413751" y="4970379"/>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7"/>
            </a:p>
          </p:txBody>
        </p:sp>
        <p:sp>
          <p:nvSpPr>
            <p:cNvPr id="14" name="文本框 58"/>
            <p:cNvSpPr txBox="1"/>
            <p:nvPr/>
          </p:nvSpPr>
          <p:spPr>
            <a:xfrm>
              <a:off x="5456436" y="5065084"/>
              <a:ext cx="849147" cy="738664"/>
            </a:xfrm>
            <a:prstGeom prst="rect">
              <a:avLst/>
            </a:prstGeom>
            <a:noFill/>
          </p:spPr>
          <p:txBody>
            <a:bodyPr wrap="none" rtlCol="0">
              <a:spAutoFit/>
            </a:bodyPr>
            <a:lstStyle/>
            <a:p>
              <a:r>
                <a:rPr lang="en-US" altLang="zh-CN" sz="2999" dirty="0">
                  <a:solidFill>
                    <a:schemeClr val="accent5"/>
                  </a:solidFill>
                  <a:latin typeface="微软雅黑" pitchFamily="34" charset="-122"/>
                  <a:ea typeface="微软雅黑" pitchFamily="34" charset="-122"/>
                </a:rPr>
                <a:t>03</a:t>
              </a:r>
              <a:endParaRPr lang="zh-CN" altLang="en-US" sz="2999" dirty="0">
                <a:solidFill>
                  <a:schemeClr val="accent5"/>
                </a:solidFill>
                <a:latin typeface="微软雅黑" pitchFamily="34" charset="-122"/>
                <a:ea typeface="微软雅黑" pitchFamily="34" charset="-122"/>
              </a:endParaRPr>
            </a:p>
          </p:txBody>
        </p:sp>
      </p:grpSp>
      <p:sp>
        <p:nvSpPr>
          <p:cNvPr id="47" name="Freeform 512"/>
          <p:cNvSpPr>
            <a:spLocks/>
          </p:cNvSpPr>
          <p:nvPr/>
        </p:nvSpPr>
        <p:spPr bwMode="auto">
          <a:xfrm>
            <a:off x="564883" y="1434572"/>
            <a:ext cx="126177" cy="24997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64" tIns="34282" rIns="68564" bIns="34282" numCol="1" anchor="t" anchorCtr="0" compatLnSpc="1">
            <a:prstTxWarp prst="textNoShape">
              <a:avLst/>
            </a:prstTxWarp>
          </a:bodyPr>
          <a:lstStyle/>
          <a:p>
            <a:endParaRPr lang="zh-CN" altLang="en-US" sz="787">
              <a:solidFill>
                <a:srgbClr val="3399FF"/>
              </a:solidFill>
            </a:endParaRPr>
          </a:p>
        </p:txBody>
      </p:sp>
      <p:sp>
        <p:nvSpPr>
          <p:cNvPr id="51" name="TextBox 50"/>
          <p:cNvSpPr txBox="1"/>
          <p:nvPr/>
        </p:nvSpPr>
        <p:spPr>
          <a:xfrm>
            <a:off x="729253" y="1363637"/>
            <a:ext cx="2127432" cy="415370"/>
          </a:xfrm>
          <a:prstGeom prst="rect">
            <a:avLst/>
          </a:prstGeom>
          <a:noFill/>
        </p:spPr>
        <p:txBody>
          <a:bodyPr wrap="square" rtlCol="0">
            <a:spAutoFit/>
          </a:bodyPr>
          <a:lstStyle/>
          <a:p>
            <a:r>
              <a:rPr lang="zh-CN" altLang="en-US" sz="2099" dirty="0">
                <a:solidFill>
                  <a:schemeClr val="tx1">
                    <a:lumMod val="65000"/>
                    <a:lumOff val="35000"/>
                  </a:schemeClr>
                </a:solidFill>
                <a:latin typeface="微软雅黑" pitchFamily="34" charset="-122"/>
                <a:ea typeface="微软雅黑" pitchFamily="34" charset="-122"/>
              </a:rPr>
              <a:t>项目产生的背景</a:t>
            </a:r>
            <a:endParaRPr lang="zh-CN" altLang="zh-CN" sz="2099"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737785" y="1755480"/>
            <a:ext cx="2877770" cy="1220847"/>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249"/>
              </a:lnSpc>
            </a:pPr>
            <a:r>
              <a:rPr lang="zh-CN" altLang="zh-CN" sz="1200" dirty="0"/>
              <a:t>公司以“策略先行，经营致胜，管理为本”的商业推广理念，一步一个脚印发展成为东莞同类企业中经营范围最广、在行业内颇具影响力的企业。</a:t>
            </a:r>
            <a:endParaRPr lang="zh-CN" altLang="en-US" sz="1200" dirty="0"/>
          </a:p>
        </p:txBody>
      </p:sp>
    </p:spTree>
    <p:extLst>
      <p:ext uri="{BB962C8B-B14F-4D97-AF65-F5344CB8AC3E}">
        <p14:creationId xmlns:p14="http://schemas.microsoft.com/office/powerpoint/2010/main" val="2512227100"/>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par>
                          <p:cTn id="28" fill="hold">
                            <p:stCondLst>
                              <p:cond delay="22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1"/>
                                        </p:tgtEl>
                                        <p:attrNameLst>
                                          <p:attrName>ppt_y</p:attrName>
                                        </p:attrNameLst>
                                      </p:cBhvr>
                                      <p:tavLst>
                                        <p:tav tm="0">
                                          <p:val>
                                            <p:strVal val="#ppt_y"/>
                                          </p:val>
                                        </p:tav>
                                        <p:tav tm="100000">
                                          <p:val>
                                            <p:strVal val="#ppt_y"/>
                                          </p:val>
                                        </p:tav>
                                      </p:tavLst>
                                    </p:anim>
                                    <p:anim calcmode="lin" valueType="num">
                                      <p:cBhvr>
                                        <p:cTn id="3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1"/>
                                        </p:tgtEl>
                                      </p:cBhvr>
                                    </p:animEffect>
                                  </p:childTnLst>
                                </p:cTn>
                              </p:par>
                            </p:childTnLst>
                          </p:cTn>
                        </p:par>
                        <p:par>
                          <p:cTn id="36" fill="hold">
                            <p:stCondLst>
                              <p:cond delay="3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6"/>
                                        </p:tgtEl>
                                        <p:attrNameLst>
                                          <p:attrName>ppt_y</p:attrName>
                                        </p:attrNameLst>
                                      </p:cBhvr>
                                      <p:tavLst>
                                        <p:tav tm="0">
                                          <p:val>
                                            <p:strVal val="#ppt_y"/>
                                          </p:val>
                                        </p:tav>
                                        <p:tav tm="100000">
                                          <p:val>
                                            <p:strVal val="#ppt_y"/>
                                          </p:val>
                                        </p:tav>
                                      </p:tavLst>
                                    </p:anim>
                                    <p:anim calcmode="lin" valueType="num">
                                      <p:cBhvr>
                                        <p:cTn id="4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6"/>
                                        </p:tgtEl>
                                      </p:cBhvr>
                                    </p:animEffect>
                                  </p:childTnLst>
                                </p:cTn>
                              </p:par>
                            </p:childTnLst>
                          </p:cTn>
                        </p:par>
                        <p:par>
                          <p:cTn id="44" fill="hold">
                            <p:stCondLst>
                              <p:cond delay="6650"/>
                            </p:stCondLst>
                            <p:childTnLst>
                              <p:par>
                                <p:cTn id="45" presetID="53" presetClass="entr" presetSubtype="16" fill="hold" nodeType="afterEffect">
                                  <p:stCondLst>
                                    <p:cond delay="0"/>
                                  </p:stCondLst>
                                  <p:childTnLst>
                                    <p:set>
                                      <p:cBhvr>
                                        <p:cTn id="46" dur="1" fill="hold">
                                          <p:stCondLst>
                                            <p:cond delay="0"/>
                                          </p:stCondLst>
                                        </p:cTn>
                                        <p:tgtEl>
                                          <p:spTgt spid="2050"/>
                                        </p:tgtEl>
                                        <p:attrNameLst>
                                          <p:attrName>style.visibility</p:attrName>
                                        </p:attrNameLst>
                                      </p:cBhvr>
                                      <p:to>
                                        <p:strVal val="visible"/>
                                      </p:to>
                                    </p:set>
                                    <p:anim calcmode="lin" valueType="num">
                                      <p:cBhvr>
                                        <p:cTn id="47" dur="500" fill="hold"/>
                                        <p:tgtEl>
                                          <p:spTgt spid="2050"/>
                                        </p:tgtEl>
                                        <p:attrNameLst>
                                          <p:attrName>ppt_w</p:attrName>
                                        </p:attrNameLst>
                                      </p:cBhvr>
                                      <p:tavLst>
                                        <p:tav tm="0">
                                          <p:val>
                                            <p:fltVal val="0"/>
                                          </p:val>
                                        </p:tav>
                                        <p:tav tm="100000">
                                          <p:val>
                                            <p:strVal val="#ppt_w"/>
                                          </p:val>
                                        </p:tav>
                                      </p:tavLst>
                                    </p:anim>
                                    <p:anim calcmode="lin" valueType="num">
                                      <p:cBhvr>
                                        <p:cTn id="48" dur="500" fill="hold"/>
                                        <p:tgtEl>
                                          <p:spTgt spid="2050"/>
                                        </p:tgtEl>
                                        <p:attrNameLst>
                                          <p:attrName>ppt_h</p:attrName>
                                        </p:attrNameLst>
                                      </p:cBhvr>
                                      <p:tavLst>
                                        <p:tav tm="0">
                                          <p:val>
                                            <p:fltVal val="0"/>
                                          </p:val>
                                        </p:tav>
                                        <p:tav tm="100000">
                                          <p:val>
                                            <p:strVal val="#ppt_h"/>
                                          </p:val>
                                        </p:tav>
                                      </p:tavLst>
                                    </p:anim>
                                    <p:animEffect transition="in" filter="fade">
                                      <p:cBhvr>
                                        <p:cTn id="49" dur="500"/>
                                        <p:tgtEl>
                                          <p:spTgt spid="2050"/>
                                        </p:tgtEl>
                                      </p:cBhvr>
                                    </p:animEffect>
                                  </p:childTnLst>
                                </p:cTn>
                              </p:par>
                            </p:childTnLst>
                          </p:cTn>
                        </p:par>
                        <p:par>
                          <p:cTn id="50" fill="hold">
                            <p:stCondLst>
                              <p:cond delay="7150"/>
                            </p:stCondLst>
                            <p:childTnLst>
                              <p:par>
                                <p:cTn id="51" presetID="53" presetClass="entr" presetSubtype="16"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Effect transition="in" filter="fade">
                                      <p:cBhvr>
                                        <p:cTn id="55" dur="500"/>
                                        <p:tgtEl>
                                          <p:spTgt spid="52"/>
                                        </p:tgtEl>
                                      </p:cBhvr>
                                    </p:animEffect>
                                  </p:childTnLst>
                                </p:cTn>
                              </p:par>
                            </p:childTnLst>
                          </p:cTn>
                        </p:par>
                        <p:par>
                          <p:cTn id="56" fill="hold">
                            <p:stCondLst>
                              <p:cond delay="76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par>
                          <p:cTn id="60" fill="hold">
                            <p:stCondLst>
                              <p:cond delay="8150"/>
                            </p:stCondLst>
                            <p:childTnLst>
                              <p:par>
                                <p:cTn id="61" presetID="2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250"/>
                                        <p:tgtEl>
                                          <p:spTgt spid="23"/>
                                        </p:tgtEl>
                                      </p:cBhvr>
                                    </p:animEffect>
                                  </p:childTnLst>
                                </p:cTn>
                              </p:par>
                            </p:childTnLst>
                          </p:cTn>
                        </p:par>
                        <p:par>
                          <p:cTn id="64" fill="hold">
                            <p:stCondLst>
                              <p:cond delay="84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4"/>
                                        </p:tgtEl>
                                      </p:cBhvr>
                                    </p:animEffect>
                                  </p:childTnLst>
                                </p:cTn>
                              </p:par>
                            </p:childTnLst>
                          </p:cTn>
                        </p:par>
                        <p:par>
                          <p:cTn id="72" fill="hold">
                            <p:stCondLst>
                              <p:cond delay="9200"/>
                            </p:stCondLst>
                            <p:childTnLst>
                              <p:par>
                                <p:cTn id="73" presetID="41" presetClass="entr" presetSubtype="0" fill="hold" grpId="0" nodeType="afterEffect">
                                  <p:stCondLst>
                                    <p:cond delay="0"/>
                                  </p:stCondLst>
                                  <p:iterate type="lt">
                                    <p:tmPct val="2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childTnLst>
                          </p:cTn>
                        </p:par>
                        <p:par>
                          <p:cTn id="80" fill="hold">
                            <p:stCondLst>
                              <p:cond delay="9850"/>
                            </p:stCondLst>
                            <p:childTnLst>
                              <p:par>
                                <p:cTn id="81" presetID="53" presetClass="entr" presetSubtype="16"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p:cTn id="83" dur="500" fill="hold"/>
                                        <p:tgtEl>
                                          <p:spTgt spid="53"/>
                                        </p:tgtEl>
                                        <p:attrNameLst>
                                          <p:attrName>ppt_w</p:attrName>
                                        </p:attrNameLst>
                                      </p:cBhvr>
                                      <p:tavLst>
                                        <p:tav tm="0">
                                          <p:val>
                                            <p:fltVal val="0"/>
                                          </p:val>
                                        </p:tav>
                                        <p:tav tm="100000">
                                          <p:val>
                                            <p:strVal val="#ppt_w"/>
                                          </p:val>
                                        </p:tav>
                                      </p:tavLst>
                                    </p:anim>
                                    <p:anim calcmode="lin" valueType="num">
                                      <p:cBhvr>
                                        <p:cTn id="84" dur="500" fill="hold"/>
                                        <p:tgtEl>
                                          <p:spTgt spid="53"/>
                                        </p:tgtEl>
                                        <p:attrNameLst>
                                          <p:attrName>ppt_h</p:attrName>
                                        </p:attrNameLst>
                                      </p:cBhvr>
                                      <p:tavLst>
                                        <p:tav tm="0">
                                          <p:val>
                                            <p:fltVal val="0"/>
                                          </p:val>
                                        </p:tav>
                                        <p:tav tm="100000">
                                          <p:val>
                                            <p:strVal val="#ppt_h"/>
                                          </p:val>
                                        </p:tav>
                                      </p:tavLst>
                                    </p:anim>
                                    <p:animEffect transition="in" filter="fade">
                                      <p:cBhvr>
                                        <p:cTn id="85" dur="500"/>
                                        <p:tgtEl>
                                          <p:spTgt spid="53"/>
                                        </p:tgtEl>
                                      </p:cBhvr>
                                    </p:animEffect>
                                  </p:childTnLst>
                                </p:cTn>
                              </p:par>
                            </p:childTnLst>
                          </p:cTn>
                        </p:par>
                        <p:par>
                          <p:cTn id="86" fill="hold">
                            <p:stCondLst>
                              <p:cond delay="10350"/>
                            </p:stCondLst>
                            <p:childTnLst>
                              <p:par>
                                <p:cTn id="87" presetID="22" presetClass="entr" presetSubtype="8"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left)">
                                      <p:cBhvr>
                                        <p:cTn id="89" dur="250"/>
                                        <p:tgtEl>
                                          <p:spTgt spid="41"/>
                                        </p:tgtEl>
                                      </p:cBhvr>
                                    </p:animEffect>
                                  </p:childTnLst>
                                </p:cTn>
                              </p:par>
                            </p:childTnLst>
                          </p:cTn>
                        </p:par>
                        <p:par>
                          <p:cTn id="90" fill="hold">
                            <p:stCondLst>
                              <p:cond delay="106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2"/>
                                        </p:tgtEl>
                                        <p:attrNameLst>
                                          <p:attrName>ppt_y</p:attrName>
                                        </p:attrNameLst>
                                      </p:cBhvr>
                                      <p:tavLst>
                                        <p:tav tm="0">
                                          <p:val>
                                            <p:strVal val="#ppt_y"/>
                                          </p:val>
                                        </p:tav>
                                        <p:tav tm="100000">
                                          <p:val>
                                            <p:strVal val="#ppt_y"/>
                                          </p:val>
                                        </p:tav>
                                      </p:tavLst>
                                    </p:anim>
                                    <p:anim calcmode="lin" valueType="num">
                                      <p:cBhvr>
                                        <p:cTn id="9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2"/>
                                        </p:tgtEl>
                                      </p:cBhvr>
                                    </p:animEffect>
                                  </p:childTnLst>
                                </p:cTn>
                              </p:par>
                            </p:childTnLst>
                          </p:cTn>
                        </p:par>
                        <p:par>
                          <p:cTn id="98" fill="hold">
                            <p:stCondLst>
                              <p:cond delay="11400"/>
                            </p:stCondLst>
                            <p:childTnLst>
                              <p:par>
                                <p:cTn id="99" presetID="41" presetClass="entr" presetSubtype="0" fill="hold" grpId="0" nodeType="afterEffect">
                                  <p:stCondLst>
                                    <p:cond delay="0"/>
                                  </p:stCondLst>
                                  <p:iterate type="lt">
                                    <p:tmPct val="2000"/>
                                  </p:iterate>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40"/>
                                        </p:tgtEl>
                                        <p:attrNameLst>
                                          <p:attrName>ppt_y</p:attrName>
                                        </p:attrNameLst>
                                      </p:cBhvr>
                                      <p:tavLst>
                                        <p:tav tm="0">
                                          <p:val>
                                            <p:strVal val="#ppt_y"/>
                                          </p:val>
                                        </p:tav>
                                        <p:tav tm="100000">
                                          <p:val>
                                            <p:strVal val="#ppt_y"/>
                                          </p:val>
                                        </p:tav>
                                      </p:tavLst>
                                    </p:anim>
                                    <p:anim calcmode="lin" valueType="num">
                                      <p:cBhvr>
                                        <p:cTn id="10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40"/>
                                        </p:tgtEl>
                                      </p:cBhvr>
                                    </p:animEffect>
                                  </p:childTnLst>
                                </p:cTn>
                              </p:par>
                            </p:childTnLst>
                          </p:cTn>
                        </p:par>
                        <p:par>
                          <p:cTn id="106" fill="hold">
                            <p:stCondLst>
                              <p:cond delay="12050"/>
                            </p:stCondLst>
                            <p:childTnLst>
                              <p:par>
                                <p:cTn id="107" presetID="22" presetClass="entr" presetSubtype="2" fill="hold" grpId="0" nodeType="afterEffect">
                                  <p:stCondLst>
                                    <p:cond delay="0"/>
                                  </p:stCondLst>
                                  <p:childTnLst>
                                    <p:set>
                                      <p:cBhvr>
                                        <p:cTn id="108" dur="1" fill="hold">
                                          <p:stCondLst>
                                            <p:cond delay="0"/>
                                          </p:stCondLst>
                                        </p:cTn>
                                        <p:tgtEl>
                                          <p:spTgt spid="6"/>
                                        </p:tgtEl>
                                        <p:attrNameLst>
                                          <p:attrName>style.visibility</p:attrName>
                                        </p:attrNameLst>
                                      </p:cBhvr>
                                      <p:to>
                                        <p:strVal val="visible"/>
                                      </p:to>
                                    </p:set>
                                    <p:animEffect transition="in" filter="wipe(right)">
                                      <p:cBhvr>
                                        <p:cTn id="109" dur="500"/>
                                        <p:tgtEl>
                                          <p:spTgt spid="6"/>
                                        </p:tgtEl>
                                      </p:cBhvr>
                                    </p:animEffect>
                                  </p:childTnLst>
                                </p:cTn>
                              </p:par>
                            </p:childTnLst>
                          </p:cTn>
                        </p:par>
                        <p:par>
                          <p:cTn id="110" fill="hold">
                            <p:stCondLst>
                              <p:cond delay="12550"/>
                            </p:stCondLst>
                            <p:childTnLst>
                              <p:par>
                                <p:cTn id="111" presetID="53" presetClass="entr" presetSubtype="16" fill="hold"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p:cTn id="113" dur="500" fill="hold"/>
                                        <p:tgtEl>
                                          <p:spTgt spid="54"/>
                                        </p:tgtEl>
                                        <p:attrNameLst>
                                          <p:attrName>ppt_w</p:attrName>
                                        </p:attrNameLst>
                                      </p:cBhvr>
                                      <p:tavLst>
                                        <p:tav tm="0">
                                          <p:val>
                                            <p:fltVal val="0"/>
                                          </p:val>
                                        </p:tav>
                                        <p:tav tm="100000">
                                          <p:val>
                                            <p:strVal val="#ppt_w"/>
                                          </p:val>
                                        </p:tav>
                                      </p:tavLst>
                                    </p:anim>
                                    <p:anim calcmode="lin" valueType="num">
                                      <p:cBhvr>
                                        <p:cTn id="114" dur="500" fill="hold"/>
                                        <p:tgtEl>
                                          <p:spTgt spid="54"/>
                                        </p:tgtEl>
                                        <p:attrNameLst>
                                          <p:attrName>ppt_h</p:attrName>
                                        </p:attrNameLst>
                                      </p:cBhvr>
                                      <p:tavLst>
                                        <p:tav tm="0">
                                          <p:val>
                                            <p:fltVal val="0"/>
                                          </p:val>
                                        </p:tav>
                                        <p:tav tm="100000">
                                          <p:val>
                                            <p:strVal val="#ppt_h"/>
                                          </p:val>
                                        </p:tav>
                                      </p:tavLst>
                                    </p:anim>
                                    <p:animEffect transition="in" filter="fade">
                                      <p:cBhvr>
                                        <p:cTn id="115" dur="500"/>
                                        <p:tgtEl>
                                          <p:spTgt spid="54"/>
                                        </p:tgtEl>
                                      </p:cBhvr>
                                    </p:animEffect>
                                  </p:childTnLst>
                                </p:cTn>
                              </p:par>
                            </p:childTnLst>
                          </p:cTn>
                        </p:par>
                        <p:par>
                          <p:cTn id="116" fill="hold">
                            <p:stCondLst>
                              <p:cond delay="13050"/>
                            </p:stCondLst>
                            <p:childTnLst>
                              <p:par>
                                <p:cTn id="117" presetID="22" presetClass="entr" presetSubtype="8" fill="hold" grpId="0" nodeType="after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wipe(left)">
                                      <p:cBhvr>
                                        <p:cTn id="119" dur="250"/>
                                        <p:tgtEl>
                                          <p:spTgt spid="45"/>
                                        </p:tgtEl>
                                      </p:cBhvr>
                                    </p:animEffect>
                                  </p:childTnLst>
                                </p:cTn>
                              </p:par>
                            </p:childTnLst>
                          </p:cTn>
                        </p:par>
                        <p:par>
                          <p:cTn id="120" fill="hold">
                            <p:stCondLst>
                              <p:cond delay="1330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46"/>
                                        </p:tgtEl>
                                        <p:attrNameLst>
                                          <p:attrName>style.visibility</p:attrName>
                                        </p:attrNameLst>
                                      </p:cBhvr>
                                      <p:to>
                                        <p:strVal val="visible"/>
                                      </p:to>
                                    </p:set>
                                    <p:anim calcmode="lin" valueType="num">
                                      <p:cBhvr>
                                        <p:cTn id="123"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46"/>
                                        </p:tgtEl>
                                        <p:attrNameLst>
                                          <p:attrName>ppt_y</p:attrName>
                                        </p:attrNameLst>
                                      </p:cBhvr>
                                      <p:tavLst>
                                        <p:tav tm="0">
                                          <p:val>
                                            <p:strVal val="#ppt_y"/>
                                          </p:val>
                                        </p:tav>
                                        <p:tav tm="100000">
                                          <p:val>
                                            <p:strVal val="#ppt_y"/>
                                          </p:val>
                                        </p:tav>
                                      </p:tavLst>
                                    </p:anim>
                                    <p:anim calcmode="lin" valueType="num">
                                      <p:cBhvr>
                                        <p:cTn id="125"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46"/>
                                        </p:tgtEl>
                                      </p:cBhvr>
                                    </p:animEffect>
                                  </p:childTnLst>
                                </p:cTn>
                              </p:par>
                            </p:childTnLst>
                          </p:cTn>
                        </p:par>
                        <p:par>
                          <p:cTn id="128" fill="hold">
                            <p:stCondLst>
                              <p:cond delay="14100"/>
                            </p:stCondLst>
                            <p:childTnLst>
                              <p:par>
                                <p:cTn id="129" presetID="41" presetClass="entr" presetSubtype="0" fill="hold" grpId="0" nodeType="afterEffect">
                                  <p:stCondLst>
                                    <p:cond delay="0"/>
                                  </p:stCondLst>
                                  <p:iterate type="lt">
                                    <p:tmPct val="2000"/>
                                  </p:iterate>
                                  <p:childTnLst>
                                    <p:set>
                                      <p:cBhvr>
                                        <p:cTn id="130" dur="1" fill="hold">
                                          <p:stCondLst>
                                            <p:cond delay="0"/>
                                          </p:stCondLst>
                                        </p:cTn>
                                        <p:tgtEl>
                                          <p:spTgt spid="44"/>
                                        </p:tgtEl>
                                        <p:attrNameLst>
                                          <p:attrName>style.visibility</p:attrName>
                                        </p:attrNameLst>
                                      </p:cBhvr>
                                      <p:to>
                                        <p:strVal val="visible"/>
                                      </p:to>
                                    </p:set>
                                    <p:anim calcmode="lin" valueType="num">
                                      <p:cBhvr>
                                        <p:cTn id="13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44"/>
                                        </p:tgtEl>
                                        <p:attrNameLst>
                                          <p:attrName>ppt_y</p:attrName>
                                        </p:attrNameLst>
                                      </p:cBhvr>
                                      <p:tavLst>
                                        <p:tav tm="0">
                                          <p:val>
                                            <p:strVal val="#ppt_y"/>
                                          </p:val>
                                        </p:tav>
                                        <p:tav tm="100000">
                                          <p:val>
                                            <p:strVal val="#ppt_y"/>
                                          </p:val>
                                        </p:tav>
                                      </p:tavLst>
                                    </p:anim>
                                    <p:anim calcmode="lin" valueType="num">
                                      <p:cBhvr>
                                        <p:cTn id="13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44"/>
                                        </p:tgtEl>
                                      </p:cBhvr>
                                    </p:animEffect>
                                  </p:childTnLst>
                                </p:cTn>
                              </p:par>
                            </p:childTnLst>
                          </p:cTn>
                        </p:par>
                        <p:par>
                          <p:cTn id="136" fill="hold">
                            <p:stCondLst>
                              <p:cond delay="14750"/>
                            </p:stCondLst>
                            <p:childTnLst>
                              <p:par>
                                <p:cTn id="137" presetID="22" presetClass="entr" presetSubtype="2" fill="hold" grpId="0" nodeType="afterEffect">
                                  <p:stCondLst>
                                    <p:cond delay="0"/>
                                  </p:stCondLst>
                                  <p:childTnLst>
                                    <p:set>
                                      <p:cBhvr>
                                        <p:cTn id="138" dur="1" fill="hold">
                                          <p:stCondLst>
                                            <p:cond delay="0"/>
                                          </p:stCondLst>
                                        </p:cTn>
                                        <p:tgtEl>
                                          <p:spTgt spid="3"/>
                                        </p:tgtEl>
                                        <p:attrNameLst>
                                          <p:attrName>style.visibility</p:attrName>
                                        </p:attrNameLst>
                                      </p:cBhvr>
                                      <p:to>
                                        <p:strVal val="visible"/>
                                      </p:to>
                                    </p:set>
                                    <p:animEffect transition="in" filter="wipe(right)">
                                      <p:cBhvr>
                                        <p:cTn id="139" dur="500"/>
                                        <p:tgtEl>
                                          <p:spTgt spid="3"/>
                                        </p:tgtEl>
                                      </p:cBhvr>
                                    </p:animEffect>
                                  </p:childTnLst>
                                </p:cTn>
                              </p:par>
                            </p:childTnLst>
                          </p:cTn>
                        </p:par>
                        <p:par>
                          <p:cTn id="140" fill="hold">
                            <p:stCondLst>
                              <p:cond delay="15250"/>
                            </p:stCondLst>
                            <p:childTnLst>
                              <p:par>
                                <p:cTn id="141" presetID="53" presetClass="entr" presetSubtype="16" fill="hold" nodeType="afterEffect">
                                  <p:stCondLst>
                                    <p:cond delay="0"/>
                                  </p:stCondLst>
                                  <p:childTnLst>
                                    <p:set>
                                      <p:cBhvr>
                                        <p:cTn id="142" dur="1" fill="hold">
                                          <p:stCondLst>
                                            <p:cond delay="0"/>
                                          </p:stCondLst>
                                        </p:cTn>
                                        <p:tgtEl>
                                          <p:spTgt spid="55"/>
                                        </p:tgtEl>
                                        <p:attrNameLst>
                                          <p:attrName>style.visibility</p:attrName>
                                        </p:attrNameLst>
                                      </p:cBhvr>
                                      <p:to>
                                        <p:strVal val="visible"/>
                                      </p:to>
                                    </p:set>
                                    <p:anim calcmode="lin" valueType="num">
                                      <p:cBhvr>
                                        <p:cTn id="143" dur="500" fill="hold"/>
                                        <p:tgtEl>
                                          <p:spTgt spid="55"/>
                                        </p:tgtEl>
                                        <p:attrNameLst>
                                          <p:attrName>ppt_w</p:attrName>
                                        </p:attrNameLst>
                                      </p:cBhvr>
                                      <p:tavLst>
                                        <p:tav tm="0">
                                          <p:val>
                                            <p:fltVal val="0"/>
                                          </p:val>
                                        </p:tav>
                                        <p:tav tm="100000">
                                          <p:val>
                                            <p:strVal val="#ppt_w"/>
                                          </p:val>
                                        </p:tav>
                                      </p:tavLst>
                                    </p:anim>
                                    <p:anim calcmode="lin" valueType="num">
                                      <p:cBhvr>
                                        <p:cTn id="144" dur="500" fill="hold"/>
                                        <p:tgtEl>
                                          <p:spTgt spid="55"/>
                                        </p:tgtEl>
                                        <p:attrNameLst>
                                          <p:attrName>ppt_h</p:attrName>
                                        </p:attrNameLst>
                                      </p:cBhvr>
                                      <p:tavLst>
                                        <p:tav tm="0">
                                          <p:val>
                                            <p:fltVal val="0"/>
                                          </p:val>
                                        </p:tav>
                                        <p:tav tm="100000">
                                          <p:val>
                                            <p:strVal val="#ppt_h"/>
                                          </p:val>
                                        </p:tav>
                                      </p:tavLst>
                                    </p:anim>
                                    <p:animEffect transition="in" filter="fade">
                                      <p:cBhvr>
                                        <p:cTn id="145" dur="500"/>
                                        <p:tgtEl>
                                          <p:spTgt spid="55"/>
                                        </p:tgtEl>
                                      </p:cBhvr>
                                    </p:animEffect>
                                  </p:childTnLst>
                                </p:cTn>
                              </p:par>
                            </p:childTnLst>
                          </p:cTn>
                        </p:par>
                        <p:par>
                          <p:cTn id="146" fill="hold">
                            <p:stCondLst>
                              <p:cond delay="15750"/>
                            </p:stCondLst>
                            <p:childTnLst>
                              <p:par>
                                <p:cTn id="147" presetID="22" presetClass="entr" presetSubtype="8" fill="hold" grpId="0" nodeType="afterEffect">
                                  <p:stCondLst>
                                    <p:cond delay="0"/>
                                  </p:stCondLst>
                                  <p:childTnLst>
                                    <p:set>
                                      <p:cBhvr>
                                        <p:cTn id="148" dur="1" fill="hold">
                                          <p:stCondLst>
                                            <p:cond delay="0"/>
                                          </p:stCondLst>
                                        </p:cTn>
                                        <p:tgtEl>
                                          <p:spTgt spid="49"/>
                                        </p:tgtEl>
                                        <p:attrNameLst>
                                          <p:attrName>style.visibility</p:attrName>
                                        </p:attrNameLst>
                                      </p:cBhvr>
                                      <p:to>
                                        <p:strVal val="visible"/>
                                      </p:to>
                                    </p:set>
                                    <p:animEffect transition="in" filter="wipe(left)">
                                      <p:cBhvr>
                                        <p:cTn id="149" dur="250"/>
                                        <p:tgtEl>
                                          <p:spTgt spid="49"/>
                                        </p:tgtEl>
                                      </p:cBhvr>
                                    </p:animEffect>
                                  </p:childTnLst>
                                </p:cTn>
                              </p:par>
                            </p:childTnLst>
                          </p:cTn>
                        </p:par>
                        <p:par>
                          <p:cTn id="150" fill="hold">
                            <p:stCondLst>
                              <p:cond delay="16000"/>
                            </p:stCondLst>
                            <p:childTnLst>
                              <p:par>
                                <p:cTn id="151" presetID="41" presetClass="entr" presetSubtype="0" fill="hold" grpId="0" nodeType="afterEffect">
                                  <p:stCondLst>
                                    <p:cond delay="0"/>
                                  </p:stCondLst>
                                  <p:iterate type="lt">
                                    <p:tmPct val="10000"/>
                                  </p:iterate>
                                  <p:childTnLst>
                                    <p:set>
                                      <p:cBhvr>
                                        <p:cTn id="152" dur="1" fill="hold">
                                          <p:stCondLst>
                                            <p:cond delay="0"/>
                                          </p:stCondLst>
                                        </p:cTn>
                                        <p:tgtEl>
                                          <p:spTgt spid="50"/>
                                        </p:tgtEl>
                                        <p:attrNameLst>
                                          <p:attrName>style.visibility</p:attrName>
                                        </p:attrNameLst>
                                      </p:cBhvr>
                                      <p:to>
                                        <p:strVal val="visible"/>
                                      </p:to>
                                    </p:set>
                                    <p:anim calcmode="lin" valueType="num">
                                      <p:cBhvr>
                                        <p:cTn id="153"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50"/>
                                        </p:tgtEl>
                                        <p:attrNameLst>
                                          <p:attrName>ppt_y</p:attrName>
                                        </p:attrNameLst>
                                      </p:cBhvr>
                                      <p:tavLst>
                                        <p:tav tm="0">
                                          <p:val>
                                            <p:strVal val="#ppt_y"/>
                                          </p:val>
                                        </p:tav>
                                        <p:tav tm="100000">
                                          <p:val>
                                            <p:strVal val="#ppt_y"/>
                                          </p:val>
                                        </p:tav>
                                      </p:tavLst>
                                    </p:anim>
                                    <p:anim calcmode="lin" valueType="num">
                                      <p:cBhvr>
                                        <p:cTn id="155"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50"/>
                                        </p:tgtEl>
                                      </p:cBhvr>
                                    </p:animEffect>
                                  </p:childTnLst>
                                </p:cTn>
                              </p:par>
                            </p:childTnLst>
                          </p:cTn>
                        </p:par>
                        <p:par>
                          <p:cTn id="158" fill="hold">
                            <p:stCondLst>
                              <p:cond delay="16800"/>
                            </p:stCondLst>
                            <p:childTnLst>
                              <p:par>
                                <p:cTn id="159" presetID="41" presetClass="entr" presetSubtype="0" fill="hold" grpId="0" nodeType="afterEffect">
                                  <p:stCondLst>
                                    <p:cond delay="0"/>
                                  </p:stCondLst>
                                  <p:iterate type="lt">
                                    <p:tmPct val="2000"/>
                                  </p:iterate>
                                  <p:childTnLst>
                                    <p:set>
                                      <p:cBhvr>
                                        <p:cTn id="160" dur="1" fill="hold">
                                          <p:stCondLst>
                                            <p:cond delay="0"/>
                                          </p:stCondLst>
                                        </p:cTn>
                                        <p:tgtEl>
                                          <p:spTgt spid="48"/>
                                        </p:tgtEl>
                                        <p:attrNameLst>
                                          <p:attrName>style.visibility</p:attrName>
                                        </p:attrNameLst>
                                      </p:cBhvr>
                                      <p:to>
                                        <p:strVal val="visible"/>
                                      </p:to>
                                    </p:set>
                                    <p:anim calcmode="lin" valueType="num">
                                      <p:cBhvr>
                                        <p:cTn id="16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48"/>
                                        </p:tgtEl>
                                        <p:attrNameLst>
                                          <p:attrName>ppt_y</p:attrName>
                                        </p:attrNameLst>
                                      </p:cBhvr>
                                      <p:tavLst>
                                        <p:tav tm="0">
                                          <p:val>
                                            <p:strVal val="#ppt_y"/>
                                          </p:val>
                                        </p:tav>
                                        <p:tav tm="100000">
                                          <p:val>
                                            <p:strVal val="#ppt_y"/>
                                          </p:val>
                                        </p:tav>
                                      </p:tavLst>
                                    </p:anim>
                                    <p:anim calcmode="lin" valueType="num">
                                      <p:cBhvr>
                                        <p:cTn id="16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48"/>
                                        </p:tgtEl>
                                      </p:cBhvr>
                                    </p:animEffect>
                                  </p:childTnLst>
                                </p:cTn>
                              </p:par>
                            </p:childTnLst>
                          </p:cTn>
                        </p:par>
                        <p:par>
                          <p:cTn id="166" fill="hold">
                            <p:stCondLst>
                              <p:cond delay="17450"/>
                            </p:stCondLst>
                            <p:childTnLst>
                              <p:par>
                                <p:cTn id="167" presetID="22" presetClass="entr" presetSubtype="8" fill="hold" grpId="0" nodeType="afterEffect">
                                  <p:stCondLst>
                                    <p:cond delay="0"/>
                                  </p:stCondLst>
                                  <p:childTnLst>
                                    <p:set>
                                      <p:cBhvr>
                                        <p:cTn id="168" dur="1" fill="hold">
                                          <p:stCondLst>
                                            <p:cond delay="0"/>
                                          </p:stCondLst>
                                        </p:cTn>
                                        <p:tgtEl>
                                          <p:spTgt spid="5"/>
                                        </p:tgtEl>
                                        <p:attrNameLst>
                                          <p:attrName>style.visibility</p:attrName>
                                        </p:attrNameLst>
                                      </p:cBhvr>
                                      <p:to>
                                        <p:strVal val="visible"/>
                                      </p:to>
                                    </p:set>
                                    <p:animEffect transition="in" filter="wipe(left)">
                                      <p:cBhvr>
                                        <p:cTn id="1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p:bldP spid="23" grpId="0" animBg="1"/>
      <p:bldP spid="24" grpId="0"/>
      <p:bldP spid="26" grpId="0"/>
      <p:bldP spid="27" grpId="0"/>
      <p:bldP spid="40" grpId="0"/>
      <p:bldP spid="41" grpId="0" animBg="1"/>
      <p:bldP spid="42" grpId="0"/>
      <p:bldP spid="44" grpId="0"/>
      <p:bldP spid="45" grpId="0" animBg="1"/>
      <p:bldP spid="46" grpId="0"/>
      <p:bldP spid="48" grpId="0"/>
      <p:bldP spid="49" grpId="0" animBg="1"/>
      <p:bldP spid="50" grpId="0"/>
      <p:bldP spid="47" grpId="0" animBg="1"/>
      <p:bldP spid="51" grpId="0"/>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融资01"/>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3093</TotalTime>
  <Words>3206</Words>
  <Application>Microsoft Office PowerPoint</Application>
  <PresentationFormat>全屏显示(16:9)</PresentationFormat>
  <Paragraphs>420</Paragraphs>
  <Slides>28</Slides>
  <Notes>27</Notes>
  <HiddenSlides>0</HiddenSlides>
  <MMClips>1</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奔跑吧</dc:title>
  <dc:creator>第一PPT</dc:creator>
  <cp:keywords>www.1ppt.com</cp:keywords>
  <cp:lastModifiedBy>Windows User</cp:lastModifiedBy>
  <cp:revision>301</cp:revision>
  <dcterms:created xsi:type="dcterms:W3CDTF">2014-08-23T03:40:54Z</dcterms:created>
  <dcterms:modified xsi:type="dcterms:W3CDTF">2019-01-01T06:59:39Z</dcterms:modified>
</cp:coreProperties>
</file>