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4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189" r:id="rId3"/>
    <p:sldId id="3190" r:id="rId4"/>
    <p:sldId id="3191" r:id="rId5"/>
    <p:sldId id="3126" r:id="rId6"/>
    <p:sldId id="3089" r:id="rId7"/>
    <p:sldId id="3092" r:id="rId8"/>
    <p:sldId id="3090" r:id="rId9"/>
    <p:sldId id="3192" r:id="rId10"/>
    <p:sldId id="3097" r:id="rId11"/>
    <p:sldId id="3127" r:id="rId12"/>
    <p:sldId id="3091" r:id="rId13"/>
    <p:sldId id="3095" r:id="rId14"/>
    <p:sldId id="3193" r:id="rId15"/>
    <p:sldId id="3087" r:id="rId16"/>
    <p:sldId id="3124" r:id="rId17"/>
    <p:sldId id="3125" r:id="rId18"/>
    <p:sldId id="3093" r:id="rId19"/>
    <p:sldId id="3194" r:id="rId20"/>
    <p:sldId id="3094" r:id="rId21"/>
    <p:sldId id="3088" r:id="rId22"/>
    <p:sldId id="3096" r:id="rId23"/>
    <p:sldId id="3196" r:id="rId24"/>
    <p:sldId id="319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79"/>
    <a:srgbClr val="009882"/>
    <a:srgbClr val="05A8F1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4" autoAdjust="0"/>
    <p:restoredTop sz="92986" autoAdjust="0"/>
  </p:normalViewPr>
  <p:slideViewPr>
    <p:cSldViewPr>
      <p:cViewPr varScale="1">
        <p:scale>
          <a:sx n="58" d="100"/>
          <a:sy n="58" d="100"/>
        </p:scale>
        <p:origin x="-108" y="-1512"/>
      </p:cViewPr>
      <p:guideLst>
        <p:guide orient="horz" pos="328"/>
        <p:guide orient="horz" pos="4183"/>
        <p:guide pos="4050"/>
        <p:guide pos="557"/>
        <p:guide pos="7588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07190528"/>
        <c:axId val="153362816"/>
        <c:axId val="0"/>
      </c:bar3DChart>
      <c:catAx>
        <c:axId val="1071905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53362816"/>
        <c:crosses val="autoZero"/>
        <c:auto val="1"/>
        <c:lblAlgn val="ctr"/>
        <c:lblOffset val="100"/>
        <c:noMultiLvlLbl val="0"/>
      </c:catAx>
      <c:valAx>
        <c:axId val="153362816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07190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63104"/>
        <c:axId val="43265024"/>
      </c:lineChart>
      <c:catAx>
        <c:axId val="4326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3265024"/>
        <c:crosses val="autoZero"/>
        <c:auto val="1"/>
        <c:lblAlgn val="ctr"/>
        <c:lblOffset val="100"/>
        <c:noMultiLvlLbl val="0"/>
      </c:catAx>
      <c:valAx>
        <c:axId val="43265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3263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593408"/>
        <c:axId val="54594944"/>
      </c:barChart>
      <c:catAx>
        <c:axId val="54593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54594944"/>
        <c:crosses val="autoZero"/>
        <c:auto val="1"/>
        <c:lblAlgn val="ctr"/>
        <c:lblOffset val="100"/>
        <c:noMultiLvlLbl val="0"/>
      </c:catAx>
      <c:valAx>
        <c:axId val="5459494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54593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55155712"/>
        <c:axId val="55157504"/>
      </c:barChart>
      <c:catAx>
        <c:axId val="551557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5157504"/>
        <c:crosses val="autoZero"/>
        <c:auto val="1"/>
        <c:lblAlgn val="ctr"/>
        <c:lblOffset val="100"/>
        <c:noMultiLvlLbl val="0"/>
      </c:catAx>
      <c:valAx>
        <c:axId val="551575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51557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55170560"/>
        <c:axId val="55173504"/>
      </c:barChart>
      <c:catAx>
        <c:axId val="551705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5173504"/>
        <c:crosses val="autoZero"/>
        <c:auto val="1"/>
        <c:lblAlgn val="ctr"/>
        <c:lblOffset val="100"/>
        <c:noMultiLvlLbl val="0"/>
      </c:catAx>
      <c:valAx>
        <c:axId val="551735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51705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55204096"/>
        <c:axId val="55205888"/>
      </c:barChart>
      <c:catAx>
        <c:axId val="552040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5205888"/>
        <c:crosses val="autoZero"/>
        <c:auto val="1"/>
        <c:lblAlgn val="ctr"/>
        <c:lblOffset val="100"/>
        <c:noMultiLvlLbl val="0"/>
      </c:catAx>
      <c:valAx>
        <c:axId val="552058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52040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219696512"/>
        <c:axId val="340345216"/>
      </c:barChart>
      <c:catAx>
        <c:axId val="2196965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0345216"/>
        <c:crosses val="autoZero"/>
        <c:auto val="1"/>
        <c:lblAlgn val="ctr"/>
        <c:lblOffset val="100"/>
        <c:noMultiLvlLbl val="0"/>
      </c:catAx>
      <c:valAx>
        <c:axId val="3403452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196965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0515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444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938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548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53856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0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5212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1863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13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466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9875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0669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349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386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1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695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9158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08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2018/12/29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724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101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33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58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97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44415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580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3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4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7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98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67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47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0054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lowchart: Decision 78"/>
          <p:cNvSpPr/>
          <p:nvPr/>
        </p:nvSpPr>
        <p:spPr>
          <a:xfrm>
            <a:off x="1834534" y="2635824"/>
            <a:ext cx="1933641" cy="1933641"/>
          </a:xfrm>
          <a:prstGeom prst="flowChartDecision">
            <a:avLst/>
          </a:prstGeom>
          <a:solidFill>
            <a:srgbClr val="00988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63" name="Flowchart: Decision 79"/>
          <p:cNvSpPr/>
          <p:nvPr/>
        </p:nvSpPr>
        <p:spPr>
          <a:xfrm>
            <a:off x="2117130" y="2635824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98" name="Flowchart: Decision 78"/>
          <p:cNvSpPr/>
          <p:nvPr/>
        </p:nvSpPr>
        <p:spPr>
          <a:xfrm>
            <a:off x="4189858" y="2635824"/>
            <a:ext cx="1933641" cy="1933641"/>
          </a:xfrm>
          <a:prstGeom prst="flowChartDecision">
            <a:avLst/>
          </a:prstGeom>
          <a:solidFill>
            <a:srgbClr val="00988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99" name="Flowchart: Decision 79"/>
          <p:cNvSpPr/>
          <p:nvPr/>
        </p:nvSpPr>
        <p:spPr>
          <a:xfrm>
            <a:off x="4452989" y="2635824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0" name="Flowchart: Decision 78"/>
          <p:cNvSpPr/>
          <p:nvPr/>
        </p:nvSpPr>
        <p:spPr>
          <a:xfrm>
            <a:off x="6530171" y="2635824"/>
            <a:ext cx="1933641" cy="1933641"/>
          </a:xfrm>
          <a:prstGeom prst="flowChartDecision">
            <a:avLst/>
          </a:prstGeom>
          <a:solidFill>
            <a:srgbClr val="00988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1" name="Flowchart: Decision 79"/>
          <p:cNvSpPr/>
          <p:nvPr/>
        </p:nvSpPr>
        <p:spPr>
          <a:xfrm>
            <a:off x="6789709" y="2635824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2" name="Flowchart: Decision 78"/>
          <p:cNvSpPr/>
          <p:nvPr/>
        </p:nvSpPr>
        <p:spPr>
          <a:xfrm>
            <a:off x="8903664" y="2635824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3" name="Flowchart: Decision 79"/>
          <p:cNvSpPr/>
          <p:nvPr/>
        </p:nvSpPr>
        <p:spPr>
          <a:xfrm>
            <a:off x="9165679" y="2635824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23426" y="309548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09882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农</a:t>
            </a:r>
            <a:endParaRPr lang="zh-CN" altLang="en-US" sz="7200" dirty="0">
              <a:solidFill>
                <a:srgbClr val="009882"/>
              </a:solidFill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59285" y="309548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09882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业</a:t>
            </a:r>
            <a:endParaRPr lang="zh-CN" altLang="en-US" sz="7200" dirty="0">
              <a:solidFill>
                <a:srgbClr val="009882"/>
              </a:solidFill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256958" y="309548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09882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银</a:t>
            </a:r>
            <a:endParaRPr lang="zh-CN" altLang="en-US" sz="7200" dirty="0">
              <a:solidFill>
                <a:srgbClr val="009882"/>
              </a:solidFill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686755" y="309548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09882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行</a:t>
            </a:r>
            <a:endParaRPr lang="zh-CN" altLang="en-US" sz="7200" dirty="0">
              <a:solidFill>
                <a:srgbClr val="009882"/>
              </a:solidFill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2829421" y="4922456"/>
            <a:ext cx="7199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>
                <a:solidFill>
                  <a:srgbClr val="009882"/>
                </a:solidFill>
                <a:cs typeface="Arial" panose="020B0604020202020204" pitchFamily="34" charset="0"/>
              </a:rPr>
              <a:t>企业推介</a:t>
            </a:r>
            <a:r>
              <a:rPr lang="en-US" altLang="zh-CN" sz="2000" cap="all" dirty="0">
                <a:solidFill>
                  <a:srgbClr val="00988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rgbClr val="009882"/>
                </a:solidFill>
                <a:cs typeface="Arial" panose="020B0604020202020204" pitchFamily="34" charset="0"/>
              </a:rPr>
              <a:t>商务汇报</a:t>
            </a:r>
            <a:r>
              <a:rPr lang="en-US" altLang="zh-CN" sz="2000" cap="all" dirty="0" smtClean="0">
                <a:solidFill>
                  <a:srgbClr val="00988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 smtClean="0">
                <a:solidFill>
                  <a:srgbClr val="00988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 smtClean="0">
                <a:solidFill>
                  <a:srgbClr val="00988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rgbClr val="009882"/>
                </a:solidFill>
                <a:cs typeface="Arial" panose="020B0604020202020204" pitchFamily="34" charset="0"/>
              </a:rPr>
              <a:t>项目提案</a:t>
            </a:r>
            <a:r>
              <a:rPr lang="en-US" altLang="zh-CN" sz="2000" cap="all" dirty="0" smtClean="0">
                <a:solidFill>
                  <a:srgbClr val="00988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 smtClean="0">
                <a:solidFill>
                  <a:srgbClr val="009882"/>
                </a:solidFill>
                <a:cs typeface="Arial" panose="020B0604020202020204" pitchFamily="34" charset="0"/>
              </a:rPr>
              <a:t>工作汇报</a:t>
            </a:r>
            <a:endParaRPr lang="zh-CN" altLang="en-US" sz="2000" cap="all" dirty="0">
              <a:solidFill>
                <a:srgbClr val="009882"/>
              </a:solidFill>
              <a:cs typeface="Arial" panose="020B0604020202020204" pitchFamily="34" charset="0"/>
            </a:endParaRPr>
          </a:p>
        </p:txBody>
      </p:sp>
      <p:sp>
        <p:nvSpPr>
          <p:cNvPr id="31" name="TextBox 7"/>
          <p:cNvSpPr>
            <a:spLocks noChangeArrowheads="1"/>
          </p:cNvSpPr>
          <p:nvPr/>
        </p:nvSpPr>
        <p:spPr bwMode="auto">
          <a:xfrm>
            <a:off x="2946666" y="5258053"/>
            <a:ext cx="6965418" cy="15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en-US" altLang="zh-CN" sz="1000" dirty="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Enterprises to promote | | business report job summary | | project proposal report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202011" y="5717854"/>
            <a:ext cx="2454731" cy="466255"/>
            <a:chOff x="5198477" y="4485176"/>
            <a:chExt cx="2455034" cy="466313"/>
          </a:xfrm>
        </p:grpSpPr>
        <p:sp>
          <p:nvSpPr>
            <p:cNvPr id="33" name="圆角矩形 32"/>
            <p:cNvSpPr/>
            <p:nvPr/>
          </p:nvSpPr>
          <p:spPr>
            <a:xfrm>
              <a:off x="5205239" y="4485176"/>
              <a:ext cx="2448272" cy="466313"/>
            </a:xfrm>
            <a:prstGeom prst="roundRect">
              <a:avLst/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198477" y="4628916"/>
              <a:ext cx="24550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buNone/>
              </a:pPr>
              <a:r>
                <a:rPr lang="zh-CN" altLang="en-US" sz="1600" cap="all" spc="31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汇报人：策划部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732" y="773237"/>
            <a:ext cx="2046655" cy="186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3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07 -0.4741 C -0.47186 -0.46575 -0.46889 -0.45961 -0.46568 -0.45193 C -0.46099 -0.44117 -0.45939 -0.43327 -0.45309 -0.42603 C -0.45186 -0.41922 -0.44445 -0.40605 -0.44062 -0.40364 C -0.43457 -0.39288 -0.42605 -0.37971 -0.41766 -0.37598 C -0.41148 -0.36764 -0.40457 -0.36391 -0.39692 -0.36106 C -0.37914 -0.34547 -0.3526 -0.34174 -0.33297 -0.34065 C -0.27556 -0.33889 -0.21741 -0.33823 -0.15939 -0.33713 C -0.14482 -0.3334 -0.12988 -0.33055 -0.11568 -0.32418 C -0.11111 -0.31892 -0.10519 -0.31606 -0.1 -0.31299 C -0.09482 -0.30377 -0.08963 -0.29455 -0.08432 -0.28511 C -0.08087 -0.27897 -0.07963 -0.27107 -0.07605 -0.26492 C -0.07593 -0.26229 -0.07593 -0.25965 -0.07494 -0.25746 C -0.07408 -0.25329 -0.07087 -0.24626 -0.07087 -0.24604 C -0.06976 -0.2388 -0.07 -0.23836 -0.06766 -0.23156 C -0.06667 -0.22783 -0.06358 -0.22036 -0.06358 -0.22014 C -0.0621 -0.21071 -0.05939 -0.20083 -0.0563 -0.19249 C -0.05432 -0.18766 -0.05013 -0.17778 -0.05013 -0.17756 C -0.0463 -0.15891 -0.03939 -0.14135 -0.03544 -0.12225 C -0.03161 -0.10425 -0.02852 -0.08494 -0.02494 -0.06672 C -0.02408 -0.06233 -0.0221 -0.05948 -0.02087 -0.05553 C -0.0179 -0.04499 -0.01408 -0.03577 -0.01037 -0.0259 C -0.00741 -0.01734 -0.00507 -0.00899 3.45679E-6 -4.58297E-6 " pathEditMode="relative" rAng="0" ptsTypes="AAAAAAAAAAAAAAAAAAAAAAA">
                                      <p:cBhvr>
                                        <p:cTn id="13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3" y="2370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42778 C -0.14234 -0.41176 -0.13543 -0.39486 -0.12704 -0.37993 C -0.11679 -0.36106 -0.10518 -0.34833 -0.0937 -0.3334 C -0.08469 -0.32155 -0.07704 -0.30706 -0.06876 -0.29433 C -0.05802 -0.27853 -0.0542 -0.25373 -0.04481 -0.23705 C -0.04259 -0.22563 -0.03926 -0.21817 -0.03432 -0.20917 C -0.02901 -0.1859 -0.01679 -0.16878 -0.00938 -0.14662 C -0.00346 -0.12928 0.00346 -0.11084 0.01037 -0.09438 C 0.01296 -0.07616 0.01358 -0.07594 0.01148 -0.05004 C 0.01099 -0.04411 0.00729 -0.03358 0.0063 -0.02787 C 0.00506 -0.02151 0.00457 -0.01536 0.00309 -0.00921 C 0.00087 0.00022 0.00099 -0.0068 -1.48148E-6 -0.00021 " pathEditMode="relative" rAng="0" ptsTypes="AAAAAAAAAAAA">
                                      <p:cBhvr>
                                        <p:cTn id="20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6" y="2137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5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37 -0.79258 C 0.11481 -0.77502 0.11704 -0.75614 0.12185 -0.7388 C 0.13037 -0.70873 0.13839 -0.678 0.14481 -0.6464 C 0.14741 -0.63367 0.14815 -0.62181 0.15099 -0.6093 C 0.15642 -0.56211 0.14877 -0.61918 0.15827 -0.57418 C 0.15926 -0.57001 0.15864 -0.56584 0.15938 -0.56101 C 0.16012 -0.55597 0.1616 -0.55114 0.16247 -0.54631 C 0.16333 -0.54192 0.16395 -0.53775 0.16457 -0.53336 C 0.16716 -0.51514 0.16877 -0.4967 0.17296 -0.4798 C 0.17556 -0.4528 0.17185 -0.48639 0.17704 -0.45566 C 0.17901 -0.44446 0.17988 -0.43327 0.18235 -0.4223 C 0.1837 -0.40408 0.18432 -0.3942 0.18753 -0.37818 C 0.18963 -0.29631 0.19741 -0.18151 0.1521 -0.12774 C 0.14951 -0.12093 0.14704 -0.1172 0.14272 -0.11479 C 0.13963 -0.1093 0.13753 -0.10623 0.13333 -0.10381 C 0.12432 -0.09174 0.13432 -0.10338 0.12395 -0.09635 C 0.12099 -0.09438 0.11852 -0.09065 0.11568 -0.08889 C 0.11457 -0.08823 0.11358 -0.08757 0.11247 -0.08713 C 0.10395 -0.07199 0.11494 -0.08955 0.10519 -0.08011 C 0.10395 -0.07835 0.10333 -0.07528 0.1021 -0.07418 C 0.10012 -0.07221 0.0958 -0.07045 0.0958 -0.07023 C 0.09062 -0.06365 0.0858 -0.06211 0.08025 -0.05553 C 0.06272 -0.03489 0.04222 -0.02392 0.02185 -0.01492 C 0.01494 -0.00658 0.00864 -0.00658 1.23457E-7 -4.58297E-6 " pathEditMode="relative" rAng="0" ptsTypes="AAAAAAAAAAAAAAAAAAAAAAAA">
                                      <p:cBhvr>
                                        <p:cTn id="27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3961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2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47 -0.61852 C 0.1684 -0.59789 0.16976 -0.57594 0.17297 -0.55377 C 0.17778 -0.51909 0.1747 -0.55597 0.17914 -0.51624 C 0.18618 -0.45632 0.17914 -0.49275 0.18852 -0.44973 C 0.19 -0.42142 0.19642 -0.3964 0.19902 -0.36852 C 0.20297 -0.32594 0.20544 -0.28248 0.20729 -0.2388 C 0.20865 -0.20522 0.20902 -0.20829 0.21038 -0.18371 C 0.21112 -0.1712 0.21247 -0.14662 0.21247 -0.1464 C 0.21161 -0.08428 0.21667 0.02305 0.20112 0.09263 C 0.19951 0.10997 0.19704 0.12819 0.19173 0.14267 C 0.18963 0.15716 0.18531 0.17318 0.17815 0.18152 C 0.17235 0.21137 0.15396 0.21379 0.13963 0.22367 C 0.12321 0.22279 0.10482 0.2331 0.09062 0.21862 C 0.07976 0.20742 0.09408 0.21708 0.08433 0.21115 C 0.08173 0.20764 0.07852 0.20545 0.07605 0.20194 C 0.06914 0.19162 0.06803 0.17779 0.05939 0.16857 C 0.05433 0.15716 0.04951 0.14531 0.04371 0.13521 C 0.04136 0.12182 0.03581 0.1126 0.03124 0.10185 C 0.02889 0.09592 0.02729 0.08912 0.02507 0.08341 C 0.02173 0.07441 0.01889 0.06212 0.01667 0.0518 C 0.01581 0.04807 0.01581 0.04412 0.01457 0.04083 C 0.01198 0.03359 0.01038 0.0259 0.0084 0.01844 C 0.00667 0.01208 0.00334 0.00747 -4.69136E-6 -4.58297E-6 " pathEditMode="relative" rAng="0" ptsTypes="AAAAAAAAAAAAAAAAAAAAAAA">
                                      <p:cBhvr>
                                        <p:cTn id="34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17" y="42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3457E-6 0.03622 L -1.23457E-6 -4.58297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34568E-6 0.03622 L 2.34568E-6 -4.58297E-6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96296E-6 0.03622 L -2.96296E-6 -4.58297E-6 " pathEditMode="relative" rAng="0" ptsTypes="AA">
                                      <p:cBhvr>
                                        <p:cTn id="56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32099E-6 0.03622 L -4.32099E-6 -4.58297E-6 " pathEditMode="relative" rAng="0" ptsTypes="AA">
                                      <p:cBhvr>
                                        <p:cTn id="6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650"/>
                            </p:stCondLst>
                            <p:childTnLst>
                              <p:par>
                                <p:cTn id="7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150"/>
                            </p:stCondLst>
                            <p:childTnLst>
                              <p:par>
                                <p:cTn id="8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50"/>
                            </p:stCondLst>
                            <p:childTnLst>
                              <p:par>
                                <p:cTn id="8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8" grpId="0" animBg="1"/>
      <p:bldP spid="98" grpId="1" animBg="1"/>
      <p:bldP spid="99" grpId="0" animBg="1"/>
      <p:bldP spid="99" grpId="1" animBg="1"/>
      <p:bldP spid="99" grpId="2" animBg="1"/>
      <p:bldP spid="100" grpId="0" animBg="1"/>
      <p:bldP spid="100" grpId="1" animBg="1"/>
      <p:bldP spid="101" grpId="0" animBg="1"/>
      <p:bldP spid="101" grpId="1" animBg="1"/>
      <p:bldP spid="101" grpId="2" animBg="1"/>
      <p:bldP spid="102" grpId="0" animBg="1"/>
      <p:bldP spid="102" grpId="1" animBg="1"/>
      <p:bldP spid="103" grpId="0" animBg="1"/>
      <p:bldP spid="103" grpId="1" animBg="1"/>
      <p:bldP spid="103" grpId="2" animBg="1"/>
      <p:bldP spid="94" grpId="0"/>
      <p:bldP spid="104" grpId="0"/>
      <p:bldP spid="105" grpId="0"/>
      <p:bldP spid="106" grpId="0"/>
      <p:bldP spid="30" grpId="0"/>
      <p:bldP spid="30" grpId="1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33800"/>
            <a:ext cx="957263" cy="37306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333625"/>
            <a:ext cx="2181225" cy="430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78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76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>
            <a:off x="5944507" y="657890"/>
            <a:ext cx="0" cy="6574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860700" y="3429680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193839" y="335961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09663" y="335961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860700" y="4318843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193839" y="4228267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09663" y="4248782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60700" y="5208006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193839" y="5096915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109663" y="5137946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860700" y="6097169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193839" y="602710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09663" y="602710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73396" y="572692"/>
            <a:ext cx="2343120" cy="2343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353005" y="657888"/>
            <a:ext cx="1513312" cy="21727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362178" y="1513448"/>
            <a:ext cx="2272891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53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lowchart: Decision 78"/>
          <p:cNvSpPr/>
          <p:nvPr/>
        </p:nvSpPr>
        <p:spPr>
          <a:xfrm>
            <a:off x="1834534" y="2635824"/>
            <a:ext cx="1933641" cy="1933641"/>
          </a:xfrm>
          <a:prstGeom prst="flowChartDecision">
            <a:avLst/>
          </a:prstGeom>
          <a:solidFill>
            <a:srgbClr val="00988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Flowchart: Decision 79"/>
          <p:cNvSpPr/>
          <p:nvPr/>
        </p:nvSpPr>
        <p:spPr>
          <a:xfrm>
            <a:off x="2117130" y="2635824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Flowchart: Decision 78"/>
          <p:cNvSpPr/>
          <p:nvPr/>
        </p:nvSpPr>
        <p:spPr>
          <a:xfrm>
            <a:off x="4189858" y="2635824"/>
            <a:ext cx="1933641" cy="1933641"/>
          </a:xfrm>
          <a:prstGeom prst="flowChartDecision">
            <a:avLst/>
          </a:prstGeom>
          <a:solidFill>
            <a:srgbClr val="00988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Flowchart: Decision 79"/>
          <p:cNvSpPr/>
          <p:nvPr/>
        </p:nvSpPr>
        <p:spPr>
          <a:xfrm>
            <a:off x="4452989" y="2635824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Flowchart: Decision 78"/>
          <p:cNvSpPr/>
          <p:nvPr/>
        </p:nvSpPr>
        <p:spPr>
          <a:xfrm>
            <a:off x="6530171" y="2635824"/>
            <a:ext cx="1933641" cy="1933641"/>
          </a:xfrm>
          <a:prstGeom prst="flowChartDecision">
            <a:avLst/>
          </a:prstGeom>
          <a:solidFill>
            <a:srgbClr val="00988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Flowchart: Decision 79"/>
          <p:cNvSpPr/>
          <p:nvPr/>
        </p:nvSpPr>
        <p:spPr>
          <a:xfrm>
            <a:off x="6789709" y="2635824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Flowchart: Decision 78"/>
          <p:cNvSpPr/>
          <p:nvPr/>
        </p:nvSpPr>
        <p:spPr>
          <a:xfrm>
            <a:off x="8903664" y="2635824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Flowchart: Decision 79"/>
          <p:cNvSpPr/>
          <p:nvPr/>
        </p:nvSpPr>
        <p:spPr>
          <a:xfrm>
            <a:off x="9165679" y="2635824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23426" y="309548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0988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农</a:t>
            </a:r>
            <a:endParaRPr lang="zh-CN" altLang="en-US" sz="7200" dirty="0">
              <a:solidFill>
                <a:srgbClr val="00988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59285" y="309548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0988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业</a:t>
            </a:r>
            <a:endParaRPr lang="zh-CN" altLang="en-US" sz="7200" dirty="0">
              <a:solidFill>
                <a:srgbClr val="00988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256958" y="309548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0988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银</a:t>
            </a:r>
            <a:endParaRPr lang="zh-CN" altLang="en-US" sz="7200" dirty="0">
              <a:solidFill>
                <a:srgbClr val="00988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686755" y="309548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0988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行</a:t>
            </a:r>
            <a:endParaRPr lang="zh-CN" altLang="en-US" sz="7200" dirty="0">
              <a:solidFill>
                <a:srgbClr val="00988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2829421" y="4665176"/>
            <a:ext cx="71999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cap="all" dirty="0" smtClean="0">
                <a:solidFill>
                  <a:srgbClr val="00988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000" cap="all" dirty="0">
              <a:solidFill>
                <a:srgbClr val="00988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1" name="TextBox 7"/>
          <p:cNvSpPr>
            <a:spLocks noChangeArrowheads="1"/>
          </p:cNvSpPr>
          <p:nvPr/>
        </p:nvSpPr>
        <p:spPr bwMode="auto">
          <a:xfrm>
            <a:off x="2946666" y="5258053"/>
            <a:ext cx="6965418" cy="15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en-US" altLang="zh-CN" sz="1000" dirty="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Enterprises to promote | | business report job summary | | project proposal report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202011" y="5717854"/>
            <a:ext cx="2454731" cy="466255"/>
            <a:chOff x="5198477" y="4485176"/>
            <a:chExt cx="2455034" cy="466313"/>
          </a:xfrm>
        </p:grpSpPr>
        <p:sp>
          <p:nvSpPr>
            <p:cNvPr id="33" name="圆角矩形 32"/>
            <p:cNvSpPr/>
            <p:nvPr/>
          </p:nvSpPr>
          <p:spPr>
            <a:xfrm>
              <a:off x="5205239" y="4485176"/>
              <a:ext cx="2448272" cy="466313"/>
            </a:xfrm>
            <a:prstGeom prst="roundRect">
              <a:avLst/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198477" y="4628916"/>
              <a:ext cx="24550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buNone/>
              </a:pPr>
              <a:r>
                <a:rPr lang="zh-CN" altLang="en-US" sz="1600" cap="all" spc="31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汇报人：策划部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732" y="773237"/>
            <a:ext cx="2046655" cy="186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1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07 -0.4741 C -0.47186 -0.46575 -0.46889 -0.45961 -0.46568 -0.45193 C -0.46099 -0.44117 -0.45939 -0.43327 -0.45309 -0.42603 C -0.45186 -0.41922 -0.44445 -0.40605 -0.44062 -0.40364 C -0.43457 -0.39288 -0.42605 -0.37971 -0.41766 -0.37598 C -0.41148 -0.36764 -0.40457 -0.36391 -0.39692 -0.36106 C -0.37914 -0.34547 -0.3526 -0.34174 -0.33297 -0.34065 C -0.27556 -0.33889 -0.21741 -0.33823 -0.15939 -0.33713 C -0.14482 -0.3334 -0.12988 -0.33055 -0.11568 -0.32418 C -0.11111 -0.31892 -0.10519 -0.31606 -0.1 -0.31299 C -0.09482 -0.30377 -0.08963 -0.29455 -0.08432 -0.28511 C -0.08087 -0.27897 -0.07963 -0.27107 -0.07605 -0.26492 C -0.07593 -0.26229 -0.07593 -0.25965 -0.07494 -0.25746 C -0.07408 -0.25329 -0.07087 -0.24626 -0.07087 -0.24604 C -0.06976 -0.2388 -0.07 -0.23836 -0.06766 -0.23156 C -0.06667 -0.22783 -0.06358 -0.22036 -0.06358 -0.22014 C -0.0621 -0.21071 -0.05939 -0.20083 -0.0563 -0.19249 C -0.05432 -0.18766 -0.05013 -0.17778 -0.05013 -0.17756 C -0.0463 -0.15891 -0.03939 -0.14135 -0.03544 -0.12225 C -0.03161 -0.10425 -0.02852 -0.08494 -0.02494 -0.06672 C -0.02408 -0.06233 -0.0221 -0.05948 -0.02087 -0.05553 C -0.0179 -0.04499 -0.01408 -0.03577 -0.01037 -0.0259 C -0.00741 -0.01734 -0.00507 -0.00899 3.45679E-6 -4.58297E-6 " pathEditMode="relative" rAng="0" ptsTypes="AAAAAAAAAAAAAAAAAAAAAAA">
                                      <p:cBhvr>
                                        <p:cTn id="13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3" y="2370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42778 C -0.14234 -0.41176 -0.13543 -0.39486 -0.12704 -0.37993 C -0.11679 -0.36106 -0.10518 -0.34833 -0.0937 -0.3334 C -0.08469 -0.32155 -0.07704 -0.30706 -0.06876 -0.29433 C -0.05802 -0.27853 -0.0542 -0.25373 -0.04481 -0.23705 C -0.04259 -0.22563 -0.03926 -0.21817 -0.03432 -0.20917 C -0.02901 -0.1859 -0.01679 -0.16878 -0.00938 -0.14662 C -0.00346 -0.12928 0.00346 -0.11084 0.01037 -0.09438 C 0.01296 -0.07616 0.01358 -0.07594 0.01148 -0.05004 C 0.01099 -0.04411 0.00729 -0.03358 0.0063 -0.02787 C 0.00506 -0.02151 0.00457 -0.01536 0.00309 -0.00921 C 0.00087 0.00022 0.00099 -0.0068 -1.48148E-6 -0.00021 " pathEditMode="relative" rAng="0" ptsTypes="AAAAAAAAAAAA">
                                      <p:cBhvr>
                                        <p:cTn id="20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6" y="2137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5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37 -0.79258 C 0.11481 -0.77502 0.11704 -0.75614 0.12185 -0.7388 C 0.13037 -0.70873 0.13839 -0.678 0.14481 -0.6464 C 0.14741 -0.63367 0.14815 -0.62181 0.15099 -0.6093 C 0.15642 -0.56211 0.14877 -0.61918 0.15827 -0.57418 C 0.15926 -0.57001 0.15864 -0.56584 0.15938 -0.56101 C 0.16012 -0.55597 0.1616 -0.55114 0.16247 -0.54631 C 0.16333 -0.54192 0.16395 -0.53775 0.16457 -0.53336 C 0.16716 -0.51514 0.16877 -0.4967 0.17296 -0.4798 C 0.17556 -0.4528 0.17185 -0.48639 0.17704 -0.45566 C 0.17901 -0.44446 0.17988 -0.43327 0.18235 -0.4223 C 0.1837 -0.40408 0.18432 -0.3942 0.18753 -0.37818 C 0.18963 -0.29631 0.19741 -0.18151 0.1521 -0.12774 C 0.14951 -0.12093 0.14704 -0.1172 0.14272 -0.11479 C 0.13963 -0.1093 0.13753 -0.10623 0.13333 -0.10381 C 0.12432 -0.09174 0.13432 -0.10338 0.12395 -0.09635 C 0.12099 -0.09438 0.11852 -0.09065 0.11568 -0.08889 C 0.11457 -0.08823 0.11358 -0.08757 0.11247 -0.08713 C 0.10395 -0.07199 0.11494 -0.08955 0.10519 -0.08011 C 0.10395 -0.07835 0.10333 -0.07528 0.1021 -0.07418 C 0.10012 -0.07221 0.0958 -0.07045 0.0958 -0.07023 C 0.09062 -0.06365 0.0858 -0.06211 0.08025 -0.05553 C 0.06272 -0.03489 0.04222 -0.02392 0.02185 -0.01492 C 0.01494 -0.00658 0.00864 -0.00658 1.23457E-7 -4.58297E-6 " pathEditMode="relative" rAng="0" ptsTypes="AAAAAAAAAAAAAAAAAAAAAAAA">
                                      <p:cBhvr>
                                        <p:cTn id="27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3961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2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47 -0.61852 C 0.1684 -0.59789 0.16976 -0.57594 0.17297 -0.55377 C 0.17778 -0.51909 0.1747 -0.55597 0.17914 -0.51624 C 0.18618 -0.45632 0.17914 -0.49275 0.18852 -0.44973 C 0.19 -0.42142 0.19642 -0.3964 0.19902 -0.36852 C 0.20297 -0.32594 0.20544 -0.28248 0.20729 -0.2388 C 0.20865 -0.20522 0.20902 -0.20829 0.21038 -0.18371 C 0.21112 -0.1712 0.21247 -0.14662 0.21247 -0.1464 C 0.21161 -0.08428 0.21667 0.02305 0.20112 0.09263 C 0.19951 0.10997 0.19704 0.12819 0.19173 0.14267 C 0.18963 0.15716 0.18531 0.17318 0.17815 0.18152 C 0.17235 0.21137 0.15396 0.21379 0.13963 0.22367 C 0.12321 0.22279 0.10482 0.2331 0.09062 0.21862 C 0.07976 0.20742 0.09408 0.21708 0.08433 0.21115 C 0.08173 0.20764 0.07852 0.20545 0.07605 0.20194 C 0.06914 0.19162 0.06803 0.17779 0.05939 0.16857 C 0.05433 0.15716 0.04951 0.14531 0.04371 0.13521 C 0.04136 0.12182 0.03581 0.1126 0.03124 0.10185 C 0.02889 0.09592 0.02729 0.08912 0.02507 0.08341 C 0.02173 0.07441 0.01889 0.06212 0.01667 0.0518 C 0.01581 0.04807 0.01581 0.04412 0.01457 0.04083 C 0.01198 0.03359 0.01038 0.0259 0.0084 0.01844 C 0.00667 0.01208 0.00334 0.00747 -4.69136E-6 -4.58297E-6 " pathEditMode="relative" rAng="0" ptsTypes="AAAAAAAAAAAAAAAAAAAAAAA">
                                      <p:cBhvr>
                                        <p:cTn id="34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17" y="42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3457E-6 0.03622 L -1.23457E-6 -4.58297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34568E-6 0.03622 L 2.34568E-6 -4.58297E-6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96296E-6 0.03622 L -2.96296E-6 -4.58297E-6 " pathEditMode="relative" rAng="0" ptsTypes="AA">
                                      <p:cBhvr>
                                        <p:cTn id="56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32099E-6 0.03622 L -4.32099E-6 -4.58297E-6 " pathEditMode="relative" rAng="0" ptsTypes="AA">
                                      <p:cBhvr>
                                        <p:cTn id="6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50"/>
                            </p:stCondLst>
                            <p:childTnLst>
                              <p:par>
                                <p:cTn id="7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350"/>
                            </p:stCondLst>
                            <p:childTnLst>
                              <p:par>
                                <p:cTn id="8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8" grpId="0" animBg="1"/>
      <p:bldP spid="98" grpId="1" animBg="1"/>
      <p:bldP spid="99" grpId="0" animBg="1"/>
      <p:bldP spid="99" grpId="1" animBg="1"/>
      <p:bldP spid="99" grpId="2" animBg="1"/>
      <p:bldP spid="100" grpId="0" animBg="1"/>
      <p:bldP spid="100" grpId="1" animBg="1"/>
      <p:bldP spid="101" grpId="0" animBg="1"/>
      <p:bldP spid="101" grpId="1" animBg="1"/>
      <p:bldP spid="101" grpId="2" animBg="1"/>
      <p:bldP spid="102" grpId="0" animBg="1"/>
      <p:bldP spid="102" grpId="1" animBg="1"/>
      <p:bldP spid="103" grpId="0" animBg="1"/>
      <p:bldP spid="103" grpId="1" animBg="1"/>
      <p:bldP spid="103" grpId="2" animBg="1"/>
      <p:bldP spid="94" grpId="0"/>
      <p:bldP spid="104" grpId="0"/>
      <p:bldP spid="105" grpId="0"/>
      <p:bldP spid="106" grpId="0"/>
      <p:bldP spid="30" grpId="0"/>
      <p:bldP spid="30" grpId="1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559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36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37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B000DF6-5E0D-4957-BB4A-BE4C4845C62D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9.pptx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7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C66"/>
      </a:accent1>
      <a:accent2>
        <a:srgbClr val="A6A6A6"/>
      </a:accent2>
      <a:accent3>
        <a:srgbClr val="007C66"/>
      </a:accent3>
      <a:accent4>
        <a:srgbClr val="A6A6A6"/>
      </a:accent4>
      <a:accent5>
        <a:srgbClr val="007C66"/>
      </a:accent5>
      <a:accent6>
        <a:srgbClr val="A6A6A6"/>
      </a:accent6>
      <a:hlink>
        <a:srgbClr val="007C66"/>
      </a:hlink>
      <a:folHlink>
        <a:srgbClr val="A6A6A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3561</Words>
  <Application>Microsoft Office PowerPoint</Application>
  <PresentationFormat>自定义</PresentationFormat>
  <Paragraphs>220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农业银行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2018-12-29T12:46:41Z</dcterms:modified>
</cp:coreProperties>
</file>