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31"/>
  </p:notesMasterIdLst>
  <p:handoutMasterIdLst>
    <p:handoutMasterId r:id="rId32"/>
  </p:handoutMasterIdLst>
  <p:sldIdLst>
    <p:sldId id="256" r:id="rId3"/>
    <p:sldId id="258" r:id="rId4"/>
    <p:sldId id="292" r:id="rId5"/>
    <p:sldId id="259" r:id="rId6"/>
    <p:sldId id="260" r:id="rId7"/>
    <p:sldId id="261" r:id="rId8"/>
    <p:sldId id="262" r:id="rId9"/>
    <p:sldId id="263" r:id="rId10"/>
    <p:sldId id="293" r:id="rId11"/>
    <p:sldId id="264" r:id="rId12"/>
    <p:sldId id="267" r:id="rId13"/>
    <p:sldId id="268" r:id="rId14"/>
    <p:sldId id="269" r:id="rId15"/>
    <p:sldId id="270" r:id="rId16"/>
    <p:sldId id="294" r:id="rId17"/>
    <p:sldId id="271" r:id="rId18"/>
    <p:sldId id="272" r:id="rId19"/>
    <p:sldId id="274" r:id="rId20"/>
    <p:sldId id="284" r:id="rId21"/>
    <p:sldId id="285" r:id="rId22"/>
    <p:sldId id="295" r:id="rId23"/>
    <p:sldId id="286" r:id="rId24"/>
    <p:sldId id="288" r:id="rId25"/>
    <p:sldId id="289" r:id="rId26"/>
    <p:sldId id="290" r:id="rId27"/>
    <p:sldId id="291" r:id="rId28"/>
    <p:sldId id="296" r:id="rId29"/>
    <p:sldId id="297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432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278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65338-0F2A-4502-BCFB-9EF0D54111AA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0D1A1-E634-4382-B5F7-7BFE73E347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398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AFB3F-5A13-4A3E-8CC9-21353248DBB1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7917F-6B78-41CE-9026-9BDD7DFF43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762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140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040847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10130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713151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643339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307316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387782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990164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630724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724645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9054CEC-105C-4A6A-9456-DBE647A13BE1}" type="slidenum">
              <a:rPr lang="zh-CN" altLang="en-US" smtClean="0">
                <a:latin typeface="Calibri" panose="020F0502020204030204" pitchFamily="34" charset="0"/>
              </a:rPr>
              <a:pPr/>
              <a:t>24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078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913546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98334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54608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520350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07621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38639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26912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11847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9053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24420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847191"/>
      </p:ext>
    </p:extLst>
  </p:cSld>
  <p:clrMapOvr>
    <a:masterClrMapping/>
  </p:clrMapOvr>
  <p:transition spd="slow" advClick="0" advTm="1000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769208"/>
      </p:ext>
    </p:extLst>
  </p:cSld>
  <p:clrMapOvr>
    <a:masterClrMapping/>
  </p:clrMapOvr>
  <p:transition spd="slow" advClick="0" advTm="1000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374614"/>
      </p:ext>
    </p:extLst>
  </p:cSld>
  <p:clrMapOvr>
    <a:masterClrMapping/>
  </p:clrMapOvr>
  <p:transition spd="slow" advClick="0" advTm="1000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969992"/>
      </p:ext>
    </p:extLst>
  </p:cSld>
  <p:clrMapOvr>
    <a:masterClrMapping/>
  </p:clrMapOvr>
  <p:transition spd="slow" advClick="0" advTm="1000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331162"/>
      </p:ext>
    </p:extLst>
  </p:cSld>
  <p:clrMapOvr>
    <a:masterClrMapping/>
  </p:clrMapOvr>
  <p:transition spd="slow" advClick="0" advTm="1000">
    <p:randomBar dir="vert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29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861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59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2163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8614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08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840069"/>
      </p:ext>
    </p:extLst>
  </p:cSld>
  <p:clrMapOvr>
    <a:masterClrMapping/>
  </p:clrMapOvr>
  <p:transition spd="slow" advClick="0" advTm="1000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8269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84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4790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9121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667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012545"/>
      </p:ext>
    </p:extLst>
  </p:cSld>
  <p:clrMapOvr>
    <a:masterClrMapping/>
  </p:clrMapOvr>
  <p:transition spd="slow" advClick="0" advTm="100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876057"/>
      </p:ext>
    </p:extLst>
  </p:cSld>
  <p:clrMapOvr>
    <a:masterClrMapping/>
  </p:clrMapOvr>
  <p:transition spd="slow" advClick="0" advTm="100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6641571" y="388931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69768081"/>
      </p:ext>
    </p:extLst>
  </p:cSld>
  <p:clrMapOvr>
    <a:masterClrMapping/>
  </p:clrMapOvr>
  <p:transition spd="slow" advClick="0" advTm="100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6042967"/>
      </p:ext>
    </p:extLst>
  </p:cSld>
  <p:clrMapOvr>
    <a:masterClrMapping/>
  </p:clrMapOvr>
  <p:transition spd="slow" advClick="0" advTm="1000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332695"/>
      </p:ext>
    </p:extLst>
  </p:cSld>
  <p:clrMapOvr>
    <a:masterClrMapping/>
  </p:clrMapOvr>
  <p:transition spd="slow" advClick="0" advTm="1000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3505222"/>
      </p:ext>
    </p:extLst>
  </p:cSld>
  <p:clrMapOvr>
    <a:masterClrMapping/>
  </p:clrMapOvr>
  <p:transition spd="slow" advClick="0" advTm="1000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341932"/>
      </p:ext>
    </p:extLst>
  </p:cSld>
  <p:clrMapOvr>
    <a:masterClrMapping/>
  </p:clrMapOvr>
  <p:transition spd="slow" advClick="0" advTm="1000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72DE3-FE0A-428A-AB10-325226F2F564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C7F20-4EEE-4847-AC76-B538472E8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5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3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</p:sldLayoutIdLst>
  <p:transition spd="slow" advClick="0" advTm="1000">
    <p:randomBar dir="vert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66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866900"/>
            <a:ext cx="9144000" cy="21526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3824"/>
            <a:ext cx="3695700" cy="501967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832806" y="2441020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毕业论文答辩模板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7760335" y="4718544"/>
            <a:ext cx="1215717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导师：代用名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26093" y="3149132"/>
            <a:ext cx="4327913" cy="4840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副标题：</a:t>
            </a:r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XX</a:t>
            </a: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学位研究生论文</a:t>
            </a: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答辩材料</a:t>
            </a:r>
          </a:p>
        </p:txBody>
      </p:sp>
      <p:sp>
        <p:nvSpPr>
          <p:cNvPr id="10" name="矩形 9"/>
          <p:cNvSpPr/>
          <p:nvPr/>
        </p:nvSpPr>
        <p:spPr>
          <a:xfrm>
            <a:off x="6182167" y="4730030"/>
            <a:ext cx="1395254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kumimoji="1"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答辩</a:t>
            </a:r>
            <a:r>
              <a:rPr kumimoji="1"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人：代用名</a:t>
            </a:r>
            <a:endParaRPr kumimoji="1"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72000" y="2117614"/>
            <a:ext cx="3422909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北京大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环境科学与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 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</a:t>
            </a:r>
          </a:p>
        </p:txBody>
      </p:sp>
    </p:spTree>
    <p:extLst>
      <p:ext uri="{BB962C8B-B14F-4D97-AF65-F5344CB8AC3E}">
        <p14:creationId xmlns:p14="http://schemas.microsoft.com/office/powerpoint/2010/main" val="1655125693"/>
      </p:ext>
    </p:extLst>
  </p:cSld>
  <p:clrMapOvr>
    <a:masterClrMapping/>
  </p:clrMapOvr>
  <p:transition spd="slow" advClick="0" advTm="1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0" y="2722470"/>
            <a:ext cx="91440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581042" y="1220880"/>
            <a:ext cx="1578042" cy="2993146"/>
            <a:chOff x="1595438" y="1219202"/>
            <a:chExt cx="2104056" cy="4419596"/>
          </a:xfrm>
        </p:grpSpPr>
        <p:sp>
          <p:nvSpPr>
            <p:cNvPr id="35" name="任意多边形 34"/>
            <p:cNvSpPr/>
            <p:nvPr/>
          </p:nvSpPr>
          <p:spPr>
            <a:xfrm>
              <a:off x="1595438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sz="1200" dirty="0">
                <a:solidFill>
                  <a:schemeClr val="bg1"/>
                </a:solidFill>
              </a:endParaRPr>
            </a:p>
            <a:p>
              <a:pPr lvl="1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695919" y="2408991"/>
              <a:ext cx="1920996" cy="2317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/>
              <a:r>
                <a:rPr lang="en-US" altLang="zh-CN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</a:p>
            <a:p>
              <a:pPr indent="228600" algn="ctr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zh-CN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24917" y="1220880"/>
            <a:ext cx="1578042" cy="2993146"/>
            <a:chOff x="5043972" y="1219202"/>
            <a:chExt cx="2104056" cy="4419596"/>
          </a:xfrm>
        </p:grpSpPr>
        <p:sp>
          <p:nvSpPr>
            <p:cNvPr id="38" name="任意多边形 37"/>
            <p:cNvSpPr/>
            <p:nvPr/>
          </p:nvSpPr>
          <p:spPr>
            <a:xfrm>
              <a:off x="5043972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140056" y="2348704"/>
              <a:ext cx="1923780" cy="2437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 algn="ctr">
                <a:lnSpc>
                  <a:spcPct val="125000"/>
                </a:lnSpc>
              </a:pPr>
              <a:r>
                <a:rPr lang="en-US" altLang="zh-CN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</a:p>
            <a:p>
              <a:pPr indent="228600" algn="ctr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zh-CN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852888" y="1220880"/>
            <a:ext cx="1578042" cy="2993146"/>
            <a:chOff x="8492507" y="1219202"/>
            <a:chExt cx="2104056" cy="4419596"/>
          </a:xfrm>
        </p:grpSpPr>
        <p:sp>
          <p:nvSpPr>
            <p:cNvPr id="41" name="任意多边形 40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568495" y="2348704"/>
              <a:ext cx="1960571" cy="2437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 algn="ctr">
                <a:lnSpc>
                  <a:spcPct val="125000"/>
                </a:lnSpc>
              </a:pPr>
              <a:r>
                <a:rPr lang="en-US" altLang="zh-CN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</a:p>
            <a:p>
              <a:pPr indent="228600" algn="ctr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zh-CN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971094" y="1220880"/>
            <a:ext cx="1578042" cy="2993146"/>
            <a:chOff x="8492507" y="1219202"/>
            <a:chExt cx="2104056" cy="4419596"/>
          </a:xfrm>
        </p:grpSpPr>
        <p:sp>
          <p:nvSpPr>
            <p:cNvPr id="53" name="任意多边形 52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8558447" y="2348704"/>
              <a:ext cx="1997312" cy="2437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 algn="ctr">
                <a:lnSpc>
                  <a:spcPct val="125000"/>
                </a:lnSpc>
              </a:pPr>
              <a:r>
                <a:rPr lang="en-US" altLang="zh-CN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</a:p>
            <a:p>
              <a:pPr indent="228600" algn="ctr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zh-CN" altLang="zh-CN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矩形 46"/>
          <p:cNvSpPr>
            <a:spLocks noChangeArrowheads="1"/>
          </p:cNvSpPr>
          <p:nvPr/>
        </p:nvSpPr>
        <p:spPr bwMode="auto">
          <a:xfrm>
            <a:off x="476188" y="177842"/>
            <a:ext cx="233909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主要贡献与创新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0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3944327"/>
      </p:ext>
    </p:extLst>
  </p:cSld>
  <p:clrMapOvr>
    <a:masterClrMapping/>
  </p:clrMapOvr>
  <p:transition spd="slow" advClick="0" advTm="100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0393" y="2281157"/>
            <a:ext cx="7959642" cy="1289752"/>
            <a:chOff x="787171" y="2988535"/>
            <a:chExt cx="10612880" cy="1719669"/>
          </a:xfrm>
        </p:grpSpPr>
        <p:sp>
          <p:nvSpPr>
            <p:cNvPr id="7" name="椭圆 6"/>
            <p:cNvSpPr/>
            <p:nvPr/>
          </p:nvSpPr>
          <p:spPr>
            <a:xfrm>
              <a:off x="787171" y="3378470"/>
              <a:ext cx="939802" cy="939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数据</a:t>
              </a:r>
            </a:p>
          </p:txBody>
        </p:sp>
        <p:sp>
          <p:nvSpPr>
            <p:cNvPr id="8" name="虚尾箭头 7"/>
            <p:cNvSpPr/>
            <p:nvPr/>
          </p:nvSpPr>
          <p:spPr>
            <a:xfrm>
              <a:off x="1975573" y="3670570"/>
              <a:ext cx="546101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664243" y="3378470"/>
              <a:ext cx="939800" cy="939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整理</a:t>
              </a:r>
            </a:p>
          </p:txBody>
        </p:sp>
        <p:sp>
          <p:nvSpPr>
            <p:cNvPr id="10" name="虚尾箭头 9"/>
            <p:cNvSpPr/>
            <p:nvPr/>
          </p:nvSpPr>
          <p:spPr>
            <a:xfrm>
              <a:off x="3736008" y="3670570"/>
              <a:ext cx="546101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445879" y="3378470"/>
              <a:ext cx="939800" cy="939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参考</a:t>
              </a:r>
            </a:p>
          </p:txBody>
        </p:sp>
        <p:sp>
          <p:nvSpPr>
            <p:cNvPr id="12" name="虚尾箭头 11"/>
            <p:cNvSpPr/>
            <p:nvPr/>
          </p:nvSpPr>
          <p:spPr>
            <a:xfrm>
              <a:off x="5496443" y="3670570"/>
              <a:ext cx="546101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6163909" y="2988535"/>
              <a:ext cx="1719669" cy="1719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000" b="1" dirty="0">
                  <a:latin typeface="微软雅黑" pitchFamily="34" charset="-122"/>
                  <a:ea typeface="微软雅黑" pitchFamily="34" charset="-122"/>
                </a:rPr>
                <a:t>分析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8619402" y="3378470"/>
              <a:ext cx="939800" cy="939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结论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虚尾箭头 14"/>
            <p:cNvSpPr/>
            <p:nvPr/>
          </p:nvSpPr>
          <p:spPr>
            <a:xfrm>
              <a:off x="7983741" y="3670570"/>
              <a:ext cx="546100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虚尾箭头 15"/>
            <p:cNvSpPr/>
            <p:nvPr/>
          </p:nvSpPr>
          <p:spPr>
            <a:xfrm>
              <a:off x="9659366" y="3670570"/>
              <a:ext cx="546100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0316234" y="3306462"/>
              <a:ext cx="1083817" cy="10838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500" b="1" dirty="0">
                  <a:latin typeface="微软雅黑" pitchFamily="34" charset="-122"/>
                  <a:ea typeface="微软雅黑" pitchFamily="34" charset="-122"/>
                </a:rPr>
                <a:t>建议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90835" y="1081984"/>
            <a:ext cx="2011159" cy="1389290"/>
            <a:chOff x="895845" y="1030514"/>
            <a:chExt cx="2681545" cy="1852386"/>
          </a:xfrm>
        </p:grpSpPr>
        <p:sp>
          <p:nvSpPr>
            <p:cNvPr id="31" name="椭圆 30"/>
            <p:cNvSpPr/>
            <p:nvPr/>
          </p:nvSpPr>
          <p:spPr>
            <a:xfrm>
              <a:off x="895845" y="2755900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2" name="直接连接符 31"/>
            <p:cNvCxnSpPr>
              <a:stCxn id="31" idx="0"/>
            </p:cNvCxnSpPr>
            <p:nvPr/>
          </p:nvCxnSpPr>
          <p:spPr>
            <a:xfrm flipV="1">
              <a:off x="959345" y="1030514"/>
              <a:ext cx="0" cy="172538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"/>
            <p:cNvSpPr txBox="1"/>
            <p:nvPr/>
          </p:nvSpPr>
          <p:spPr>
            <a:xfrm>
              <a:off x="1022845" y="1054578"/>
              <a:ext cx="2554545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数据来源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杭州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宁波等地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山核桃产业相关机构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33234" y="3361277"/>
            <a:ext cx="1777555" cy="1182740"/>
            <a:chOff x="2283386" y="4214343"/>
            <a:chExt cx="2370073" cy="1576986"/>
          </a:xfrm>
        </p:grpSpPr>
        <p:sp>
          <p:nvSpPr>
            <p:cNvPr id="28" name="椭圆 27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4586152" y="4338634"/>
              <a:ext cx="0" cy="13226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3"/>
            <p:cNvSpPr txBox="1"/>
            <p:nvPr/>
          </p:nvSpPr>
          <p:spPr>
            <a:xfrm>
              <a:off x="2283386" y="4437112"/>
              <a:ext cx="2298065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贝尔模型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集群品牌形象特点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相关文献资料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742206" y="1110737"/>
            <a:ext cx="1053643" cy="1371242"/>
            <a:chOff x="4831624" y="1054578"/>
            <a:chExt cx="1404858" cy="1828322"/>
          </a:xfrm>
        </p:grpSpPr>
        <p:sp>
          <p:nvSpPr>
            <p:cNvPr id="25" name="椭圆 24"/>
            <p:cNvSpPr/>
            <p:nvPr/>
          </p:nvSpPr>
          <p:spPr>
            <a:xfrm>
              <a:off x="4831624" y="2755900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4885010" y="1054578"/>
              <a:ext cx="0" cy="17013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3"/>
            <p:cNvSpPr txBox="1"/>
            <p:nvPr/>
          </p:nvSpPr>
          <p:spPr>
            <a:xfrm>
              <a:off x="4964339" y="1054578"/>
              <a:ext cx="1272143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四项维度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产品形象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文化传承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区位环境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产业形象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616708" y="1081984"/>
            <a:ext cx="2011159" cy="1389290"/>
            <a:chOff x="895845" y="1030514"/>
            <a:chExt cx="2681545" cy="1852386"/>
          </a:xfrm>
        </p:grpSpPr>
        <p:sp>
          <p:nvSpPr>
            <p:cNvPr id="35" name="椭圆 34"/>
            <p:cNvSpPr/>
            <p:nvPr/>
          </p:nvSpPr>
          <p:spPr>
            <a:xfrm>
              <a:off x="895845" y="2755900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6" name="直接连接符 35"/>
            <p:cNvCxnSpPr>
              <a:stCxn id="35" idx="0"/>
            </p:cNvCxnSpPr>
            <p:nvPr/>
          </p:nvCxnSpPr>
          <p:spPr>
            <a:xfrm flipV="1">
              <a:off x="959345" y="1030514"/>
              <a:ext cx="0" cy="172538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"/>
            <p:cNvSpPr txBox="1"/>
            <p:nvPr/>
          </p:nvSpPr>
          <p:spPr>
            <a:xfrm>
              <a:off x="1022845" y="1054578"/>
              <a:ext cx="2554545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数据来源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杭州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宁波等地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山核桃产业相关机构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434087" y="3361277"/>
            <a:ext cx="1777555" cy="1182740"/>
            <a:chOff x="2283386" y="4214343"/>
            <a:chExt cx="2370073" cy="1576986"/>
          </a:xfrm>
        </p:grpSpPr>
        <p:sp>
          <p:nvSpPr>
            <p:cNvPr id="39" name="椭圆 38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4586152" y="4338634"/>
              <a:ext cx="0" cy="13226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本框 3"/>
            <p:cNvSpPr txBox="1"/>
            <p:nvPr/>
          </p:nvSpPr>
          <p:spPr>
            <a:xfrm>
              <a:off x="2283386" y="4437112"/>
              <a:ext cx="2298065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贝尔模型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集群品牌形象特点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相关文献资料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571806" y="3642654"/>
            <a:ext cx="1777555" cy="1182740"/>
            <a:chOff x="2283386" y="4214343"/>
            <a:chExt cx="2370073" cy="1576986"/>
          </a:xfrm>
        </p:grpSpPr>
        <p:sp>
          <p:nvSpPr>
            <p:cNvPr id="43" name="椭圆 42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4586152" y="4338634"/>
              <a:ext cx="0" cy="13226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3"/>
            <p:cNvSpPr txBox="1"/>
            <p:nvPr/>
          </p:nvSpPr>
          <p:spPr>
            <a:xfrm>
              <a:off x="2283386" y="4437112"/>
              <a:ext cx="2298065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贝尔模型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集群品牌形象特点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相关文献资料</a:t>
              </a:r>
            </a:p>
          </p:txBody>
        </p:sp>
      </p:grpSp>
      <p:sp>
        <p:nvSpPr>
          <p:cNvPr id="46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研究思路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47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9966219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3343026" y="1289910"/>
            <a:ext cx="2460709" cy="2655688"/>
            <a:chOff x="3761090" y="2476501"/>
            <a:chExt cx="1787040" cy="1928640"/>
          </a:xfrm>
        </p:grpSpPr>
        <p:cxnSp>
          <p:nvCxnSpPr>
            <p:cNvPr id="67" name="直接连接符 66"/>
            <p:cNvCxnSpPr/>
            <p:nvPr/>
          </p:nvCxnSpPr>
          <p:spPr>
            <a:xfrm flipH="1">
              <a:off x="3905250" y="2633101"/>
              <a:ext cx="745807" cy="24924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H="1">
              <a:off x="4712971" y="3886200"/>
              <a:ext cx="598169" cy="283921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H="1">
              <a:off x="3985260" y="3596640"/>
              <a:ext cx="670560" cy="23622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H="1">
              <a:off x="4652011" y="2918460"/>
              <a:ext cx="666749" cy="291541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H="1" flipV="1">
              <a:off x="4015740" y="3893820"/>
              <a:ext cx="579120" cy="25908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 flipV="1">
              <a:off x="4641585" y="3589802"/>
              <a:ext cx="707655" cy="250678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H="1" flipV="1">
              <a:off x="4672065" y="2637302"/>
              <a:ext cx="707655" cy="250678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 flipV="1">
              <a:off x="3970020" y="2903220"/>
              <a:ext cx="640080" cy="28956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3927476" y="2917825"/>
              <a:ext cx="3174" cy="955675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5400676" y="2917825"/>
              <a:ext cx="3174" cy="955675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4660901" y="2705100"/>
              <a:ext cx="0" cy="147320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椭圆 77"/>
            <p:cNvSpPr>
              <a:spLocks noChangeAspect="1"/>
            </p:cNvSpPr>
            <p:nvPr/>
          </p:nvSpPr>
          <p:spPr>
            <a:xfrm>
              <a:off x="5224130" y="3749041"/>
              <a:ext cx="324000" cy="32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椭圆 78"/>
            <p:cNvSpPr>
              <a:spLocks noChangeAspect="1"/>
            </p:cNvSpPr>
            <p:nvPr/>
          </p:nvSpPr>
          <p:spPr>
            <a:xfrm>
              <a:off x="5224130" y="2720341"/>
              <a:ext cx="324000" cy="32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椭圆 79"/>
            <p:cNvSpPr>
              <a:spLocks noChangeAspect="1"/>
            </p:cNvSpPr>
            <p:nvPr/>
          </p:nvSpPr>
          <p:spPr>
            <a:xfrm>
              <a:off x="3761090" y="3749041"/>
              <a:ext cx="324000" cy="32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椭圆 80"/>
            <p:cNvSpPr>
              <a:spLocks noChangeAspect="1"/>
            </p:cNvSpPr>
            <p:nvPr/>
          </p:nvSpPr>
          <p:spPr>
            <a:xfrm>
              <a:off x="3761090" y="2720341"/>
              <a:ext cx="324000" cy="32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椭圆 81"/>
            <p:cNvSpPr>
              <a:spLocks noChangeAspect="1"/>
            </p:cNvSpPr>
            <p:nvPr/>
          </p:nvSpPr>
          <p:spPr>
            <a:xfrm>
              <a:off x="4494456" y="2476501"/>
              <a:ext cx="313200" cy="31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>
              <a:spLocks noChangeAspect="1"/>
            </p:cNvSpPr>
            <p:nvPr/>
          </p:nvSpPr>
          <p:spPr>
            <a:xfrm>
              <a:off x="4494456" y="3070861"/>
              <a:ext cx="313200" cy="31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>
              <a:spLocks noChangeAspect="1"/>
            </p:cNvSpPr>
            <p:nvPr/>
          </p:nvSpPr>
          <p:spPr>
            <a:xfrm>
              <a:off x="4494456" y="4091941"/>
              <a:ext cx="313200" cy="31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083716" y="1217020"/>
            <a:ext cx="2010317" cy="1322153"/>
            <a:chOff x="390154" y="1526097"/>
            <a:chExt cx="2680423" cy="1762870"/>
          </a:xfrm>
        </p:grpSpPr>
        <p:sp>
          <p:nvSpPr>
            <p:cNvPr id="86" name="文本框 105"/>
            <p:cNvSpPr txBox="1"/>
            <p:nvPr/>
          </p:nvSpPr>
          <p:spPr>
            <a:xfrm>
              <a:off x="390155" y="1526097"/>
              <a:ext cx="2680422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 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标题内容</a:t>
              </a:r>
            </a:p>
          </p:txBody>
        </p:sp>
        <p:sp>
          <p:nvSpPr>
            <p:cNvPr id="87" name="文本框 106"/>
            <p:cNvSpPr txBox="1"/>
            <p:nvPr/>
          </p:nvSpPr>
          <p:spPr>
            <a:xfrm>
              <a:off x="390154" y="1885506"/>
              <a:ext cx="2680423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099717" y="1201948"/>
            <a:ext cx="2010317" cy="1337225"/>
            <a:chOff x="6093451" y="1506001"/>
            <a:chExt cx="2680423" cy="1782966"/>
          </a:xfrm>
        </p:grpSpPr>
        <p:sp>
          <p:nvSpPr>
            <p:cNvPr id="89" name="文本框 107"/>
            <p:cNvSpPr txBox="1"/>
            <p:nvPr/>
          </p:nvSpPr>
          <p:spPr>
            <a:xfrm>
              <a:off x="6093452" y="1506001"/>
              <a:ext cx="2680422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90" name="文本框 108"/>
            <p:cNvSpPr txBox="1"/>
            <p:nvPr/>
          </p:nvSpPr>
          <p:spPr>
            <a:xfrm>
              <a:off x="6093451" y="1885506"/>
              <a:ext cx="2680423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083716" y="3027237"/>
            <a:ext cx="2109769" cy="1307081"/>
            <a:chOff x="390154" y="1556241"/>
            <a:chExt cx="2813025" cy="1742774"/>
          </a:xfrm>
        </p:grpSpPr>
        <p:sp>
          <p:nvSpPr>
            <p:cNvPr id="92" name="文本框 112"/>
            <p:cNvSpPr txBox="1"/>
            <p:nvPr/>
          </p:nvSpPr>
          <p:spPr>
            <a:xfrm>
              <a:off x="390154" y="1556241"/>
              <a:ext cx="2813025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93" name="文本框 113"/>
            <p:cNvSpPr txBox="1"/>
            <p:nvPr/>
          </p:nvSpPr>
          <p:spPr>
            <a:xfrm>
              <a:off x="390154" y="1895554"/>
              <a:ext cx="2680422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099717" y="3019701"/>
            <a:ext cx="2124791" cy="1314617"/>
            <a:chOff x="6093451" y="1546193"/>
            <a:chExt cx="2833055" cy="1752822"/>
          </a:xfrm>
        </p:grpSpPr>
        <p:sp>
          <p:nvSpPr>
            <p:cNvPr id="95" name="文本框 115"/>
            <p:cNvSpPr txBox="1"/>
            <p:nvPr/>
          </p:nvSpPr>
          <p:spPr>
            <a:xfrm>
              <a:off x="6093452" y="1546193"/>
              <a:ext cx="283305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</a:p>
          </p:txBody>
        </p:sp>
        <p:sp>
          <p:nvSpPr>
            <p:cNvPr id="96" name="文本框 116"/>
            <p:cNvSpPr txBox="1"/>
            <p:nvPr/>
          </p:nvSpPr>
          <p:spPr>
            <a:xfrm>
              <a:off x="6093451" y="1895554"/>
              <a:ext cx="2680423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7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研究思路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8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6652729"/>
      </p:ext>
    </p:extLst>
  </p:cSld>
  <p:clrMapOvr>
    <a:masterClrMapping/>
  </p:clrMapOvr>
  <p:transition spd="slow" advClick="0" advTm="100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9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3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" presetClass="entr" presetSubtype="2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1743075" y="2309686"/>
            <a:ext cx="1159453" cy="1159453"/>
          </a:xfrm>
          <a:custGeom>
            <a:avLst/>
            <a:gdLst>
              <a:gd name="connsiteX0" fmla="*/ 0 w 1439167"/>
              <a:gd name="connsiteY0" fmla="*/ 719584 h 1439167"/>
              <a:gd name="connsiteX1" fmla="*/ 719584 w 1439167"/>
              <a:gd name="connsiteY1" fmla="*/ 0 h 1439167"/>
              <a:gd name="connsiteX2" fmla="*/ 1439168 w 1439167"/>
              <a:gd name="connsiteY2" fmla="*/ 719584 h 1439167"/>
              <a:gd name="connsiteX3" fmla="*/ 719584 w 1439167"/>
              <a:gd name="connsiteY3" fmla="*/ 1439168 h 1439167"/>
              <a:gd name="connsiteX4" fmla="*/ 0 w 1439167"/>
              <a:gd name="connsiteY4" fmla="*/ 719584 h 143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9167" h="1439167">
                <a:moveTo>
                  <a:pt x="0" y="719584"/>
                </a:moveTo>
                <a:cubicBezTo>
                  <a:pt x="0" y="322169"/>
                  <a:pt x="322169" y="0"/>
                  <a:pt x="719584" y="0"/>
                </a:cubicBezTo>
                <a:cubicBezTo>
                  <a:pt x="1116999" y="0"/>
                  <a:pt x="1439168" y="322169"/>
                  <a:pt x="1439168" y="719584"/>
                </a:cubicBezTo>
                <a:cubicBezTo>
                  <a:pt x="1439168" y="1116999"/>
                  <a:pt x="1116999" y="1439168"/>
                  <a:pt x="719584" y="1439168"/>
                </a:cubicBezTo>
                <a:cubicBezTo>
                  <a:pt x="322169" y="1439168"/>
                  <a:pt x="0" y="1116999"/>
                  <a:pt x="0" y="7195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b="1" dirty="0">
                <a:latin typeface="Arial" panose="020B0604020202020204" pitchFamily="34" charset="0"/>
                <a:ea typeface="微软雅黑" panose="020B0503020204020204" pitchFamily="34" charset="-122"/>
              </a:rPr>
              <a:t>添加</a:t>
            </a:r>
            <a:endParaRPr lang="en-US" altLang="zh-CN" sz="18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b="1" dirty="0">
                <a:latin typeface="Arial" panose="020B0604020202020204" pitchFamily="34" charset="0"/>
                <a:ea typeface="微软雅黑" panose="020B0503020204020204" pitchFamily="34" charset="-122"/>
              </a:rPr>
              <a:t>标题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87222" y="1253833"/>
            <a:ext cx="3271157" cy="3271157"/>
            <a:chOff x="3526104" y="876860"/>
            <a:chExt cx="5124410" cy="5124410"/>
          </a:xfrm>
        </p:grpSpPr>
        <p:sp>
          <p:nvSpPr>
            <p:cNvPr id="8" name="空心弧 7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0800000"/>
                <a:gd name="adj2" fmla="val 1620000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空心弧 8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5400000"/>
                <a:gd name="adj2" fmla="val 1080000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空心弧 9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0"/>
                <a:gd name="adj2" fmla="val 540000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空心弧 10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6200000"/>
                <a:gd name="adj2" fmla="val 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12" name="组合 11"/>
            <p:cNvGrpSpPr/>
            <p:nvPr/>
          </p:nvGrpSpPr>
          <p:grpSpPr>
            <a:xfrm>
              <a:off x="5452593" y="4729836"/>
              <a:ext cx="1271434" cy="1271434"/>
              <a:chOff x="5147792" y="4934845"/>
              <a:chExt cx="1007417" cy="1007417"/>
            </a:xfrm>
          </p:grpSpPr>
          <p:sp>
            <p:nvSpPr>
              <p:cNvPr id="37" name="任意多边形 36"/>
              <p:cNvSpPr/>
              <p:nvPr/>
            </p:nvSpPr>
            <p:spPr>
              <a:xfrm>
                <a:off x="5147792" y="4934845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8" name="Group 4"/>
              <p:cNvGrpSpPr>
                <a:grpSpLocks noChangeAspect="1"/>
              </p:cNvGrpSpPr>
              <p:nvPr/>
            </p:nvGrpSpPr>
            <p:grpSpPr bwMode="auto">
              <a:xfrm>
                <a:off x="5418313" y="5176357"/>
                <a:ext cx="466374" cy="524392"/>
                <a:chOff x="3313" y="3205"/>
                <a:chExt cx="418" cy="470"/>
              </a:xfrm>
              <a:solidFill>
                <a:schemeClr val="bg1"/>
              </a:solidFill>
            </p:grpSpPr>
            <p:sp>
              <p:nvSpPr>
                <p:cNvPr id="39" name="Freeform 5"/>
                <p:cNvSpPr>
                  <a:spLocks/>
                </p:cNvSpPr>
                <p:nvPr/>
              </p:nvSpPr>
              <p:spPr bwMode="auto">
                <a:xfrm>
                  <a:off x="3392" y="3507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3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3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0" name="Freeform 6"/>
                <p:cNvSpPr>
                  <a:spLocks/>
                </p:cNvSpPr>
                <p:nvPr/>
              </p:nvSpPr>
              <p:spPr bwMode="auto">
                <a:xfrm>
                  <a:off x="3392" y="3442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Freeform 7"/>
                <p:cNvSpPr>
                  <a:spLocks/>
                </p:cNvSpPr>
                <p:nvPr/>
              </p:nvSpPr>
              <p:spPr bwMode="auto">
                <a:xfrm>
                  <a:off x="3392" y="3375"/>
                  <a:ext cx="206" cy="14"/>
                </a:xfrm>
                <a:custGeom>
                  <a:avLst/>
                  <a:gdLst>
                    <a:gd name="T0" fmla="*/ 84 w 86"/>
                    <a:gd name="T1" fmla="*/ 0 h 6"/>
                    <a:gd name="T2" fmla="*/ 3 w 86"/>
                    <a:gd name="T3" fmla="*/ 0 h 6"/>
                    <a:gd name="T4" fmla="*/ 0 w 86"/>
                    <a:gd name="T5" fmla="*/ 3 h 6"/>
                    <a:gd name="T6" fmla="*/ 3 w 86"/>
                    <a:gd name="T7" fmla="*/ 6 h 6"/>
                    <a:gd name="T8" fmla="*/ 84 w 86"/>
                    <a:gd name="T9" fmla="*/ 6 h 6"/>
                    <a:gd name="T10" fmla="*/ 86 w 86"/>
                    <a:gd name="T11" fmla="*/ 3 h 6"/>
                    <a:gd name="T12" fmla="*/ 84 w 86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6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4" y="6"/>
                        <a:pt x="84" y="6"/>
                        <a:pt x="84" y="6"/>
                      </a:cubicBezTo>
                      <a:cubicBezTo>
                        <a:pt x="85" y="6"/>
                        <a:pt x="86" y="5"/>
                        <a:pt x="86" y="3"/>
                      </a:cubicBezTo>
                      <a:cubicBezTo>
                        <a:pt x="86" y="2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2" name="Freeform 8"/>
                <p:cNvSpPr>
                  <a:spLocks noEditPoints="1"/>
                </p:cNvSpPr>
                <p:nvPr/>
              </p:nvSpPr>
              <p:spPr bwMode="auto">
                <a:xfrm>
                  <a:off x="3313" y="3205"/>
                  <a:ext cx="418" cy="470"/>
                </a:xfrm>
                <a:custGeom>
                  <a:avLst/>
                  <a:gdLst>
                    <a:gd name="T0" fmla="*/ 174 w 174"/>
                    <a:gd name="T1" fmla="*/ 25 h 196"/>
                    <a:gd name="T2" fmla="*/ 149 w 174"/>
                    <a:gd name="T3" fmla="*/ 0 h 196"/>
                    <a:gd name="T4" fmla="*/ 25 w 174"/>
                    <a:gd name="T5" fmla="*/ 0 h 196"/>
                    <a:gd name="T6" fmla="*/ 25 w 174"/>
                    <a:gd name="T7" fmla="*/ 0 h 196"/>
                    <a:gd name="T8" fmla="*/ 25 w 174"/>
                    <a:gd name="T9" fmla="*/ 0 h 196"/>
                    <a:gd name="T10" fmla="*/ 0 w 174"/>
                    <a:gd name="T11" fmla="*/ 25 h 196"/>
                    <a:gd name="T12" fmla="*/ 0 w 174"/>
                    <a:gd name="T13" fmla="*/ 169 h 196"/>
                    <a:gd name="T14" fmla="*/ 2 w 174"/>
                    <a:gd name="T15" fmla="*/ 174 h 196"/>
                    <a:gd name="T16" fmla="*/ 22 w 174"/>
                    <a:gd name="T17" fmla="*/ 193 h 196"/>
                    <a:gd name="T18" fmla="*/ 31 w 174"/>
                    <a:gd name="T19" fmla="*/ 193 h 196"/>
                    <a:gd name="T20" fmla="*/ 52 w 174"/>
                    <a:gd name="T21" fmla="*/ 173 h 196"/>
                    <a:gd name="T22" fmla="*/ 73 w 174"/>
                    <a:gd name="T23" fmla="*/ 194 h 196"/>
                    <a:gd name="T24" fmla="*/ 82 w 174"/>
                    <a:gd name="T25" fmla="*/ 194 h 196"/>
                    <a:gd name="T26" fmla="*/ 104 w 174"/>
                    <a:gd name="T27" fmla="*/ 173 h 196"/>
                    <a:gd name="T28" fmla="*/ 125 w 174"/>
                    <a:gd name="T29" fmla="*/ 194 h 196"/>
                    <a:gd name="T30" fmla="*/ 130 w 174"/>
                    <a:gd name="T31" fmla="*/ 196 h 196"/>
                    <a:gd name="T32" fmla="*/ 134 w 174"/>
                    <a:gd name="T33" fmla="*/ 194 h 196"/>
                    <a:gd name="T34" fmla="*/ 153 w 174"/>
                    <a:gd name="T35" fmla="*/ 175 h 196"/>
                    <a:gd name="T36" fmla="*/ 155 w 174"/>
                    <a:gd name="T37" fmla="*/ 170 h 196"/>
                    <a:gd name="T38" fmla="*/ 155 w 174"/>
                    <a:gd name="T39" fmla="*/ 49 h 196"/>
                    <a:gd name="T40" fmla="*/ 174 w 174"/>
                    <a:gd name="T41" fmla="*/ 25 h 196"/>
                    <a:gd name="T42" fmla="*/ 130 w 174"/>
                    <a:gd name="T43" fmla="*/ 180 h 196"/>
                    <a:gd name="T44" fmla="*/ 108 w 174"/>
                    <a:gd name="T45" fmla="*/ 159 h 196"/>
                    <a:gd name="T46" fmla="*/ 99 w 174"/>
                    <a:gd name="T47" fmla="*/ 159 h 196"/>
                    <a:gd name="T48" fmla="*/ 78 w 174"/>
                    <a:gd name="T49" fmla="*/ 180 h 196"/>
                    <a:gd name="T50" fmla="*/ 57 w 174"/>
                    <a:gd name="T51" fmla="*/ 159 h 196"/>
                    <a:gd name="T52" fmla="*/ 47 w 174"/>
                    <a:gd name="T53" fmla="*/ 159 h 196"/>
                    <a:gd name="T54" fmla="*/ 27 w 174"/>
                    <a:gd name="T55" fmla="*/ 179 h 196"/>
                    <a:gd name="T56" fmla="*/ 13 w 174"/>
                    <a:gd name="T57" fmla="*/ 166 h 196"/>
                    <a:gd name="T58" fmla="*/ 13 w 174"/>
                    <a:gd name="T59" fmla="*/ 25 h 196"/>
                    <a:gd name="T60" fmla="*/ 25 w 174"/>
                    <a:gd name="T61" fmla="*/ 14 h 196"/>
                    <a:gd name="T62" fmla="*/ 25 w 174"/>
                    <a:gd name="T63" fmla="*/ 14 h 196"/>
                    <a:gd name="T64" fmla="*/ 25 w 174"/>
                    <a:gd name="T65" fmla="*/ 14 h 196"/>
                    <a:gd name="T66" fmla="*/ 25 w 174"/>
                    <a:gd name="T67" fmla="*/ 14 h 196"/>
                    <a:gd name="T68" fmla="*/ 37 w 174"/>
                    <a:gd name="T69" fmla="*/ 25 h 196"/>
                    <a:gd name="T70" fmla="*/ 25 w 174"/>
                    <a:gd name="T71" fmla="*/ 36 h 196"/>
                    <a:gd name="T72" fmla="*/ 18 w 174"/>
                    <a:gd name="T73" fmla="*/ 43 h 196"/>
                    <a:gd name="T74" fmla="*/ 25 w 174"/>
                    <a:gd name="T75" fmla="*/ 50 h 196"/>
                    <a:gd name="T76" fmla="*/ 142 w 174"/>
                    <a:gd name="T77" fmla="*/ 50 h 196"/>
                    <a:gd name="T78" fmla="*/ 142 w 174"/>
                    <a:gd name="T79" fmla="*/ 168 h 196"/>
                    <a:gd name="T80" fmla="*/ 130 w 174"/>
                    <a:gd name="T81" fmla="*/ 180 h 196"/>
                    <a:gd name="T82" fmla="*/ 149 w 174"/>
                    <a:gd name="T83" fmla="*/ 36 h 196"/>
                    <a:gd name="T84" fmla="*/ 47 w 174"/>
                    <a:gd name="T85" fmla="*/ 36 h 196"/>
                    <a:gd name="T86" fmla="*/ 50 w 174"/>
                    <a:gd name="T87" fmla="*/ 25 h 196"/>
                    <a:gd name="T88" fmla="*/ 47 w 174"/>
                    <a:gd name="T89" fmla="*/ 14 h 196"/>
                    <a:gd name="T90" fmla="*/ 149 w 174"/>
                    <a:gd name="T91" fmla="*/ 14 h 196"/>
                    <a:gd name="T92" fmla="*/ 161 w 174"/>
                    <a:gd name="T93" fmla="*/ 25 h 196"/>
                    <a:gd name="T94" fmla="*/ 149 w 174"/>
                    <a:gd name="T95" fmla="*/ 3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74" h="196">
                      <a:moveTo>
                        <a:pt x="174" y="25"/>
                      </a:moveTo>
                      <a:cubicBezTo>
                        <a:pt x="174" y="11"/>
                        <a:pt x="163" y="0"/>
                        <a:pt x="149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11" y="0"/>
                        <a:pt x="0" y="11"/>
                        <a:pt x="0" y="25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1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5" y="196"/>
                        <a:pt x="29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6" y="196"/>
                        <a:pt x="80" y="196"/>
                        <a:pt x="82" y="194"/>
                      </a:cubicBezTo>
                      <a:cubicBezTo>
                        <a:pt x="104" y="173"/>
                        <a:pt x="104" y="173"/>
                        <a:pt x="104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30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5" y="174"/>
                        <a:pt x="155" y="172"/>
                        <a:pt x="155" y="170"/>
                      </a:cubicBezTo>
                      <a:cubicBezTo>
                        <a:pt x="155" y="49"/>
                        <a:pt x="155" y="49"/>
                        <a:pt x="155" y="49"/>
                      </a:cubicBezTo>
                      <a:cubicBezTo>
                        <a:pt x="166" y="46"/>
                        <a:pt x="174" y="36"/>
                        <a:pt x="174" y="25"/>
                      </a:cubicBezTo>
                      <a:close/>
                      <a:moveTo>
                        <a:pt x="130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6" y="157"/>
                        <a:pt x="102" y="157"/>
                        <a:pt x="99" y="159"/>
                      </a:cubicBezTo>
                      <a:cubicBezTo>
                        <a:pt x="78" y="180"/>
                        <a:pt x="78" y="180"/>
                        <a:pt x="78" y="180"/>
                      </a:cubicBezTo>
                      <a:cubicBezTo>
                        <a:pt x="57" y="159"/>
                        <a:pt x="57" y="159"/>
                        <a:pt x="57" y="159"/>
                      </a:cubicBezTo>
                      <a:cubicBezTo>
                        <a:pt x="54" y="157"/>
                        <a:pt x="50" y="157"/>
                        <a:pt x="47" y="159"/>
                      </a:cubicBezTo>
                      <a:cubicBezTo>
                        <a:pt x="27" y="179"/>
                        <a:pt x="27" y="179"/>
                        <a:pt x="27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19"/>
                        <a:pt x="18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32" y="14"/>
                        <a:pt x="37" y="19"/>
                        <a:pt x="37" y="25"/>
                      </a:cubicBezTo>
                      <a:cubicBezTo>
                        <a:pt x="37" y="31"/>
                        <a:pt x="32" y="36"/>
                        <a:pt x="25" y="36"/>
                      </a:cubicBezTo>
                      <a:cubicBezTo>
                        <a:pt x="21" y="36"/>
                        <a:pt x="18" y="39"/>
                        <a:pt x="18" y="43"/>
                      </a:cubicBezTo>
                      <a:cubicBezTo>
                        <a:pt x="18" y="47"/>
                        <a:pt x="21" y="50"/>
                        <a:pt x="25" y="50"/>
                      </a:cubicBezTo>
                      <a:cubicBezTo>
                        <a:pt x="142" y="50"/>
                        <a:pt x="142" y="50"/>
                        <a:pt x="142" y="50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30" y="180"/>
                      </a:lnTo>
                      <a:close/>
                      <a:moveTo>
                        <a:pt x="149" y="36"/>
                      </a:move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49" y="33"/>
                        <a:pt x="50" y="29"/>
                        <a:pt x="50" y="25"/>
                      </a:cubicBezTo>
                      <a:cubicBezTo>
                        <a:pt x="50" y="21"/>
                        <a:pt x="49" y="17"/>
                        <a:pt x="47" y="14"/>
                      </a:cubicBezTo>
                      <a:cubicBezTo>
                        <a:pt x="149" y="14"/>
                        <a:pt x="149" y="14"/>
                        <a:pt x="149" y="14"/>
                      </a:cubicBezTo>
                      <a:cubicBezTo>
                        <a:pt x="155" y="14"/>
                        <a:pt x="161" y="19"/>
                        <a:pt x="161" y="25"/>
                      </a:cubicBezTo>
                      <a:cubicBezTo>
                        <a:pt x="161" y="31"/>
                        <a:pt x="155" y="36"/>
                        <a:pt x="149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3" name="组合 12"/>
            <p:cNvGrpSpPr/>
            <p:nvPr/>
          </p:nvGrpSpPr>
          <p:grpSpPr>
            <a:xfrm>
              <a:off x="3526104" y="2803349"/>
              <a:ext cx="1271434" cy="1271434"/>
              <a:chOff x="3621344" y="3408398"/>
              <a:chExt cx="1007417" cy="1007417"/>
            </a:xfrm>
          </p:grpSpPr>
          <p:sp>
            <p:nvSpPr>
              <p:cNvPr id="30" name="任意多边形 29"/>
              <p:cNvSpPr/>
              <p:nvPr/>
            </p:nvSpPr>
            <p:spPr>
              <a:xfrm>
                <a:off x="3621344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1" name="Group 11"/>
              <p:cNvGrpSpPr>
                <a:grpSpLocks noChangeAspect="1"/>
              </p:cNvGrpSpPr>
              <p:nvPr/>
            </p:nvGrpSpPr>
            <p:grpSpPr bwMode="auto">
              <a:xfrm>
                <a:off x="3916411" y="3654075"/>
                <a:ext cx="417282" cy="524392"/>
                <a:chOff x="2398" y="2256"/>
                <a:chExt cx="374" cy="470"/>
              </a:xfrm>
              <a:solidFill>
                <a:schemeClr val="bg1"/>
              </a:solidFill>
            </p:grpSpPr>
            <p:sp>
              <p:nvSpPr>
                <p:cNvPr id="32" name="Freeform 12"/>
                <p:cNvSpPr>
                  <a:spLocks/>
                </p:cNvSpPr>
                <p:nvPr/>
              </p:nvSpPr>
              <p:spPr bwMode="auto">
                <a:xfrm>
                  <a:off x="2478" y="2558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Freeform 13"/>
                <p:cNvSpPr>
                  <a:spLocks/>
                </p:cNvSpPr>
                <p:nvPr/>
              </p:nvSpPr>
              <p:spPr bwMode="auto">
                <a:xfrm>
                  <a:off x="2478" y="2505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" name="Freeform 14"/>
                <p:cNvSpPr>
                  <a:spLocks/>
                </p:cNvSpPr>
                <p:nvPr/>
              </p:nvSpPr>
              <p:spPr bwMode="auto">
                <a:xfrm>
                  <a:off x="2478" y="2452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" name="Freeform 15"/>
                <p:cNvSpPr>
                  <a:spLocks/>
                </p:cNvSpPr>
                <p:nvPr/>
              </p:nvSpPr>
              <p:spPr bwMode="auto">
                <a:xfrm>
                  <a:off x="2478" y="2402"/>
                  <a:ext cx="101" cy="12"/>
                </a:xfrm>
                <a:custGeom>
                  <a:avLst/>
                  <a:gdLst>
                    <a:gd name="T0" fmla="*/ 2 w 42"/>
                    <a:gd name="T1" fmla="*/ 5 h 5"/>
                    <a:gd name="T2" fmla="*/ 39 w 42"/>
                    <a:gd name="T3" fmla="*/ 5 h 5"/>
                    <a:gd name="T4" fmla="*/ 42 w 42"/>
                    <a:gd name="T5" fmla="*/ 2 h 5"/>
                    <a:gd name="T6" fmla="*/ 39 w 42"/>
                    <a:gd name="T7" fmla="*/ 0 h 5"/>
                    <a:gd name="T8" fmla="*/ 2 w 42"/>
                    <a:gd name="T9" fmla="*/ 0 h 5"/>
                    <a:gd name="T10" fmla="*/ 0 w 42"/>
                    <a:gd name="T11" fmla="*/ 2 h 5"/>
                    <a:gd name="T12" fmla="*/ 2 w 42"/>
                    <a:gd name="T1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5">
                      <a:moveTo>
                        <a:pt x="2" y="5"/>
                      </a:move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41" y="5"/>
                        <a:pt x="42" y="4"/>
                        <a:pt x="42" y="2"/>
                      </a:cubicBezTo>
                      <a:cubicBezTo>
                        <a:pt x="42" y="1"/>
                        <a:pt x="41" y="0"/>
                        <a:pt x="39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" name="Freeform 16"/>
                <p:cNvSpPr>
                  <a:spLocks noEditPoints="1"/>
                </p:cNvSpPr>
                <p:nvPr/>
              </p:nvSpPr>
              <p:spPr bwMode="auto">
                <a:xfrm>
                  <a:off x="2398" y="2256"/>
                  <a:ext cx="374" cy="470"/>
                </a:xfrm>
                <a:custGeom>
                  <a:avLst/>
                  <a:gdLst>
                    <a:gd name="T0" fmla="*/ 153 w 155"/>
                    <a:gd name="T1" fmla="*/ 31 h 196"/>
                    <a:gd name="T2" fmla="*/ 125 w 155"/>
                    <a:gd name="T3" fmla="*/ 2 h 196"/>
                    <a:gd name="T4" fmla="*/ 120 w 155"/>
                    <a:gd name="T5" fmla="*/ 0 h 196"/>
                    <a:gd name="T6" fmla="*/ 6 w 155"/>
                    <a:gd name="T7" fmla="*/ 0 h 196"/>
                    <a:gd name="T8" fmla="*/ 0 w 155"/>
                    <a:gd name="T9" fmla="*/ 7 h 196"/>
                    <a:gd name="T10" fmla="*/ 0 w 155"/>
                    <a:gd name="T11" fmla="*/ 169 h 196"/>
                    <a:gd name="T12" fmla="*/ 2 w 155"/>
                    <a:gd name="T13" fmla="*/ 174 h 196"/>
                    <a:gd name="T14" fmla="*/ 22 w 155"/>
                    <a:gd name="T15" fmla="*/ 193 h 196"/>
                    <a:gd name="T16" fmla="*/ 31 w 155"/>
                    <a:gd name="T17" fmla="*/ 193 h 196"/>
                    <a:gd name="T18" fmla="*/ 52 w 155"/>
                    <a:gd name="T19" fmla="*/ 173 h 196"/>
                    <a:gd name="T20" fmla="*/ 73 w 155"/>
                    <a:gd name="T21" fmla="*/ 194 h 196"/>
                    <a:gd name="T22" fmla="*/ 82 w 155"/>
                    <a:gd name="T23" fmla="*/ 194 h 196"/>
                    <a:gd name="T24" fmla="*/ 103 w 155"/>
                    <a:gd name="T25" fmla="*/ 173 h 196"/>
                    <a:gd name="T26" fmla="*/ 125 w 155"/>
                    <a:gd name="T27" fmla="*/ 194 h 196"/>
                    <a:gd name="T28" fmla="*/ 129 w 155"/>
                    <a:gd name="T29" fmla="*/ 196 h 196"/>
                    <a:gd name="T30" fmla="*/ 134 w 155"/>
                    <a:gd name="T31" fmla="*/ 194 h 196"/>
                    <a:gd name="T32" fmla="*/ 153 w 155"/>
                    <a:gd name="T33" fmla="*/ 175 h 196"/>
                    <a:gd name="T34" fmla="*/ 155 w 155"/>
                    <a:gd name="T35" fmla="*/ 170 h 196"/>
                    <a:gd name="T36" fmla="*/ 155 w 155"/>
                    <a:gd name="T37" fmla="*/ 35 h 196"/>
                    <a:gd name="T38" fmla="*/ 153 w 155"/>
                    <a:gd name="T39" fmla="*/ 31 h 196"/>
                    <a:gd name="T40" fmla="*/ 129 w 155"/>
                    <a:gd name="T41" fmla="*/ 180 h 196"/>
                    <a:gd name="T42" fmla="*/ 108 w 155"/>
                    <a:gd name="T43" fmla="*/ 159 h 196"/>
                    <a:gd name="T44" fmla="*/ 99 w 155"/>
                    <a:gd name="T45" fmla="*/ 159 h 196"/>
                    <a:gd name="T46" fmla="*/ 77 w 155"/>
                    <a:gd name="T47" fmla="*/ 180 h 196"/>
                    <a:gd name="T48" fmla="*/ 56 w 155"/>
                    <a:gd name="T49" fmla="*/ 159 h 196"/>
                    <a:gd name="T50" fmla="*/ 52 w 155"/>
                    <a:gd name="T51" fmla="*/ 157 h 196"/>
                    <a:gd name="T52" fmla="*/ 47 w 155"/>
                    <a:gd name="T53" fmla="*/ 159 h 196"/>
                    <a:gd name="T54" fmla="*/ 26 w 155"/>
                    <a:gd name="T55" fmla="*/ 179 h 196"/>
                    <a:gd name="T56" fmla="*/ 13 w 155"/>
                    <a:gd name="T57" fmla="*/ 166 h 196"/>
                    <a:gd name="T58" fmla="*/ 13 w 155"/>
                    <a:gd name="T59" fmla="*/ 14 h 196"/>
                    <a:gd name="T60" fmla="*/ 116 w 155"/>
                    <a:gd name="T61" fmla="*/ 14 h 196"/>
                    <a:gd name="T62" fmla="*/ 116 w 155"/>
                    <a:gd name="T63" fmla="*/ 35 h 196"/>
                    <a:gd name="T64" fmla="*/ 120 w 155"/>
                    <a:gd name="T65" fmla="*/ 39 h 196"/>
                    <a:gd name="T66" fmla="*/ 142 w 155"/>
                    <a:gd name="T67" fmla="*/ 39 h 196"/>
                    <a:gd name="T68" fmla="*/ 142 w 155"/>
                    <a:gd name="T69" fmla="*/ 168 h 196"/>
                    <a:gd name="T70" fmla="*/ 129 w 155"/>
                    <a:gd name="T71" fmla="*/ 18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55" h="196">
                      <a:moveTo>
                        <a:pt x="153" y="31"/>
                      </a:moveTo>
                      <a:cubicBezTo>
                        <a:pt x="125" y="2"/>
                        <a:pt x="125" y="2"/>
                        <a:pt x="125" y="2"/>
                      </a:cubicBezTo>
                      <a:cubicBezTo>
                        <a:pt x="123" y="1"/>
                        <a:pt x="122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0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4" y="196"/>
                        <a:pt x="28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5" y="196"/>
                        <a:pt x="80" y="196"/>
                        <a:pt x="82" y="194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29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4" y="174"/>
                        <a:pt x="155" y="172"/>
                        <a:pt x="155" y="17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5" y="32"/>
                        <a:pt x="153" y="31"/>
                      </a:cubicBezTo>
                      <a:close/>
                      <a:moveTo>
                        <a:pt x="129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5" y="157"/>
                        <a:pt x="101" y="157"/>
                        <a:pt x="99" y="159"/>
                      </a:cubicBezTo>
                      <a:cubicBezTo>
                        <a:pt x="77" y="180"/>
                        <a:pt x="77" y="180"/>
                        <a:pt x="77" y="180"/>
                      </a:cubicBezTo>
                      <a:cubicBezTo>
                        <a:pt x="56" y="159"/>
                        <a:pt x="56" y="159"/>
                        <a:pt x="56" y="159"/>
                      </a:cubicBezTo>
                      <a:cubicBezTo>
                        <a:pt x="55" y="158"/>
                        <a:pt x="53" y="157"/>
                        <a:pt x="52" y="157"/>
                      </a:cubicBezTo>
                      <a:cubicBezTo>
                        <a:pt x="50" y="157"/>
                        <a:pt x="48" y="158"/>
                        <a:pt x="47" y="159"/>
                      </a:cubicBezTo>
                      <a:cubicBezTo>
                        <a:pt x="26" y="179"/>
                        <a:pt x="26" y="179"/>
                        <a:pt x="26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29" y="1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4" name="组合 13"/>
            <p:cNvGrpSpPr/>
            <p:nvPr/>
          </p:nvGrpSpPr>
          <p:grpSpPr>
            <a:xfrm>
              <a:off x="5452593" y="876860"/>
              <a:ext cx="1271434" cy="1271434"/>
              <a:chOff x="5147792" y="1881950"/>
              <a:chExt cx="1007417" cy="1007417"/>
            </a:xfrm>
          </p:grpSpPr>
          <p:sp>
            <p:nvSpPr>
              <p:cNvPr id="22" name="任意多边形 21"/>
              <p:cNvSpPr/>
              <p:nvPr/>
            </p:nvSpPr>
            <p:spPr>
              <a:xfrm>
                <a:off x="5147792" y="1881950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3" name="Group 19"/>
              <p:cNvGrpSpPr>
                <a:grpSpLocks noChangeAspect="1"/>
              </p:cNvGrpSpPr>
              <p:nvPr/>
            </p:nvGrpSpPr>
            <p:grpSpPr bwMode="auto">
              <a:xfrm>
                <a:off x="5388004" y="2104695"/>
                <a:ext cx="532201" cy="524391"/>
                <a:chOff x="3869" y="1065"/>
                <a:chExt cx="477" cy="470"/>
              </a:xfrm>
              <a:solidFill>
                <a:schemeClr val="bg1"/>
              </a:solidFill>
            </p:grpSpPr>
            <p:sp>
              <p:nvSpPr>
                <p:cNvPr id="24" name="Freeform 20"/>
                <p:cNvSpPr>
                  <a:spLocks/>
                </p:cNvSpPr>
                <p:nvPr/>
              </p:nvSpPr>
              <p:spPr bwMode="auto">
                <a:xfrm>
                  <a:off x="3936" y="1411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5"/>
                        <a:pt x="88" y="3"/>
                      </a:cubicBezTo>
                      <a:cubicBezTo>
                        <a:pt x="88" y="2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" name="Freeform 21"/>
                <p:cNvSpPr>
                  <a:spLocks/>
                </p:cNvSpPr>
                <p:nvPr/>
              </p:nvSpPr>
              <p:spPr bwMode="auto">
                <a:xfrm>
                  <a:off x="3936" y="1358"/>
                  <a:ext cx="211" cy="12"/>
                </a:xfrm>
                <a:custGeom>
                  <a:avLst/>
                  <a:gdLst>
                    <a:gd name="T0" fmla="*/ 86 w 88"/>
                    <a:gd name="T1" fmla="*/ 0 h 5"/>
                    <a:gd name="T2" fmla="*/ 3 w 88"/>
                    <a:gd name="T3" fmla="*/ 0 h 5"/>
                    <a:gd name="T4" fmla="*/ 0 w 88"/>
                    <a:gd name="T5" fmla="*/ 3 h 5"/>
                    <a:gd name="T6" fmla="*/ 3 w 88"/>
                    <a:gd name="T7" fmla="*/ 5 h 5"/>
                    <a:gd name="T8" fmla="*/ 86 w 88"/>
                    <a:gd name="T9" fmla="*/ 5 h 5"/>
                    <a:gd name="T10" fmla="*/ 88 w 88"/>
                    <a:gd name="T11" fmla="*/ 3 h 5"/>
                    <a:gd name="T12" fmla="*/ 86 w 88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5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6" y="5"/>
                        <a:pt x="86" y="5"/>
                        <a:pt x="86" y="5"/>
                      </a:cubicBezTo>
                      <a:cubicBezTo>
                        <a:pt x="87" y="5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" name="Freeform 22"/>
                <p:cNvSpPr>
                  <a:spLocks/>
                </p:cNvSpPr>
                <p:nvPr/>
              </p:nvSpPr>
              <p:spPr bwMode="auto">
                <a:xfrm>
                  <a:off x="3936" y="1303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" name="Freeform 23"/>
                <p:cNvSpPr>
                  <a:spLocks/>
                </p:cNvSpPr>
                <p:nvPr/>
              </p:nvSpPr>
              <p:spPr bwMode="auto">
                <a:xfrm>
                  <a:off x="3936" y="1250"/>
                  <a:ext cx="103" cy="14"/>
                </a:xfrm>
                <a:custGeom>
                  <a:avLst/>
                  <a:gdLst>
                    <a:gd name="T0" fmla="*/ 3 w 43"/>
                    <a:gd name="T1" fmla="*/ 6 h 6"/>
                    <a:gd name="T2" fmla="*/ 41 w 43"/>
                    <a:gd name="T3" fmla="*/ 6 h 6"/>
                    <a:gd name="T4" fmla="*/ 43 w 43"/>
                    <a:gd name="T5" fmla="*/ 3 h 6"/>
                    <a:gd name="T6" fmla="*/ 41 w 43"/>
                    <a:gd name="T7" fmla="*/ 0 h 6"/>
                    <a:gd name="T8" fmla="*/ 3 w 43"/>
                    <a:gd name="T9" fmla="*/ 0 h 6"/>
                    <a:gd name="T10" fmla="*/ 0 w 43"/>
                    <a:gd name="T11" fmla="*/ 3 h 6"/>
                    <a:gd name="T12" fmla="*/ 3 w 43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6">
                      <a:moveTo>
                        <a:pt x="3" y="6"/>
                      </a:moveTo>
                      <a:cubicBezTo>
                        <a:pt x="41" y="6"/>
                        <a:pt x="41" y="6"/>
                        <a:pt x="41" y="6"/>
                      </a:cubicBezTo>
                      <a:cubicBezTo>
                        <a:pt x="42" y="6"/>
                        <a:pt x="43" y="4"/>
                        <a:pt x="43" y="3"/>
                      </a:cubicBezTo>
                      <a:cubicBezTo>
                        <a:pt x="43" y="1"/>
                        <a:pt x="42" y="0"/>
                        <a:pt x="41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" name="Freeform 24"/>
                <p:cNvSpPr>
                  <a:spLocks noEditPoints="1"/>
                </p:cNvSpPr>
                <p:nvPr/>
              </p:nvSpPr>
              <p:spPr bwMode="auto">
                <a:xfrm>
                  <a:off x="3869" y="1065"/>
                  <a:ext cx="345" cy="470"/>
                </a:xfrm>
                <a:custGeom>
                  <a:avLst/>
                  <a:gdLst>
                    <a:gd name="T0" fmla="*/ 116 w 144"/>
                    <a:gd name="T1" fmla="*/ 2 h 196"/>
                    <a:gd name="T2" fmla="*/ 111 w 144"/>
                    <a:gd name="T3" fmla="*/ 0 h 196"/>
                    <a:gd name="T4" fmla="*/ 7 w 144"/>
                    <a:gd name="T5" fmla="*/ 0 h 196"/>
                    <a:gd name="T6" fmla="*/ 0 w 144"/>
                    <a:gd name="T7" fmla="*/ 7 h 196"/>
                    <a:gd name="T8" fmla="*/ 0 w 144"/>
                    <a:gd name="T9" fmla="*/ 189 h 196"/>
                    <a:gd name="T10" fmla="*/ 7 w 144"/>
                    <a:gd name="T11" fmla="*/ 196 h 196"/>
                    <a:gd name="T12" fmla="*/ 138 w 144"/>
                    <a:gd name="T13" fmla="*/ 196 h 196"/>
                    <a:gd name="T14" fmla="*/ 144 w 144"/>
                    <a:gd name="T15" fmla="*/ 189 h 196"/>
                    <a:gd name="T16" fmla="*/ 144 w 144"/>
                    <a:gd name="T17" fmla="*/ 33 h 196"/>
                    <a:gd name="T18" fmla="*/ 142 w 144"/>
                    <a:gd name="T19" fmla="*/ 28 h 196"/>
                    <a:gd name="T20" fmla="*/ 116 w 144"/>
                    <a:gd name="T21" fmla="*/ 2 h 196"/>
                    <a:gd name="T22" fmla="*/ 13 w 144"/>
                    <a:gd name="T23" fmla="*/ 182 h 196"/>
                    <a:gd name="T24" fmla="*/ 13 w 144"/>
                    <a:gd name="T25" fmla="*/ 13 h 196"/>
                    <a:gd name="T26" fmla="*/ 104 w 144"/>
                    <a:gd name="T27" fmla="*/ 13 h 196"/>
                    <a:gd name="T28" fmla="*/ 104 w 144"/>
                    <a:gd name="T29" fmla="*/ 36 h 196"/>
                    <a:gd name="T30" fmla="*/ 108 w 144"/>
                    <a:gd name="T31" fmla="*/ 40 h 196"/>
                    <a:gd name="T32" fmla="*/ 131 w 144"/>
                    <a:gd name="T33" fmla="*/ 40 h 196"/>
                    <a:gd name="T34" fmla="*/ 131 w 144"/>
                    <a:gd name="T35" fmla="*/ 182 h 196"/>
                    <a:gd name="T36" fmla="*/ 13 w 144"/>
                    <a:gd name="T37" fmla="*/ 182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4" h="196">
                      <a:moveTo>
                        <a:pt x="116" y="2"/>
                      </a:moveTo>
                      <a:cubicBezTo>
                        <a:pt x="115" y="1"/>
                        <a:pt x="113" y="0"/>
                        <a:pt x="111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89"/>
                        <a:pt x="0" y="189"/>
                        <a:pt x="0" y="189"/>
                      </a:cubicBezTo>
                      <a:cubicBezTo>
                        <a:pt x="0" y="193"/>
                        <a:pt x="3" y="196"/>
                        <a:pt x="7" y="196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41" y="196"/>
                        <a:pt x="144" y="193"/>
                        <a:pt x="144" y="189"/>
                      </a:cubicBezTo>
                      <a:cubicBezTo>
                        <a:pt x="144" y="33"/>
                        <a:pt x="144" y="33"/>
                        <a:pt x="144" y="33"/>
                      </a:cubicBezTo>
                      <a:cubicBezTo>
                        <a:pt x="144" y="31"/>
                        <a:pt x="144" y="29"/>
                        <a:pt x="142" y="28"/>
                      </a:cubicBezTo>
                      <a:lnTo>
                        <a:pt x="116" y="2"/>
                      </a:lnTo>
                      <a:close/>
                      <a:moveTo>
                        <a:pt x="13" y="182"/>
                      </a:move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04" y="13"/>
                        <a:pt x="104" y="13"/>
                        <a:pt x="104" y="13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8"/>
                        <a:pt x="106" y="40"/>
                        <a:pt x="108" y="40"/>
                      </a:cubicBezTo>
                      <a:cubicBezTo>
                        <a:pt x="131" y="40"/>
                        <a:pt x="131" y="40"/>
                        <a:pt x="131" y="40"/>
                      </a:cubicBezTo>
                      <a:cubicBezTo>
                        <a:pt x="131" y="182"/>
                        <a:pt x="131" y="182"/>
                        <a:pt x="131" y="182"/>
                      </a:cubicBezTo>
                      <a:lnTo>
                        <a:pt x="13" y="1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" name="Freeform 25"/>
                <p:cNvSpPr>
                  <a:spLocks noEditPoints="1"/>
                </p:cNvSpPr>
                <p:nvPr/>
              </p:nvSpPr>
              <p:spPr bwMode="auto">
                <a:xfrm>
                  <a:off x="4252" y="1087"/>
                  <a:ext cx="94" cy="444"/>
                </a:xfrm>
                <a:custGeom>
                  <a:avLst/>
                  <a:gdLst>
                    <a:gd name="T0" fmla="*/ 35 w 39"/>
                    <a:gd name="T1" fmla="*/ 0 h 185"/>
                    <a:gd name="T2" fmla="*/ 4 w 39"/>
                    <a:gd name="T3" fmla="*/ 0 h 185"/>
                    <a:gd name="T4" fmla="*/ 0 w 39"/>
                    <a:gd name="T5" fmla="*/ 4 h 185"/>
                    <a:gd name="T6" fmla="*/ 0 w 39"/>
                    <a:gd name="T7" fmla="*/ 144 h 185"/>
                    <a:gd name="T8" fmla="*/ 0 w 39"/>
                    <a:gd name="T9" fmla="*/ 146 h 185"/>
                    <a:gd name="T10" fmla="*/ 16 w 39"/>
                    <a:gd name="T11" fmla="*/ 182 h 185"/>
                    <a:gd name="T12" fmla="*/ 20 w 39"/>
                    <a:gd name="T13" fmla="*/ 185 h 185"/>
                    <a:gd name="T14" fmla="*/ 23 w 39"/>
                    <a:gd name="T15" fmla="*/ 182 h 185"/>
                    <a:gd name="T16" fmla="*/ 39 w 39"/>
                    <a:gd name="T17" fmla="*/ 146 h 185"/>
                    <a:gd name="T18" fmla="*/ 39 w 39"/>
                    <a:gd name="T19" fmla="*/ 144 h 185"/>
                    <a:gd name="T20" fmla="*/ 39 w 39"/>
                    <a:gd name="T21" fmla="*/ 4 h 185"/>
                    <a:gd name="T22" fmla="*/ 35 w 39"/>
                    <a:gd name="T23" fmla="*/ 0 h 185"/>
                    <a:gd name="T24" fmla="*/ 31 w 39"/>
                    <a:gd name="T25" fmla="*/ 143 h 185"/>
                    <a:gd name="T26" fmla="*/ 25 w 39"/>
                    <a:gd name="T27" fmla="*/ 157 h 185"/>
                    <a:gd name="T28" fmla="*/ 14 w 39"/>
                    <a:gd name="T29" fmla="*/ 157 h 185"/>
                    <a:gd name="T30" fmla="*/ 8 w 39"/>
                    <a:gd name="T31" fmla="*/ 143 h 185"/>
                    <a:gd name="T32" fmla="*/ 8 w 39"/>
                    <a:gd name="T33" fmla="*/ 8 h 185"/>
                    <a:gd name="T34" fmla="*/ 18 w 39"/>
                    <a:gd name="T35" fmla="*/ 8 h 185"/>
                    <a:gd name="T36" fmla="*/ 18 w 39"/>
                    <a:gd name="T37" fmla="*/ 8 h 185"/>
                    <a:gd name="T38" fmla="*/ 18 w 39"/>
                    <a:gd name="T39" fmla="*/ 137 h 185"/>
                    <a:gd name="T40" fmla="*/ 21 w 39"/>
                    <a:gd name="T41" fmla="*/ 139 h 185"/>
                    <a:gd name="T42" fmla="*/ 24 w 39"/>
                    <a:gd name="T43" fmla="*/ 137 h 185"/>
                    <a:gd name="T44" fmla="*/ 24 w 39"/>
                    <a:gd name="T45" fmla="*/ 8 h 185"/>
                    <a:gd name="T46" fmla="*/ 24 w 39"/>
                    <a:gd name="T47" fmla="*/ 8 h 185"/>
                    <a:gd name="T48" fmla="*/ 31 w 39"/>
                    <a:gd name="T49" fmla="*/ 8 h 185"/>
                    <a:gd name="T50" fmla="*/ 31 w 39"/>
                    <a:gd name="T51" fmla="*/ 143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9" h="185">
                      <a:moveTo>
                        <a:pt x="35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1"/>
                        <a:pt x="0" y="4"/>
                      </a:cubicBezTo>
                      <a:cubicBezTo>
                        <a:pt x="0" y="144"/>
                        <a:pt x="0" y="144"/>
                        <a:pt x="0" y="144"/>
                      </a:cubicBezTo>
                      <a:cubicBezTo>
                        <a:pt x="0" y="145"/>
                        <a:pt x="0" y="145"/>
                        <a:pt x="0" y="146"/>
                      </a:cubicBezTo>
                      <a:cubicBezTo>
                        <a:pt x="16" y="182"/>
                        <a:pt x="16" y="182"/>
                        <a:pt x="16" y="182"/>
                      </a:cubicBezTo>
                      <a:cubicBezTo>
                        <a:pt x="17" y="184"/>
                        <a:pt x="18" y="185"/>
                        <a:pt x="20" y="185"/>
                      </a:cubicBezTo>
                      <a:cubicBezTo>
                        <a:pt x="21" y="185"/>
                        <a:pt x="23" y="184"/>
                        <a:pt x="23" y="182"/>
                      </a:cubicBezTo>
                      <a:cubicBezTo>
                        <a:pt x="39" y="146"/>
                        <a:pt x="39" y="146"/>
                        <a:pt x="39" y="146"/>
                      </a:cubicBezTo>
                      <a:cubicBezTo>
                        <a:pt x="39" y="145"/>
                        <a:pt x="39" y="145"/>
                        <a:pt x="39" y="144"/>
                      </a:cubicBezTo>
                      <a:cubicBezTo>
                        <a:pt x="39" y="4"/>
                        <a:pt x="39" y="4"/>
                        <a:pt x="39" y="4"/>
                      </a:cubicBezTo>
                      <a:cubicBezTo>
                        <a:pt x="39" y="1"/>
                        <a:pt x="37" y="0"/>
                        <a:pt x="35" y="0"/>
                      </a:cubicBezTo>
                      <a:close/>
                      <a:moveTo>
                        <a:pt x="31" y="143"/>
                      </a:moveTo>
                      <a:cubicBezTo>
                        <a:pt x="25" y="157"/>
                        <a:pt x="25" y="157"/>
                        <a:pt x="25" y="157"/>
                      </a:cubicBezTo>
                      <a:cubicBezTo>
                        <a:pt x="14" y="157"/>
                        <a:pt x="14" y="157"/>
                        <a:pt x="14" y="157"/>
                      </a:cubicBezTo>
                      <a:cubicBezTo>
                        <a:pt x="8" y="143"/>
                        <a:pt x="8" y="143"/>
                        <a:pt x="8" y="143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137"/>
                        <a:pt x="18" y="137"/>
                        <a:pt x="18" y="137"/>
                      </a:cubicBezTo>
                      <a:cubicBezTo>
                        <a:pt x="18" y="138"/>
                        <a:pt x="19" y="139"/>
                        <a:pt x="21" y="139"/>
                      </a:cubicBezTo>
                      <a:cubicBezTo>
                        <a:pt x="22" y="139"/>
                        <a:pt x="24" y="138"/>
                        <a:pt x="24" y="137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lnTo>
                        <a:pt x="31" y="1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5" name="组合 14"/>
            <p:cNvGrpSpPr/>
            <p:nvPr/>
          </p:nvGrpSpPr>
          <p:grpSpPr>
            <a:xfrm>
              <a:off x="7379080" y="2803349"/>
              <a:ext cx="1271434" cy="1271434"/>
              <a:chOff x="6674239" y="3408398"/>
              <a:chExt cx="1007417" cy="1007417"/>
            </a:xfrm>
          </p:grpSpPr>
          <p:sp>
            <p:nvSpPr>
              <p:cNvPr id="16" name="任意多边形 15"/>
              <p:cNvSpPr/>
              <p:nvPr/>
            </p:nvSpPr>
            <p:spPr>
              <a:xfrm>
                <a:off x="6674239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7" name="Group 28"/>
              <p:cNvGrpSpPr>
                <a:grpSpLocks noChangeAspect="1"/>
              </p:cNvGrpSpPr>
              <p:nvPr/>
            </p:nvGrpSpPr>
            <p:grpSpPr bwMode="auto">
              <a:xfrm>
                <a:off x="6969306" y="3649352"/>
                <a:ext cx="417282" cy="525508"/>
                <a:chOff x="4401" y="2266"/>
                <a:chExt cx="374" cy="471"/>
              </a:xfrm>
              <a:solidFill>
                <a:schemeClr val="bg1"/>
              </a:solidFill>
            </p:grpSpPr>
            <p:sp>
              <p:nvSpPr>
                <p:cNvPr id="18" name="Freeform 29"/>
                <p:cNvSpPr>
                  <a:spLocks/>
                </p:cNvSpPr>
                <p:nvPr/>
              </p:nvSpPr>
              <p:spPr bwMode="auto">
                <a:xfrm>
                  <a:off x="4538" y="2390"/>
                  <a:ext cx="85" cy="108"/>
                </a:xfrm>
                <a:custGeom>
                  <a:avLst/>
                  <a:gdLst>
                    <a:gd name="T0" fmla="*/ 0 w 35"/>
                    <a:gd name="T1" fmla="*/ 26 h 45"/>
                    <a:gd name="T2" fmla="*/ 3 w 35"/>
                    <a:gd name="T3" fmla="*/ 29 h 45"/>
                    <a:gd name="T4" fmla="*/ 3 w 35"/>
                    <a:gd name="T5" fmla="*/ 29 h 45"/>
                    <a:gd name="T6" fmla="*/ 17 w 35"/>
                    <a:gd name="T7" fmla="*/ 45 h 45"/>
                    <a:gd name="T8" fmla="*/ 32 w 35"/>
                    <a:gd name="T9" fmla="*/ 29 h 45"/>
                    <a:gd name="T10" fmla="*/ 32 w 35"/>
                    <a:gd name="T11" fmla="*/ 29 h 45"/>
                    <a:gd name="T12" fmla="*/ 35 w 35"/>
                    <a:gd name="T13" fmla="*/ 26 h 45"/>
                    <a:gd name="T14" fmla="*/ 33 w 35"/>
                    <a:gd name="T15" fmla="*/ 23 h 45"/>
                    <a:gd name="T16" fmla="*/ 34 w 35"/>
                    <a:gd name="T17" fmla="*/ 17 h 45"/>
                    <a:gd name="T18" fmla="*/ 17 w 35"/>
                    <a:gd name="T19" fmla="*/ 0 h 45"/>
                    <a:gd name="T20" fmla="*/ 1 w 35"/>
                    <a:gd name="T21" fmla="*/ 17 h 45"/>
                    <a:gd name="T22" fmla="*/ 2 w 35"/>
                    <a:gd name="T23" fmla="*/ 23 h 45"/>
                    <a:gd name="T24" fmla="*/ 0 w 35"/>
                    <a:gd name="T25" fmla="*/ 2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45">
                      <a:moveTo>
                        <a:pt x="0" y="26"/>
                      </a:moveTo>
                      <a:cubicBezTo>
                        <a:pt x="0" y="28"/>
                        <a:pt x="1" y="29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3" y="37"/>
                        <a:pt x="10" y="45"/>
                        <a:pt x="17" y="45"/>
                      </a:cubicBezTo>
                      <a:cubicBezTo>
                        <a:pt x="25" y="45"/>
                        <a:pt x="31" y="37"/>
                        <a:pt x="32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3" y="29"/>
                        <a:pt x="35" y="28"/>
                        <a:pt x="35" y="26"/>
                      </a:cubicBezTo>
                      <a:cubicBezTo>
                        <a:pt x="35" y="25"/>
                        <a:pt x="34" y="24"/>
                        <a:pt x="33" y="23"/>
                      </a:cubicBezTo>
                      <a:cubicBezTo>
                        <a:pt x="34" y="21"/>
                        <a:pt x="34" y="19"/>
                        <a:pt x="34" y="17"/>
                      </a:cubicBezTo>
                      <a:cubicBezTo>
                        <a:pt x="34" y="8"/>
                        <a:pt x="26" y="0"/>
                        <a:pt x="17" y="0"/>
                      </a:cubicBezTo>
                      <a:cubicBezTo>
                        <a:pt x="8" y="0"/>
                        <a:pt x="1" y="8"/>
                        <a:pt x="1" y="17"/>
                      </a:cubicBezTo>
                      <a:cubicBezTo>
                        <a:pt x="1" y="19"/>
                        <a:pt x="1" y="21"/>
                        <a:pt x="2" y="23"/>
                      </a:cubicBezTo>
                      <a:cubicBezTo>
                        <a:pt x="1" y="24"/>
                        <a:pt x="0" y="25"/>
                        <a:pt x="0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" name="Freeform 30"/>
                <p:cNvSpPr>
                  <a:spLocks/>
                </p:cNvSpPr>
                <p:nvPr/>
              </p:nvSpPr>
              <p:spPr bwMode="auto">
                <a:xfrm>
                  <a:off x="4490" y="2512"/>
                  <a:ext cx="178" cy="53"/>
                </a:xfrm>
                <a:custGeom>
                  <a:avLst/>
                  <a:gdLst>
                    <a:gd name="T0" fmla="*/ 2 w 74"/>
                    <a:gd name="T1" fmla="*/ 22 h 22"/>
                    <a:gd name="T2" fmla="*/ 73 w 74"/>
                    <a:gd name="T3" fmla="*/ 22 h 22"/>
                    <a:gd name="T4" fmla="*/ 74 w 74"/>
                    <a:gd name="T5" fmla="*/ 21 h 22"/>
                    <a:gd name="T6" fmla="*/ 74 w 74"/>
                    <a:gd name="T7" fmla="*/ 15 h 22"/>
                    <a:gd name="T8" fmla="*/ 74 w 74"/>
                    <a:gd name="T9" fmla="*/ 14 h 22"/>
                    <a:gd name="T10" fmla="*/ 50 w 74"/>
                    <a:gd name="T11" fmla="*/ 0 h 22"/>
                    <a:gd name="T12" fmla="*/ 49 w 74"/>
                    <a:gd name="T13" fmla="*/ 0 h 22"/>
                    <a:gd name="T14" fmla="*/ 48 w 74"/>
                    <a:gd name="T15" fmla="*/ 0 h 22"/>
                    <a:gd name="T16" fmla="*/ 47 w 74"/>
                    <a:gd name="T17" fmla="*/ 0 h 22"/>
                    <a:gd name="T18" fmla="*/ 37 w 74"/>
                    <a:gd name="T19" fmla="*/ 3 h 22"/>
                    <a:gd name="T20" fmla="*/ 27 w 74"/>
                    <a:gd name="T21" fmla="*/ 0 h 22"/>
                    <a:gd name="T22" fmla="*/ 26 w 74"/>
                    <a:gd name="T23" fmla="*/ 0 h 22"/>
                    <a:gd name="T24" fmla="*/ 26 w 74"/>
                    <a:gd name="T25" fmla="*/ 0 h 22"/>
                    <a:gd name="T26" fmla="*/ 25 w 74"/>
                    <a:gd name="T27" fmla="*/ 0 h 22"/>
                    <a:gd name="T28" fmla="*/ 1 w 74"/>
                    <a:gd name="T29" fmla="*/ 14 h 22"/>
                    <a:gd name="T30" fmla="*/ 0 w 74"/>
                    <a:gd name="T31" fmla="*/ 15 h 22"/>
                    <a:gd name="T32" fmla="*/ 0 w 74"/>
                    <a:gd name="T33" fmla="*/ 21 h 22"/>
                    <a:gd name="T34" fmla="*/ 2 w 74"/>
                    <a:gd name="T3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4" h="22">
                      <a:moveTo>
                        <a:pt x="2" y="22"/>
                      </a:moveTo>
                      <a:cubicBezTo>
                        <a:pt x="73" y="22"/>
                        <a:pt x="73" y="22"/>
                        <a:pt x="73" y="22"/>
                      </a:cubicBezTo>
                      <a:cubicBezTo>
                        <a:pt x="73" y="22"/>
                        <a:pt x="74" y="21"/>
                        <a:pt x="74" y="21"/>
                      </a:cubicBezTo>
                      <a:cubicBezTo>
                        <a:pt x="74" y="15"/>
                        <a:pt x="74" y="15"/>
                        <a:pt x="74" y="15"/>
                      </a:cubicBezTo>
                      <a:cubicBezTo>
                        <a:pt x="74" y="15"/>
                        <a:pt x="74" y="14"/>
                        <a:pt x="74" y="14"/>
                      </a:cubicBezTo>
                      <a:cubicBezTo>
                        <a:pt x="67" y="7"/>
                        <a:pt x="59" y="3"/>
                        <a:pt x="50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8" y="0"/>
                        <a:pt x="47" y="0"/>
                      </a:cubicBezTo>
                      <a:cubicBezTo>
                        <a:pt x="45" y="2"/>
                        <a:pt x="41" y="3"/>
                        <a:pt x="37" y="3"/>
                      </a:cubicBezTo>
                      <a:cubicBezTo>
                        <a:pt x="34" y="3"/>
                        <a:pt x="30" y="2"/>
                        <a:pt x="27" y="0"/>
                      </a:cubicBezTo>
                      <a:cubicBezTo>
                        <a:pt x="27" y="0"/>
                        <a:pt x="27" y="0"/>
                        <a:pt x="26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0"/>
                        <a:pt x="26" y="0"/>
                        <a:pt x="25" y="0"/>
                      </a:cubicBezTo>
                      <a:cubicBezTo>
                        <a:pt x="16" y="2"/>
                        <a:pt x="8" y="7"/>
                        <a:pt x="1" y="14"/>
                      </a:cubicBezTo>
                      <a:cubicBezTo>
                        <a:pt x="1" y="14"/>
                        <a:pt x="0" y="15"/>
                        <a:pt x="0" y="15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" name="Freeform 31"/>
                <p:cNvSpPr>
                  <a:spLocks/>
                </p:cNvSpPr>
                <p:nvPr/>
              </p:nvSpPr>
              <p:spPr bwMode="auto">
                <a:xfrm>
                  <a:off x="4476" y="2613"/>
                  <a:ext cx="207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" name="Freeform 32"/>
                <p:cNvSpPr>
                  <a:spLocks noEditPoints="1"/>
                </p:cNvSpPr>
                <p:nvPr/>
              </p:nvSpPr>
              <p:spPr bwMode="auto">
                <a:xfrm>
                  <a:off x="4401" y="2266"/>
                  <a:ext cx="374" cy="471"/>
                </a:xfrm>
                <a:custGeom>
                  <a:avLst/>
                  <a:gdLst>
                    <a:gd name="T0" fmla="*/ 153 w 155"/>
                    <a:gd name="T1" fmla="*/ 31 h 197"/>
                    <a:gd name="T2" fmla="*/ 124 w 155"/>
                    <a:gd name="T3" fmla="*/ 2 h 197"/>
                    <a:gd name="T4" fmla="*/ 120 w 155"/>
                    <a:gd name="T5" fmla="*/ 0 h 197"/>
                    <a:gd name="T6" fmla="*/ 6 w 155"/>
                    <a:gd name="T7" fmla="*/ 0 h 197"/>
                    <a:gd name="T8" fmla="*/ 0 w 155"/>
                    <a:gd name="T9" fmla="*/ 7 h 197"/>
                    <a:gd name="T10" fmla="*/ 0 w 155"/>
                    <a:gd name="T11" fmla="*/ 190 h 197"/>
                    <a:gd name="T12" fmla="*/ 6 w 155"/>
                    <a:gd name="T13" fmla="*/ 197 h 197"/>
                    <a:gd name="T14" fmla="*/ 148 w 155"/>
                    <a:gd name="T15" fmla="*/ 197 h 197"/>
                    <a:gd name="T16" fmla="*/ 155 w 155"/>
                    <a:gd name="T17" fmla="*/ 190 h 197"/>
                    <a:gd name="T18" fmla="*/ 155 w 155"/>
                    <a:gd name="T19" fmla="*/ 35 h 197"/>
                    <a:gd name="T20" fmla="*/ 153 w 155"/>
                    <a:gd name="T21" fmla="*/ 31 h 197"/>
                    <a:gd name="T22" fmla="*/ 13 w 155"/>
                    <a:gd name="T23" fmla="*/ 183 h 197"/>
                    <a:gd name="T24" fmla="*/ 13 w 155"/>
                    <a:gd name="T25" fmla="*/ 14 h 197"/>
                    <a:gd name="T26" fmla="*/ 116 w 155"/>
                    <a:gd name="T27" fmla="*/ 14 h 197"/>
                    <a:gd name="T28" fmla="*/ 116 w 155"/>
                    <a:gd name="T29" fmla="*/ 35 h 197"/>
                    <a:gd name="T30" fmla="*/ 120 w 155"/>
                    <a:gd name="T31" fmla="*/ 39 h 197"/>
                    <a:gd name="T32" fmla="*/ 142 w 155"/>
                    <a:gd name="T33" fmla="*/ 39 h 197"/>
                    <a:gd name="T34" fmla="*/ 142 w 155"/>
                    <a:gd name="T35" fmla="*/ 183 h 197"/>
                    <a:gd name="T36" fmla="*/ 13 w 155"/>
                    <a:gd name="T37" fmla="*/ 183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55" h="197">
                      <a:moveTo>
                        <a:pt x="153" y="31"/>
                      </a:moveTo>
                      <a:cubicBezTo>
                        <a:pt x="124" y="2"/>
                        <a:pt x="124" y="2"/>
                        <a:pt x="124" y="2"/>
                      </a:cubicBezTo>
                      <a:cubicBezTo>
                        <a:pt x="123" y="1"/>
                        <a:pt x="121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4"/>
                        <a:pt x="3" y="197"/>
                        <a:pt x="6" y="197"/>
                      </a:cubicBezTo>
                      <a:cubicBezTo>
                        <a:pt x="148" y="197"/>
                        <a:pt x="148" y="197"/>
                        <a:pt x="148" y="197"/>
                      </a:cubicBezTo>
                      <a:cubicBezTo>
                        <a:pt x="152" y="197"/>
                        <a:pt x="155" y="194"/>
                        <a:pt x="155" y="19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4" y="32"/>
                        <a:pt x="153" y="31"/>
                      </a:cubicBezTo>
                      <a:close/>
                      <a:moveTo>
                        <a:pt x="13" y="183"/>
                      </a:move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83"/>
                        <a:pt x="142" y="183"/>
                        <a:pt x="142" y="183"/>
                      </a:cubicBezTo>
                      <a:lnTo>
                        <a:pt x="13" y="1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4" name="组合 3"/>
          <p:cNvGrpSpPr/>
          <p:nvPr/>
        </p:nvGrpSpPr>
        <p:grpSpPr>
          <a:xfrm>
            <a:off x="4323745" y="1382342"/>
            <a:ext cx="4190162" cy="3037526"/>
            <a:chOff x="5818000" y="1843122"/>
            <a:chExt cx="5586883" cy="4050035"/>
          </a:xfrm>
        </p:grpSpPr>
        <p:sp>
          <p:nvSpPr>
            <p:cNvPr id="2" name="圆角矩形 1"/>
            <p:cNvSpPr/>
            <p:nvPr/>
          </p:nvSpPr>
          <p:spPr>
            <a:xfrm>
              <a:off x="5818000" y="1843122"/>
              <a:ext cx="5586883" cy="4050035"/>
            </a:xfrm>
            <a:prstGeom prst="roundRect">
              <a:avLst>
                <a:gd name="adj" fmla="val 5616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31"/>
            <p:cNvSpPr txBox="1"/>
            <p:nvPr/>
          </p:nvSpPr>
          <p:spPr>
            <a:xfrm>
              <a:off x="6089669" y="2026983"/>
              <a:ext cx="5053952" cy="3711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>
                <a:lnSpc>
                  <a:spcPct val="200000"/>
                </a:lnSpc>
              </a:pPr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添加标题内容</a:t>
              </a:r>
              <a:endPara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研究方法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48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8556692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7" grpId="0"/>
      <p:bldP spid="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2509576" y="1855094"/>
            <a:ext cx="2027069" cy="6263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3078181" y="2500538"/>
            <a:ext cx="1467989" cy="7386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4480417" y="1478285"/>
            <a:ext cx="1909964" cy="10222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527120" y="2481487"/>
            <a:ext cx="2480804" cy="47464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65"/>
          <p:cNvSpPr txBox="1"/>
          <p:nvPr/>
        </p:nvSpPr>
        <p:spPr>
          <a:xfrm>
            <a:off x="739471" y="3845627"/>
            <a:ext cx="7633252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3429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773229" y="1699776"/>
            <a:ext cx="1580066" cy="1580066"/>
            <a:chOff x="3761296" y="1104900"/>
            <a:chExt cx="1549400" cy="1549400"/>
          </a:xfrm>
        </p:grpSpPr>
        <p:sp>
          <p:nvSpPr>
            <p:cNvPr id="12" name="椭圆 11"/>
            <p:cNvSpPr/>
            <p:nvPr/>
          </p:nvSpPr>
          <p:spPr>
            <a:xfrm>
              <a:off x="3761296" y="1104900"/>
              <a:ext cx="1549400" cy="1549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34"/>
            <p:cNvSpPr txBox="1"/>
            <p:nvPr/>
          </p:nvSpPr>
          <p:spPr>
            <a:xfrm>
              <a:off x="3761296" y="1528754"/>
              <a:ext cx="1549400" cy="724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30643" y="1002733"/>
            <a:ext cx="1241841" cy="831320"/>
            <a:chOff x="6352096" y="889280"/>
            <a:chExt cx="1549400" cy="1037208"/>
          </a:xfrm>
        </p:grpSpPr>
        <p:sp>
          <p:nvSpPr>
            <p:cNvPr id="15" name="椭圆 14"/>
            <p:cNvSpPr/>
            <p:nvPr/>
          </p:nvSpPr>
          <p:spPr>
            <a:xfrm>
              <a:off x="6608191" y="889280"/>
              <a:ext cx="1037208" cy="10372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40"/>
            <p:cNvSpPr txBox="1"/>
            <p:nvPr/>
          </p:nvSpPr>
          <p:spPr>
            <a:xfrm>
              <a:off x="6352096" y="1094603"/>
              <a:ext cx="1549400" cy="576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364275" y="1167298"/>
            <a:ext cx="1632108" cy="1092575"/>
            <a:chOff x="1277256" y="1121088"/>
            <a:chExt cx="1549400" cy="1037208"/>
          </a:xfrm>
        </p:grpSpPr>
        <p:sp>
          <p:nvSpPr>
            <p:cNvPr id="18" name="椭圆 17"/>
            <p:cNvSpPr/>
            <p:nvPr/>
          </p:nvSpPr>
          <p:spPr>
            <a:xfrm>
              <a:off x="1533352" y="1121088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43"/>
            <p:cNvSpPr txBox="1"/>
            <p:nvPr/>
          </p:nvSpPr>
          <p:spPr>
            <a:xfrm>
              <a:off x="1277256" y="1387687"/>
              <a:ext cx="1549400" cy="525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263395" y="2481487"/>
            <a:ext cx="1493726" cy="999938"/>
            <a:chOff x="7645400" y="1877556"/>
            <a:chExt cx="1549400" cy="1037208"/>
          </a:xfrm>
        </p:grpSpPr>
        <p:sp>
          <p:nvSpPr>
            <p:cNvPr id="21" name="椭圆 20"/>
            <p:cNvSpPr/>
            <p:nvPr/>
          </p:nvSpPr>
          <p:spPr>
            <a:xfrm>
              <a:off x="7901496" y="1877556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46"/>
            <p:cNvSpPr txBox="1"/>
            <p:nvPr/>
          </p:nvSpPr>
          <p:spPr>
            <a:xfrm>
              <a:off x="7645400" y="2144752"/>
              <a:ext cx="1549400" cy="542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926626" y="2766085"/>
            <a:ext cx="1534919" cy="1027514"/>
            <a:chOff x="5056696" y="2183559"/>
            <a:chExt cx="1549400" cy="1037208"/>
          </a:xfrm>
        </p:grpSpPr>
        <p:sp>
          <p:nvSpPr>
            <p:cNvPr id="24" name="椭圆 23"/>
            <p:cNvSpPr/>
            <p:nvPr/>
          </p:nvSpPr>
          <p:spPr>
            <a:xfrm>
              <a:off x="5312792" y="2183559"/>
              <a:ext cx="1037208" cy="10372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49"/>
            <p:cNvSpPr txBox="1"/>
            <p:nvPr/>
          </p:nvSpPr>
          <p:spPr>
            <a:xfrm>
              <a:off x="5056696" y="2457502"/>
              <a:ext cx="1549400" cy="528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26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研究方法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7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3545356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6" grpId="0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95425"/>
            <a:ext cx="9144000" cy="21526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324806" y="2056780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单击添加第三部分内容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17986" y="2686284"/>
            <a:ext cx="4327913" cy="4840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副标题：</a:t>
            </a:r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XX</a:t>
            </a: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学位研究生论文</a:t>
            </a: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答辩材料</a:t>
            </a:r>
          </a:p>
        </p:txBody>
      </p:sp>
      <p:sp>
        <p:nvSpPr>
          <p:cNvPr id="2" name="椭圆 1"/>
          <p:cNvSpPr/>
          <p:nvPr/>
        </p:nvSpPr>
        <p:spPr>
          <a:xfrm>
            <a:off x="639146" y="1250951"/>
            <a:ext cx="2554514" cy="2554514"/>
          </a:xfrm>
          <a:prstGeom prst="ellips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74602" y="1846888"/>
            <a:ext cx="16836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4980906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9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9" grpId="0"/>
      <p:bldP spid="2" grpId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1"/>
          <p:cNvSpPr>
            <a:spLocks noChangeArrowheads="1"/>
          </p:cNvSpPr>
          <p:nvPr/>
        </p:nvSpPr>
        <p:spPr bwMode="auto">
          <a:xfrm>
            <a:off x="874415" y="1019628"/>
            <a:ext cx="1036181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输入内容：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927624" y="1374659"/>
            <a:ext cx="2250658" cy="374309"/>
            <a:chOff x="2645777" y="1428360"/>
            <a:chExt cx="1523389" cy="914033"/>
          </a:xfrm>
        </p:grpSpPr>
        <p:sp>
          <p:nvSpPr>
            <p:cNvPr id="48" name="矩形 47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algn="ctr" defTabSz="96678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/>
            </a:p>
          </p:txBody>
        </p:sp>
        <p:sp>
          <p:nvSpPr>
            <p:cNvPr id="52" name="文本框 25"/>
            <p:cNvSpPr txBox="1"/>
            <p:nvPr/>
          </p:nvSpPr>
          <p:spPr>
            <a:xfrm>
              <a:off x="2645777" y="1575354"/>
              <a:ext cx="1514250" cy="676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 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435443" y="1374659"/>
            <a:ext cx="2250658" cy="374309"/>
            <a:chOff x="2645777" y="1428360"/>
            <a:chExt cx="1523389" cy="914033"/>
          </a:xfrm>
        </p:grpSpPr>
        <p:sp>
          <p:nvSpPr>
            <p:cNvPr id="54" name="矩形 53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algn="ctr" defTabSz="96678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/>
            </a:p>
          </p:txBody>
        </p:sp>
        <p:sp>
          <p:nvSpPr>
            <p:cNvPr id="55" name="文本框 28"/>
            <p:cNvSpPr txBox="1"/>
            <p:nvPr/>
          </p:nvSpPr>
          <p:spPr>
            <a:xfrm>
              <a:off x="2645777" y="1575354"/>
              <a:ext cx="1514250" cy="676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 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74416" y="1844161"/>
            <a:ext cx="7950550" cy="307777"/>
            <a:chOff x="557975" y="2161954"/>
            <a:chExt cx="9337947" cy="410369"/>
          </a:xfrm>
        </p:grpSpPr>
        <p:sp>
          <p:nvSpPr>
            <p:cNvPr id="57" name="Rectangle 1"/>
            <p:cNvSpPr>
              <a:spLocks noChangeArrowheads="1"/>
            </p:cNvSpPr>
            <p:nvPr/>
          </p:nvSpPr>
          <p:spPr bwMode="auto">
            <a:xfrm>
              <a:off x="557975" y="2161954"/>
              <a:ext cx="1482087" cy="410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添加小标题：</a:t>
              </a:r>
              <a:endPara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983773" y="2182473"/>
              <a:ext cx="791214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您的内容打在这里，或者通过复制您的文本后，并选择只保留文字。</a:t>
              </a: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74415" y="2238740"/>
            <a:ext cx="6789966" cy="307777"/>
            <a:chOff x="557975" y="2688060"/>
            <a:chExt cx="7974838" cy="410369"/>
          </a:xfrm>
        </p:grpSpPr>
        <p:sp>
          <p:nvSpPr>
            <p:cNvPr id="60" name="Rectangle 1"/>
            <p:cNvSpPr>
              <a:spLocks noChangeArrowheads="1"/>
            </p:cNvSpPr>
            <p:nvPr/>
          </p:nvSpPr>
          <p:spPr bwMode="auto">
            <a:xfrm>
              <a:off x="557975" y="2688060"/>
              <a:ext cx="1482087" cy="410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添加小标题：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1983774" y="2708579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您的内容打在这里，或者通过复制您的文本后，并选择只保留文字。</a:t>
              </a: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927622" y="2842311"/>
            <a:ext cx="7264297" cy="1842677"/>
            <a:chOff x="611187" y="3614057"/>
            <a:chExt cx="7921625" cy="2678872"/>
          </a:xfrm>
        </p:grpSpPr>
        <p:sp>
          <p:nvSpPr>
            <p:cNvPr id="66" name="形状 65"/>
            <p:cNvSpPr/>
            <p:nvPr/>
          </p:nvSpPr>
          <p:spPr>
            <a:xfrm>
              <a:off x="611187" y="3614057"/>
              <a:ext cx="7921625" cy="2678872"/>
            </a:xfrm>
            <a:prstGeom prst="leftRightRibbon">
              <a:avLst>
                <a:gd name="adj1" fmla="val 54481"/>
                <a:gd name="adj2" fmla="val 50000"/>
                <a:gd name="adj3" fmla="val 16667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7" name="矩形 66"/>
            <p:cNvSpPr/>
            <p:nvPr/>
          </p:nvSpPr>
          <p:spPr>
            <a:xfrm>
              <a:off x="1150112" y="4142025"/>
              <a:ext cx="3175145" cy="11812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4571999" y="4638717"/>
              <a:ext cx="3175145" cy="11812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" name="矩形 46"/>
          <p:cNvSpPr>
            <a:spLocks noChangeArrowheads="1"/>
          </p:cNvSpPr>
          <p:nvPr/>
        </p:nvSpPr>
        <p:spPr bwMode="auto">
          <a:xfrm>
            <a:off x="476188" y="177842"/>
            <a:ext cx="3062053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研究方案可行性说明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7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3478085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26" grpId="0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1844596" y="1909405"/>
            <a:ext cx="2016641" cy="1987724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8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295607" y="2354589"/>
            <a:ext cx="1114619" cy="1097356"/>
          </a:xfrm>
          <a:prstGeom prst="ellipse">
            <a:avLst/>
          </a:prstGeom>
          <a:solidFill>
            <a:srgbClr val="FAFAFA"/>
          </a:solidFill>
          <a:ln w="12065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500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标题内容</a:t>
            </a:r>
            <a:endParaRPr lang="en-US" sz="1500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35" name="任意多边形 34"/>
          <p:cNvSpPr/>
          <p:nvPr/>
        </p:nvSpPr>
        <p:spPr>
          <a:xfrm rot="453073">
            <a:off x="965826" y="3260763"/>
            <a:ext cx="1475543" cy="1452690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8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31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280658" y="3575570"/>
            <a:ext cx="845878" cy="832777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500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标题</a:t>
            </a:r>
            <a:endParaRPr lang="en-US" sz="1500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37" name="任意多边形 36"/>
          <p:cNvSpPr/>
          <p:nvPr/>
        </p:nvSpPr>
        <p:spPr>
          <a:xfrm rot="2431848">
            <a:off x="674307" y="1946149"/>
            <a:ext cx="1309021" cy="1288748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8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939916" y="2221126"/>
            <a:ext cx="750417" cy="738794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zh-CN" altLang="en-US" kern="0" dirty="0" smtClean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标题</a:t>
            </a:r>
            <a:endParaRPr lang="en-US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39" name="任意多边形 38"/>
          <p:cNvSpPr/>
          <p:nvPr/>
        </p:nvSpPr>
        <p:spPr>
          <a:xfrm rot="2431848">
            <a:off x="1647235" y="1065064"/>
            <a:ext cx="1112564" cy="1095333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8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879815" y="1283918"/>
            <a:ext cx="637794" cy="627916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zh-CN" altLang="en-US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标题</a:t>
            </a:r>
            <a:endParaRPr lang="en-US" altLang="zh-CN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41" name="环形箭头 40"/>
          <p:cNvSpPr/>
          <p:nvPr/>
        </p:nvSpPr>
        <p:spPr>
          <a:xfrm rot="5920462">
            <a:off x="2848033" y="1784075"/>
            <a:ext cx="2220686" cy="2220686"/>
          </a:xfrm>
          <a:prstGeom prst="circular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297163" y="1266180"/>
            <a:ext cx="3150161" cy="3263971"/>
            <a:chOff x="5818000" y="1927702"/>
            <a:chExt cx="5586883" cy="4351961"/>
          </a:xfrm>
        </p:grpSpPr>
        <p:sp>
          <p:nvSpPr>
            <p:cNvPr id="19" name="圆角矩形 18"/>
            <p:cNvSpPr/>
            <p:nvPr/>
          </p:nvSpPr>
          <p:spPr>
            <a:xfrm>
              <a:off x="5818000" y="2002147"/>
              <a:ext cx="5586883" cy="4197796"/>
            </a:xfrm>
            <a:prstGeom prst="roundRect">
              <a:avLst>
                <a:gd name="adj" fmla="val 7739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31"/>
            <p:cNvSpPr txBox="1"/>
            <p:nvPr/>
          </p:nvSpPr>
          <p:spPr>
            <a:xfrm>
              <a:off x="6089670" y="1927702"/>
              <a:ext cx="5053952" cy="4351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>
                <a:lnSpc>
                  <a:spcPct val="200000"/>
                </a:lnSpc>
              </a:pP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添加标题内容</a:t>
              </a:r>
              <a:endPara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indent="342900">
                <a:lnSpc>
                  <a:spcPct val="130000"/>
                </a:lnSpc>
              </a:pP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矩形 46"/>
          <p:cNvSpPr>
            <a:spLocks noChangeArrowheads="1"/>
          </p:cNvSpPr>
          <p:nvPr/>
        </p:nvSpPr>
        <p:spPr bwMode="auto">
          <a:xfrm>
            <a:off x="476188" y="177842"/>
            <a:ext cx="295465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研究方案可行性说明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2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2326423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8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0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2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34" grpId="0" animBg="1"/>
      <p:bldP spid="35" grpId="0" animBg="1"/>
      <p:bldP spid="35" grpId="1" animBg="1"/>
      <p:bldP spid="36" grpId="0" animBg="1"/>
      <p:bldP spid="37" grpId="0" animBg="1"/>
      <p:bldP spid="37" grpId="1" animBg="1"/>
      <p:bldP spid="38" grpId="0" animBg="1"/>
      <p:bldP spid="39" grpId="0" animBg="1"/>
      <p:bldP spid="39" grpId="1" animBg="1"/>
      <p:bldP spid="40" grpId="0" animBg="1"/>
      <p:bldP spid="41" grpId="0" animBg="1"/>
      <p:bldP spid="21" grpId="0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5"/>
          <p:cNvSpPr txBox="1"/>
          <p:nvPr/>
        </p:nvSpPr>
        <p:spPr>
          <a:xfrm>
            <a:off x="2780149" y="1165561"/>
            <a:ext cx="4450718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7" name="文本框 18"/>
          <p:cNvSpPr txBox="1"/>
          <p:nvPr/>
        </p:nvSpPr>
        <p:spPr>
          <a:xfrm>
            <a:off x="1874695" y="3226808"/>
            <a:ext cx="453865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8" name="矩形 7"/>
          <p:cNvSpPr/>
          <p:nvPr/>
        </p:nvSpPr>
        <p:spPr>
          <a:xfrm rot="20926619">
            <a:off x="1462976" y="2273983"/>
            <a:ext cx="6182916" cy="2939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47698" y="1100978"/>
            <a:ext cx="1230086" cy="1091735"/>
            <a:chOff x="411429" y="2379138"/>
            <a:chExt cx="1640114" cy="1455646"/>
          </a:xfrm>
        </p:grpSpPr>
        <p:sp>
          <p:nvSpPr>
            <p:cNvPr id="10" name="下箭头 9"/>
            <p:cNvSpPr/>
            <p:nvPr/>
          </p:nvSpPr>
          <p:spPr>
            <a:xfrm>
              <a:off x="411429" y="2379138"/>
              <a:ext cx="1640114" cy="1455646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4"/>
            <p:cNvSpPr txBox="1"/>
            <p:nvPr/>
          </p:nvSpPr>
          <p:spPr>
            <a:xfrm>
              <a:off x="923814" y="2392494"/>
              <a:ext cx="553997" cy="125476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431085" y="2685507"/>
            <a:ext cx="1230086" cy="1091736"/>
            <a:chOff x="7055945" y="4194060"/>
            <a:chExt cx="1640114" cy="1455648"/>
          </a:xfrm>
        </p:grpSpPr>
        <p:sp>
          <p:nvSpPr>
            <p:cNvPr id="13" name="下箭头 12"/>
            <p:cNvSpPr/>
            <p:nvPr/>
          </p:nvSpPr>
          <p:spPr>
            <a:xfrm flipV="1">
              <a:off x="7055945" y="4194060"/>
              <a:ext cx="1640114" cy="1455648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22"/>
            <p:cNvSpPr txBox="1"/>
            <p:nvPr/>
          </p:nvSpPr>
          <p:spPr>
            <a:xfrm>
              <a:off x="7568321" y="4371789"/>
              <a:ext cx="553997" cy="125476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15" name="等腰三角形 14"/>
          <p:cNvSpPr/>
          <p:nvPr/>
        </p:nvSpPr>
        <p:spPr>
          <a:xfrm>
            <a:off x="4241554" y="2557134"/>
            <a:ext cx="653144" cy="56305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9"/>
          <p:cNvSpPr txBox="1"/>
          <p:nvPr/>
        </p:nvSpPr>
        <p:spPr>
          <a:xfrm>
            <a:off x="798841" y="4171995"/>
            <a:ext cx="75362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关键技术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9" name="等腰三角形 18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1843167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15" grpId="0" animBg="1"/>
      <p:bldP spid="17" grpId="0"/>
      <p:bldP spid="18" grpId="0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问题评估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50" name="等腰三角形 49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60" name="Freeform 7"/>
          <p:cNvSpPr>
            <a:spLocks noChangeArrowheads="1"/>
          </p:cNvSpPr>
          <p:nvPr/>
        </p:nvSpPr>
        <p:spPr bwMode="auto">
          <a:xfrm>
            <a:off x="3965575" y="1507734"/>
            <a:ext cx="1038225" cy="915987"/>
          </a:xfrm>
          <a:custGeom>
            <a:avLst/>
            <a:gdLst>
              <a:gd name="T0" fmla="*/ 2684 w 2684"/>
              <a:gd name="T1" fmla="*/ 2365 h 2365"/>
              <a:gd name="T2" fmla="*/ 1342 w 2684"/>
              <a:gd name="T3" fmla="*/ 0 h 2365"/>
              <a:gd name="T4" fmla="*/ 0 w 2684"/>
              <a:gd name="T5" fmla="*/ 2365 h 2365"/>
              <a:gd name="T6" fmla="*/ 2684 w 2684"/>
              <a:gd name="T7" fmla="*/ 2365 h 2365"/>
              <a:gd name="T8" fmla="*/ 0 60000 65536"/>
              <a:gd name="T9" fmla="*/ 0 60000 65536"/>
              <a:gd name="T10" fmla="*/ 0 60000 65536"/>
              <a:gd name="T11" fmla="*/ 0 60000 65536"/>
              <a:gd name="T12" fmla="*/ 0 w 2684"/>
              <a:gd name="T13" fmla="*/ 0 h 2365"/>
              <a:gd name="T14" fmla="*/ 2684 w 2684"/>
              <a:gd name="T15" fmla="*/ 2365 h 23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84" h="2365">
                <a:moveTo>
                  <a:pt x="2684" y="2365"/>
                </a:moveTo>
                <a:lnTo>
                  <a:pt x="1342" y="0"/>
                </a:lnTo>
                <a:lnTo>
                  <a:pt x="0" y="2365"/>
                </a:lnTo>
                <a:lnTo>
                  <a:pt x="2684" y="23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1" name="Freeform 8"/>
          <p:cNvSpPr>
            <a:spLocks noChangeArrowheads="1"/>
          </p:cNvSpPr>
          <p:nvPr/>
        </p:nvSpPr>
        <p:spPr bwMode="auto">
          <a:xfrm>
            <a:off x="2936875" y="2423721"/>
            <a:ext cx="1028700" cy="990600"/>
          </a:xfrm>
          <a:custGeom>
            <a:avLst/>
            <a:gdLst>
              <a:gd name="T0" fmla="*/ 2664 w 2664"/>
              <a:gd name="T1" fmla="*/ 0 h 2553"/>
              <a:gd name="T2" fmla="*/ 0 w 2664"/>
              <a:gd name="T3" fmla="*/ 546 h 2553"/>
              <a:gd name="T4" fmla="*/ 1835 w 2664"/>
              <a:gd name="T5" fmla="*/ 2553 h 2553"/>
              <a:gd name="T6" fmla="*/ 2664 w 2664"/>
              <a:gd name="T7" fmla="*/ 0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2664" y="0"/>
                </a:moveTo>
                <a:lnTo>
                  <a:pt x="0" y="546"/>
                </a:lnTo>
                <a:lnTo>
                  <a:pt x="1835" y="2553"/>
                </a:lnTo>
                <a:lnTo>
                  <a:pt x="266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2" name="Freeform 9"/>
          <p:cNvSpPr>
            <a:spLocks noChangeArrowheads="1"/>
          </p:cNvSpPr>
          <p:nvPr/>
        </p:nvSpPr>
        <p:spPr bwMode="auto">
          <a:xfrm>
            <a:off x="3527425" y="3414321"/>
            <a:ext cx="955675" cy="1044575"/>
          </a:xfrm>
          <a:custGeom>
            <a:avLst/>
            <a:gdLst>
              <a:gd name="T0" fmla="*/ 305 w 2476"/>
              <a:gd name="T1" fmla="*/ 0 h 2702"/>
              <a:gd name="T2" fmla="*/ 0 w 2476"/>
              <a:gd name="T3" fmla="*/ 2702 h 2702"/>
              <a:gd name="T4" fmla="*/ 2476 w 2476"/>
              <a:gd name="T5" fmla="*/ 1578 h 2702"/>
              <a:gd name="T6" fmla="*/ 305 w 2476"/>
              <a:gd name="T7" fmla="*/ 0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305" y="0"/>
                </a:moveTo>
                <a:lnTo>
                  <a:pt x="0" y="2702"/>
                </a:lnTo>
                <a:lnTo>
                  <a:pt x="2476" y="1578"/>
                </a:lnTo>
                <a:lnTo>
                  <a:pt x="3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3" name="Freeform 10"/>
          <p:cNvSpPr>
            <a:spLocks noChangeArrowheads="1"/>
          </p:cNvSpPr>
          <p:nvPr/>
        </p:nvSpPr>
        <p:spPr bwMode="auto">
          <a:xfrm>
            <a:off x="4483100" y="3414321"/>
            <a:ext cx="958850" cy="1044575"/>
          </a:xfrm>
          <a:custGeom>
            <a:avLst/>
            <a:gdLst>
              <a:gd name="T0" fmla="*/ 0 w 2476"/>
              <a:gd name="T1" fmla="*/ 1578 h 2702"/>
              <a:gd name="T2" fmla="*/ 2476 w 2476"/>
              <a:gd name="T3" fmla="*/ 2702 h 2702"/>
              <a:gd name="T4" fmla="*/ 2172 w 2476"/>
              <a:gd name="T5" fmla="*/ 0 h 2702"/>
              <a:gd name="T6" fmla="*/ 0 w 2476"/>
              <a:gd name="T7" fmla="*/ 1578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0" y="1578"/>
                </a:moveTo>
                <a:lnTo>
                  <a:pt x="2476" y="2702"/>
                </a:lnTo>
                <a:lnTo>
                  <a:pt x="2172" y="0"/>
                </a:lnTo>
                <a:lnTo>
                  <a:pt x="0" y="15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4" name="Freeform 11"/>
          <p:cNvSpPr>
            <a:spLocks noChangeArrowheads="1"/>
          </p:cNvSpPr>
          <p:nvPr/>
        </p:nvSpPr>
        <p:spPr bwMode="auto">
          <a:xfrm>
            <a:off x="5003800" y="2423721"/>
            <a:ext cx="1028700" cy="990600"/>
          </a:xfrm>
          <a:custGeom>
            <a:avLst/>
            <a:gdLst>
              <a:gd name="T0" fmla="*/ 830 w 2664"/>
              <a:gd name="T1" fmla="*/ 2553 h 2553"/>
              <a:gd name="T2" fmla="*/ 2664 w 2664"/>
              <a:gd name="T3" fmla="*/ 546 h 2553"/>
              <a:gd name="T4" fmla="*/ 0 w 2664"/>
              <a:gd name="T5" fmla="*/ 0 h 2553"/>
              <a:gd name="T6" fmla="*/ 830 w 2664"/>
              <a:gd name="T7" fmla="*/ 2553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830" y="2553"/>
                </a:moveTo>
                <a:lnTo>
                  <a:pt x="2664" y="546"/>
                </a:lnTo>
                <a:lnTo>
                  <a:pt x="0" y="0"/>
                </a:lnTo>
                <a:lnTo>
                  <a:pt x="830" y="25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65" name="矩形 7"/>
          <p:cNvSpPr>
            <a:spLocks noChangeArrowheads="1"/>
          </p:cNvSpPr>
          <p:nvPr/>
        </p:nvSpPr>
        <p:spPr bwMode="auto">
          <a:xfrm>
            <a:off x="4303713" y="1926834"/>
            <a:ext cx="3571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01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66" name="矩形 8"/>
          <p:cNvSpPr>
            <a:spLocks noChangeArrowheads="1"/>
          </p:cNvSpPr>
          <p:nvPr/>
        </p:nvSpPr>
        <p:spPr bwMode="auto">
          <a:xfrm>
            <a:off x="5264150" y="2611046"/>
            <a:ext cx="3571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02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67" name="矩形 9"/>
          <p:cNvSpPr>
            <a:spLocks noChangeArrowheads="1"/>
          </p:cNvSpPr>
          <p:nvPr/>
        </p:nvSpPr>
        <p:spPr bwMode="auto">
          <a:xfrm>
            <a:off x="4905375" y="3750871"/>
            <a:ext cx="3571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03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68" name="矩形 10"/>
          <p:cNvSpPr>
            <a:spLocks noChangeArrowheads="1"/>
          </p:cNvSpPr>
          <p:nvPr/>
        </p:nvSpPr>
        <p:spPr bwMode="auto">
          <a:xfrm>
            <a:off x="3646488" y="3765159"/>
            <a:ext cx="3571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04</a:t>
            </a:r>
            <a:endParaRPr lang="zh-CN" altLang="en-US" sz="2800" dirty="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69" name="矩形 11"/>
          <p:cNvSpPr>
            <a:spLocks noChangeArrowheads="1"/>
          </p:cNvSpPr>
          <p:nvPr/>
        </p:nvSpPr>
        <p:spPr bwMode="auto">
          <a:xfrm>
            <a:off x="3348038" y="2620571"/>
            <a:ext cx="3571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05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70" name="TextBox 12"/>
          <p:cNvSpPr>
            <a:spLocks noChangeArrowheads="1"/>
          </p:cNvSpPr>
          <p:nvPr/>
        </p:nvSpPr>
        <p:spPr bwMode="auto">
          <a:xfrm>
            <a:off x="4879975" y="1356921"/>
            <a:ext cx="25717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TextBox 13"/>
          <p:cNvSpPr>
            <a:spLocks noChangeArrowheads="1"/>
          </p:cNvSpPr>
          <p:nvPr/>
        </p:nvSpPr>
        <p:spPr bwMode="auto">
          <a:xfrm>
            <a:off x="6138863" y="2580884"/>
            <a:ext cx="2109787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TextBox 14"/>
          <p:cNvSpPr>
            <a:spLocks noChangeArrowheads="1"/>
          </p:cNvSpPr>
          <p:nvPr/>
        </p:nvSpPr>
        <p:spPr bwMode="auto">
          <a:xfrm>
            <a:off x="5622925" y="4027096"/>
            <a:ext cx="210978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TextBox 15"/>
          <p:cNvSpPr>
            <a:spLocks noChangeArrowheads="1"/>
          </p:cNvSpPr>
          <p:nvPr/>
        </p:nvSpPr>
        <p:spPr bwMode="auto">
          <a:xfrm>
            <a:off x="1136650" y="3725471"/>
            <a:ext cx="2108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1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TextBox 16"/>
          <p:cNvSpPr>
            <a:spLocks noChangeArrowheads="1"/>
          </p:cNvSpPr>
          <p:nvPr/>
        </p:nvSpPr>
        <p:spPr bwMode="auto">
          <a:xfrm>
            <a:off x="1136650" y="1977634"/>
            <a:ext cx="2108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17"/>
          <p:cNvSpPr>
            <a:spLocks noChangeArrowheads="1"/>
          </p:cNvSpPr>
          <p:nvPr/>
        </p:nvSpPr>
        <p:spPr bwMode="auto">
          <a:xfrm>
            <a:off x="4879975" y="1083871"/>
            <a:ext cx="12620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起步太晚</a:t>
            </a:r>
          </a:p>
        </p:txBody>
      </p:sp>
      <p:sp>
        <p:nvSpPr>
          <p:cNvPr id="76" name="TextBox 18"/>
          <p:cNvSpPr>
            <a:spLocks noChangeArrowheads="1"/>
          </p:cNvSpPr>
          <p:nvPr/>
        </p:nvSpPr>
        <p:spPr bwMode="auto">
          <a:xfrm>
            <a:off x="6138863" y="2285609"/>
            <a:ext cx="1262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政府支持不够</a:t>
            </a:r>
          </a:p>
        </p:txBody>
      </p:sp>
      <p:sp>
        <p:nvSpPr>
          <p:cNvPr id="77" name="TextBox 19"/>
          <p:cNvSpPr>
            <a:spLocks noChangeArrowheads="1"/>
          </p:cNvSpPr>
          <p:nvPr/>
        </p:nvSpPr>
        <p:spPr bwMode="auto">
          <a:xfrm>
            <a:off x="5622925" y="3733409"/>
            <a:ext cx="12620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创新亮点多</a:t>
            </a:r>
          </a:p>
        </p:txBody>
      </p:sp>
      <p:sp>
        <p:nvSpPr>
          <p:cNvPr id="78" name="TextBox 20"/>
          <p:cNvSpPr>
            <a:spLocks noChangeArrowheads="1"/>
          </p:cNvSpPr>
          <p:nvPr/>
        </p:nvSpPr>
        <p:spPr bwMode="auto">
          <a:xfrm>
            <a:off x="1136650" y="3428609"/>
            <a:ext cx="9017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人才匮乏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9" name="TextBox 21"/>
          <p:cNvSpPr>
            <a:spLocks noChangeArrowheads="1"/>
          </p:cNvSpPr>
          <p:nvPr/>
        </p:nvSpPr>
        <p:spPr bwMode="auto">
          <a:xfrm>
            <a:off x="1136650" y="1674421"/>
            <a:ext cx="10810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发展潜力大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TextBox 22"/>
          <p:cNvSpPr>
            <a:spLocks noChangeArrowheads="1"/>
          </p:cNvSpPr>
          <p:nvPr/>
        </p:nvSpPr>
        <p:spPr bwMode="auto">
          <a:xfrm>
            <a:off x="4092575" y="2776146"/>
            <a:ext cx="865188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2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国内研究现状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959408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8000"/>
                            </p:stCondLst>
                            <p:childTnLst>
                              <p:par>
                                <p:cTn id="1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 animBg="1"/>
      <p:bldP spid="60" grpId="0" bldLvl="0" animBg="1" autoUpdateAnimBg="0"/>
      <p:bldP spid="61" grpId="0" bldLvl="0" animBg="1" autoUpdateAnimBg="0"/>
      <p:bldP spid="62" grpId="0" bldLvl="0" animBg="1" autoUpdateAnimBg="0"/>
      <p:bldP spid="63" grpId="0" bldLvl="0" animBg="1" autoUpdateAnimBg="0"/>
      <p:bldP spid="64" grpId="0" bldLvl="0" animBg="1" autoUpdateAnimBg="0"/>
      <p:bldP spid="65" grpId="0" bldLvl="0" autoUpdateAnimBg="0"/>
      <p:bldP spid="66" grpId="0" bldLvl="0" autoUpdateAnimBg="0"/>
      <p:bldP spid="67" grpId="0" bldLvl="0" autoUpdateAnimBg="0"/>
      <p:bldP spid="68" grpId="0" bldLvl="0" autoUpdateAnimBg="0"/>
      <p:bldP spid="69" grpId="0" bldLvl="0" autoUpdateAnimBg="0"/>
      <p:bldP spid="70" grpId="0" bldLvl="0" autoUpdateAnimBg="0"/>
      <p:bldP spid="71" grpId="0" bldLvl="0" autoUpdateAnimBg="0"/>
      <p:bldP spid="72" grpId="0" bldLvl="0" autoUpdateAnimBg="0"/>
      <p:bldP spid="73" grpId="0" bldLvl="0" autoUpdateAnimBg="0"/>
      <p:bldP spid="74" grpId="0" bldLvl="0" autoUpdateAnimBg="0"/>
      <p:bldP spid="75" grpId="0" bldLvl="0" autoUpdateAnimBg="0"/>
      <p:bldP spid="76" grpId="0" bldLvl="0" autoUpdateAnimBg="0"/>
      <p:bldP spid="77" grpId="0" bldLvl="0" autoUpdateAnimBg="0"/>
      <p:bldP spid="78" grpId="0" bldLvl="0" autoUpdateAnimBg="0"/>
      <p:bldP spid="79" grpId="0" bldLvl="0" autoUpdateAnimBg="0"/>
      <p:bldP spid="80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4224415" y="899791"/>
            <a:ext cx="714447" cy="71220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5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5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69258" y="1018331"/>
            <a:ext cx="14555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绪论</a:t>
            </a:r>
            <a:endParaRPr lang="zh-CN" altLang="zh-CN" sz="32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224415" y="1777041"/>
            <a:ext cx="714447" cy="71220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5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5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89224" y="1881345"/>
            <a:ext cx="38286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研究方法与思路</a:t>
            </a:r>
            <a:endParaRPr lang="zh-CN" altLang="zh-CN" sz="32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224415" y="2654291"/>
            <a:ext cx="714447" cy="71220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5400" dirty="0" smtClean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5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938862" y="2744359"/>
            <a:ext cx="38286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研究成果与应用</a:t>
            </a:r>
            <a:endParaRPr lang="zh-CN" altLang="zh-CN" sz="32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224415" y="3531541"/>
            <a:ext cx="714447" cy="71220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5400" dirty="0" smtClean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5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938862" y="3607374"/>
            <a:ext cx="24047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论文总结</a:t>
            </a:r>
            <a:endParaRPr lang="zh-CN" altLang="zh-CN" sz="32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0" y="0"/>
            <a:ext cx="2790825" cy="51435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74434" y="981087"/>
            <a:ext cx="1771639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95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 录</a:t>
            </a:r>
          </a:p>
        </p:txBody>
      </p:sp>
      <p:sp>
        <p:nvSpPr>
          <p:cNvPr id="36" name="矩形 35"/>
          <p:cNvSpPr/>
          <p:nvPr/>
        </p:nvSpPr>
        <p:spPr>
          <a:xfrm>
            <a:off x="921297" y="1945029"/>
            <a:ext cx="1277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Contents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363661" y="920217"/>
            <a:ext cx="565741" cy="565741"/>
            <a:chOff x="6535243" y="2524701"/>
            <a:chExt cx="717051" cy="717051"/>
          </a:xfrm>
        </p:grpSpPr>
        <p:sp>
          <p:nvSpPr>
            <p:cNvPr id="16" name="泪滴形 15"/>
            <p:cNvSpPr/>
            <p:nvPr/>
          </p:nvSpPr>
          <p:spPr>
            <a:xfrm rot="8247616">
              <a:off x="6535243" y="2524701"/>
              <a:ext cx="717051" cy="717051"/>
            </a:xfrm>
            <a:prstGeom prst="teardrop">
              <a:avLst/>
            </a:prstGeom>
            <a:solidFill>
              <a:srgbClr val="0062AC"/>
            </a:solidFill>
            <a:ln>
              <a:solidFill>
                <a:srgbClr val="0062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17" name="椭圆 16"/>
            <p:cNvSpPr/>
            <p:nvPr/>
          </p:nvSpPr>
          <p:spPr>
            <a:xfrm>
              <a:off x="6604000" y="2588424"/>
              <a:ext cx="574014" cy="5740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62AC"/>
              </a:solidFill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</p:grpSp>
    </p:spTree>
    <p:extLst>
      <p:ext uri="{BB962C8B-B14F-4D97-AF65-F5344CB8AC3E}">
        <p14:creationId xmlns:p14="http://schemas.microsoft.com/office/powerpoint/2010/main" val="491576343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2 0.04135 L -1.66667E-6 4.19753E-6 " pathEditMode="relative" rAng="0" ptsTypes="AA">
                                      <p:cBhvr>
                                        <p:cTn id="9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6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2 0.04105 L -1.66667E-6 3.82716E-6 " pathEditMode="relative" rAng="0" ptsTypes="AA">
                                      <p:cBhvr>
                                        <p:cTn id="17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2 0.04135 L -1.66667E-6 4.81481E-6 " pathEditMode="relative" rAng="0" ptsTypes="AA">
                                      <p:cBhvr>
                                        <p:cTn id="25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6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2 0.04105 L -1.66667E-6 -4.19753E-6 " pathEditMode="relative" rAng="0" ptsTypes="AA">
                                      <p:cBhvr>
                                        <p:cTn id="33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/>
      <p:bldP spid="7" grpId="0" animBg="1"/>
      <p:bldP spid="7" grpId="1" animBg="1"/>
      <p:bldP spid="8" grpId="0"/>
      <p:bldP spid="11" grpId="0" animBg="1"/>
      <p:bldP spid="11" grpId="1" animBg="1"/>
      <p:bldP spid="12" grpId="0"/>
      <p:bldP spid="13" grpId="0" animBg="1"/>
      <p:bldP spid="13" grpId="1" animBg="1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7"/>
          <p:cNvSpPr txBox="1"/>
          <p:nvPr/>
        </p:nvSpPr>
        <p:spPr>
          <a:xfrm>
            <a:off x="1210656" y="1369259"/>
            <a:ext cx="6672278" cy="78944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5400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7" name="矩形 6"/>
          <p:cNvSpPr/>
          <p:nvPr/>
        </p:nvSpPr>
        <p:spPr bwMode="auto">
          <a:xfrm>
            <a:off x="894812" y="1055293"/>
            <a:ext cx="1447306" cy="318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标题内容一</a:t>
            </a:r>
          </a:p>
        </p:txBody>
      </p:sp>
      <p:sp>
        <p:nvSpPr>
          <p:cNvPr id="8" name="文本框 15"/>
          <p:cNvSpPr txBox="1"/>
          <p:nvPr/>
        </p:nvSpPr>
        <p:spPr>
          <a:xfrm>
            <a:off x="1210656" y="2626631"/>
            <a:ext cx="6672278" cy="78944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5400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9" name="矩形 8"/>
          <p:cNvSpPr/>
          <p:nvPr/>
        </p:nvSpPr>
        <p:spPr bwMode="auto">
          <a:xfrm>
            <a:off x="894812" y="2312665"/>
            <a:ext cx="1447306" cy="318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标题内容一</a:t>
            </a:r>
          </a:p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</a:p>
        </p:txBody>
      </p:sp>
      <p:sp>
        <p:nvSpPr>
          <p:cNvPr id="10" name="文本框 24"/>
          <p:cNvSpPr txBox="1"/>
          <p:nvPr/>
        </p:nvSpPr>
        <p:spPr>
          <a:xfrm>
            <a:off x="1210656" y="3891539"/>
            <a:ext cx="6672278" cy="78944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5400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" name="矩形 10"/>
          <p:cNvSpPr/>
          <p:nvPr/>
        </p:nvSpPr>
        <p:spPr bwMode="auto">
          <a:xfrm>
            <a:off x="894812" y="3570037"/>
            <a:ext cx="1447306" cy="318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标题内容一</a:t>
            </a:r>
          </a:p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相关对策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5" name="等腰三角形 14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7711610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95425"/>
            <a:ext cx="9144000" cy="21526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324806" y="2056780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单击添加第四部分内容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17986" y="2686284"/>
            <a:ext cx="4327913" cy="4840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副标题：</a:t>
            </a:r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XX</a:t>
            </a: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学位研究生论文</a:t>
            </a: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答辩材料</a:t>
            </a:r>
          </a:p>
        </p:txBody>
      </p:sp>
      <p:sp>
        <p:nvSpPr>
          <p:cNvPr id="2" name="椭圆 1"/>
          <p:cNvSpPr/>
          <p:nvPr/>
        </p:nvSpPr>
        <p:spPr>
          <a:xfrm>
            <a:off x="639146" y="1250951"/>
            <a:ext cx="2554514" cy="2554514"/>
          </a:xfrm>
          <a:prstGeom prst="ellips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74602" y="1846888"/>
            <a:ext cx="16836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9168695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9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9" grpId="0"/>
      <p:bldP spid="2" grpId="0" animBg="1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994977" y="1127811"/>
            <a:ext cx="7161337" cy="1157733"/>
            <a:chOff x="2954339" y="1292764"/>
            <a:chExt cx="7162269" cy="1157466"/>
          </a:xfrm>
        </p:grpSpPr>
        <p:sp>
          <p:nvSpPr>
            <p:cNvPr id="7" name="矩形 6"/>
            <p:cNvSpPr>
              <a:spLocks noChangeArrowheads="1"/>
            </p:cNvSpPr>
            <p:nvPr/>
          </p:nvSpPr>
          <p:spPr bwMode="auto">
            <a:xfrm>
              <a:off x="2954339" y="1637888"/>
              <a:ext cx="7162269" cy="812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。</a:t>
              </a:r>
              <a:endPara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963100" y="1292764"/>
              <a:ext cx="1005534" cy="3384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研究结论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162757" y="2525024"/>
            <a:ext cx="6839870" cy="20635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410158" y="2835506"/>
            <a:ext cx="5557569" cy="145424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。您的内容打在这里，或者通过复制您的文本后，在此框中选择粘贴，并选择只保留文字。</a:t>
            </a:r>
            <a:endParaRPr lang="zh-CN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657111" y="2465591"/>
            <a:ext cx="1417235" cy="1360008"/>
            <a:chOff x="8876147" y="3192042"/>
            <a:chExt cx="1889647" cy="1813344"/>
          </a:xfrm>
        </p:grpSpPr>
        <p:sp>
          <p:nvSpPr>
            <p:cNvPr id="12" name="任意多边形 11"/>
            <p:cNvSpPr/>
            <p:nvPr/>
          </p:nvSpPr>
          <p:spPr>
            <a:xfrm>
              <a:off x="10622170" y="4830722"/>
              <a:ext cx="136506" cy="174664"/>
            </a:xfrm>
            <a:custGeom>
              <a:avLst/>
              <a:gdLst>
                <a:gd name="connsiteX0" fmla="*/ 102393 w 102393"/>
                <a:gd name="connsiteY0" fmla="*/ 130968 h 130968"/>
                <a:gd name="connsiteX1" fmla="*/ 0 w 102393"/>
                <a:gd name="connsiteY1" fmla="*/ 130968 h 130968"/>
                <a:gd name="connsiteX2" fmla="*/ 0 w 102393"/>
                <a:gd name="connsiteY2" fmla="*/ 0 h 130968"/>
                <a:gd name="connsiteX3" fmla="*/ 102393 w 102393"/>
                <a:gd name="connsiteY3" fmla="*/ 130968 h 13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393" h="130968">
                  <a:moveTo>
                    <a:pt x="102393" y="130968"/>
                  </a:moveTo>
                  <a:lnTo>
                    <a:pt x="0" y="130968"/>
                  </a:lnTo>
                  <a:lnTo>
                    <a:pt x="0" y="0"/>
                  </a:lnTo>
                  <a:lnTo>
                    <a:pt x="102393" y="130968"/>
                  </a:lnTo>
                  <a:close/>
                </a:path>
              </a:pathLst>
            </a:custGeom>
            <a:solidFill>
              <a:srgbClr val="44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8876147" y="3192042"/>
              <a:ext cx="152380" cy="95271"/>
            </a:xfrm>
            <a:custGeom>
              <a:avLst/>
              <a:gdLst>
                <a:gd name="connsiteX0" fmla="*/ 19050 w 114300"/>
                <a:gd name="connsiteY0" fmla="*/ 0 h 71437"/>
                <a:gd name="connsiteX1" fmla="*/ 0 w 114300"/>
                <a:gd name="connsiteY1" fmla="*/ 71437 h 71437"/>
                <a:gd name="connsiteX2" fmla="*/ 114300 w 114300"/>
                <a:gd name="connsiteY2" fmla="*/ 71437 h 71437"/>
                <a:gd name="connsiteX3" fmla="*/ 19050 w 114300"/>
                <a:gd name="connsiteY3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71437">
                  <a:moveTo>
                    <a:pt x="19050" y="0"/>
                  </a:moveTo>
                  <a:lnTo>
                    <a:pt x="0" y="71437"/>
                  </a:lnTo>
                  <a:lnTo>
                    <a:pt x="114300" y="71437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44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8903430" y="3192042"/>
              <a:ext cx="1862364" cy="1812286"/>
              <a:chOff x="6950444" y="2300288"/>
              <a:chExt cx="1396955" cy="1358900"/>
            </a:xfrm>
            <a:solidFill>
              <a:srgbClr val="92D050"/>
            </a:solidFill>
          </p:grpSpPr>
          <p:sp>
            <p:nvSpPr>
              <p:cNvPr id="17" name="任意多边形 16"/>
              <p:cNvSpPr/>
              <p:nvPr/>
            </p:nvSpPr>
            <p:spPr>
              <a:xfrm>
                <a:off x="6950444" y="2300288"/>
                <a:ext cx="1396955" cy="1358900"/>
              </a:xfrm>
              <a:custGeom>
                <a:avLst/>
                <a:gdLst>
                  <a:gd name="connsiteX0" fmla="*/ 0 w 1319348"/>
                  <a:gd name="connsiteY0" fmla="*/ 0 h 1293223"/>
                  <a:gd name="connsiteX1" fmla="*/ 1319348 w 1319348"/>
                  <a:gd name="connsiteY1" fmla="*/ 1293223 h 1293223"/>
                  <a:gd name="connsiteX2" fmla="*/ 1319348 w 1319348"/>
                  <a:gd name="connsiteY2" fmla="*/ 391886 h 1293223"/>
                  <a:gd name="connsiteX3" fmla="*/ 927463 w 1319348"/>
                  <a:gd name="connsiteY3" fmla="*/ 13063 h 1293223"/>
                  <a:gd name="connsiteX4" fmla="*/ 0 w 1319348"/>
                  <a:gd name="connsiteY4" fmla="*/ 0 h 1293223"/>
                  <a:gd name="connsiteX0" fmla="*/ 0 w 1319348"/>
                  <a:gd name="connsiteY0" fmla="*/ 5987 h 1299210"/>
                  <a:gd name="connsiteX1" fmla="*/ 1319348 w 1319348"/>
                  <a:gd name="connsiteY1" fmla="*/ 1299210 h 1299210"/>
                  <a:gd name="connsiteX2" fmla="*/ 1319348 w 1319348"/>
                  <a:gd name="connsiteY2" fmla="*/ 397873 h 1299210"/>
                  <a:gd name="connsiteX3" fmla="*/ 908413 w 1319348"/>
                  <a:gd name="connsiteY3" fmla="*/ 0 h 1299210"/>
                  <a:gd name="connsiteX4" fmla="*/ 0 w 1319348"/>
                  <a:gd name="connsiteY4" fmla="*/ 5987 h 1299210"/>
                  <a:gd name="connsiteX0" fmla="*/ 0 w 1333635"/>
                  <a:gd name="connsiteY0" fmla="*/ 1225 h 1299210"/>
                  <a:gd name="connsiteX1" fmla="*/ 1333635 w 1333635"/>
                  <a:gd name="connsiteY1" fmla="*/ 1299210 h 1299210"/>
                  <a:gd name="connsiteX2" fmla="*/ 1333635 w 1333635"/>
                  <a:gd name="connsiteY2" fmla="*/ 397873 h 1299210"/>
                  <a:gd name="connsiteX3" fmla="*/ 922700 w 1333635"/>
                  <a:gd name="connsiteY3" fmla="*/ 0 h 1299210"/>
                  <a:gd name="connsiteX4" fmla="*/ 0 w 1333635"/>
                  <a:gd name="connsiteY4" fmla="*/ 1225 h 1299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3635" h="1299210">
                    <a:moveTo>
                      <a:pt x="0" y="1225"/>
                    </a:moveTo>
                    <a:lnTo>
                      <a:pt x="1333635" y="1299210"/>
                    </a:lnTo>
                    <a:lnTo>
                      <a:pt x="1333635" y="397873"/>
                    </a:lnTo>
                    <a:lnTo>
                      <a:pt x="922700" y="0"/>
                    </a:lnTo>
                    <a:lnTo>
                      <a:pt x="0" y="122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44455"/>
                  </a:solidFill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 rot="2637414">
                <a:off x="7328351" y="2605819"/>
                <a:ext cx="954231" cy="32309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zh-CN" altLang="en-US" sz="15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</a:p>
            </p:txBody>
          </p:sp>
        </p:grpSp>
      </p:grp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研究总结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0" name="等腰三角形 19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0770492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/>
      <p:bldP spid="19" grpId="0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研究总结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0" name="等腰三角形 19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1156410" y="2033229"/>
            <a:ext cx="1679368" cy="151413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541751" y="2359410"/>
            <a:ext cx="908686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2800" b="1" dirty="0" smtClean="0"/>
              <a:t>总结观点</a:t>
            </a:r>
            <a:endParaRPr lang="zh-CN" altLang="en-US" sz="2800" b="1" dirty="0"/>
          </a:p>
        </p:txBody>
      </p:sp>
      <p:sp>
        <p:nvSpPr>
          <p:cNvPr id="23" name="圆角矩形 22"/>
          <p:cNvSpPr/>
          <p:nvPr/>
        </p:nvSpPr>
        <p:spPr>
          <a:xfrm>
            <a:off x="3559080" y="1462699"/>
            <a:ext cx="4119012" cy="4516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2913464" y="1666788"/>
            <a:ext cx="547516" cy="224701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3559080" y="2197093"/>
            <a:ext cx="4119012" cy="4516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3559080" y="2931487"/>
            <a:ext cx="4119012" cy="4516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3559080" y="3665880"/>
            <a:ext cx="4119012" cy="4516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3877592" y="1610763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总结性观点之一，条目根据您的需求请酌情增减。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77592" y="2339579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总结性观点之</a:t>
            </a:r>
            <a:r>
              <a:rPr lang="zh-CN" altLang="en-US" sz="1200" dirty="0">
                <a:solidFill>
                  <a:schemeClr val="bg1"/>
                </a:solidFill>
              </a:rPr>
              <a:t>二</a:t>
            </a:r>
            <a:r>
              <a:rPr lang="zh-CN" altLang="en-US" sz="1200" dirty="0" smtClean="0">
                <a:solidFill>
                  <a:schemeClr val="bg1"/>
                </a:solidFill>
              </a:rPr>
              <a:t>，条目根据您的需求请酌情增减。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877592" y="3073973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总结性观点之三，条目根据您的需求请酌情增减。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77592" y="3808366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总结性观点之四，条目根据您的需求请酌情增减。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352501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923285" y="1325667"/>
            <a:ext cx="1197301" cy="779546"/>
            <a:chOff x="2660401" y="1629745"/>
            <a:chExt cx="1596400" cy="1039397"/>
          </a:xfrm>
        </p:grpSpPr>
        <p:sp>
          <p:nvSpPr>
            <p:cNvPr id="13" name="矩形 12"/>
            <p:cNvSpPr/>
            <p:nvPr/>
          </p:nvSpPr>
          <p:spPr>
            <a:xfrm>
              <a:off x="2702188" y="2258773"/>
              <a:ext cx="1554613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Innovation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660401" y="1629745"/>
              <a:ext cx="1203747" cy="697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创新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357251" y="1096576"/>
            <a:ext cx="6187936" cy="1905068"/>
            <a:chOff x="4238859" y="1324283"/>
            <a:chExt cx="8250581" cy="2540091"/>
          </a:xfrm>
        </p:grpSpPr>
        <p:sp>
          <p:nvSpPr>
            <p:cNvPr id="11" name="矩形 3"/>
            <p:cNvSpPr/>
            <p:nvPr/>
          </p:nvSpPr>
          <p:spPr>
            <a:xfrm>
              <a:off x="5026257" y="1858753"/>
              <a:ext cx="7463183" cy="1836423"/>
            </a:xfrm>
            <a:custGeom>
              <a:avLst/>
              <a:gdLst>
                <a:gd name="connsiteX0" fmla="*/ 0 w 5688632"/>
                <a:gd name="connsiteY0" fmla="*/ 0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0 w 5688632"/>
                <a:gd name="connsiteY4" fmla="*/ 0 h 2053062"/>
                <a:gd name="connsiteX0" fmla="*/ 433137 w 5688632"/>
                <a:gd name="connsiteY0" fmla="*/ 12032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433137 w 5688632"/>
                <a:gd name="connsiteY4" fmla="*/ 12032 h 205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8632" h="2053062">
                  <a:moveTo>
                    <a:pt x="433137" y="12032"/>
                  </a:moveTo>
                  <a:lnTo>
                    <a:pt x="5688632" y="0"/>
                  </a:lnTo>
                  <a:lnTo>
                    <a:pt x="5688632" y="2053062"/>
                  </a:lnTo>
                  <a:lnTo>
                    <a:pt x="0" y="2053062"/>
                  </a:lnTo>
                  <a:lnTo>
                    <a:pt x="433137" y="120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1620000" tIns="46800" rIns="72000" bIns="46800" anchor="ctr"/>
            <a:lstStyle/>
            <a:p>
              <a:pPr>
                <a:lnSpc>
                  <a:spcPct val="140000"/>
                </a:lnSpc>
                <a:defRPr/>
              </a:pPr>
              <a:endParaRPr lang="zh-CN" altLang="en-US" sz="1200" kern="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直角三角形 2"/>
            <p:cNvSpPr/>
            <p:nvPr/>
          </p:nvSpPr>
          <p:spPr>
            <a:xfrm rot="17117050" flipH="1">
              <a:off x="5042291" y="2515071"/>
              <a:ext cx="1386578" cy="1312027"/>
            </a:xfrm>
            <a:custGeom>
              <a:avLst/>
              <a:gdLst>
                <a:gd name="connsiteX0" fmla="*/ 0 w 2088232"/>
                <a:gd name="connsiteY0" fmla="*/ 1842558 h 1842558"/>
                <a:gd name="connsiteX1" fmla="*/ 0 w 2088232"/>
                <a:gd name="connsiteY1" fmla="*/ 0 h 1842558"/>
                <a:gd name="connsiteX2" fmla="*/ 2088232 w 2088232"/>
                <a:gd name="connsiteY2" fmla="*/ 1842558 h 1842558"/>
                <a:gd name="connsiteX3" fmla="*/ 0 w 2088232"/>
                <a:gd name="connsiteY3" fmla="*/ 1842558 h 1842558"/>
                <a:gd name="connsiteX0" fmla="*/ 0 w 1625488"/>
                <a:gd name="connsiteY0" fmla="*/ 1842558 h 1842558"/>
                <a:gd name="connsiteX1" fmla="*/ 0 w 1625488"/>
                <a:gd name="connsiteY1" fmla="*/ 0 h 1842558"/>
                <a:gd name="connsiteX2" fmla="*/ 1625488 w 1625488"/>
                <a:gd name="connsiteY2" fmla="*/ 843012 h 1842558"/>
                <a:gd name="connsiteX3" fmla="*/ 0 w 1625488"/>
                <a:gd name="connsiteY3" fmla="*/ 1842558 h 1842558"/>
                <a:gd name="connsiteX0" fmla="*/ 0 w 1690209"/>
                <a:gd name="connsiteY0" fmla="*/ 1842558 h 1842558"/>
                <a:gd name="connsiteX1" fmla="*/ 0 w 1690209"/>
                <a:gd name="connsiteY1" fmla="*/ 0 h 1842558"/>
                <a:gd name="connsiteX2" fmla="*/ 1690209 w 1690209"/>
                <a:gd name="connsiteY2" fmla="*/ 149753 h 1842558"/>
                <a:gd name="connsiteX3" fmla="*/ 0 w 1690209"/>
                <a:gd name="connsiteY3" fmla="*/ 1842558 h 184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0209" h="1842558">
                  <a:moveTo>
                    <a:pt x="0" y="1842558"/>
                  </a:moveTo>
                  <a:lnTo>
                    <a:pt x="0" y="0"/>
                  </a:lnTo>
                  <a:lnTo>
                    <a:pt x="1690209" y="149753"/>
                  </a:lnTo>
                  <a:lnTo>
                    <a:pt x="0" y="184255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238859" y="1324283"/>
              <a:ext cx="2314575" cy="1370013"/>
            </a:xfrm>
            <a:custGeom>
              <a:avLst/>
              <a:gdLst>
                <a:gd name="connsiteX0" fmla="*/ 271763 w 2315387"/>
                <a:gd name="connsiteY0" fmla="*/ 0 h 1620180"/>
                <a:gd name="connsiteX1" fmla="*/ 1824103 w 2315387"/>
                <a:gd name="connsiteY1" fmla="*/ 232317 h 1620180"/>
                <a:gd name="connsiteX2" fmla="*/ 2315387 w 2315387"/>
                <a:gd name="connsiteY2" fmla="*/ 1620180 h 1620180"/>
                <a:gd name="connsiteX3" fmla="*/ 0 w 2315387"/>
                <a:gd name="connsiteY3" fmla="*/ 1528412 h 162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387" h="1620180">
                  <a:moveTo>
                    <a:pt x="271763" y="0"/>
                  </a:moveTo>
                  <a:lnTo>
                    <a:pt x="1824103" y="232317"/>
                  </a:lnTo>
                  <a:lnTo>
                    <a:pt x="2315387" y="1620180"/>
                  </a:lnTo>
                  <a:lnTo>
                    <a:pt x="0" y="1528412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5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7"/>
            <p:cNvSpPr txBox="1"/>
            <p:nvPr/>
          </p:nvSpPr>
          <p:spPr>
            <a:xfrm>
              <a:off x="4412243" y="1748102"/>
              <a:ext cx="1760683" cy="69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/>
                </a:rPr>
                <a:t>点击此处添加“标题内容”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endParaRPr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gray">
            <a:xfrm>
              <a:off x="6569956" y="2139523"/>
              <a:ext cx="5742542" cy="1354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20650" indent="-120650">
                <a:defRPr>
                  <a:solidFill>
                    <a:schemeClr val="tx1"/>
                  </a:solidFill>
                  <a:latin typeface="Arial" charset="0"/>
                </a:defRPr>
              </a:lvl1pPr>
              <a:lvl2pPr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 algn="just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</a:t>
              </a:r>
              <a:endPara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97687" y="2800913"/>
            <a:ext cx="6440486" cy="1922836"/>
            <a:chOff x="1706779" y="3596733"/>
            <a:chExt cx="8587315" cy="2563781"/>
          </a:xfrm>
        </p:grpSpPr>
        <p:sp>
          <p:nvSpPr>
            <p:cNvPr id="19" name="矩形 3"/>
            <p:cNvSpPr/>
            <p:nvPr/>
          </p:nvSpPr>
          <p:spPr>
            <a:xfrm>
              <a:off x="2474753" y="4174210"/>
              <a:ext cx="7819341" cy="1819058"/>
            </a:xfrm>
            <a:custGeom>
              <a:avLst/>
              <a:gdLst>
                <a:gd name="connsiteX0" fmla="*/ 0 w 5688632"/>
                <a:gd name="connsiteY0" fmla="*/ 0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0 w 5688632"/>
                <a:gd name="connsiteY4" fmla="*/ 0 h 2053062"/>
                <a:gd name="connsiteX0" fmla="*/ 433137 w 5688632"/>
                <a:gd name="connsiteY0" fmla="*/ 12032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433137 w 5688632"/>
                <a:gd name="connsiteY4" fmla="*/ 12032 h 205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8632" h="2053062">
                  <a:moveTo>
                    <a:pt x="433137" y="12032"/>
                  </a:moveTo>
                  <a:lnTo>
                    <a:pt x="5688632" y="0"/>
                  </a:lnTo>
                  <a:lnTo>
                    <a:pt x="5688632" y="2053062"/>
                  </a:lnTo>
                  <a:lnTo>
                    <a:pt x="0" y="2053062"/>
                  </a:lnTo>
                  <a:lnTo>
                    <a:pt x="433137" y="120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1620000" tIns="46800" rIns="72000" bIns="46800" anchor="ctr"/>
            <a:lstStyle/>
            <a:p>
              <a:pPr>
                <a:lnSpc>
                  <a:spcPct val="140000"/>
                </a:lnSpc>
                <a:defRPr/>
              </a:pPr>
              <a:endParaRPr lang="zh-CN" altLang="en-US" sz="1200" kern="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直角三角形 2"/>
            <p:cNvSpPr/>
            <p:nvPr/>
          </p:nvSpPr>
          <p:spPr>
            <a:xfrm rot="17117050" flipH="1">
              <a:off x="2486725" y="4791148"/>
              <a:ext cx="1408213" cy="1330520"/>
            </a:xfrm>
            <a:custGeom>
              <a:avLst/>
              <a:gdLst>
                <a:gd name="connsiteX0" fmla="*/ 0 w 2088232"/>
                <a:gd name="connsiteY0" fmla="*/ 1842558 h 1842558"/>
                <a:gd name="connsiteX1" fmla="*/ 0 w 2088232"/>
                <a:gd name="connsiteY1" fmla="*/ 0 h 1842558"/>
                <a:gd name="connsiteX2" fmla="*/ 2088232 w 2088232"/>
                <a:gd name="connsiteY2" fmla="*/ 1842558 h 1842558"/>
                <a:gd name="connsiteX3" fmla="*/ 0 w 2088232"/>
                <a:gd name="connsiteY3" fmla="*/ 1842558 h 1842558"/>
                <a:gd name="connsiteX0" fmla="*/ 0 w 1625488"/>
                <a:gd name="connsiteY0" fmla="*/ 1842558 h 1842558"/>
                <a:gd name="connsiteX1" fmla="*/ 0 w 1625488"/>
                <a:gd name="connsiteY1" fmla="*/ 0 h 1842558"/>
                <a:gd name="connsiteX2" fmla="*/ 1625488 w 1625488"/>
                <a:gd name="connsiteY2" fmla="*/ 843012 h 1842558"/>
                <a:gd name="connsiteX3" fmla="*/ 0 w 1625488"/>
                <a:gd name="connsiteY3" fmla="*/ 1842558 h 1842558"/>
                <a:gd name="connsiteX0" fmla="*/ 0 w 1690209"/>
                <a:gd name="connsiteY0" fmla="*/ 1842558 h 1842558"/>
                <a:gd name="connsiteX1" fmla="*/ 0 w 1690209"/>
                <a:gd name="connsiteY1" fmla="*/ 0 h 1842558"/>
                <a:gd name="connsiteX2" fmla="*/ 1690209 w 1690209"/>
                <a:gd name="connsiteY2" fmla="*/ 149753 h 1842558"/>
                <a:gd name="connsiteX3" fmla="*/ 0 w 1690209"/>
                <a:gd name="connsiteY3" fmla="*/ 1842558 h 184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0209" h="1842558">
                  <a:moveTo>
                    <a:pt x="0" y="1842558"/>
                  </a:moveTo>
                  <a:lnTo>
                    <a:pt x="0" y="0"/>
                  </a:lnTo>
                  <a:lnTo>
                    <a:pt x="1690209" y="149753"/>
                  </a:lnTo>
                  <a:lnTo>
                    <a:pt x="0" y="184255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1706779" y="3596733"/>
              <a:ext cx="2314575" cy="1370012"/>
            </a:xfrm>
            <a:custGeom>
              <a:avLst/>
              <a:gdLst>
                <a:gd name="connsiteX0" fmla="*/ 271763 w 2315387"/>
                <a:gd name="connsiteY0" fmla="*/ 0 h 1620180"/>
                <a:gd name="connsiteX1" fmla="*/ 1824103 w 2315387"/>
                <a:gd name="connsiteY1" fmla="*/ 232317 h 1620180"/>
                <a:gd name="connsiteX2" fmla="*/ 2315387 w 2315387"/>
                <a:gd name="connsiteY2" fmla="*/ 1620180 h 1620180"/>
                <a:gd name="connsiteX3" fmla="*/ 0 w 2315387"/>
                <a:gd name="connsiteY3" fmla="*/ 1528412 h 162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387" h="1620180">
                  <a:moveTo>
                    <a:pt x="271763" y="0"/>
                  </a:moveTo>
                  <a:lnTo>
                    <a:pt x="1824103" y="232317"/>
                  </a:lnTo>
                  <a:lnTo>
                    <a:pt x="2315387" y="1620180"/>
                  </a:lnTo>
                  <a:lnTo>
                    <a:pt x="0" y="1528412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5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1864171" y="3987849"/>
              <a:ext cx="1867972" cy="69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b="1">
                  <a:solidFill>
                    <a:schemeClr val="tx2"/>
                  </a:solidFill>
                  <a:latin typeface="微软雅黑"/>
                  <a:ea typeface="微软雅黑"/>
                  <a:cs typeface="微软雅黑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点击此处添加“标题内容”</a:t>
              </a:r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gray">
            <a:xfrm>
              <a:off x="4141446" y="4445300"/>
              <a:ext cx="5878956" cy="1354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20650" indent="-120650">
                <a:defRPr>
                  <a:solidFill>
                    <a:schemeClr val="tx1"/>
                  </a:solidFill>
                  <a:latin typeface="Arial" charset="0"/>
                </a:defRPr>
              </a:lvl1pPr>
              <a:lvl2pPr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720343" y="1252754"/>
            <a:ext cx="454292" cy="68480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08299" y="2933794"/>
            <a:ext cx="494366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76188" y="177842"/>
            <a:ext cx="1723545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成绩与思考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0" name="等腰三角形 29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4864079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29" grpId="0"/>
      <p:bldP spid="3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476188" y="177842"/>
            <a:ext cx="1723545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成绩与思考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8" name="等腰三角形 2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727365" y="1944487"/>
            <a:ext cx="1787236" cy="1787236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4620983" y="1566351"/>
            <a:ext cx="0" cy="558958"/>
          </a:xfrm>
          <a:prstGeom prst="line">
            <a:avLst/>
          </a:prstGeom>
          <a:ln w="63500">
            <a:solidFill>
              <a:schemeClr val="accent2"/>
            </a:solidFill>
            <a:head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620983" y="3531998"/>
            <a:ext cx="0" cy="558000"/>
          </a:xfrm>
          <a:prstGeom prst="line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5620062" y="2559105"/>
            <a:ext cx="0" cy="558000"/>
          </a:xfrm>
          <a:prstGeom prst="line">
            <a:avLst/>
          </a:prstGeom>
          <a:ln w="63500">
            <a:solidFill>
              <a:schemeClr val="accent2"/>
            </a:solidFill>
            <a:head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直接连接符 28"/>
          <p:cNvCxnSpPr/>
          <p:nvPr/>
        </p:nvCxnSpPr>
        <p:spPr>
          <a:xfrm rot="5400000">
            <a:off x="3620424" y="2559105"/>
            <a:ext cx="0" cy="558000"/>
          </a:xfrm>
          <a:prstGeom prst="line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TextBox 30"/>
          <p:cNvSpPr txBox="1"/>
          <p:nvPr/>
        </p:nvSpPr>
        <p:spPr>
          <a:xfrm>
            <a:off x="5231308" y="1003920"/>
            <a:ext cx="212597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概述性文字观点</a:t>
            </a:r>
            <a:endParaRPr lang="zh-CN" altLang="en-US" sz="1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1308" y="1345303"/>
            <a:ext cx="2946441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 smtClean="0">
                <a:latin typeface="+mn-ea"/>
              </a:rPr>
              <a:t>详写内容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 smtClean="0">
                <a:latin typeface="+mn-ea"/>
              </a:rPr>
              <a:t>点击输入你</a:t>
            </a:r>
            <a:r>
              <a:rPr lang="zh-CN" altLang="en-US" sz="1000" dirty="0">
                <a:latin typeface="+mn-ea"/>
              </a:rPr>
              <a:t>所研究项目的几</a:t>
            </a:r>
            <a:r>
              <a:rPr lang="zh-CN" altLang="en-US" sz="1000" dirty="0" smtClean="0">
                <a:latin typeface="+mn-ea"/>
              </a:rPr>
              <a:t>个具体意义所在，在不改动排版的情况下，尽量控制在四点内说明，标题将每个具体意义概括提出观点。</a:t>
            </a:r>
            <a:endParaRPr lang="en-US" altLang="zh-CN" sz="1000" dirty="0" smtClean="0">
              <a:latin typeface="+mn-e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81638" y="1067906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971070" y="2653440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88323" y="2392131"/>
            <a:ext cx="13894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概述性文字观点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88324" y="2698479"/>
            <a:ext cx="1389426" cy="1166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latin typeface="+mn-ea"/>
              </a:rPr>
              <a:t>详写内容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>
                <a:latin typeface="+mn-ea"/>
              </a:rPr>
              <a:t>点击输入你所研究项目的几个具体意义所在，在不改动排版的情况下，尽量控制在四点内说明，标题将每个具体意义概括提出观点。</a:t>
            </a:r>
            <a:endParaRPr lang="en-US" altLang="zh-CN" sz="1000" dirty="0">
              <a:latin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81638" y="4173122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835027" y="2653440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5120828" y="1003920"/>
            <a:ext cx="0" cy="84191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stCxn id="33" idx="3"/>
          </p:cNvCxnSpPr>
          <p:nvPr/>
        </p:nvCxnSpPr>
        <p:spPr>
          <a:xfrm>
            <a:off x="4860327" y="1252572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6697288" y="2407509"/>
            <a:ext cx="0" cy="144243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6436786" y="2816115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4075363" y="3894122"/>
            <a:ext cx="0" cy="79743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4075363" y="4357788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583484" y="3862644"/>
            <a:ext cx="13894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概述性文字观点</a:t>
            </a:r>
            <a:endParaRPr lang="zh-CN" altLang="en-US" sz="1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43608" y="4204027"/>
            <a:ext cx="2915448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latin typeface="+mn-ea"/>
              </a:rPr>
              <a:t>详写内容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>
                <a:latin typeface="+mn-ea"/>
              </a:rPr>
              <a:t>点击输入你所研究项目的几个具体意义所在，在不改动排版的情况下，尽量控制在四点内说明，标题将每个具体意义概括提出观点</a:t>
            </a:r>
            <a:r>
              <a:rPr lang="zh-CN" altLang="en-US" sz="1000" dirty="0" smtClean="0">
                <a:latin typeface="+mn-ea"/>
              </a:rPr>
              <a:t>。</a:t>
            </a:r>
            <a:endParaRPr lang="en-US" altLang="zh-CN" sz="1000" dirty="0">
              <a:latin typeface="+mn-ea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2544269" y="1942325"/>
            <a:ext cx="0" cy="150510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2544269" y="2816115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043608" y="1921162"/>
            <a:ext cx="13894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概述性文字观点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43608" y="2293146"/>
            <a:ext cx="1375572" cy="1166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latin typeface="+mn-ea"/>
              </a:rPr>
              <a:t>详写内容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>
                <a:latin typeface="+mn-ea"/>
              </a:rPr>
              <a:t>点击输入你所研究项目的几个具体意义所在，在不改动排版的情况下，尽量控制在四点内说明，标题将每个具体意义概括提出观点。</a:t>
            </a:r>
            <a:endParaRPr lang="en-US" altLang="zh-CN" sz="1000" dirty="0">
              <a:latin typeface="+mn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797071" y="2014193"/>
            <a:ext cx="1647824" cy="1647824"/>
          </a:xfrm>
          <a:prstGeom prst="ellipse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4021945" y="2299496"/>
            <a:ext cx="11980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成绩思考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4055213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1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5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animBg="1"/>
      <p:bldP spid="22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5" grpId="0"/>
      <p:bldP spid="46" grpId="0"/>
      <p:bldP spid="49" grpId="0"/>
      <p:bldP spid="50" grpId="0"/>
      <p:bldP spid="23" grpId="0" animBg="1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98832" y="1049644"/>
            <a:ext cx="7838852" cy="362406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[1][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瑞士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]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 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亚历山大·奥斯特瓦德（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AlexanderOsterwalder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）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，（比利时）伊夫·皮尼厄（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YvesPigneur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）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Business Model Generation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[M]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出版社：机械工业出版社，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2011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[2]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C. K. Prahalad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（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C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·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K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·普拉哈拉德），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Venkat Ramaswamy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（文卡特·拉马斯瓦米） 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The Future of Competition: Co-Creating Unique Value With Customers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[M]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出版社：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Harvard Business Press 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2003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[3]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胡世良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《移动互联网商业模式创新与变革》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[M]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出版社：人民邮电出版社，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[4]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陈洪等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《游戏运营管理》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[M]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出版社：清华大学出版社，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2009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[5]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许可，张春鹏</a:t>
            </a:r>
            <a:r>
              <a:rPr lang="zh-CN" altLang="zh-CN" sz="11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《移动运营商手机游戏业务的战略定位和发展策略探讨》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[J]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世界电信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2004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年第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10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期，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2004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[6]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网络评论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《深入解读国产手机游戏盈利模式和市场前景》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OL]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[7]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中国互联网络信息中心（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CNNIC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）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《第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32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次中国互联网络发展统计报告》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[R]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[8]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中国互联网络信息中心（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CNNIC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）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《第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33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次中国互联网络发展状况统计报告》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[R]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2014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[9]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百度移动</a:t>
            </a:r>
            <a:r>
              <a:rPr lang="zh-CN" altLang="zh-CN" sz="11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《移动互联网发展趋势报告》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[R]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2012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[10]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艾媒咨询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《中国手机游戏市场年度报告》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[R]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[11]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李振勇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《商业模式创新与战略转型》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[M] 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出版社：国家行政学院音像出版社，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2009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[12]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付玉辉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《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4G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时代的手机游戏裂变》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[J].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广告大观综合版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2014-1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2014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76188" y="177842"/>
            <a:ext cx="233909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</a:rPr>
              <a:t>附录：参考</a:t>
            </a:r>
            <a:r>
              <a:rPr lang="zh-CN" altLang="en-US" sz="2400" b="1" dirty="0" smtClean="0">
                <a:solidFill>
                  <a:schemeClr val="accent1"/>
                </a:solidFill>
              </a:rPr>
              <a:t>文献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5" name="等腰三角形 14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4968614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866900"/>
            <a:ext cx="9144000" cy="21526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3824"/>
            <a:ext cx="3695700" cy="501967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844846" y="2608227"/>
            <a:ext cx="5062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感谢您的观看 </a:t>
            </a: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TAHNKS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7760335" y="4718544"/>
            <a:ext cx="1215717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导师：代用名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212352" y="3221702"/>
            <a:ext cx="4327913" cy="4840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副标题：</a:t>
            </a:r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XX</a:t>
            </a: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学位研究生论文</a:t>
            </a: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答辩材料</a:t>
            </a:r>
          </a:p>
        </p:txBody>
      </p:sp>
      <p:sp>
        <p:nvSpPr>
          <p:cNvPr id="10" name="矩形 9"/>
          <p:cNvSpPr/>
          <p:nvPr/>
        </p:nvSpPr>
        <p:spPr>
          <a:xfrm>
            <a:off x="6182167" y="4730030"/>
            <a:ext cx="1395254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kumimoji="1"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答辩</a:t>
            </a:r>
            <a:r>
              <a:rPr kumimoji="1"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人：代用名</a:t>
            </a:r>
            <a:endParaRPr kumimoji="1"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664854" y="2190184"/>
            <a:ext cx="3422909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北京大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环境科学与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 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</a:t>
            </a:r>
          </a:p>
        </p:txBody>
      </p:sp>
    </p:spTree>
    <p:extLst>
      <p:ext uri="{BB962C8B-B14F-4D97-AF65-F5344CB8AC3E}">
        <p14:creationId xmlns:p14="http://schemas.microsoft.com/office/powerpoint/2010/main" val="3093109088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794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95425"/>
            <a:ext cx="9144000" cy="21526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324806" y="2056780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单击添加第一部分内容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17986" y="2686284"/>
            <a:ext cx="4327913" cy="4840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副标题：</a:t>
            </a:r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XX</a:t>
            </a: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学位研究生论文</a:t>
            </a: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答辩材料</a:t>
            </a:r>
          </a:p>
        </p:txBody>
      </p:sp>
      <p:sp>
        <p:nvSpPr>
          <p:cNvPr id="2" name="椭圆 1"/>
          <p:cNvSpPr/>
          <p:nvPr/>
        </p:nvSpPr>
        <p:spPr>
          <a:xfrm>
            <a:off x="639146" y="1250951"/>
            <a:ext cx="2554514" cy="2554514"/>
          </a:xfrm>
          <a:prstGeom prst="ellips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74602" y="1846888"/>
            <a:ext cx="16836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8331047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9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9" grpId="0"/>
      <p:bldP spid="2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/>
          <p:cNvGrpSpPr/>
          <p:nvPr/>
        </p:nvGrpSpPr>
        <p:grpSpPr>
          <a:xfrm>
            <a:off x="3312778" y="2659146"/>
            <a:ext cx="1958931" cy="1871909"/>
            <a:chOff x="3065829" y="2668267"/>
            <a:chExt cx="1872107" cy="1761728"/>
          </a:xfrm>
        </p:grpSpPr>
        <p:sp>
          <p:nvSpPr>
            <p:cNvPr id="80" name="椭圆 79"/>
            <p:cNvSpPr/>
            <p:nvPr/>
          </p:nvSpPr>
          <p:spPr>
            <a:xfrm>
              <a:off x="3115072" y="2668267"/>
              <a:ext cx="1761728" cy="176172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4442509" y="276113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439209" y="276113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3065829" y="349265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4" name="椭圆 83"/>
            <p:cNvSpPr/>
            <p:nvPr/>
          </p:nvSpPr>
          <p:spPr>
            <a:xfrm>
              <a:off x="4818429" y="349265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4442509" y="422417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439209" y="420131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3269293" y="2943616"/>
              <a:ext cx="1465545" cy="1202499"/>
              <a:chOff x="3269293" y="2943616"/>
              <a:chExt cx="1465545" cy="1202499"/>
            </a:xfrm>
          </p:grpSpPr>
          <p:sp>
            <p:nvSpPr>
              <p:cNvPr id="88" name="任意多边形 87"/>
              <p:cNvSpPr/>
              <p:nvPr/>
            </p:nvSpPr>
            <p:spPr>
              <a:xfrm>
                <a:off x="4008329" y="2956142"/>
                <a:ext cx="425885" cy="588724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任意多边形 88"/>
              <p:cNvSpPr/>
              <p:nvPr/>
            </p:nvSpPr>
            <p:spPr>
              <a:xfrm>
                <a:off x="3995803" y="3544866"/>
                <a:ext cx="739035" cy="0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任意多边形 89"/>
              <p:cNvSpPr/>
              <p:nvPr/>
            </p:nvSpPr>
            <p:spPr>
              <a:xfrm>
                <a:off x="3594970" y="2943616"/>
                <a:ext cx="413359" cy="588724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任意多边形 90"/>
              <p:cNvSpPr/>
              <p:nvPr/>
            </p:nvSpPr>
            <p:spPr>
              <a:xfrm>
                <a:off x="3269293" y="3557392"/>
                <a:ext cx="726510" cy="0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任意多边形 91"/>
              <p:cNvSpPr/>
              <p:nvPr/>
            </p:nvSpPr>
            <p:spPr>
              <a:xfrm>
                <a:off x="3582444" y="3569918"/>
                <a:ext cx="425885" cy="576197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任意多边形 92"/>
              <p:cNvSpPr/>
              <p:nvPr/>
            </p:nvSpPr>
            <p:spPr>
              <a:xfrm>
                <a:off x="4020855" y="3569918"/>
                <a:ext cx="388307" cy="576197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827476" y="948917"/>
            <a:ext cx="7494437" cy="1733502"/>
            <a:chOff x="2954339" y="1279908"/>
            <a:chExt cx="7162269" cy="1631470"/>
          </a:xfrm>
        </p:grpSpPr>
        <p:sp>
          <p:nvSpPr>
            <p:cNvPr id="95" name="矩形 94"/>
            <p:cNvSpPr>
              <a:spLocks noChangeArrowheads="1"/>
            </p:cNvSpPr>
            <p:nvPr/>
          </p:nvSpPr>
          <p:spPr bwMode="auto">
            <a:xfrm>
              <a:off x="2954339" y="1694800"/>
              <a:ext cx="7162269" cy="1216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30000"/>
                </a:lnSpc>
              </a:pP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2963100" y="1279908"/>
              <a:ext cx="911819" cy="3041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选题背景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3796261" y="3097775"/>
            <a:ext cx="979519" cy="994650"/>
            <a:chOff x="3254772" y="2872916"/>
            <a:chExt cx="936104" cy="936104"/>
          </a:xfrm>
          <a:solidFill>
            <a:srgbClr val="444455"/>
          </a:solidFill>
        </p:grpSpPr>
        <p:sp>
          <p:nvSpPr>
            <p:cNvPr id="98" name="椭圆 97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3469764" y="3187079"/>
              <a:ext cx="599300" cy="3041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endParaRPr lang="zh-CN" altLang="en-US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5576304" y="3085599"/>
            <a:ext cx="2078054" cy="1213801"/>
            <a:chOff x="789157" y="3505487"/>
            <a:chExt cx="1985951" cy="1142357"/>
          </a:xfrm>
        </p:grpSpPr>
        <p:sp>
          <p:nvSpPr>
            <p:cNvPr id="101" name="TextBox 100"/>
            <p:cNvSpPr txBox="1"/>
            <p:nvPr/>
          </p:nvSpPr>
          <p:spPr>
            <a:xfrm>
              <a:off x="789157" y="3505487"/>
              <a:ext cx="911819" cy="3041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02" name="矩形 101"/>
            <p:cNvSpPr/>
            <p:nvPr/>
          </p:nvSpPr>
          <p:spPr>
            <a:xfrm>
              <a:off x="812496" y="3800586"/>
              <a:ext cx="1962612" cy="8472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103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1037541" y="3095679"/>
            <a:ext cx="2053633" cy="1203721"/>
            <a:chOff x="891718" y="3514973"/>
            <a:chExt cx="1962612" cy="1132869"/>
          </a:xfrm>
        </p:grpSpPr>
        <p:sp>
          <p:nvSpPr>
            <p:cNvPr id="104" name="TextBox 103"/>
            <p:cNvSpPr txBox="1"/>
            <p:nvPr/>
          </p:nvSpPr>
          <p:spPr>
            <a:xfrm>
              <a:off x="891718" y="3514973"/>
              <a:ext cx="911819" cy="3041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05" name="矩形 104"/>
            <p:cNvSpPr/>
            <p:nvPr/>
          </p:nvSpPr>
          <p:spPr>
            <a:xfrm>
              <a:off x="891718" y="3800585"/>
              <a:ext cx="1962612" cy="847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103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endParaRPr>
            </a:p>
          </p:txBody>
        </p:sp>
      </p:grpSp>
      <p:sp>
        <p:nvSpPr>
          <p:cNvPr id="33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</a:rPr>
              <a:t>选题背景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4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4014013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研究意义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4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17" name="箭头3"/>
          <p:cNvSpPr>
            <a:spLocks/>
          </p:cNvSpPr>
          <p:nvPr/>
        </p:nvSpPr>
        <p:spPr bwMode="gray">
          <a:xfrm flipV="1">
            <a:off x="1531850" y="2889667"/>
            <a:ext cx="819764" cy="114053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18" name="箭头2"/>
          <p:cNvSpPr>
            <a:spLocks/>
          </p:cNvSpPr>
          <p:nvPr/>
        </p:nvSpPr>
        <p:spPr bwMode="gray">
          <a:xfrm rot="16200000">
            <a:off x="1747861" y="2415012"/>
            <a:ext cx="243647" cy="974403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19" name="箭头1"/>
          <p:cNvSpPr>
            <a:spLocks/>
          </p:cNvSpPr>
          <p:nvPr/>
        </p:nvSpPr>
        <p:spPr bwMode="gray">
          <a:xfrm>
            <a:off x="1526579" y="1643759"/>
            <a:ext cx="819764" cy="132119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0" name="文本1"/>
          <p:cNvSpPr>
            <a:spLocks noChangeArrowheads="1"/>
          </p:cNvSpPr>
          <p:nvPr/>
        </p:nvSpPr>
        <p:spPr bwMode="gray">
          <a:xfrm>
            <a:off x="3378267" y="1352205"/>
            <a:ext cx="4434093" cy="896993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标题1"/>
          <p:cNvSpPr>
            <a:spLocks noChangeArrowheads="1"/>
          </p:cNvSpPr>
          <p:nvPr/>
        </p:nvSpPr>
        <p:spPr bwMode="gray">
          <a:xfrm>
            <a:off x="2446313" y="1347614"/>
            <a:ext cx="931954" cy="901585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2"/>
          <p:cNvSpPr>
            <a:spLocks noChangeArrowheads="1"/>
          </p:cNvSpPr>
          <p:nvPr/>
        </p:nvSpPr>
        <p:spPr bwMode="gray">
          <a:xfrm>
            <a:off x="3378267" y="2442238"/>
            <a:ext cx="4434093" cy="894027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标题2"/>
          <p:cNvSpPr>
            <a:spLocks noChangeArrowheads="1"/>
          </p:cNvSpPr>
          <p:nvPr/>
        </p:nvSpPr>
        <p:spPr bwMode="gray">
          <a:xfrm>
            <a:off x="2446313" y="2442238"/>
            <a:ext cx="931955" cy="894027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3"/>
          <p:cNvSpPr>
            <a:spLocks noChangeArrowheads="1"/>
          </p:cNvSpPr>
          <p:nvPr/>
        </p:nvSpPr>
        <p:spPr bwMode="ltGray">
          <a:xfrm>
            <a:off x="3378267" y="3523042"/>
            <a:ext cx="4434093" cy="88605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标题3"/>
          <p:cNvSpPr>
            <a:spLocks noChangeArrowheads="1"/>
          </p:cNvSpPr>
          <p:nvPr/>
        </p:nvSpPr>
        <p:spPr bwMode="gray">
          <a:xfrm>
            <a:off x="2446313" y="3523042"/>
            <a:ext cx="931954" cy="886051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Oval 19"/>
          <p:cNvSpPr>
            <a:spLocks noChangeArrowheads="1"/>
          </p:cNvSpPr>
          <p:nvPr/>
        </p:nvSpPr>
        <p:spPr bwMode="auto">
          <a:xfrm>
            <a:off x="1111928" y="2442238"/>
            <a:ext cx="892911" cy="89402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2118" tIns="31058" rIns="62118" bIns="31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900" b="1" kern="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研究意义</a:t>
            </a:r>
            <a:endParaRPr lang="zh-CN" altLang="en-US" sz="1900" b="1" kern="0" dirty="0">
              <a:solidFill>
                <a:schemeClr val="bg1"/>
              </a:solidFill>
              <a:latin typeface="Arial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9252830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476188" y="177842"/>
            <a:ext cx="295465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国内外相关研究综述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6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186413" y="1339450"/>
            <a:ext cx="5763985" cy="348839"/>
            <a:chOff x="3002037" y="1465798"/>
            <a:chExt cx="7067433" cy="369332"/>
          </a:xfrm>
          <a:solidFill>
            <a:schemeClr val="accent2">
              <a:lumMod val="75000"/>
            </a:schemeClr>
          </a:solidFill>
        </p:grpSpPr>
        <p:sp>
          <p:nvSpPr>
            <p:cNvPr id="14" name="矩形 13"/>
            <p:cNvSpPr/>
            <p:nvPr/>
          </p:nvSpPr>
          <p:spPr bwMode="auto">
            <a:xfrm>
              <a:off x="3002037" y="1465798"/>
              <a:ext cx="7067433" cy="3693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33222" y="1474123"/>
              <a:ext cx="5688632" cy="358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F8F8F8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186413" y="3037767"/>
            <a:ext cx="5763985" cy="354849"/>
            <a:chOff x="3002037" y="3922395"/>
            <a:chExt cx="7067433" cy="375695"/>
          </a:xfrm>
          <a:solidFill>
            <a:schemeClr val="accent2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 bwMode="auto">
            <a:xfrm>
              <a:off x="3002037" y="3922395"/>
              <a:ext cx="7067433" cy="3693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23808" y="3939647"/>
              <a:ext cx="4085844" cy="358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F8F8F8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186414" y="1871205"/>
            <a:ext cx="5763984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，在此录入上述图表的综合描述说明您的内容打在这里，或者通过复制您的文本后，在此框中选择粘贴，并选择只保留文字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86414" y="3542293"/>
            <a:ext cx="5763984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在此录入上述图表的综合描述说明，在此录入上述图表的综合描述说明您的内容打在这里，或者通过复制您的文本后，在此框中选择粘贴，并选择只保留文字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等腰三角形 2"/>
          <p:cNvSpPr/>
          <p:nvPr/>
        </p:nvSpPr>
        <p:spPr bwMode="auto">
          <a:xfrm rot="2747878">
            <a:off x="1047362" y="1297087"/>
            <a:ext cx="992271" cy="1148109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63296" y="1738347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1" dirty="0" smtClean="0"/>
              <a:t>国内</a:t>
            </a:r>
            <a:endParaRPr lang="en-US" altLang="zh-CN" b="1" dirty="0" smtClean="0"/>
          </a:p>
          <a:p>
            <a:r>
              <a:rPr lang="zh-CN" altLang="en-US" b="1" dirty="0" smtClean="0"/>
              <a:t>现状</a:t>
            </a:r>
            <a:endParaRPr lang="zh-CN" altLang="en-US" b="1" dirty="0"/>
          </a:p>
        </p:txBody>
      </p:sp>
      <p:sp>
        <p:nvSpPr>
          <p:cNvPr id="25" name="等腰三角形 2"/>
          <p:cNvSpPr/>
          <p:nvPr/>
        </p:nvSpPr>
        <p:spPr bwMode="auto">
          <a:xfrm rot="3036074">
            <a:off x="1047361" y="3041980"/>
            <a:ext cx="992273" cy="1148112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71249" y="3477041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1" dirty="0" smtClean="0"/>
              <a:t>国外</a:t>
            </a:r>
            <a:endParaRPr lang="en-US" altLang="zh-CN" b="1" dirty="0" smtClean="0"/>
          </a:p>
          <a:p>
            <a:r>
              <a:rPr lang="zh-CN" altLang="en-US" b="1" dirty="0" smtClean="0"/>
              <a:t>现状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2687382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3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3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21" grpId="0"/>
      <p:bldP spid="22" grpId="0"/>
      <p:bldP spid="23" grpId="0" animBg="1"/>
      <p:bldP spid="24" grpId="0"/>
      <p:bldP spid="25" grpId="0" animBg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37322" y="1940482"/>
            <a:ext cx="6561653" cy="736045"/>
            <a:chOff x="1898189" y="2451347"/>
            <a:chExt cx="7463076" cy="1052209"/>
          </a:xfrm>
        </p:grpSpPr>
        <p:sp>
          <p:nvSpPr>
            <p:cNvPr id="7" name="圆角矩形 6"/>
            <p:cNvSpPr/>
            <p:nvPr/>
          </p:nvSpPr>
          <p:spPr>
            <a:xfrm>
              <a:off x="1898189" y="2451347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文本框 31"/>
            <p:cNvSpPr txBox="1"/>
            <p:nvPr/>
          </p:nvSpPr>
          <p:spPr>
            <a:xfrm>
              <a:off x="2028002" y="2561954"/>
              <a:ext cx="617773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，在此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框中选择粘贴，并选择只保留文字。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307743" y="2922145"/>
            <a:ext cx="6561653" cy="736045"/>
            <a:chOff x="2525417" y="3853299"/>
            <a:chExt cx="7463076" cy="1052209"/>
          </a:xfrm>
        </p:grpSpPr>
        <p:sp>
          <p:nvSpPr>
            <p:cNvPr id="36" name="圆角矩形 35"/>
            <p:cNvSpPr/>
            <p:nvPr/>
          </p:nvSpPr>
          <p:spPr>
            <a:xfrm>
              <a:off x="2525417" y="3853299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文本框 32"/>
            <p:cNvSpPr txBox="1"/>
            <p:nvPr/>
          </p:nvSpPr>
          <p:spPr>
            <a:xfrm>
              <a:off x="2682460" y="3976855"/>
              <a:ext cx="615252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，在此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框中选择粘贴，并选择只保留文字。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50124" y="3905431"/>
            <a:ext cx="6561653" cy="736045"/>
            <a:chOff x="3115259" y="5248106"/>
            <a:chExt cx="7463076" cy="1052209"/>
          </a:xfrm>
        </p:grpSpPr>
        <p:sp>
          <p:nvSpPr>
            <p:cNvPr id="37" name="圆角矩形 36"/>
            <p:cNvSpPr/>
            <p:nvPr/>
          </p:nvSpPr>
          <p:spPr>
            <a:xfrm>
              <a:off x="3115259" y="5248106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文本框 33"/>
            <p:cNvSpPr txBox="1"/>
            <p:nvPr/>
          </p:nvSpPr>
          <p:spPr>
            <a:xfrm>
              <a:off x="3206879" y="5394066"/>
              <a:ext cx="724328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96989" y="1153357"/>
            <a:ext cx="7540098" cy="554793"/>
            <a:chOff x="790009" y="1062617"/>
            <a:chExt cx="7540098" cy="554793"/>
          </a:xfrm>
        </p:grpSpPr>
        <p:grpSp>
          <p:nvGrpSpPr>
            <p:cNvPr id="2" name="组合 1"/>
            <p:cNvGrpSpPr/>
            <p:nvPr/>
          </p:nvGrpSpPr>
          <p:grpSpPr>
            <a:xfrm>
              <a:off x="790009" y="1062617"/>
              <a:ext cx="7540098" cy="554793"/>
              <a:chOff x="1053345" y="1373137"/>
              <a:chExt cx="10053464" cy="914033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1053345" y="1373137"/>
                <a:ext cx="7917056" cy="914033"/>
                <a:chOff x="611187" y="1307273"/>
                <a:chExt cx="7917056" cy="914033"/>
              </a:xfrm>
            </p:grpSpPr>
            <p:sp>
              <p:nvSpPr>
                <p:cNvPr id="16" name="任意多边形 15"/>
                <p:cNvSpPr/>
                <p:nvPr/>
              </p:nvSpPr>
              <p:spPr>
                <a:xfrm>
                  <a:off x="611187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788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/>
                </a:p>
              </p:txBody>
            </p:sp>
            <p:sp>
              <p:nvSpPr>
                <p:cNvPr id="17" name="任意多边形 16"/>
                <p:cNvSpPr/>
                <p:nvPr/>
              </p:nvSpPr>
              <p:spPr>
                <a:xfrm>
                  <a:off x="2286916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40005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/>
                </a:p>
              </p:txBody>
            </p:sp>
            <p:sp>
              <p:nvSpPr>
                <p:cNvPr id="18" name="任意多边形 17"/>
                <p:cNvSpPr/>
                <p:nvPr/>
              </p:nvSpPr>
              <p:spPr>
                <a:xfrm>
                  <a:off x="2739363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4883" tIns="134883" rIns="134883" bIns="134883" numCol="1" spcCol="1270" anchor="ctr" anchorCtr="0">
                  <a:noAutofit/>
                </a:bodyPr>
                <a:lstStyle/>
                <a:p>
                  <a:pPr algn="ctr" defTabSz="1000125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/>
                </a:p>
              </p:txBody>
            </p:sp>
            <p:sp>
              <p:nvSpPr>
                <p:cNvPr id="19" name="任意多边形 18"/>
                <p:cNvSpPr/>
                <p:nvPr/>
              </p:nvSpPr>
              <p:spPr>
                <a:xfrm>
                  <a:off x="4419662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40005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/>
                </a:p>
              </p:txBody>
            </p:sp>
            <p:sp>
              <p:nvSpPr>
                <p:cNvPr id="20" name="任意多边形 19"/>
                <p:cNvSpPr/>
                <p:nvPr/>
              </p:nvSpPr>
              <p:spPr>
                <a:xfrm>
                  <a:off x="4881250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788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/>
                </a:p>
              </p:txBody>
            </p:sp>
            <p:sp>
              <p:nvSpPr>
                <p:cNvPr id="21" name="任意多边形 20"/>
                <p:cNvSpPr/>
                <p:nvPr/>
              </p:nvSpPr>
              <p:spPr>
                <a:xfrm>
                  <a:off x="6552407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40005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/>
                </a:p>
              </p:txBody>
            </p:sp>
            <p:sp>
              <p:nvSpPr>
                <p:cNvPr id="22" name="任意多边形 21"/>
                <p:cNvSpPr/>
                <p:nvPr/>
              </p:nvSpPr>
              <p:spPr>
                <a:xfrm>
                  <a:off x="7004854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788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/>
                </a:p>
              </p:txBody>
            </p:sp>
            <p:sp>
              <p:nvSpPr>
                <p:cNvPr id="23" name="文本框 20"/>
                <p:cNvSpPr txBox="1"/>
                <p:nvPr/>
              </p:nvSpPr>
              <p:spPr>
                <a:xfrm>
                  <a:off x="615756" y="1545350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01 </a:t>
                  </a:r>
                  <a:r>
                    <a:rPr lang="zh-CN" altLang="en-US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输入内容</a:t>
                  </a:r>
                </a:p>
              </p:txBody>
            </p:sp>
            <p:sp>
              <p:nvSpPr>
                <p:cNvPr id="24" name="文本框 21"/>
                <p:cNvSpPr txBox="1"/>
                <p:nvPr/>
              </p:nvSpPr>
              <p:spPr>
                <a:xfrm>
                  <a:off x="2743932" y="1545350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02 </a:t>
                  </a:r>
                  <a:r>
                    <a:rPr lang="zh-CN" altLang="en-US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</a:t>
                  </a:r>
                  <a:r>
                    <a:rPr lang="zh-CN" altLang="en-US" sz="12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内容</a:t>
                  </a:r>
                </a:p>
              </p:txBody>
            </p:sp>
            <p:sp>
              <p:nvSpPr>
                <p:cNvPr id="25" name="文本框 22"/>
                <p:cNvSpPr txBox="1"/>
                <p:nvPr/>
              </p:nvSpPr>
              <p:spPr>
                <a:xfrm>
                  <a:off x="4885819" y="1532932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03 </a:t>
                  </a:r>
                  <a:r>
                    <a:rPr lang="zh-CN" altLang="en-US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</a:t>
                  </a:r>
                  <a:r>
                    <a:rPr lang="zh-CN" altLang="en-US" sz="12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内容</a:t>
                  </a:r>
                </a:p>
              </p:txBody>
            </p:sp>
            <p:sp>
              <p:nvSpPr>
                <p:cNvPr id="26" name="文本框 23"/>
                <p:cNvSpPr txBox="1"/>
                <p:nvPr/>
              </p:nvSpPr>
              <p:spPr>
                <a:xfrm>
                  <a:off x="7009423" y="1545350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04 </a:t>
                  </a:r>
                  <a:r>
                    <a:rPr lang="zh-CN" altLang="en-US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输入内容</a:t>
                  </a:r>
                  <a:endParaRPr lang="zh-CN" altLang="en-US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5" name="任意多边形 44"/>
              <p:cNvSpPr/>
              <p:nvPr/>
            </p:nvSpPr>
            <p:spPr>
              <a:xfrm>
                <a:off x="9130973" y="1641253"/>
                <a:ext cx="322958" cy="377800"/>
              </a:xfrm>
              <a:custGeom>
                <a:avLst/>
                <a:gdLst>
                  <a:gd name="connsiteX0" fmla="*/ 0 w 248310"/>
                  <a:gd name="connsiteY0" fmla="*/ 58095 h 290476"/>
                  <a:gd name="connsiteX1" fmla="*/ 124155 w 248310"/>
                  <a:gd name="connsiteY1" fmla="*/ 58095 h 290476"/>
                  <a:gd name="connsiteX2" fmla="*/ 124155 w 248310"/>
                  <a:gd name="connsiteY2" fmla="*/ 0 h 290476"/>
                  <a:gd name="connsiteX3" fmla="*/ 248310 w 248310"/>
                  <a:gd name="connsiteY3" fmla="*/ 145238 h 290476"/>
                  <a:gd name="connsiteX4" fmla="*/ 124155 w 248310"/>
                  <a:gd name="connsiteY4" fmla="*/ 290476 h 290476"/>
                  <a:gd name="connsiteX5" fmla="*/ 124155 w 248310"/>
                  <a:gd name="connsiteY5" fmla="*/ 232381 h 290476"/>
                  <a:gd name="connsiteX6" fmla="*/ 0 w 248310"/>
                  <a:gd name="connsiteY6" fmla="*/ 232381 h 290476"/>
                  <a:gd name="connsiteX7" fmla="*/ 0 w 248310"/>
                  <a:gd name="connsiteY7" fmla="*/ 58095 h 290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310" h="290476">
                    <a:moveTo>
                      <a:pt x="0" y="58095"/>
                    </a:moveTo>
                    <a:lnTo>
                      <a:pt x="124155" y="58095"/>
                    </a:lnTo>
                    <a:lnTo>
                      <a:pt x="124155" y="0"/>
                    </a:lnTo>
                    <a:lnTo>
                      <a:pt x="248310" y="145238"/>
                    </a:lnTo>
                    <a:lnTo>
                      <a:pt x="124155" y="290476"/>
                    </a:lnTo>
                    <a:lnTo>
                      <a:pt x="124155" y="232381"/>
                    </a:lnTo>
                    <a:lnTo>
                      <a:pt x="0" y="232381"/>
                    </a:lnTo>
                    <a:lnTo>
                      <a:pt x="0" y="58095"/>
                    </a:lnTo>
                    <a:close/>
                  </a:path>
                </a:pathLst>
              </a:custGeom>
              <a:solidFill>
                <a:schemeClr val="accent2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58095" rIns="74493" bIns="58095" numCol="1" spcCol="1270" anchor="ctr" anchorCtr="0">
                <a:noAutofit/>
              </a:bodyPr>
              <a:lstStyle/>
              <a:p>
                <a:pPr algn="ctr" defTabSz="400050"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800"/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>
                <a:off x="9583420" y="1373137"/>
                <a:ext cx="1523389" cy="914033"/>
              </a:xfrm>
              <a:custGeom>
                <a:avLst/>
                <a:gdLst>
                  <a:gd name="connsiteX0" fmla="*/ 0 w 1171277"/>
                  <a:gd name="connsiteY0" fmla="*/ 70277 h 702766"/>
                  <a:gd name="connsiteX1" fmla="*/ 70277 w 1171277"/>
                  <a:gd name="connsiteY1" fmla="*/ 0 h 702766"/>
                  <a:gd name="connsiteX2" fmla="*/ 1101000 w 1171277"/>
                  <a:gd name="connsiteY2" fmla="*/ 0 h 702766"/>
                  <a:gd name="connsiteX3" fmla="*/ 1171277 w 1171277"/>
                  <a:gd name="connsiteY3" fmla="*/ 70277 h 702766"/>
                  <a:gd name="connsiteX4" fmla="*/ 1171277 w 1171277"/>
                  <a:gd name="connsiteY4" fmla="*/ 632489 h 702766"/>
                  <a:gd name="connsiteX5" fmla="*/ 1101000 w 1171277"/>
                  <a:gd name="connsiteY5" fmla="*/ 702766 h 702766"/>
                  <a:gd name="connsiteX6" fmla="*/ 70277 w 1171277"/>
                  <a:gd name="connsiteY6" fmla="*/ 702766 h 702766"/>
                  <a:gd name="connsiteX7" fmla="*/ 0 w 1171277"/>
                  <a:gd name="connsiteY7" fmla="*/ 632489 h 702766"/>
                  <a:gd name="connsiteX8" fmla="*/ 0 w 1171277"/>
                  <a:gd name="connsiteY8" fmla="*/ 70277 h 70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277" h="702766">
                    <a:moveTo>
                      <a:pt x="0" y="70277"/>
                    </a:moveTo>
                    <a:cubicBezTo>
                      <a:pt x="0" y="31464"/>
                      <a:pt x="31464" y="0"/>
                      <a:pt x="70277" y="0"/>
                    </a:cubicBezTo>
                    <a:lnTo>
                      <a:pt x="1101000" y="0"/>
                    </a:lnTo>
                    <a:cubicBezTo>
                      <a:pt x="1139813" y="0"/>
                      <a:pt x="1171277" y="31464"/>
                      <a:pt x="1171277" y="70277"/>
                    </a:cubicBezTo>
                    <a:lnTo>
                      <a:pt x="1171277" y="632489"/>
                    </a:lnTo>
                    <a:cubicBezTo>
                      <a:pt x="1171277" y="671302"/>
                      <a:pt x="1139813" y="702766"/>
                      <a:pt x="1101000" y="702766"/>
                    </a:cubicBezTo>
                    <a:lnTo>
                      <a:pt x="70277" y="702766"/>
                    </a:lnTo>
                    <a:cubicBezTo>
                      <a:pt x="31464" y="702766"/>
                      <a:pt x="0" y="671302"/>
                      <a:pt x="0" y="632489"/>
                    </a:cubicBezTo>
                    <a:lnTo>
                      <a:pt x="0" y="70277"/>
                    </a:lnTo>
                    <a:close/>
                  </a:path>
                </a:pathLst>
              </a:cu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31073" tIns="131073" rIns="131073" bIns="131073" numCol="1" spcCol="1270" anchor="ctr" anchorCtr="0">
                <a:noAutofit/>
              </a:bodyPr>
              <a:lstStyle/>
              <a:p>
                <a:pPr algn="ctr" defTabSz="966788"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000"/>
              </a:p>
            </p:txBody>
          </p:sp>
        </p:grpSp>
        <p:sp>
          <p:nvSpPr>
            <p:cNvPr id="47" name="文本框 23"/>
            <p:cNvSpPr txBox="1"/>
            <p:nvPr/>
          </p:nvSpPr>
          <p:spPr>
            <a:xfrm>
              <a:off x="7194419" y="1203871"/>
              <a:ext cx="1135688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 </a:t>
              </a:r>
              <a:r>
                <a:rPr lang="zh-CN" alt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输入内容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任意多边形 30"/>
          <p:cNvSpPr/>
          <p:nvPr/>
        </p:nvSpPr>
        <p:spPr>
          <a:xfrm>
            <a:off x="6479126" y="2354579"/>
            <a:ext cx="772421" cy="566036"/>
          </a:xfrm>
          <a:custGeom>
            <a:avLst/>
            <a:gdLst>
              <a:gd name="connsiteX0" fmla="*/ 0 w 792480"/>
              <a:gd name="connsiteY0" fmla="*/ 435864 h 792480"/>
              <a:gd name="connsiteX1" fmla="*/ 178308 w 792480"/>
              <a:gd name="connsiteY1" fmla="*/ 435864 h 792480"/>
              <a:gd name="connsiteX2" fmla="*/ 178308 w 792480"/>
              <a:gd name="connsiteY2" fmla="*/ 0 h 792480"/>
              <a:gd name="connsiteX3" fmla="*/ 614172 w 792480"/>
              <a:gd name="connsiteY3" fmla="*/ 0 h 792480"/>
              <a:gd name="connsiteX4" fmla="*/ 614172 w 792480"/>
              <a:gd name="connsiteY4" fmla="*/ 435864 h 792480"/>
              <a:gd name="connsiteX5" fmla="*/ 792480 w 792480"/>
              <a:gd name="connsiteY5" fmla="*/ 435864 h 792480"/>
              <a:gd name="connsiteX6" fmla="*/ 396240 w 792480"/>
              <a:gd name="connsiteY6" fmla="*/ 792480 h 792480"/>
              <a:gd name="connsiteX7" fmla="*/ 0 w 792480"/>
              <a:gd name="connsiteY7" fmla="*/ 435864 h 79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2480" h="792480">
                <a:moveTo>
                  <a:pt x="0" y="435864"/>
                </a:moveTo>
                <a:lnTo>
                  <a:pt x="178308" y="435864"/>
                </a:lnTo>
                <a:lnTo>
                  <a:pt x="178308" y="0"/>
                </a:lnTo>
                <a:lnTo>
                  <a:pt x="614172" y="0"/>
                </a:lnTo>
                <a:lnTo>
                  <a:pt x="614172" y="435864"/>
                </a:lnTo>
                <a:lnTo>
                  <a:pt x="792480" y="435864"/>
                </a:lnTo>
                <a:lnTo>
                  <a:pt x="396240" y="792480"/>
                </a:lnTo>
                <a:lnTo>
                  <a:pt x="0" y="4358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021" tIns="34290" rIns="168021" bIns="181394" numCol="1" spcCol="953" anchor="ctr" anchorCtr="0">
            <a:noAutofit/>
          </a:bodyPr>
          <a:lstStyle/>
          <a:p>
            <a:pPr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/>
          </a:p>
        </p:txBody>
      </p:sp>
      <p:sp>
        <p:nvSpPr>
          <p:cNvPr id="32" name="任意多边形 31"/>
          <p:cNvSpPr/>
          <p:nvPr/>
        </p:nvSpPr>
        <p:spPr>
          <a:xfrm>
            <a:off x="6902655" y="3338974"/>
            <a:ext cx="772421" cy="566036"/>
          </a:xfrm>
          <a:custGeom>
            <a:avLst/>
            <a:gdLst>
              <a:gd name="connsiteX0" fmla="*/ 0 w 792480"/>
              <a:gd name="connsiteY0" fmla="*/ 435864 h 792480"/>
              <a:gd name="connsiteX1" fmla="*/ 178308 w 792480"/>
              <a:gd name="connsiteY1" fmla="*/ 435864 h 792480"/>
              <a:gd name="connsiteX2" fmla="*/ 178308 w 792480"/>
              <a:gd name="connsiteY2" fmla="*/ 0 h 792480"/>
              <a:gd name="connsiteX3" fmla="*/ 614172 w 792480"/>
              <a:gd name="connsiteY3" fmla="*/ 0 h 792480"/>
              <a:gd name="connsiteX4" fmla="*/ 614172 w 792480"/>
              <a:gd name="connsiteY4" fmla="*/ 435864 h 792480"/>
              <a:gd name="connsiteX5" fmla="*/ 792480 w 792480"/>
              <a:gd name="connsiteY5" fmla="*/ 435864 h 792480"/>
              <a:gd name="connsiteX6" fmla="*/ 396240 w 792480"/>
              <a:gd name="connsiteY6" fmla="*/ 792480 h 792480"/>
              <a:gd name="connsiteX7" fmla="*/ 0 w 792480"/>
              <a:gd name="connsiteY7" fmla="*/ 435864 h 79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2480" h="792480">
                <a:moveTo>
                  <a:pt x="0" y="435864"/>
                </a:moveTo>
                <a:lnTo>
                  <a:pt x="178308" y="435864"/>
                </a:lnTo>
                <a:lnTo>
                  <a:pt x="178308" y="0"/>
                </a:lnTo>
                <a:lnTo>
                  <a:pt x="614172" y="0"/>
                </a:lnTo>
                <a:lnTo>
                  <a:pt x="614172" y="435864"/>
                </a:lnTo>
                <a:lnTo>
                  <a:pt x="792480" y="435864"/>
                </a:lnTo>
                <a:lnTo>
                  <a:pt x="396240" y="792480"/>
                </a:lnTo>
                <a:lnTo>
                  <a:pt x="0" y="4358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021" tIns="34290" rIns="168021" bIns="181394" numCol="1" spcCol="953" anchor="ctr" anchorCtr="0">
            <a:noAutofit/>
          </a:bodyPr>
          <a:lstStyle/>
          <a:p>
            <a:pPr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/>
          </a:p>
        </p:txBody>
      </p:sp>
      <p:sp>
        <p:nvSpPr>
          <p:cNvPr id="33" name="矩形 46"/>
          <p:cNvSpPr>
            <a:spLocks noChangeArrowheads="1"/>
          </p:cNvSpPr>
          <p:nvPr/>
        </p:nvSpPr>
        <p:spPr bwMode="auto">
          <a:xfrm>
            <a:off x="476188" y="177842"/>
            <a:ext cx="295465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理论基础与文献综述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4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4677240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46"/>
          <p:cNvSpPr>
            <a:spLocks noChangeArrowheads="1"/>
          </p:cNvSpPr>
          <p:nvPr/>
        </p:nvSpPr>
        <p:spPr bwMode="auto">
          <a:xfrm>
            <a:off x="476188" y="177842"/>
            <a:ext cx="233909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主要贡献与创新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0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33340" y="3073405"/>
            <a:ext cx="2010684" cy="1838419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isometricTopUp">
              <a:rot lat="19334322" lon="18553891" rev="380609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43246" y="2720405"/>
            <a:ext cx="2010684" cy="1838419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71016" y="2367404"/>
            <a:ext cx="2010684" cy="183841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89470" y="2014403"/>
            <a:ext cx="2010684" cy="1838419"/>
          </a:xfrm>
          <a:prstGeom prst="rect">
            <a:avLst/>
          </a:prstGeom>
          <a:solidFill>
            <a:schemeClr val="accent2">
              <a:alpha val="55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71692" y="1676385"/>
            <a:ext cx="2037779" cy="1863191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文本框 31"/>
          <p:cNvSpPr txBox="1"/>
          <p:nvPr/>
        </p:nvSpPr>
        <p:spPr>
          <a:xfrm>
            <a:off x="595813" y="2409460"/>
            <a:ext cx="2476586" cy="46166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32"/>
          <p:cNvSpPr txBox="1"/>
          <p:nvPr/>
        </p:nvSpPr>
        <p:spPr>
          <a:xfrm>
            <a:off x="595814" y="2089732"/>
            <a:ext cx="1677548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添加标题内容五</a:t>
            </a: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616343" y="2389455"/>
            <a:ext cx="3271346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529961" y="2829732"/>
            <a:ext cx="299284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40"/>
          <p:cNvSpPr txBox="1"/>
          <p:nvPr/>
        </p:nvSpPr>
        <p:spPr>
          <a:xfrm>
            <a:off x="6187576" y="2844026"/>
            <a:ext cx="2499880" cy="46177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文本框 41"/>
          <p:cNvSpPr txBox="1"/>
          <p:nvPr/>
        </p:nvSpPr>
        <p:spPr>
          <a:xfrm>
            <a:off x="6187576" y="2521076"/>
            <a:ext cx="1851892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添加标题内容四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5406890" y="3663669"/>
            <a:ext cx="3115918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49"/>
          <p:cNvSpPr txBox="1"/>
          <p:nvPr/>
        </p:nvSpPr>
        <p:spPr>
          <a:xfrm>
            <a:off x="6187576" y="3706546"/>
            <a:ext cx="2497597" cy="46177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文本框 50"/>
          <p:cNvSpPr txBox="1"/>
          <p:nvPr/>
        </p:nvSpPr>
        <p:spPr>
          <a:xfrm>
            <a:off x="6187576" y="3343165"/>
            <a:ext cx="1715076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添加标题内容二</a:t>
            </a:r>
          </a:p>
        </p:txBody>
      </p:sp>
      <p:cxnSp>
        <p:nvCxnSpPr>
          <p:cNvPr id="42" name="直接连接符 41"/>
          <p:cNvCxnSpPr/>
          <p:nvPr/>
        </p:nvCxnSpPr>
        <p:spPr>
          <a:xfrm flipH="1">
            <a:off x="616341" y="3312428"/>
            <a:ext cx="284337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59"/>
          <p:cNvSpPr txBox="1"/>
          <p:nvPr/>
        </p:nvSpPr>
        <p:spPr>
          <a:xfrm>
            <a:off x="595814" y="3345780"/>
            <a:ext cx="2476586" cy="46177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文本框 60"/>
          <p:cNvSpPr txBox="1"/>
          <p:nvPr/>
        </p:nvSpPr>
        <p:spPr>
          <a:xfrm>
            <a:off x="595814" y="2976178"/>
            <a:ext cx="1528582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添加标题内容三</a:t>
            </a:r>
          </a:p>
        </p:txBody>
      </p:sp>
      <p:cxnSp>
        <p:nvCxnSpPr>
          <p:cNvPr id="45" name="直接连接符 44"/>
          <p:cNvCxnSpPr/>
          <p:nvPr/>
        </p:nvCxnSpPr>
        <p:spPr>
          <a:xfrm flipH="1">
            <a:off x="616342" y="4207267"/>
            <a:ext cx="31968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63"/>
          <p:cNvSpPr txBox="1"/>
          <p:nvPr/>
        </p:nvSpPr>
        <p:spPr>
          <a:xfrm>
            <a:off x="595813" y="4237553"/>
            <a:ext cx="2620584" cy="46177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文本框 64"/>
          <p:cNvSpPr txBox="1"/>
          <p:nvPr/>
        </p:nvSpPr>
        <p:spPr>
          <a:xfrm>
            <a:off x="595814" y="3879577"/>
            <a:ext cx="1681685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添加标题内容一</a:t>
            </a:r>
          </a:p>
        </p:txBody>
      </p:sp>
      <p:sp>
        <p:nvSpPr>
          <p:cNvPr id="49" name="TextBox 30"/>
          <p:cNvSpPr txBox="1"/>
          <p:nvPr/>
        </p:nvSpPr>
        <p:spPr>
          <a:xfrm>
            <a:off x="539482" y="1001749"/>
            <a:ext cx="1338824" cy="32316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添加标题内容</a:t>
            </a:r>
          </a:p>
        </p:txBody>
      </p:sp>
      <p:sp>
        <p:nvSpPr>
          <p:cNvPr id="50" name="TextBox 29"/>
          <p:cNvSpPr txBox="1"/>
          <p:nvPr/>
        </p:nvSpPr>
        <p:spPr>
          <a:xfrm>
            <a:off x="552734" y="1353764"/>
            <a:ext cx="8122594" cy="4985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555642628"/>
      </p:ext>
    </p:extLst>
  </p:cSld>
  <p:clrMapOvr>
    <a:masterClrMapping/>
  </p:clrMapOvr>
  <p:transition spd="slow" advClick="0" advTm="100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4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4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4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61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6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5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82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8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86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6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03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0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0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1" fill="hold">
                          <p:stCondLst>
                            <p:cond delay="indefinite"/>
                          </p:stCondLst>
                          <p:childTnLst>
                            <p:par>
                              <p:cTn id="1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3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7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24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2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  <p:bldP spid="17" grpId="0" animBg="1"/>
          <p:bldP spid="18" grpId="0" animBg="1"/>
          <p:bldP spid="21" grpId="0" animBg="1"/>
          <p:bldP spid="22" grpId="0" animBg="1"/>
          <p:bldP spid="23" grpId="0" animBg="1"/>
          <p:bldP spid="24" grpId="0"/>
          <p:bldP spid="25" grpId="0"/>
          <p:bldP spid="28" grpId="0"/>
          <p:bldP spid="29" grpId="0"/>
          <p:bldP spid="31" grpId="0"/>
          <p:bldP spid="32" grpId="0"/>
          <p:bldP spid="43" grpId="0"/>
          <p:bldP spid="44" grpId="0"/>
          <p:bldP spid="46" grpId="0"/>
          <p:bldP spid="47" grpId="0"/>
          <p:bldP spid="49" grpId="0"/>
          <p:bldP spid="5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4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4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61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6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5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82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8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8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6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03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0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0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1" fill="hold">
                          <p:stCondLst>
                            <p:cond delay="indefinite"/>
                          </p:stCondLst>
                          <p:childTnLst>
                            <p:par>
                              <p:cTn id="1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3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7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24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2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  <p:bldP spid="17" grpId="0" animBg="1"/>
          <p:bldP spid="18" grpId="0" animBg="1"/>
          <p:bldP spid="21" grpId="0" animBg="1"/>
          <p:bldP spid="22" grpId="0" animBg="1"/>
          <p:bldP spid="23" grpId="0" animBg="1"/>
          <p:bldP spid="24" grpId="0"/>
          <p:bldP spid="25" grpId="0"/>
          <p:bldP spid="28" grpId="0"/>
          <p:bldP spid="29" grpId="0"/>
          <p:bldP spid="31" grpId="0"/>
          <p:bldP spid="32" grpId="0"/>
          <p:bldP spid="43" grpId="0"/>
          <p:bldP spid="44" grpId="0"/>
          <p:bldP spid="46" grpId="0"/>
          <p:bldP spid="47" grpId="0"/>
          <p:bldP spid="49" grpId="0"/>
          <p:bldP spid="50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95425"/>
            <a:ext cx="9144000" cy="21526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324806" y="2056780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单击添加第二部分内容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17986" y="2686284"/>
            <a:ext cx="4327913" cy="4840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副标题：</a:t>
            </a:r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XX</a:t>
            </a: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学位研究生论文</a:t>
            </a: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答辩材料</a:t>
            </a:r>
          </a:p>
        </p:txBody>
      </p:sp>
      <p:sp>
        <p:nvSpPr>
          <p:cNvPr id="2" name="椭圆 1"/>
          <p:cNvSpPr/>
          <p:nvPr/>
        </p:nvSpPr>
        <p:spPr>
          <a:xfrm>
            <a:off x="639146" y="1250951"/>
            <a:ext cx="2554514" cy="2554514"/>
          </a:xfrm>
          <a:prstGeom prst="ellips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74602" y="1846888"/>
            <a:ext cx="16836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873523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9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9" grpId="0"/>
      <p:bldP spid="2" grpId="0" animBg="1"/>
      <p:bldP spid="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4720</Words>
  <Application>Microsoft Office PowerPoint</Application>
  <PresentationFormat>全屏显示(16:9)</PresentationFormat>
  <Paragraphs>295</Paragraphs>
  <Slides>28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cp:lastModifiedBy>Windows User</cp:lastModifiedBy>
  <cp:revision>6</cp:revision>
  <dcterms:created xsi:type="dcterms:W3CDTF">2016-12-24T07:38:09Z</dcterms:created>
  <dcterms:modified xsi:type="dcterms:W3CDTF">2018-12-20T14:33:18Z</dcterms:modified>
</cp:coreProperties>
</file>