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10"/>
  </p:notesMasterIdLst>
  <p:sldIdLst>
    <p:sldId id="258" r:id="rId3"/>
    <p:sldId id="259" r:id="rId4"/>
    <p:sldId id="267" r:id="rId5"/>
    <p:sldId id="263" r:id="rId6"/>
    <p:sldId id="262" r:id="rId7"/>
    <p:sldId id="266" r:id="rId8"/>
    <p:sldId id="268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5E"/>
    <a:srgbClr val="FFFF99"/>
    <a:srgbClr val="F08700"/>
    <a:srgbClr val="FF9409"/>
    <a:srgbClr val="F09578"/>
    <a:srgbClr val="F1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30C0B-62EE-480B-86F9-96F39EBAB35F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E2089-26F3-4C33-900A-6BE21611FD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822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2089-26F3-4C33-900A-6BE21611FD7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87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2089-26F3-4C33-900A-6BE21611FD7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89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2089-26F3-4C33-900A-6BE21611FD7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382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2089-26F3-4C33-900A-6BE21611FD7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621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2089-26F3-4C33-900A-6BE21611FD7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2089-26F3-4C33-900A-6BE21611FD7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90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6FBA4A1-78F5-4F6C-8C73-1B9981E01F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23"/>
            <a:ext cx="12192000" cy="68539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24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88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63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95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35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6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0D62512-61FB-41C4-95C3-431ED094F8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368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0D62512-61FB-41C4-95C3-431ED094F8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1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3211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61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042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7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54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29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43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8752EEF-47B3-4AC5-81FA-5BC77A33A8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7966" y="364597"/>
            <a:ext cx="6368677" cy="244391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6309" objId="15"/>
        <p14:stopEvt time="8277" objId="15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2E1AC6A-7B25-4213-8627-5B5FC90CD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197" y="751401"/>
            <a:ext cx="3712694" cy="476736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27D7E55-DE90-4B70-8CC3-1CBE6650CC08}"/>
              </a:ext>
            </a:extLst>
          </p:cNvPr>
          <p:cNvSpPr txBox="1"/>
          <p:nvPr/>
        </p:nvSpPr>
        <p:spPr>
          <a:xfrm>
            <a:off x="1493710" y="774733"/>
            <a:ext cx="6397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新年，即一年的第一天，为世界多数国家通行的节日。世界各国，特别是古代都有不同的日期，现代世界多数国家为公元制纪年的</a:t>
            </a:r>
            <a:r>
              <a:rPr lang="en-US" altLang="zh-CN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  <a:r>
              <a:rPr lang="en-US" altLang="zh-CN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日。现代将“元旦”称为公历新年，将“春节”称为农历新年。当日，人们会以各种不同的方式庆祝新年的到来。</a:t>
            </a:r>
            <a:endParaRPr lang="en-US" altLang="zh-CN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庆贺新年伊始是世界各国各地区的普遍习俗。不管是世界上哪个国家的人们，都对新的一年充满美好的希冀。“百里不同风，千里不同俗”，由于各个国家和地区其历史、文化、宗教信仰、民族习惯不同，因此也都有自己不同的庆祝新年的习俗。在这辞旧迎新的日子里，世界各国的人们都以其别出心裁、独具特色的方式迎接新年的到来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5B04485-CAF0-4447-838B-C546C3A3F10C}"/>
              </a:ext>
            </a:extLst>
          </p:cNvPr>
          <p:cNvSpPr/>
          <p:nvPr/>
        </p:nvSpPr>
        <p:spPr>
          <a:xfrm rot="5400000">
            <a:off x="-321702" y="1464003"/>
            <a:ext cx="2476947" cy="51877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344BFA6-A266-4583-93DA-31C46E70FF05}"/>
              </a:ext>
            </a:extLst>
          </p:cNvPr>
          <p:cNvSpPr txBox="1"/>
          <p:nvPr/>
        </p:nvSpPr>
        <p:spPr>
          <a:xfrm>
            <a:off x="657386" y="639579"/>
            <a:ext cx="3771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</a:rPr>
              <a:t>新年的由来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720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AB9A0B7-A1D7-4B4A-9AE0-177D4AD6F536}"/>
              </a:ext>
            </a:extLst>
          </p:cNvPr>
          <p:cNvSpPr/>
          <p:nvPr/>
        </p:nvSpPr>
        <p:spPr>
          <a:xfrm>
            <a:off x="4644007" y="232136"/>
            <a:ext cx="2699226" cy="51877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042F269C-EC33-474B-B99F-4DEA112470D6}"/>
              </a:ext>
            </a:extLst>
          </p:cNvPr>
          <p:cNvSpPr txBox="1"/>
          <p:nvPr/>
        </p:nvSpPr>
        <p:spPr>
          <a:xfrm>
            <a:off x="4848768" y="199134"/>
            <a:ext cx="2494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</a:rPr>
              <a:t>新年的习俗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2B5AEA41-3C72-4343-ADD7-0F157687FC04}"/>
              </a:ext>
            </a:extLst>
          </p:cNvPr>
          <p:cNvSpPr txBox="1"/>
          <p:nvPr/>
        </p:nvSpPr>
        <p:spPr>
          <a:xfrm>
            <a:off x="2622117" y="1426766"/>
            <a:ext cx="1446550" cy="3538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拜年</a:t>
            </a:r>
            <a:endParaRPr lang="en-US" altLang="zh-CN" sz="2800" b="1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贴春联、挂年画、贴窗花放爆竹</a:t>
            </a:r>
            <a:endParaRPr lang="en-US" altLang="zh-CN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贴春联、挂年画、贴窗花放爆竹</a:t>
            </a:r>
            <a:endParaRPr lang="zh-CN" altLang="en-US" dirty="0"/>
          </a:p>
          <a:p>
            <a:pPr algn="just"/>
            <a:endParaRPr lang="zh-CN" altLang="en-US" dirty="0"/>
          </a:p>
        </p:txBody>
      </p:sp>
      <p:pic>
        <p:nvPicPr>
          <p:cNvPr id="63" name="图片 62">
            <a:extLst>
              <a:ext uri="{FF2B5EF4-FFF2-40B4-BE49-F238E27FC236}">
                <a16:creationId xmlns="" xmlns:a16="http://schemas.microsoft.com/office/drawing/2014/main" id="{AC612FFF-A57F-4339-BFAC-CAF93DD861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76"/>
          <a:stretch/>
        </p:blipFill>
        <p:spPr>
          <a:xfrm>
            <a:off x="580572" y="1033670"/>
            <a:ext cx="1967709" cy="2584550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="" xmlns:a16="http://schemas.microsoft.com/office/drawing/2014/main" id="{402D17BF-9F1E-44F6-8ABA-BC5C2A0C52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76"/>
          <a:stretch/>
        </p:blipFill>
        <p:spPr>
          <a:xfrm>
            <a:off x="4273944" y="1033670"/>
            <a:ext cx="1967709" cy="2584550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E18FB836-A5C5-4660-A282-4BB5E82DDA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76"/>
          <a:stretch/>
        </p:blipFill>
        <p:spPr>
          <a:xfrm>
            <a:off x="7947441" y="1033670"/>
            <a:ext cx="1967709" cy="2584550"/>
          </a:xfrm>
          <a:prstGeom prst="rect">
            <a:avLst/>
          </a:prstGeom>
        </p:spPr>
      </p:pic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3E20E4AE-4AAC-4299-A5C9-1210C2A1ADBD}"/>
              </a:ext>
            </a:extLst>
          </p:cNvPr>
          <p:cNvSpPr txBox="1"/>
          <p:nvPr/>
        </p:nvSpPr>
        <p:spPr>
          <a:xfrm>
            <a:off x="5924551" y="1426766"/>
            <a:ext cx="1723549" cy="36973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舞狮舞龙</a:t>
            </a:r>
            <a:endParaRPr lang="en-US" altLang="zh-CN" sz="2800" b="1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挂灯笼、磕头等活动和习俗贴春、挂年画、贴窗花放爆竹</a:t>
            </a:r>
            <a:endParaRPr lang="zh-CN" altLang="en-US" dirty="0"/>
          </a:p>
          <a:p>
            <a:endParaRPr lang="en-US" altLang="zh-CN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zh-CN" altLang="en-US" dirty="0"/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8BCEEBAF-3B73-493E-84BC-5971F8050E00}"/>
              </a:ext>
            </a:extLst>
          </p:cNvPr>
          <p:cNvSpPr txBox="1"/>
          <p:nvPr/>
        </p:nvSpPr>
        <p:spPr>
          <a:xfrm>
            <a:off x="9839841" y="1426766"/>
            <a:ext cx="1446550" cy="37018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发红包</a:t>
            </a:r>
            <a:endParaRPr lang="en-US" altLang="zh-CN" sz="2800" b="1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穿新衣、吃饺子、守岁、贴春联、挂年画、贴窗花放爆竹</a:t>
            </a:r>
            <a:endParaRPr lang="zh-CN" altLang="en-US" dirty="0"/>
          </a:p>
          <a:p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350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57" grpId="0"/>
      <p:bldP spid="66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75A242F-FF2A-4F68-A139-4F14813A16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599" y="0"/>
            <a:ext cx="1253723" cy="568234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E5D12CB-9209-4191-8763-0336691BE3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9049" y="-1"/>
            <a:ext cx="1253723" cy="568234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2FB5B8B-ADE1-44AC-9685-18BAAD173BDF}"/>
              </a:ext>
            </a:extLst>
          </p:cNvPr>
          <p:cNvSpPr txBox="1"/>
          <p:nvPr/>
        </p:nvSpPr>
        <p:spPr>
          <a:xfrm>
            <a:off x="3799588" y="1502341"/>
            <a:ext cx="58782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ts val="45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红日暖门楣，梅花绽春雷。</a:t>
            </a:r>
          </a:p>
          <a:p>
            <a:pPr lvl="1">
              <a:lnSpc>
                <a:spcPts val="45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盘托三山秀，云涌琥珀杯。</a:t>
            </a:r>
          </a:p>
          <a:p>
            <a:pPr lvl="1">
              <a:lnSpc>
                <a:spcPts val="45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归来不是客，席上歌儿飞。</a:t>
            </a:r>
          </a:p>
          <a:p>
            <a:pPr lvl="1">
              <a:lnSpc>
                <a:spcPts val="45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围坐心愈热，东风醉几回？</a:t>
            </a:r>
          </a:p>
          <a:p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D14E5FA-78E2-45DB-AD03-4503C1BB1AF8}"/>
              </a:ext>
            </a:extLst>
          </p:cNvPr>
          <p:cNvSpPr txBox="1"/>
          <p:nvPr/>
        </p:nvSpPr>
        <p:spPr>
          <a:xfrm>
            <a:off x="1594637" y="932146"/>
            <a:ext cx="1754326" cy="38180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      </a:t>
            </a:r>
            <a:r>
              <a:rPr lang="zh-CN" altLang="en-US" sz="2000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李磊</a:t>
            </a:r>
            <a:endParaRPr lang="en-US" altLang="zh-CN" sz="2000" b="1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3200" b="1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贺新年</a:t>
            </a:r>
            <a:r>
              <a:rPr lang="en-US" altLang="zh-CN" sz="3200" b="1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·</a:t>
            </a:r>
            <a:r>
              <a:rPr lang="zh-CN" altLang="en-US" sz="3200" b="1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诗词新调</a:t>
            </a:r>
            <a:endParaRPr lang="en-US" altLang="zh-CN" sz="3200" b="1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zh-CN" altLang="en-US" sz="3200" dirty="0">
              <a:solidFill>
                <a:srgbClr val="C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657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722343BE-430F-44CE-8A9E-277BC6B1B9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1693" y="22938"/>
            <a:ext cx="5582243" cy="6162982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C99086F9-9DA5-40A1-8222-7A420EAAD6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09" y="124129"/>
            <a:ext cx="4242825" cy="424282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32C9098-7016-4C76-82FD-DA3806976D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8185" y="2305152"/>
            <a:ext cx="2589050" cy="361248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2D3032D-0501-4B35-977A-75130BBD8FB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029965" y="301141"/>
            <a:ext cx="1656285" cy="1868557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67E3B43-121E-4155-BBCC-046553DBE826}"/>
              </a:ext>
            </a:extLst>
          </p:cNvPr>
          <p:cNvSpPr txBox="1"/>
          <p:nvPr/>
        </p:nvSpPr>
        <p:spPr>
          <a:xfrm>
            <a:off x="1022567" y="1822039"/>
            <a:ext cx="2784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</a:rPr>
              <a:t>狗年</a:t>
            </a:r>
            <a:r>
              <a:rPr lang="en-US" altLang="zh-CN" sz="3600" b="1" dirty="0">
                <a:solidFill>
                  <a:srgbClr val="C00000"/>
                </a:solidFill>
              </a:rPr>
              <a:t>”</a:t>
            </a:r>
            <a:r>
              <a:rPr lang="zh-CN" altLang="en-US" sz="3600" b="1" dirty="0">
                <a:solidFill>
                  <a:srgbClr val="C00000"/>
                </a:solidFill>
              </a:rPr>
              <a:t>论语</a:t>
            </a:r>
            <a:r>
              <a:rPr lang="en-US" altLang="zh-CN" sz="3600" b="1" dirty="0">
                <a:solidFill>
                  <a:srgbClr val="C00000"/>
                </a:solidFill>
              </a:rPr>
              <a:t>”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B64CBEC7-D9DB-4384-8198-19F0F1CE45D8}"/>
              </a:ext>
            </a:extLst>
          </p:cNvPr>
          <p:cNvSpPr txBox="1"/>
          <p:nvPr/>
        </p:nvSpPr>
        <p:spPr>
          <a:xfrm>
            <a:off x="7192622" y="850435"/>
            <a:ext cx="830997" cy="54267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</a:rPr>
              <a:t>人不送礼而不愠，不亦君子乎</a:t>
            </a:r>
            <a:r>
              <a:rPr lang="en-US" altLang="zh-CN" sz="2400" dirty="0">
                <a:solidFill>
                  <a:srgbClr val="C00000"/>
                </a:solidFill>
              </a:rPr>
              <a:t>?</a:t>
            </a:r>
          </a:p>
          <a:p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9BFB0997-B149-40E7-B7B0-8DA648145BB3}"/>
              </a:ext>
            </a:extLst>
          </p:cNvPr>
          <p:cNvSpPr txBox="1"/>
          <p:nvPr/>
        </p:nvSpPr>
        <p:spPr>
          <a:xfrm>
            <a:off x="6327447" y="906645"/>
            <a:ext cx="892552" cy="50447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</a:rPr>
              <a:t>子曰：领会要点，关键在送“乎”</a:t>
            </a:r>
            <a:r>
              <a:rPr lang="zh-CN" altLang="en-US" sz="2800" dirty="0">
                <a:solidFill>
                  <a:srgbClr val="C00000"/>
                </a:solidFill>
              </a:rPr>
              <a:t>，</a:t>
            </a:r>
          </a:p>
          <a:p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98E07BAC-42D3-4360-87F5-DBB05A2B34C2}"/>
              </a:ext>
            </a:extLst>
          </p:cNvPr>
          <p:cNvSpPr txBox="1"/>
          <p:nvPr/>
        </p:nvSpPr>
        <p:spPr>
          <a:xfrm>
            <a:off x="7999905" y="850435"/>
            <a:ext cx="830997" cy="26387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</a:rPr>
              <a:t>祝狗年快乐福气多</a:t>
            </a:r>
            <a:r>
              <a:rPr lang="en-US" altLang="zh-CN" sz="2400" dirty="0">
                <a:solidFill>
                  <a:srgbClr val="C00000"/>
                </a:solidFill>
              </a:rPr>
              <a:t>!</a:t>
            </a:r>
          </a:p>
          <a:p>
            <a:endParaRPr lang="zh-CN" altLang="en-US" dirty="0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5F92ED0F-9DA5-4E6D-A605-2AE4EE08C3E2}"/>
              </a:ext>
            </a:extLst>
          </p:cNvPr>
          <p:cNvSpPr/>
          <p:nvPr/>
        </p:nvSpPr>
        <p:spPr>
          <a:xfrm>
            <a:off x="276541" y="420120"/>
            <a:ext cx="3856747" cy="385674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0DB7566B-D505-4BC7-BE7D-F9E0692EFD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43" y="2531980"/>
            <a:ext cx="4072023" cy="3236893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70260FC-C6AB-48AF-9615-6154F2ED8D4F}"/>
              </a:ext>
            </a:extLst>
          </p:cNvPr>
          <p:cNvSpPr txBox="1"/>
          <p:nvPr/>
        </p:nvSpPr>
        <p:spPr>
          <a:xfrm>
            <a:off x="4701902" y="850435"/>
            <a:ext cx="830997" cy="4210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</a:rPr>
              <a:t>问候时达之，不亦悦乎</a:t>
            </a:r>
            <a:r>
              <a:rPr lang="en-US" altLang="zh-CN" sz="2400" dirty="0">
                <a:solidFill>
                  <a:srgbClr val="C00000"/>
                </a:solidFill>
              </a:rPr>
              <a:t>?</a:t>
            </a:r>
          </a:p>
          <a:p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35080C8-20D3-447C-B6F4-688F65AC8336}"/>
              </a:ext>
            </a:extLst>
          </p:cNvPr>
          <p:cNvSpPr txBox="1"/>
          <p:nvPr/>
        </p:nvSpPr>
        <p:spPr>
          <a:xfrm>
            <a:off x="5500986" y="850435"/>
            <a:ext cx="892552" cy="48215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</a:rPr>
              <a:t>有情自远方来，不亦乐乎</a:t>
            </a:r>
            <a:r>
              <a:rPr lang="en-US" altLang="zh-CN" sz="2800" dirty="0">
                <a:solidFill>
                  <a:srgbClr val="C00000"/>
                </a:solidFill>
              </a:rPr>
              <a:t>,</a:t>
            </a:r>
          </a:p>
          <a:p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392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  <p:bldP spid="36" grpId="0" animBg="1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3D35BC2-E8BB-41F5-84BE-20C1E5FB77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684" y="1297140"/>
            <a:ext cx="8358245" cy="42637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2CEDB8C-AB37-488F-AFFE-4D2D536DD2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4929" y="-740230"/>
            <a:ext cx="1667071" cy="2764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4979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3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new yea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.9|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9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5|1.1|1.6|1.4|1.4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8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7|1.5|1.6|1.7|1.8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8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701</Words>
  <Application>Microsoft Office PowerPoint</Application>
  <PresentationFormat>自定义</PresentationFormat>
  <Paragraphs>43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新年快乐</dc:title>
  <dc:creator>第一PPT</dc:creator>
  <cp:keywords>www.1ppt.com</cp:keywords>
  <dc:description>www.1ppt.com</dc:description>
  <cp:lastModifiedBy>Windows User</cp:lastModifiedBy>
  <cp:revision>43</cp:revision>
  <dcterms:created xsi:type="dcterms:W3CDTF">2017-08-18T03:02:00Z</dcterms:created>
  <dcterms:modified xsi:type="dcterms:W3CDTF">2018-12-19T08:37:11Z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