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8" r:id="rId2"/>
  </p:sldMasterIdLst>
  <p:notesMasterIdLst>
    <p:notesMasterId r:id="rId26"/>
  </p:notesMasterIdLst>
  <p:handoutMasterIdLst>
    <p:handoutMasterId r:id="rId27"/>
  </p:handoutMasterIdLst>
  <p:sldIdLst>
    <p:sldId id="3387" r:id="rId3"/>
    <p:sldId id="3376" r:id="rId4"/>
    <p:sldId id="3377" r:id="rId5"/>
    <p:sldId id="3336" r:id="rId6"/>
    <p:sldId id="3354" r:id="rId7"/>
    <p:sldId id="3332" r:id="rId8"/>
    <p:sldId id="3329" r:id="rId9"/>
    <p:sldId id="3379" r:id="rId10"/>
    <p:sldId id="3355" r:id="rId11"/>
    <p:sldId id="3333" r:id="rId12"/>
    <p:sldId id="3334" r:id="rId13"/>
    <p:sldId id="3328" r:id="rId14"/>
    <p:sldId id="3380" r:id="rId15"/>
    <p:sldId id="3331" r:id="rId16"/>
    <p:sldId id="3341" r:id="rId17"/>
    <p:sldId id="3327" r:id="rId18"/>
    <p:sldId id="3330" r:id="rId19"/>
    <p:sldId id="3381" r:id="rId20"/>
    <p:sldId id="3353" r:id="rId21"/>
    <p:sldId id="3335" r:id="rId22"/>
    <p:sldId id="3326" r:id="rId23"/>
    <p:sldId id="3388" r:id="rId24"/>
    <p:sldId id="33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B92B"/>
    <a:srgbClr val="00428E"/>
    <a:srgbClr val="3E3E3E"/>
    <a:srgbClr val="E12A09"/>
    <a:srgbClr val="FFFFFF"/>
    <a:srgbClr val="297E9B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4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6F47-4150-8DE8-869E03851D38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6F47-4150-8DE8-869E03851D38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6F47-4150-8DE8-869E03851D38}"/>
              </c:ext>
            </c:extLst>
          </c:dPt>
          <c:dLbls>
            <c:spPr>
              <a:solidFill>
                <a:schemeClr val="bg1">
                  <a:lumMod val="50000"/>
                </a:schemeClr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Sheet1!$B$2:$B$5</c:f>
              <c:numCache>
                <c:formatCode>0.00%</c:formatCode>
                <c:ptCount val="4"/>
                <c:pt idx="0">
                  <c:v>0.58399999999999996</c:v>
                </c:pt>
                <c:pt idx="1">
                  <c:v>0.65</c:v>
                </c:pt>
                <c:pt idx="2">
                  <c:v>0.93899999999999995</c:v>
                </c:pt>
                <c:pt idx="3">
                  <c:v>0.77700000000000002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系列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类别 1</c:v>
                      </c:pt>
                      <c:pt idx="1">
                        <c:v>类别 2</c:v>
                      </c:pt>
                      <c:pt idx="2">
                        <c:v>类别 3</c:v>
                      </c:pt>
                      <c:pt idx="3">
                        <c:v>类别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6F47-4150-8DE8-869E03851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2"/>
        <c:overlap val="-27"/>
        <c:axId val="42704256"/>
        <c:axId val="42771584"/>
      </c:barChart>
      <c:catAx>
        <c:axId val="42704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2771584"/>
        <c:crosses val="autoZero"/>
        <c:auto val="1"/>
        <c:lblAlgn val="ctr"/>
        <c:lblOffset val="100"/>
        <c:noMultiLvlLbl val="0"/>
      </c:catAx>
      <c:valAx>
        <c:axId val="42771584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42704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B31-46EC-8AE0-4B36E65E097C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B31-46EC-8AE0-4B36E65E097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2-3B31-46EC-8AE0-4B36E65E097C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3B31-46EC-8AE0-4B36E65E097C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3B31-46EC-8AE0-4B36E65E097C}"/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3B31-46EC-8AE0-4B36E65E097C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3B31-46EC-8AE0-4B36E65E09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51754240"/>
        <c:axId val="157930240"/>
      </c:barChart>
      <c:dateAx>
        <c:axId val="1517542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57930240"/>
        <c:crosses val="autoZero"/>
        <c:auto val="0"/>
        <c:lblOffset val="100"/>
        <c:baseTimeUnit val="days"/>
      </c:dateAx>
      <c:valAx>
        <c:axId val="157930240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51754240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51610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4103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628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157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2159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390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96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656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9268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088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9386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18761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02940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45171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90411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465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08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3260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74339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691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0888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0503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134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84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7377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464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038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850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36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919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735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178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293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2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2018/11/8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05389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90" r:id="rId2"/>
    <p:sldLayoutId id="2147483991" r:id="rId3"/>
    <p:sldLayoutId id="2147483992" r:id="rId4"/>
    <p:sldLayoutId id="2147483993" r:id="rId5"/>
    <p:sldLayoutId id="2147483994" r:id="rId6"/>
    <p:sldLayoutId id="2147483995" r:id="rId7"/>
    <p:sldLayoutId id="2147483996" r:id="rId8"/>
    <p:sldLayoutId id="2147483997" r:id="rId9"/>
    <p:sldLayoutId id="2147483998" r:id="rId10"/>
    <p:sldLayoutId id="2147483999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3256284"/>
            <a:ext cx="12855576" cy="3970729"/>
          </a:xfrm>
          <a:prstGeom prst="rect">
            <a:avLst/>
          </a:prstGeom>
          <a:solidFill>
            <a:srgbClr val="00428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8" name="Text Box 7"/>
          <p:cNvSpPr txBox="1">
            <a:spLocks noChangeArrowheads="1"/>
          </p:cNvSpPr>
          <p:nvPr/>
        </p:nvSpPr>
        <p:spPr bwMode="auto">
          <a:xfrm>
            <a:off x="2505908" y="4810250"/>
            <a:ext cx="7846934" cy="92310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5398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渤海银行通用</a:t>
            </a:r>
            <a:r>
              <a:rPr lang="en-US" altLang="zh-CN" sz="5398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endParaRPr lang="zh-CN" altLang="en-US" sz="5398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3074800" y="4408413"/>
            <a:ext cx="6709150" cy="36924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chemeClr val="bg1"/>
                </a:solidFill>
                <a:ea typeface="方正正准黑简体" panose="02000000000000000000" pitchFamily="2" charset="-122"/>
                <a:cs typeface="Arial" panose="020B0604020202020204" pitchFamily="34" charset="0"/>
              </a:rPr>
              <a:t>BOHAI SEA BANK GM PPT</a:t>
            </a:r>
            <a:endParaRPr lang="en-US" altLang="zh-CN" dirty="0">
              <a:solidFill>
                <a:schemeClr val="bg1"/>
              </a:solidFill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9524" y="5815312"/>
            <a:ext cx="2159706" cy="427093"/>
          </a:xfrm>
          <a:prstGeom prst="rect">
            <a:avLst/>
          </a:prstGeom>
          <a:solidFill>
            <a:srgbClr val="6EB92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5079560" y="5853393"/>
            <a:ext cx="2699634" cy="4000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090" y="1567640"/>
            <a:ext cx="6692570" cy="134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00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88" grpId="0"/>
      <p:bldP spid="42" grpId="0"/>
      <p:bldP spid="5" grpId="0" animBg="1"/>
      <p:bldP spid="4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1035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657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文本框 8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5" name="文本框 8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719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03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285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2286225" y="3547552"/>
            <a:ext cx="379284" cy="36850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2286227" y="3033946"/>
            <a:ext cx="4374190" cy="663736"/>
            <a:chOff x="643467" y="1947984"/>
            <a:chExt cx="4045562" cy="629355"/>
          </a:xfrm>
        </p:grpSpPr>
        <p:sp>
          <p:nvSpPr>
            <p:cNvPr id="31" name="Right Arrow 30"/>
            <p:cNvSpPr/>
            <p:nvPr/>
          </p:nvSpPr>
          <p:spPr>
            <a:xfrm>
              <a:off x="1003098" y="1947984"/>
              <a:ext cx="3685931" cy="629355"/>
            </a:xfrm>
            <a:prstGeom prst="rightArrow">
              <a:avLst>
                <a:gd name="adj1" fmla="val 54891"/>
                <a:gd name="adj2" fmla="val 5815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lowchart: Manual Operation 35"/>
            <p:cNvSpPr/>
            <p:nvPr/>
          </p:nvSpPr>
          <p:spPr>
            <a:xfrm rot="10800000">
              <a:off x="643467" y="2089868"/>
              <a:ext cx="1123849" cy="345114"/>
            </a:xfrm>
            <a:prstGeom prst="flowChartManualOperation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760325" y="4211288"/>
            <a:ext cx="379281" cy="3021362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2760326" y="3697684"/>
            <a:ext cx="3618822" cy="663737"/>
            <a:chOff x="1093007" y="2577339"/>
            <a:chExt cx="3431368" cy="629356"/>
          </a:xfrm>
        </p:grpSpPr>
        <p:sp>
          <p:nvSpPr>
            <p:cNvPr id="43" name="Right Arrow 42"/>
            <p:cNvSpPr/>
            <p:nvPr/>
          </p:nvSpPr>
          <p:spPr>
            <a:xfrm>
              <a:off x="1452637" y="2577339"/>
              <a:ext cx="3071738" cy="629356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lowchart: Manual Operation 43"/>
            <p:cNvSpPr/>
            <p:nvPr/>
          </p:nvSpPr>
          <p:spPr>
            <a:xfrm rot="10800000">
              <a:off x="1093007" y="2719223"/>
              <a:ext cx="1123849" cy="345115"/>
            </a:xfrm>
            <a:prstGeom prst="flowChartManualOperati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3246423" y="4863004"/>
            <a:ext cx="367280" cy="23696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3234422" y="4349400"/>
            <a:ext cx="2883546" cy="663737"/>
            <a:chOff x="-982317" y="1123950"/>
            <a:chExt cx="3986335" cy="1066800"/>
          </a:xfrm>
        </p:grpSpPr>
        <p:sp>
          <p:nvSpPr>
            <p:cNvPr id="49" name="Right Arrow 48"/>
            <p:cNvSpPr/>
            <p:nvPr/>
          </p:nvSpPr>
          <p:spPr>
            <a:xfrm>
              <a:off x="-372717" y="1123950"/>
              <a:ext cx="3376735" cy="1066800"/>
            </a:xfrm>
            <a:prstGeom prst="rightArrow">
              <a:avLst>
                <a:gd name="adj1" fmla="val 54891"/>
                <a:gd name="adj2" fmla="val 58152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lowchart: Manual Operation 49"/>
            <p:cNvSpPr/>
            <p:nvPr/>
          </p:nvSpPr>
          <p:spPr>
            <a:xfrm rot="10800000">
              <a:off x="-982317" y="1364453"/>
              <a:ext cx="1905000" cy="584993"/>
            </a:xfrm>
            <a:prstGeom prst="flowChartManualOperati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3720521" y="5517644"/>
            <a:ext cx="379279" cy="17150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1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3720522" y="5004038"/>
            <a:ext cx="2173084" cy="663737"/>
            <a:chOff x="304800" y="1123950"/>
            <a:chExt cx="3492723" cy="1066800"/>
          </a:xfrm>
          <a:solidFill>
            <a:schemeClr val="accent4"/>
          </a:solidFill>
        </p:grpSpPr>
        <p:sp>
          <p:nvSpPr>
            <p:cNvPr id="54" name="Right Arrow 53"/>
            <p:cNvSpPr/>
            <p:nvPr/>
          </p:nvSpPr>
          <p:spPr>
            <a:xfrm>
              <a:off x="1143000" y="1123950"/>
              <a:ext cx="2654523" cy="1066800"/>
            </a:xfrm>
            <a:prstGeom prst="rightArrow">
              <a:avLst>
                <a:gd name="adj1" fmla="val 54891"/>
                <a:gd name="adj2" fmla="val 58152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lowchart: Manual Operation 54"/>
            <p:cNvSpPr/>
            <p:nvPr/>
          </p:nvSpPr>
          <p:spPr>
            <a:xfrm rot="10800000">
              <a:off x="304800" y="1364453"/>
              <a:ext cx="1905000" cy="584993"/>
            </a:xfrm>
            <a:prstGeom prst="flowChartManualOperat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8" name="Footer Text"/>
          <p:cNvSpPr txBox="1"/>
          <p:nvPr/>
        </p:nvSpPr>
        <p:spPr>
          <a:xfrm>
            <a:off x="986711" y="2006115"/>
            <a:ext cx="1098780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6053283" y="3219751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2" name="Text Placeholder 3"/>
          <p:cNvSpPr txBox="1">
            <a:spLocks/>
          </p:cNvSpPr>
          <p:nvPr/>
        </p:nvSpPr>
        <p:spPr>
          <a:xfrm>
            <a:off x="5761969" y="3879304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5403392" y="45347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4" name="Text Placeholder 3"/>
          <p:cNvSpPr txBox="1">
            <a:spLocks/>
          </p:cNvSpPr>
          <p:nvPr/>
        </p:nvSpPr>
        <p:spPr>
          <a:xfrm>
            <a:off x="5281101" y="5184383"/>
            <a:ext cx="456455" cy="292131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64372">
              <a:spcBef>
                <a:spcPct val="20000"/>
              </a:spcBef>
              <a:defRPr/>
            </a:pPr>
            <a:r>
              <a:rPr lang="en-US"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grpSp>
        <p:nvGrpSpPr>
          <p:cNvPr id="70" name="Group 39"/>
          <p:cNvGrpSpPr/>
          <p:nvPr/>
        </p:nvGrpSpPr>
        <p:grpSpPr>
          <a:xfrm>
            <a:off x="7250121" y="3899456"/>
            <a:ext cx="2138152" cy="648987"/>
            <a:chOff x="885153" y="2451246"/>
            <a:chExt cx="2621653" cy="615372"/>
          </a:xfrm>
        </p:grpSpPr>
        <p:sp>
          <p:nvSpPr>
            <p:cNvPr id="71" name="TextBox 70"/>
            <p:cNvSpPr txBox="1"/>
            <p:nvPr/>
          </p:nvSpPr>
          <p:spPr>
            <a:xfrm>
              <a:off x="1876552" y="2451246"/>
              <a:ext cx="1630254" cy="24514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885153" y="2659265"/>
              <a:ext cx="262165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0"/>
          <p:cNvGrpSpPr/>
          <p:nvPr/>
        </p:nvGrpSpPr>
        <p:grpSpPr>
          <a:xfrm>
            <a:off x="7250121" y="5400600"/>
            <a:ext cx="2138152" cy="648644"/>
            <a:chOff x="885152" y="3469218"/>
            <a:chExt cx="2621653" cy="615042"/>
          </a:xfrm>
        </p:grpSpPr>
        <p:sp>
          <p:nvSpPr>
            <p:cNvPr id="77" name="TextBox 76"/>
            <p:cNvSpPr txBox="1"/>
            <p:nvPr/>
          </p:nvSpPr>
          <p:spPr>
            <a:xfrm>
              <a:off x="1965861" y="3469218"/>
              <a:ext cx="1540944" cy="204282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885152" y="3676910"/>
              <a:ext cx="2621653" cy="407350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32"/>
          <p:cNvGrpSpPr/>
          <p:nvPr/>
        </p:nvGrpSpPr>
        <p:grpSpPr>
          <a:xfrm>
            <a:off x="7227065" y="3160684"/>
            <a:ext cx="2161210" cy="648992"/>
            <a:chOff x="5638262" y="1443119"/>
            <a:chExt cx="2649925" cy="615376"/>
          </a:xfrm>
        </p:grpSpPr>
        <p:sp>
          <p:nvSpPr>
            <p:cNvPr id="82" name="TextBox 81"/>
            <p:cNvSpPr txBox="1"/>
            <p:nvPr/>
          </p:nvSpPr>
          <p:spPr>
            <a:xfrm>
              <a:off x="6747243" y="1443119"/>
              <a:ext cx="1540944" cy="245141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5638262" y="1651142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68"/>
          <p:cNvGrpSpPr>
            <a:grpSpLocks noChangeAspect="1"/>
          </p:cNvGrpSpPr>
          <p:nvPr/>
        </p:nvGrpSpPr>
        <p:grpSpPr>
          <a:xfrm>
            <a:off x="9660059" y="3916325"/>
            <a:ext cx="528751" cy="513609"/>
            <a:chOff x="6595471" y="2476529"/>
            <a:chExt cx="723797" cy="703077"/>
          </a:xfrm>
        </p:grpSpPr>
        <p:sp>
          <p:nvSpPr>
            <p:cNvPr id="86" name="Oval 85"/>
            <p:cNvSpPr/>
            <p:nvPr/>
          </p:nvSpPr>
          <p:spPr>
            <a:xfrm>
              <a:off x="6595471" y="2476529"/>
              <a:ext cx="723797" cy="70307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8" name="Freeform 245"/>
            <p:cNvSpPr>
              <a:spLocks/>
            </p:cNvSpPr>
            <p:nvPr/>
          </p:nvSpPr>
          <p:spPr bwMode="auto">
            <a:xfrm>
              <a:off x="6791563" y="2662261"/>
              <a:ext cx="331612" cy="331612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8" y="56"/>
                </a:cxn>
                <a:cxn ang="0">
                  <a:pos x="28" y="67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24" y="65"/>
                </a:cxn>
                <a:cxn ang="0">
                  <a:pos x="24" y="52"/>
                </a:cxn>
                <a:cxn ang="0">
                  <a:pos x="57" y="12"/>
                </a:cxn>
                <a:cxn ang="0">
                  <a:pos x="16" y="47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5" y="0"/>
                </a:cxn>
                <a:cxn ang="0">
                  <a:pos x="67" y="0"/>
                </a:cxn>
                <a:cxn ang="0">
                  <a:pos x="68" y="3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28" y="67"/>
                    <a:pt x="27" y="68"/>
                    <a:pt x="26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25" y="67"/>
                    <a:pt x="24" y="66"/>
                    <a:pt x="24" y="65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16" y="47"/>
                    <a:pt x="16" y="47"/>
                    <a:pt x="16" y="47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9" name="Group 69"/>
          <p:cNvGrpSpPr>
            <a:grpSpLocks noChangeAspect="1"/>
          </p:cNvGrpSpPr>
          <p:nvPr/>
        </p:nvGrpSpPr>
        <p:grpSpPr>
          <a:xfrm>
            <a:off x="9660059" y="5402236"/>
            <a:ext cx="528751" cy="513609"/>
            <a:chOff x="6595471" y="3484651"/>
            <a:chExt cx="723797" cy="703077"/>
          </a:xfrm>
        </p:grpSpPr>
        <p:sp>
          <p:nvSpPr>
            <p:cNvPr id="91" name="Oval 90"/>
            <p:cNvSpPr/>
            <p:nvPr/>
          </p:nvSpPr>
          <p:spPr>
            <a:xfrm>
              <a:off x="6595471" y="3484651"/>
              <a:ext cx="723797" cy="70307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3375" dirty="0"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2" name="Freeform 91"/>
            <p:cNvSpPr>
              <a:spLocks noEditPoints="1"/>
            </p:cNvSpPr>
            <p:nvPr/>
          </p:nvSpPr>
          <p:spPr bwMode="auto">
            <a:xfrm>
              <a:off x="6809049" y="3619502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67"/>
          <p:cNvGrpSpPr>
            <a:grpSpLocks noChangeAspect="1"/>
          </p:cNvGrpSpPr>
          <p:nvPr/>
        </p:nvGrpSpPr>
        <p:grpSpPr>
          <a:xfrm>
            <a:off x="9660059" y="3173370"/>
            <a:ext cx="528751" cy="513609"/>
            <a:chOff x="8049780" y="1468406"/>
            <a:chExt cx="723797" cy="703077"/>
          </a:xfrm>
        </p:grpSpPr>
        <p:sp>
          <p:nvSpPr>
            <p:cNvPr id="112" name="Oval 111"/>
            <p:cNvSpPr/>
            <p:nvPr/>
          </p:nvSpPr>
          <p:spPr>
            <a:xfrm>
              <a:off x="8049780" y="1468406"/>
              <a:ext cx="723797" cy="70307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531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3" name="Freeform 217"/>
            <p:cNvSpPr>
              <a:spLocks noEditPoints="1"/>
            </p:cNvSpPr>
            <p:nvPr/>
          </p:nvSpPr>
          <p:spPr bwMode="auto">
            <a:xfrm>
              <a:off x="8222238" y="1677864"/>
              <a:ext cx="378880" cy="284161"/>
            </a:xfrm>
            <a:custGeom>
              <a:avLst/>
              <a:gdLst/>
              <a:ahLst/>
              <a:cxnLst>
                <a:cxn ang="0">
                  <a:pos x="78" y="58"/>
                </a:cxn>
                <a:cxn ang="0">
                  <a:pos x="0" y="58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53"/>
                </a:cxn>
                <a:cxn ang="0">
                  <a:pos x="78" y="53"/>
                </a:cxn>
                <a:cxn ang="0">
                  <a:pos x="78" y="58"/>
                </a:cxn>
                <a:cxn ang="0">
                  <a:pos x="73" y="22"/>
                </a:cxn>
                <a:cxn ang="0">
                  <a:pos x="71" y="23"/>
                </a:cxn>
                <a:cxn ang="0">
                  <a:pos x="66" y="18"/>
                </a:cxn>
                <a:cxn ang="0">
                  <a:pos x="42" y="42"/>
                </a:cxn>
                <a:cxn ang="0">
                  <a:pos x="40" y="42"/>
                </a:cxn>
                <a:cxn ang="0">
                  <a:pos x="31" y="34"/>
                </a:cxn>
                <a:cxn ang="0">
                  <a:pos x="16" y="49"/>
                </a:cxn>
                <a:cxn ang="0">
                  <a:pos x="8" y="42"/>
                </a:cxn>
                <a:cxn ang="0">
                  <a:pos x="30" y="20"/>
                </a:cxn>
                <a:cxn ang="0">
                  <a:pos x="32" y="20"/>
                </a:cxn>
                <a:cxn ang="0">
                  <a:pos x="41" y="29"/>
                </a:cxn>
                <a:cxn ang="0">
                  <a:pos x="59" y="11"/>
                </a:cxn>
                <a:cxn ang="0">
                  <a:pos x="54" y="6"/>
                </a:cxn>
                <a:cxn ang="0">
                  <a:pos x="55" y="4"/>
                </a:cxn>
                <a:cxn ang="0">
                  <a:pos x="71" y="4"/>
                </a:cxn>
                <a:cxn ang="0">
                  <a:pos x="73" y="6"/>
                </a:cxn>
                <a:cxn ang="0">
                  <a:pos x="73" y="22"/>
                </a:cxn>
              </a:cxnLst>
              <a:rect l="0" t="0" r="r" b="b"/>
              <a:pathLst>
                <a:path w="78" h="58">
                  <a:moveTo>
                    <a:pt x="78" y="58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78" y="53"/>
                    <a:pt x="78" y="53"/>
                    <a:pt x="78" y="53"/>
                  </a:cubicBezTo>
                  <a:lnTo>
                    <a:pt x="78" y="58"/>
                  </a:lnTo>
                  <a:close/>
                  <a:moveTo>
                    <a:pt x="73" y="22"/>
                  </a:moveTo>
                  <a:cubicBezTo>
                    <a:pt x="73" y="23"/>
                    <a:pt x="71" y="24"/>
                    <a:pt x="71" y="23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42" y="42"/>
                    <a:pt x="42" y="42"/>
                    <a:pt x="42" y="42"/>
                  </a:cubicBezTo>
                  <a:cubicBezTo>
                    <a:pt x="41" y="43"/>
                    <a:pt x="41" y="43"/>
                    <a:pt x="40" y="42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1" y="19"/>
                    <a:pt x="32" y="19"/>
                    <a:pt x="32" y="20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3" y="6"/>
                    <a:pt x="54" y="4"/>
                    <a:pt x="55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72" y="4"/>
                    <a:pt x="73" y="5"/>
                    <a:pt x="73" y="6"/>
                  </a:cubicBezTo>
                  <a:lnTo>
                    <a:pt x="73" y="2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36"/>
          <p:cNvGrpSpPr/>
          <p:nvPr/>
        </p:nvGrpSpPr>
        <p:grpSpPr>
          <a:xfrm>
            <a:off x="7227065" y="4638027"/>
            <a:ext cx="2161208" cy="672987"/>
            <a:chOff x="5638262" y="2428485"/>
            <a:chExt cx="2649923" cy="638129"/>
          </a:xfrm>
        </p:grpSpPr>
        <p:sp>
          <p:nvSpPr>
            <p:cNvPr id="115" name="TextBox 114"/>
            <p:cNvSpPr txBox="1"/>
            <p:nvPr/>
          </p:nvSpPr>
          <p:spPr>
            <a:xfrm>
              <a:off x="6747241" y="2428485"/>
              <a:ext cx="1540944" cy="20428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/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5638262" y="2659261"/>
              <a:ext cx="2649923" cy="407353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 defTabSz="964372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75"/>
          <p:cNvGrpSpPr>
            <a:grpSpLocks noChangeAspect="1"/>
          </p:cNvGrpSpPr>
          <p:nvPr/>
        </p:nvGrpSpPr>
        <p:grpSpPr>
          <a:xfrm>
            <a:off x="9660059" y="4659280"/>
            <a:ext cx="528751" cy="513609"/>
            <a:chOff x="8049780" y="2476530"/>
            <a:chExt cx="723797" cy="703077"/>
          </a:xfrm>
        </p:grpSpPr>
        <p:sp>
          <p:nvSpPr>
            <p:cNvPr id="118" name="Oval 117"/>
            <p:cNvSpPr/>
            <p:nvPr/>
          </p:nvSpPr>
          <p:spPr>
            <a:xfrm>
              <a:off x="8049780" y="2476530"/>
              <a:ext cx="723797" cy="70307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953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9" name="Freeform 56"/>
            <p:cNvSpPr>
              <a:spLocks noEditPoints="1"/>
            </p:cNvSpPr>
            <p:nvPr/>
          </p:nvSpPr>
          <p:spPr bwMode="auto">
            <a:xfrm>
              <a:off x="8238857" y="2655247"/>
              <a:ext cx="345642" cy="34564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0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982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41" grpId="0" animBg="1"/>
      <p:bldP spid="47" grpId="0" animBg="1"/>
      <p:bldP spid="52" grpId="0" animBg="1"/>
      <p:bldP spid="58" grpId="0"/>
      <p:bldP spid="61" grpId="0"/>
      <p:bldP spid="62" grpId="0"/>
      <p:bldP spid="63" grpId="0"/>
      <p:bldP spid="6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2375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5008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05051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04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95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405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876" y="766741"/>
            <a:ext cx="2274242" cy="132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8" b="0" dirty="0">
                <a:solidFill>
                  <a:schemeClr val="accent1"/>
                </a:solidFill>
                <a:sym typeface="+mn-lt"/>
              </a:rPr>
              <a:t>目录</a:t>
            </a:r>
            <a:endParaRPr lang="zh-CN" altLang="en-US" sz="7998" b="0" dirty="0">
              <a:solidFill>
                <a:schemeClr val="accent1"/>
              </a:solidFill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970" y="1804810"/>
            <a:ext cx="2496052" cy="683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653" y="1723569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268" y="1816348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624" y="1785103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653" y="2494903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268" y="2587682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624" y="2556437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653" y="3266238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268" y="3359017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624" y="3327771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653" y="4047096"/>
            <a:ext cx="6165068" cy="615860"/>
          </a:xfrm>
          <a:prstGeom prst="roundRect">
            <a:avLst/>
          </a:prstGeom>
          <a:noFill/>
          <a:ln w="190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05" tIns="48202" rIns="96405" bIns="48202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268" y="4139874"/>
            <a:ext cx="3955556" cy="461551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624" y="4108629"/>
            <a:ext cx="492796" cy="492796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23" name="任意多边形 22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任意多边形 23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69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23" grpId="0" animBg="1"/>
      <p:bldP spid="2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AutoShape 1"/>
          <p:cNvSpPr>
            <a:spLocks/>
          </p:cNvSpPr>
          <p:nvPr/>
        </p:nvSpPr>
        <p:spPr bwMode="auto">
          <a:xfrm>
            <a:off x="957263" y="3834385"/>
            <a:ext cx="5158270" cy="713244"/>
          </a:xfrm>
          <a:prstGeom prst="roundRect">
            <a:avLst>
              <a:gd name="adj" fmla="val 49361"/>
            </a:avLst>
          </a:pr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4" name="AutoShape 2"/>
          <p:cNvSpPr>
            <a:spLocks/>
          </p:cNvSpPr>
          <p:nvPr/>
        </p:nvSpPr>
        <p:spPr bwMode="auto">
          <a:xfrm>
            <a:off x="6703437" y="3834385"/>
            <a:ext cx="5342513" cy="713244"/>
          </a:xfrm>
          <a:prstGeom prst="roundRect">
            <a:avLst>
              <a:gd name="adj" fmla="val 49361"/>
            </a:avLst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defTabSz="274566">
              <a:lnSpc>
                <a:spcPct val="120000"/>
              </a:lnSpc>
              <a:defRPr/>
            </a:pPr>
            <a:endParaRPr lang="es-ES" sz="1600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76" name="AutoShape 4"/>
          <p:cNvSpPr>
            <a:spLocks/>
          </p:cNvSpPr>
          <p:nvPr/>
        </p:nvSpPr>
        <p:spPr bwMode="auto">
          <a:xfrm>
            <a:off x="2990501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79" name="AutoShape 7"/>
          <p:cNvSpPr>
            <a:spLocks/>
          </p:cNvSpPr>
          <p:nvPr/>
        </p:nvSpPr>
        <p:spPr bwMode="auto">
          <a:xfrm>
            <a:off x="8638775" y="4075678"/>
            <a:ext cx="1646740" cy="23065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0"/>
          <a:lstStyle/>
          <a:p>
            <a:pPr algn="ctr" defTabSz="304411">
              <a:lnSpc>
                <a:spcPct val="120000"/>
              </a:lnSpc>
              <a:spcBef>
                <a:spcPts val="799"/>
              </a:spcBef>
              <a:defRPr/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81" name="AutoShape 12"/>
          <p:cNvSpPr>
            <a:spLocks/>
          </p:cNvSpPr>
          <p:nvPr/>
        </p:nvSpPr>
        <p:spPr bwMode="auto">
          <a:xfrm>
            <a:off x="5367970" y="3145761"/>
            <a:ext cx="1045245" cy="1048229"/>
          </a:xfrm>
          <a:custGeom>
            <a:avLst/>
            <a:gdLst>
              <a:gd name="T0" fmla="+- 0 10816 32"/>
              <a:gd name="T1" fmla="*/ T0 w 21568"/>
              <a:gd name="T2" fmla="*/ 10800 h 21600"/>
              <a:gd name="T3" fmla="+- 0 10816 32"/>
              <a:gd name="T4" fmla="*/ T3 w 21568"/>
              <a:gd name="T5" fmla="*/ 10800 h 21600"/>
              <a:gd name="T6" fmla="+- 0 10816 32"/>
              <a:gd name="T7" fmla="*/ T6 w 21568"/>
              <a:gd name="T8" fmla="*/ 10800 h 21600"/>
              <a:gd name="T9" fmla="+- 0 10816 32"/>
              <a:gd name="T10" fmla="*/ T9 w 21568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68" h="21600">
                <a:moveTo>
                  <a:pt x="21409" y="0"/>
                </a:moveTo>
                <a:cubicBezTo>
                  <a:pt x="18161" y="0"/>
                  <a:pt x="14923" y="755"/>
                  <a:pt x="11945" y="2220"/>
                </a:cubicBezTo>
                <a:cubicBezTo>
                  <a:pt x="11786" y="2334"/>
                  <a:pt x="11610" y="2421"/>
                  <a:pt x="11419" y="2466"/>
                </a:cubicBezTo>
                <a:cubicBezTo>
                  <a:pt x="9667" y="3389"/>
                  <a:pt x="8018" y="4575"/>
                  <a:pt x="6525" y="6016"/>
                </a:cubicBezTo>
                <a:cubicBezTo>
                  <a:pt x="6393" y="6245"/>
                  <a:pt x="6208" y="6432"/>
                  <a:pt x="5979" y="6565"/>
                </a:cubicBezTo>
                <a:cubicBezTo>
                  <a:pt x="4514" y="8085"/>
                  <a:pt x="3317" y="9765"/>
                  <a:pt x="2390" y="11552"/>
                </a:cubicBezTo>
                <a:cubicBezTo>
                  <a:pt x="2351" y="11676"/>
                  <a:pt x="2294" y="11792"/>
                  <a:pt x="2225" y="11902"/>
                </a:cubicBezTo>
                <a:cubicBezTo>
                  <a:pt x="714" y="14948"/>
                  <a:pt x="-32" y="18275"/>
                  <a:pt x="0" y="21599"/>
                </a:cubicBezTo>
                <a:cubicBezTo>
                  <a:pt x="12266" y="21599"/>
                  <a:pt x="17378" y="21599"/>
                  <a:pt x="17378" y="21599"/>
                </a:cubicBezTo>
                <a:cubicBezTo>
                  <a:pt x="17378" y="19273"/>
                  <a:pt x="19240" y="17410"/>
                  <a:pt x="21568" y="17410"/>
                </a:cubicBezTo>
                <a:cubicBezTo>
                  <a:pt x="21568" y="5"/>
                  <a:pt x="21568" y="442"/>
                  <a:pt x="21568" y="6"/>
                </a:cubicBezTo>
                <a:cubicBezTo>
                  <a:pt x="21515" y="6"/>
                  <a:pt x="21462" y="0"/>
                  <a:pt x="2140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2" name="AutoShape 13"/>
          <p:cNvSpPr>
            <a:spLocks/>
          </p:cNvSpPr>
          <p:nvPr/>
        </p:nvSpPr>
        <p:spPr bwMode="auto">
          <a:xfrm>
            <a:off x="5365731" y="4193989"/>
            <a:ext cx="1045245" cy="1027340"/>
          </a:xfrm>
          <a:custGeom>
            <a:avLst/>
            <a:gdLst>
              <a:gd name="T0" fmla="*/ 10800 w 21600"/>
              <a:gd name="T1" fmla="*/ 10779 h 21559"/>
              <a:gd name="T2" fmla="*/ 10800 w 21600"/>
              <a:gd name="T3" fmla="*/ 10779 h 21559"/>
              <a:gd name="T4" fmla="*/ 10800 w 21600"/>
              <a:gd name="T5" fmla="*/ 10779 h 21559"/>
              <a:gd name="T6" fmla="*/ 10800 w 21600"/>
              <a:gd name="T7" fmla="*/ 10779 h 21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59">
                <a:moveTo>
                  <a:pt x="0" y="0"/>
                </a:moveTo>
                <a:cubicBezTo>
                  <a:pt x="53" y="5502"/>
                  <a:pt x="2137" y="10988"/>
                  <a:pt x="6271" y="15186"/>
                </a:cubicBezTo>
                <a:cubicBezTo>
                  <a:pt x="10500" y="19481"/>
                  <a:pt x="16056" y="21599"/>
                  <a:pt x="21600" y="21558"/>
                </a:cubicBezTo>
                <a:cubicBezTo>
                  <a:pt x="21600" y="9859"/>
                  <a:pt x="21600" y="4260"/>
                  <a:pt x="21600" y="4260"/>
                </a:cubicBezTo>
                <a:cubicBezTo>
                  <a:pt x="19268" y="4260"/>
                  <a:pt x="17404" y="2333"/>
                  <a:pt x="17404" y="0"/>
                </a:cubicBezTo>
                <a:cubicBezTo>
                  <a:pt x="0" y="0"/>
                  <a:pt x="444" y="0"/>
                  <a:pt x="0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3" name="AutoShape 14"/>
          <p:cNvSpPr>
            <a:spLocks/>
          </p:cNvSpPr>
          <p:nvPr/>
        </p:nvSpPr>
        <p:spPr bwMode="auto">
          <a:xfrm>
            <a:off x="6413215" y="3145761"/>
            <a:ext cx="1029578" cy="1048229"/>
          </a:xfrm>
          <a:custGeom>
            <a:avLst/>
            <a:gdLst>
              <a:gd name="T0" fmla="*/ 10773 w 21546"/>
              <a:gd name="T1" fmla="*/ 10800 h 21600"/>
              <a:gd name="T2" fmla="*/ 10773 w 21546"/>
              <a:gd name="T3" fmla="*/ 10800 h 21600"/>
              <a:gd name="T4" fmla="*/ 10773 w 21546"/>
              <a:gd name="T5" fmla="*/ 10800 h 21600"/>
              <a:gd name="T6" fmla="*/ 10773 w 21546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46" h="21600">
                <a:moveTo>
                  <a:pt x="0" y="0"/>
                </a:moveTo>
                <a:cubicBezTo>
                  <a:pt x="0" y="12337"/>
                  <a:pt x="0" y="17409"/>
                  <a:pt x="0" y="17409"/>
                </a:cubicBezTo>
                <a:cubicBezTo>
                  <a:pt x="2328" y="17409"/>
                  <a:pt x="4253" y="19272"/>
                  <a:pt x="4253" y="21599"/>
                </a:cubicBezTo>
                <a:cubicBezTo>
                  <a:pt x="21545" y="21599"/>
                  <a:pt x="21007" y="21599"/>
                  <a:pt x="21544" y="21599"/>
                </a:cubicBezTo>
                <a:cubicBezTo>
                  <a:pt x="21600" y="16054"/>
                  <a:pt x="19487" y="10491"/>
                  <a:pt x="15193" y="6260"/>
                </a:cubicBezTo>
                <a:cubicBezTo>
                  <a:pt x="10994" y="2124"/>
                  <a:pt x="5503" y="39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4" name="AutoShape 15"/>
          <p:cNvSpPr>
            <a:spLocks/>
          </p:cNvSpPr>
          <p:nvPr/>
        </p:nvSpPr>
        <p:spPr bwMode="auto">
          <a:xfrm>
            <a:off x="6410978" y="4193989"/>
            <a:ext cx="1030323" cy="10273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4264" y="0"/>
                </a:moveTo>
                <a:cubicBezTo>
                  <a:pt x="4264" y="2337"/>
                  <a:pt x="2334" y="4268"/>
                  <a:pt x="0" y="4268"/>
                </a:cubicBezTo>
                <a:cubicBezTo>
                  <a:pt x="0" y="21599"/>
                  <a:pt x="0" y="21053"/>
                  <a:pt x="0" y="21600"/>
                </a:cubicBezTo>
                <a:cubicBezTo>
                  <a:pt x="5517" y="21559"/>
                  <a:pt x="11022" y="19436"/>
                  <a:pt x="15232" y="15216"/>
                </a:cubicBezTo>
                <a:cubicBezTo>
                  <a:pt x="19427" y="11009"/>
                  <a:pt x="21545" y="5512"/>
                  <a:pt x="21599" y="0"/>
                </a:cubicBezTo>
                <a:cubicBezTo>
                  <a:pt x="9836" y="0"/>
                  <a:pt x="4264" y="0"/>
                  <a:pt x="426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5" name="AutoShape 16"/>
          <p:cNvSpPr>
            <a:spLocks/>
          </p:cNvSpPr>
          <p:nvPr/>
        </p:nvSpPr>
        <p:spPr bwMode="auto">
          <a:xfrm>
            <a:off x="6412471" y="2840618"/>
            <a:ext cx="1514523" cy="154660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900"/>
                </a:cubicBezTo>
                <a:cubicBezTo>
                  <a:pt x="21599" y="18900"/>
                  <a:pt x="21599" y="18900"/>
                  <a:pt x="21599" y="18900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900"/>
                  <a:pt x="11144" y="18900"/>
                  <a:pt x="11144" y="18900"/>
                </a:cubicBezTo>
                <a:cubicBezTo>
                  <a:pt x="13327" y="18900"/>
                  <a:pt x="13327" y="18900"/>
                  <a:pt x="13327" y="18900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AutoShape 17"/>
          <p:cNvSpPr>
            <a:spLocks/>
          </p:cNvSpPr>
          <p:nvPr/>
        </p:nvSpPr>
        <p:spPr bwMode="auto">
          <a:xfrm>
            <a:off x="5056859" y="2675738"/>
            <a:ext cx="1549588" cy="1522729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600"/>
                </a:cubicBezTo>
                <a:cubicBezTo>
                  <a:pt x="5890" y="21600"/>
                  <a:pt x="5890" y="21600"/>
                  <a:pt x="5890" y="21600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AutoShape 18"/>
          <p:cNvSpPr>
            <a:spLocks/>
          </p:cNvSpPr>
          <p:nvPr/>
        </p:nvSpPr>
        <p:spPr bwMode="auto">
          <a:xfrm>
            <a:off x="4895708" y="4008217"/>
            <a:ext cx="1516761" cy="15428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600" y="21599"/>
                </a:cubicBezTo>
                <a:cubicBezTo>
                  <a:pt x="21600" y="15509"/>
                  <a:pt x="21600" y="15509"/>
                  <a:pt x="21600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8" name="AutoShape 19"/>
          <p:cNvSpPr>
            <a:spLocks/>
          </p:cNvSpPr>
          <p:nvPr/>
        </p:nvSpPr>
        <p:spPr bwMode="auto">
          <a:xfrm>
            <a:off x="6219237" y="4270090"/>
            <a:ext cx="1546605" cy="142574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699" y="19403"/>
                </a:moveTo>
                <a:cubicBezTo>
                  <a:pt x="12768" y="19403"/>
                  <a:pt x="21037" y="10861"/>
                  <a:pt x="21600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5" y="7199"/>
                  <a:pt x="9562" y="12813"/>
                  <a:pt x="2812" y="12813"/>
                </a:cubicBezTo>
                <a:cubicBezTo>
                  <a:pt x="2756" y="12813"/>
                  <a:pt x="2756" y="12813"/>
                  <a:pt x="2699" y="12813"/>
                </a:cubicBezTo>
                <a:cubicBezTo>
                  <a:pt x="2699" y="10494"/>
                  <a:pt x="2699" y="10494"/>
                  <a:pt x="2699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699" y="21600"/>
                  <a:pt x="2699" y="21600"/>
                  <a:pt x="2699" y="21600"/>
                </a:cubicBezTo>
                <a:lnTo>
                  <a:pt x="2699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/>
          <a:lstStyle/>
          <a:p>
            <a:pPr defTabSz="429756">
              <a:lnSpc>
                <a:spcPct val="120000"/>
              </a:lnSpc>
              <a:defRPr/>
            </a:pPr>
            <a:endParaRPr lang="es-ES" sz="90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Text Placeholder 7"/>
          <p:cNvSpPr txBox="1">
            <a:spLocks/>
          </p:cNvSpPr>
          <p:nvPr/>
        </p:nvSpPr>
        <p:spPr>
          <a:xfrm>
            <a:off x="2324920" y="248772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 Placeholder 2"/>
          <p:cNvSpPr txBox="1">
            <a:spLocks/>
          </p:cNvSpPr>
          <p:nvPr/>
        </p:nvSpPr>
        <p:spPr>
          <a:xfrm>
            <a:off x="1628700" y="2894259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ounded Rectangle 11"/>
          <p:cNvSpPr>
            <a:spLocks noChangeAspect="1"/>
          </p:cNvSpPr>
          <p:nvPr/>
        </p:nvSpPr>
        <p:spPr>
          <a:xfrm>
            <a:off x="4054350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4108613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8" name="Text Placeholder 7"/>
          <p:cNvSpPr txBox="1">
            <a:spLocks/>
          </p:cNvSpPr>
          <p:nvPr/>
        </p:nvSpPr>
        <p:spPr>
          <a:xfrm>
            <a:off x="9113963" y="248772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9113963" y="2894259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ounded Rectangle 23"/>
          <p:cNvSpPr>
            <a:spLocks noChangeAspect="1"/>
          </p:cNvSpPr>
          <p:nvPr/>
        </p:nvSpPr>
        <p:spPr>
          <a:xfrm>
            <a:off x="8310596" y="243810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8364860" y="2523905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2" name="Text Placeholder 7"/>
          <p:cNvSpPr txBox="1">
            <a:spLocks/>
          </p:cNvSpPr>
          <p:nvPr/>
        </p:nvSpPr>
        <p:spPr>
          <a:xfrm>
            <a:off x="2324920" y="5118546"/>
            <a:ext cx="1550528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628700" y="5525080"/>
            <a:ext cx="2246747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ounded Rectangle 27"/>
          <p:cNvSpPr>
            <a:spLocks noChangeAspect="1"/>
          </p:cNvSpPr>
          <p:nvPr/>
        </p:nvSpPr>
        <p:spPr>
          <a:xfrm>
            <a:off x="4008474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4062737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9109075" y="5118546"/>
            <a:ext cx="1640780" cy="318892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9109075" y="5525080"/>
            <a:ext cx="2211029" cy="608253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ounded Rectangle 16"/>
          <p:cNvSpPr>
            <a:spLocks noChangeAspect="1"/>
          </p:cNvSpPr>
          <p:nvPr/>
        </p:nvSpPr>
        <p:spPr>
          <a:xfrm>
            <a:off x="8310596" y="5068920"/>
            <a:ext cx="676750" cy="677408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8364860" y="5154726"/>
            <a:ext cx="547828" cy="452099"/>
          </a:xfrm>
          <a:prstGeom prst="rect">
            <a:avLst/>
          </a:prstGeom>
        </p:spPr>
        <p:txBody>
          <a:bodyPr vert="horz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09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2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71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4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6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 autoUpdateAnimBg="0"/>
      <p:bldP spid="74" grpId="0" animBg="1" autoUpdateAnimBg="0"/>
      <p:bldP spid="76" grpId="0" autoUpdateAnimBg="0"/>
      <p:bldP spid="79" grpId="0" autoUpdateAnimBg="0"/>
      <p:bldP spid="85" grpId="0" animBg="1"/>
      <p:bldP spid="86" grpId="0" animBg="1"/>
      <p:bldP spid="3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6" grpId="0" animBg="1"/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0" grpId="0" animBg="1"/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4" grpId="0" animBg="1"/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animBg="1"/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4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1588" y="3256284"/>
            <a:ext cx="12855576" cy="3970729"/>
          </a:xfrm>
          <a:prstGeom prst="rect">
            <a:avLst/>
          </a:prstGeom>
          <a:solidFill>
            <a:srgbClr val="00428E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8" name="Text Box 7"/>
          <p:cNvSpPr txBox="1">
            <a:spLocks noChangeArrowheads="1"/>
          </p:cNvSpPr>
          <p:nvPr/>
        </p:nvSpPr>
        <p:spPr bwMode="auto">
          <a:xfrm>
            <a:off x="2505908" y="4810250"/>
            <a:ext cx="7846934" cy="92310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5398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zh-CN" altLang="en-US" sz="5398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3074800" y="4408413"/>
            <a:ext cx="6709150" cy="36924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chemeClr val="bg1"/>
                </a:solidFill>
                <a:ea typeface="方正正准黑简体" panose="02000000000000000000" pitchFamily="2" charset="-122"/>
                <a:cs typeface="Arial" panose="020B0604020202020204" pitchFamily="34" charset="0"/>
              </a:rPr>
              <a:t>BOHAI SEA BANK GM PPT</a:t>
            </a:r>
            <a:endParaRPr lang="en-US" altLang="zh-CN" dirty="0">
              <a:solidFill>
                <a:schemeClr val="bg1"/>
              </a:solidFill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49524" y="5815312"/>
            <a:ext cx="2159706" cy="427093"/>
          </a:xfrm>
          <a:prstGeom prst="rect">
            <a:avLst/>
          </a:prstGeom>
          <a:solidFill>
            <a:srgbClr val="6EB92B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18" tIns="45708" rIns="91418" bIns="4570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5079560" y="5853393"/>
            <a:ext cx="2699634" cy="4000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anchor="ctr">
            <a:spAutoFit/>
          </a:bodyPr>
          <a:lstStyle>
            <a:defPPr>
              <a:defRPr lang="zh-CN"/>
            </a:defPPr>
            <a:lvl1pPr algn="r" eaLnBrk="1" hangingPunct="1">
              <a:defRPr sz="3600">
                <a:latin typeface="方正特雅宋_GBK" panose="02000000000000000000" pitchFamily="2" charset="-122"/>
                <a:ea typeface="方正特雅宋_GBK" panose="02000000000000000000" pitchFamily="2" charset="-122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汇报人</a:t>
            </a:r>
            <a:r>
              <a:rPr lang="zh-CN" altLang="en-US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：第一</a:t>
            </a:r>
            <a:r>
              <a:rPr lang="en-US" altLang="zh-CN" sz="2000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PPT</a:t>
            </a:r>
            <a:endParaRPr lang="zh-CN" altLang="en-US" sz="2000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3090" y="1567640"/>
            <a:ext cx="6692570" cy="134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3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88" grpId="0"/>
      <p:bldP spid="42" grpId="0"/>
      <p:bldP spid="5" grpId="0" animBg="1"/>
      <p:bldP spid="4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33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01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01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66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图表 65"/>
          <p:cNvGraphicFramePr/>
          <p:nvPr>
            <p:extLst/>
          </p:nvPr>
        </p:nvGraphicFramePr>
        <p:xfrm>
          <a:off x="1773562" y="2176165"/>
          <a:ext cx="5774115" cy="38025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Freeform 19"/>
          <p:cNvSpPr>
            <a:spLocks/>
          </p:cNvSpPr>
          <p:nvPr/>
        </p:nvSpPr>
        <p:spPr bwMode="auto">
          <a:xfrm>
            <a:off x="2245611" y="4395220"/>
            <a:ext cx="675187" cy="1456915"/>
          </a:xfrm>
          <a:custGeom>
            <a:avLst/>
            <a:gdLst>
              <a:gd name="T0" fmla="*/ 379 w 488"/>
              <a:gd name="T1" fmla="*/ 1053 h 1053"/>
              <a:gd name="T2" fmla="*/ 109 w 488"/>
              <a:gd name="T3" fmla="*/ 1053 h 1053"/>
              <a:gd name="T4" fmla="*/ 109 w 488"/>
              <a:gd name="T5" fmla="*/ 247 h 1053"/>
              <a:gd name="T6" fmla="*/ 0 w 488"/>
              <a:gd name="T7" fmla="*/ 247 h 1053"/>
              <a:gd name="T8" fmla="*/ 241 w 488"/>
              <a:gd name="T9" fmla="*/ 0 h 1053"/>
              <a:gd name="T10" fmla="*/ 488 w 488"/>
              <a:gd name="T11" fmla="*/ 247 h 1053"/>
              <a:gd name="T12" fmla="*/ 379 w 488"/>
              <a:gd name="T13" fmla="*/ 247 h 1053"/>
              <a:gd name="T14" fmla="*/ 379 w 488"/>
              <a:gd name="T15" fmla="*/ 1053 h 1053"/>
              <a:gd name="T16" fmla="*/ 379 w 488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053">
                <a:moveTo>
                  <a:pt x="379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8" y="247"/>
                </a:lnTo>
                <a:lnTo>
                  <a:pt x="379" y="247"/>
                </a:lnTo>
                <a:lnTo>
                  <a:pt x="379" y="1053"/>
                </a:lnTo>
                <a:lnTo>
                  <a:pt x="379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2"/>
          <p:cNvSpPr>
            <a:spLocks/>
          </p:cNvSpPr>
          <p:nvPr/>
        </p:nvSpPr>
        <p:spPr bwMode="auto">
          <a:xfrm>
            <a:off x="3630382" y="3548893"/>
            <a:ext cx="675187" cy="1249377"/>
          </a:xfrm>
          <a:custGeom>
            <a:avLst/>
            <a:gdLst>
              <a:gd name="T0" fmla="*/ 115 w 488"/>
              <a:gd name="T1" fmla="*/ 0 h 903"/>
              <a:gd name="T2" fmla="*/ 379 w 488"/>
              <a:gd name="T3" fmla="*/ 0 h 903"/>
              <a:gd name="T4" fmla="*/ 379 w 488"/>
              <a:gd name="T5" fmla="*/ 662 h 903"/>
              <a:gd name="T6" fmla="*/ 488 w 488"/>
              <a:gd name="T7" fmla="*/ 662 h 903"/>
              <a:gd name="T8" fmla="*/ 247 w 488"/>
              <a:gd name="T9" fmla="*/ 903 h 903"/>
              <a:gd name="T10" fmla="*/ 0 w 488"/>
              <a:gd name="T11" fmla="*/ 662 h 903"/>
              <a:gd name="T12" fmla="*/ 115 w 488"/>
              <a:gd name="T13" fmla="*/ 662 h 903"/>
              <a:gd name="T14" fmla="*/ 115 w 488"/>
              <a:gd name="T15" fmla="*/ 0 h 903"/>
              <a:gd name="T16" fmla="*/ 115 w 488"/>
              <a:gd name="T17" fmla="*/ 0 h 9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903">
                <a:moveTo>
                  <a:pt x="115" y="0"/>
                </a:moveTo>
                <a:lnTo>
                  <a:pt x="379" y="0"/>
                </a:lnTo>
                <a:lnTo>
                  <a:pt x="379" y="662"/>
                </a:lnTo>
                <a:lnTo>
                  <a:pt x="488" y="662"/>
                </a:lnTo>
                <a:lnTo>
                  <a:pt x="247" y="903"/>
                </a:lnTo>
                <a:lnTo>
                  <a:pt x="0" y="662"/>
                </a:lnTo>
                <a:lnTo>
                  <a:pt x="115" y="662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6"/>
          <p:cNvSpPr>
            <a:spLocks/>
          </p:cNvSpPr>
          <p:nvPr/>
        </p:nvSpPr>
        <p:spPr bwMode="auto">
          <a:xfrm>
            <a:off x="5012577" y="4395220"/>
            <a:ext cx="673803" cy="1456915"/>
          </a:xfrm>
          <a:custGeom>
            <a:avLst/>
            <a:gdLst>
              <a:gd name="T0" fmla="*/ 373 w 487"/>
              <a:gd name="T1" fmla="*/ 1053 h 1053"/>
              <a:gd name="T2" fmla="*/ 109 w 487"/>
              <a:gd name="T3" fmla="*/ 1053 h 1053"/>
              <a:gd name="T4" fmla="*/ 109 w 487"/>
              <a:gd name="T5" fmla="*/ 247 h 1053"/>
              <a:gd name="T6" fmla="*/ 0 w 487"/>
              <a:gd name="T7" fmla="*/ 247 h 1053"/>
              <a:gd name="T8" fmla="*/ 241 w 487"/>
              <a:gd name="T9" fmla="*/ 0 h 1053"/>
              <a:gd name="T10" fmla="*/ 487 w 487"/>
              <a:gd name="T11" fmla="*/ 247 h 1053"/>
              <a:gd name="T12" fmla="*/ 373 w 487"/>
              <a:gd name="T13" fmla="*/ 247 h 1053"/>
              <a:gd name="T14" fmla="*/ 373 w 487"/>
              <a:gd name="T15" fmla="*/ 1053 h 1053"/>
              <a:gd name="T16" fmla="*/ 373 w 487"/>
              <a:gd name="T17" fmla="*/ 1053 h 10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7" h="1053">
                <a:moveTo>
                  <a:pt x="373" y="1053"/>
                </a:moveTo>
                <a:lnTo>
                  <a:pt x="109" y="1053"/>
                </a:lnTo>
                <a:lnTo>
                  <a:pt x="109" y="247"/>
                </a:lnTo>
                <a:lnTo>
                  <a:pt x="0" y="247"/>
                </a:lnTo>
                <a:lnTo>
                  <a:pt x="241" y="0"/>
                </a:lnTo>
                <a:lnTo>
                  <a:pt x="487" y="247"/>
                </a:lnTo>
                <a:lnTo>
                  <a:pt x="373" y="247"/>
                </a:lnTo>
                <a:lnTo>
                  <a:pt x="373" y="1053"/>
                </a:lnTo>
                <a:lnTo>
                  <a:pt x="373" y="105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8"/>
          <p:cNvSpPr>
            <a:spLocks/>
          </p:cNvSpPr>
          <p:nvPr/>
        </p:nvSpPr>
        <p:spPr bwMode="auto">
          <a:xfrm>
            <a:off x="6397348" y="3085791"/>
            <a:ext cx="675187" cy="1663069"/>
          </a:xfrm>
          <a:custGeom>
            <a:avLst/>
            <a:gdLst>
              <a:gd name="T0" fmla="*/ 115 w 488"/>
              <a:gd name="T1" fmla="*/ 0 h 1202"/>
              <a:gd name="T2" fmla="*/ 379 w 488"/>
              <a:gd name="T3" fmla="*/ 0 h 1202"/>
              <a:gd name="T4" fmla="*/ 379 w 488"/>
              <a:gd name="T5" fmla="*/ 955 h 1202"/>
              <a:gd name="T6" fmla="*/ 488 w 488"/>
              <a:gd name="T7" fmla="*/ 955 h 1202"/>
              <a:gd name="T8" fmla="*/ 247 w 488"/>
              <a:gd name="T9" fmla="*/ 1202 h 1202"/>
              <a:gd name="T10" fmla="*/ 0 w 488"/>
              <a:gd name="T11" fmla="*/ 955 h 1202"/>
              <a:gd name="T12" fmla="*/ 115 w 488"/>
              <a:gd name="T13" fmla="*/ 955 h 1202"/>
              <a:gd name="T14" fmla="*/ 115 w 488"/>
              <a:gd name="T15" fmla="*/ 0 h 1202"/>
              <a:gd name="T16" fmla="*/ 115 w 488"/>
              <a:gd name="T17" fmla="*/ 0 h 1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88" h="1202">
                <a:moveTo>
                  <a:pt x="115" y="0"/>
                </a:moveTo>
                <a:lnTo>
                  <a:pt x="379" y="0"/>
                </a:lnTo>
                <a:lnTo>
                  <a:pt x="379" y="955"/>
                </a:lnTo>
                <a:lnTo>
                  <a:pt x="488" y="955"/>
                </a:lnTo>
                <a:lnTo>
                  <a:pt x="247" y="1202"/>
                </a:lnTo>
                <a:lnTo>
                  <a:pt x="0" y="955"/>
                </a:lnTo>
                <a:lnTo>
                  <a:pt x="115" y="955"/>
                </a:lnTo>
                <a:lnTo>
                  <a:pt x="115" y="0"/>
                </a:lnTo>
                <a:lnTo>
                  <a:pt x="11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606" y="3331110"/>
            <a:ext cx="1547287" cy="258532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98480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12517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31516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146051" y="5912455"/>
            <a:ext cx="872920" cy="27680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8229575" y="3724720"/>
            <a:ext cx="337981" cy="3072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229575" y="4326606"/>
            <a:ext cx="337981" cy="3072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8229575" y="4928493"/>
            <a:ext cx="337981" cy="30725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29575" y="5530379"/>
            <a:ext cx="337981" cy="30725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just">
              <a:lnSpc>
                <a:spcPct val="120000"/>
              </a:lnSpc>
            </a:pPr>
            <a:endParaRPr lang="en-GB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9873" y="3712827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09873" y="4325743"/>
            <a:ext cx="2119680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13625" y="4923243"/>
            <a:ext cx="211592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614559" y="5521828"/>
            <a:ext cx="2083078" cy="429605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05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>
            <a:grpSpLocks/>
          </p:cNvGrpSpPr>
          <p:nvPr/>
        </p:nvGrpSpPr>
        <p:grpSpPr bwMode="auto">
          <a:xfrm>
            <a:off x="1028775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59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19460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>
            <a:spLocks/>
          </p:cNvSpPr>
          <p:nvPr/>
        </p:nvSpPr>
        <p:spPr bwMode="auto">
          <a:xfrm>
            <a:off x="6372900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>
            <a:spLocks/>
          </p:cNvSpPr>
          <p:nvPr/>
        </p:nvSpPr>
        <p:spPr bwMode="auto">
          <a:xfrm>
            <a:off x="6370669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1687" b="1">
                <a:solidFill>
                  <a:srgbClr val="FFFFFF"/>
                </a:solidFill>
                <a:latin typeface="Open Sans" charset="0"/>
                <a:cs typeface="Open Sans" charset="0"/>
                <a:sym typeface="Open Sans" charset="0"/>
              </a:rPr>
              <a:t>Portfolio 4</a:t>
            </a:r>
            <a:endParaRPr lang="es-ES" sz="2669">
              <a:cs typeface="Calibri" charset="0"/>
            </a:endParaRPr>
          </a:p>
        </p:txBody>
      </p:sp>
      <p:grpSp>
        <p:nvGrpSpPr>
          <p:cNvPr id="31" name="Group 1"/>
          <p:cNvGrpSpPr>
            <a:grpSpLocks/>
          </p:cNvGrpSpPr>
          <p:nvPr/>
        </p:nvGrpSpPr>
        <p:grpSpPr bwMode="auto">
          <a:xfrm>
            <a:off x="3657675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>
            <a:grpSpLocks/>
          </p:cNvGrpSpPr>
          <p:nvPr/>
        </p:nvGrpSpPr>
        <p:grpSpPr bwMode="auto">
          <a:xfrm>
            <a:off x="6311975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8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39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>
            <a:grpSpLocks/>
          </p:cNvGrpSpPr>
          <p:nvPr/>
        </p:nvGrpSpPr>
        <p:grpSpPr bwMode="auto">
          <a:xfrm>
            <a:off x="8978975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>
              <a:spLocks/>
            </p:cNvSpPr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3" name="AutoShape 3"/>
            <p:cNvSpPr>
              <a:spLocks/>
            </p:cNvSpPr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  <p:sp>
          <p:nvSpPr>
            <p:cNvPr id="44" name="AutoShape 4"/>
            <p:cNvSpPr>
              <a:spLocks/>
            </p:cNvSpPr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>
              <a:spLocks/>
            </p:cNvSpPr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213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4621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文本框 16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9" name="文本框 168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194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11"/>
          <p:cNvSpPr txBox="1"/>
          <p:nvPr/>
        </p:nvSpPr>
        <p:spPr>
          <a:xfrm>
            <a:off x="6212611" y="2680453"/>
            <a:ext cx="3293678" cy="13018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1969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en-US" altLang="zh-CN" sz="28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ctr"/>
            <a:r>
              <a:rPr lang="zh-CN" altLang="en-US" sz="5060" dirty="0">
                <a:solidFill>
                  <a:srgbClr val="F0D04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3200" dirty="0">
                <a:solidFill>
                  <a:srgbClr val="53535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标题文字内容</a:t>
            </a:r>
            <a:endParaRPr lang="en-US" altLang="zh-CN" sz="5060" dirty="0">
              <a:solidFill>
                <a:srgbClr val="53535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6023153" y="2542488"/>
            <a:ext cx="0" cy="1997354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13"/>
          <p:cNvSpPr txBox="1"/>
          <p:nvPr/>
        </p:nvSpPr>
        <p:spPr>
          <a:xfrm>
            <a:off x="4260019" y="4193680"/>
            <a:ext cx="1269244" cy="3461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225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PART </a:t>
            </a:r>
            <a:r>
              <a:rPr lang="en-US" altLang="zh-CN" sz="22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225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052619" y="2505703"/>
            <a:ext cx="1476644" cy="1476644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29" name="TextBox 24"/>
          <p:cNvSpPr txBox="1"/>
          <p:nvPr/>
        </p:nvSpPr>
        <p:spPr>
          <a:xfrm>
            <a:off x="6462749" y="4065700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5"/>
          <p:cNvSpPr txBox="1"/>
          <p:nvPr/>
        </p:nvSpPr>
        <p:spPr>
          <a:xfrm>
            <a:off x="7942622" y="4065700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4234380" y="2737595"/>
            <a:ext cx="1269244" cy="10816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7029" b="1" dirty="0" smtClean="0">
                <a:solidFill>
                  <a:schemeClr val="accent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02</a:t>
            </a:r>
            <a:endParaRPr lang="zh-CN" altLang="en-US" sz="7029" b="1" dirty="0">
              <a:solidFill>
                <a:schemeClr val="accent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6462749" y="4355339"/>
            <a:ext cx="149682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03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5"/>
          <p:cNvSpPr txBox="1"/>
          <p:nvPr/>
        </p:nvSpPr>
        <p:spPr>
          <a:xfrm>
            <a:off x="7942622" y="4355339"/>
            <a:ext cx="1563668" cy="224306"/>
          </a:xfrm>
          <a:prstGeom prst="rect">
            <a:avLst/>
          </a:prstGeom>
          <a:noFill/>
        </p:spPr>
        <p:txBody>
          <a:bodyPr wrap="square" lIns="85010" tIns="42506" rIns="85010" bIns="42506" rtlCol="0">
            <a:spAutoFit/>
          </a:bodyPr>
          <a:lstStyle/>
          <a:p>
            <a:r>
              <a:rPr lang="en-US" altLang="zh-CN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04 </a:t>
            </a:r>
            <a:r>
              <a:rPr lang="zh-CN" altLang="en-US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zh-CN" altLang="en-US" sz="9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1588" y="3616325"/>
            <a:ext cx="12855576" cy="3615185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 flipH="1">
            <a:off x="4917581" y="5841531"/>
            <a:ext cx="7939583" cy="1390226"/>
          </a:xfrm>
          <a:custGeom>
            <a:avLst/>
            <a:gdLst>
              <a:gd name="connsiteX0" fmla="*/ 0 w 6907593"/>
              <a:gd name="connsiteY0" fmla="*/ 0 h 1776503"/>
              <a:gd name="connsiteX1" fmla="*/ 6907593 w 6907593"/>
              <a:gd name="connsiteY1" fmla="*/ 1776503 h 1776503"/>
              <a:gd name="connsiteX2" fmla="*/ 0 w 6907593"/>
              <a:gd name="connsiteY2" fmla="*/ 1776503 h 1776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907593" h="1776503">
                <a:moveTo>
                  <a:pt x="0" y="0"/>
                </a:moveTo>
                <a:lnTo>
                  <a:pt x="6907593" y="1776503"/>
                </a:lnTo>
                <a:lnTo>
                  <a:pt x="0" y="177650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48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9" grpId="0"/>
      <p:bldP spid="30" grpId="0"/>
      <p:bldP spid="31" grpId="0"/>
      <p:bldP spid="32" grpId="0"/>
      <p:bldP spid="33" grpId="0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3616325"/>
            <a:ext cx="12858044" cy="36163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2" name="组合 7"/>
          <p:cNvGrpSpPr>
            <a:grpSpLocks/>
          </p:cNvGrpSpPr>
          <p:nvPr/>
        </p:nvGrpSpPr>
        <p:grpSpPr bwMode="auto">
          <a:xfrm>
            <a:off x="7797527" y="1600101"/>
            <a:ext cx="3960092" cy="1703629"/>
            <a:chOff x="2989865" y="607026"/>
            <a:chExt cx="2814868" cy="1211710"/>
          </a:xfrm>
        </p:grpSpPr>
        <p:sp>
          <p:nvSpPr>
            <p:cNvPr id="33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4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3" name="组合 7"/>
          <p:cNvGrpSpPr>
            <a:grpSpLocks/>
          </p:cNvGrpSpPr>
          <p:nvPr/>
        </p:nvGrpSpPr>
        <p:grpSpPr bwMode="auto">
          <a:xfrm>
            <a:off x="907200" y="1600101"/>
            <a:ext cx="3960092" cy="1703629"/>
            <a:chOff x="2989865" y="607026"/>
            <a:chExt cx="2814868" cy="1211710"/>
          </a:xfrm>
        </p:grpSpPr>
        <p:sp>
          <p:nvSpPr>
            <p:cNvPr id="44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文本框 13"/>
            <p:cNvSpPr txBox="1">
              <a:spLocks noChangeArrowheads="1"/>
            </p:cNvSpPr>
            <p:nvPr/>
          </p:nvSpPr>
          <p:spPr bwMode="auto">
            <a:xfrm>
              <a:off x="2990709" y="607026"/>
              <a:ext cx="1152190" cy="2407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2989865" y="880115"/>
              <a:ext cx="2306067" cy="23500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547" dirty="0">
                  <a:solidFill>
                    <a:schemeClr val="bg1">
                      <a:lumMod val="65000"/>
                    </a:schemeClr>
                  </a:solidFill>
                  <a:latin typeface="+mj-lt"/>
                </a:rPr>
                <a:t>PLEASE ADD YOUR TITLE HERE</a:t>
              </a:r>
              <a:endParaRPr lang="zh-CN" altLang="en-US" sz="1547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3078717" y="1286573"/>
              <a:ext cx="28719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973" y="654957"/>
            <a:ext cx="2230630" cy="312819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400" dirty="0">
                <a:solidFill>
                  <a:srgbClr val="E7E6E6">
                    <a:lumMod val="25000"/>
                  </a:srgbClr>
                </a:solidFill>
                <a:cs typeface="+mn-ea"/>
                <a:sym typeface="+mn-lt"/>
              </a:rPr>
              <a:t>ADD RELATED TITLE WORDS</a:t>
            </a:r>
            <a:endParaRPr lang="zh-CN" altLang="en-US" sz="1400" dirty="0">
              <a:solidFill>
                <a:srgbClr val="E7E6E6">
                  <a:lumMod val="25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618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A8565EB-E62D-48EC-9443-40254D6F558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30.pptx"/>
</p:tagLst>
</file>

<file path=ppt/theme/theme1.xml><?xml version="1.0" encoding="utf-8"?>
<a:theme xmlns:a="http://schemas.openxmlformats.org/drawingml/2006/main" name="第一PPT，www.1ppt.com">
  <a:themeElements>
    <a:clrScheme name="自定义 6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3387"/>
      </a:accent1>
      <a:accent2>
        <a:srgbClr val="62B717"/>
      </a:accent2>
      <a:accent3>
        <a:srgbClr val="003387"/>
      </a:accent3>
      <a:accent4>
        <a:srgbClr val="62B717"/>
      </a:accent4>
      <a:accent5>
        <a:srgbClr val="003387"/>
      </a:accent5>
      <a:accent6>
        <a:srgbClr val="62B717"/>
      </a:accent6>
      <a:hlink>
        <a:srgbClr val="003387"/>
      </a:hlink>
      <a:folHlink>
        <a:srgbClr val="62B717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3451</Words>
  <Application>Microsoft Office PowerPoint</Application>
  <PresentationFormat>自定义</PresentationFormat>
  <Paragraphs>273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渤海银行</dc:title>
  <dc:creator/>
  <cp:keywords>www.1ppt.com</cp:keywords>
  <cp:lastModifiedBy/>
  <cp:revision>1</cp:revision>
  <dcterms:created xsi:type="dcterms:W3CDTF">2016-10-17T14:00:15Z</dcterms:created>
  <dcterms:modified xsi:type="dcterms:W3CDTF">2018-11-08T08:12:50Z</dcterms:modified>
</cp:coreProperties>
</file>