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6"/>
  </p:notesMasterIdLst>
  <p:sldIdLst>
    <p:sldId id="294" r:id="rId3"/>
    <p:sldId id="283" r:id="rId4"/>
    <p:sldId id="328" r:id="rId5"/>
    <p:sldId id="329" r:id="rId6"/>
    <p:sldId id="314" r:id="rId7"/>
    <p:sldId id="313" r:id="rId8"/>
    <p:sldId id="330" r:id="rId9"/>
    <p:sldId id="316" r:id="rId10"/>
    <p:sldId id="315" r:id="rId11"/>
    <p:sldId id="331" r:id="rId12"/>
    <p:sldId id="317" r:id="rId13"/>
    <p:sldId id="277" r:id="rId14"/>
    <p:sldId id="318" r:id="rId15"/>
    <p:sldId id="332" r:id="rId16"/>
    <p:sldId id="320" r:id="rId17"/>
    <p:sldId id="319" r:id="rId18"/>
    <p:sldId id="333" r:id="rId19"/>
    <p:sldId id="293" r:id="rId20"/>
    <p:sldId id="323" r:id="rId21"/>
    <p:sldId id="321" r:id="rId22"/>
    <p:sldId id="326" r:id="rId23"/>
    <p:sldId id="325" r:id="rId24"/>
    <p:sldId id="334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F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9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-78" y="-1404"/>
      </p:cViewPr>
      <p:guideLst>
        <p:guide orient="horz" pos="2137"/>
        <p:guide orient="horz" pos="3861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F536F-E988-4E5E-A866-FFDAE833A3F3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853E9-2AF2-40A1-8CB5-22A2DB2C00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588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587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413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370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03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255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3354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8704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798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839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6658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341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7854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0758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5586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149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085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129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37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519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89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226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148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4648BC7-B6A8-4B44-BF3E-82CDAB6DB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56F321E-B0E5-40D4-897D-9A3F34FF7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904DEBE-0744-490B-A693-3DF11EF53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01FE5-7473-4E1A-8818-ACD8AF63ABD0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977B081-DBA0-489B-9C1B-F1C7111A2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70EC5A2-6FDF-4125-AF75-AF50D2DA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46DBFD-8A43-490A-8B86-7E4C38E4D7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72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413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323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352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7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177746F-DBC2-482B-B072-3451A7C5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01FE5-7473-4E1A-8818-ACD8AF63ABD0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7B84A62-5837-47AD-8A7D-67FFE487B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9C35C91A-E407-432A-8655-B6F3EAD3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46DBFD-8A43-490A-8B86-7E4C38E4D7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21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8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34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20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04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407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28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545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CBAC302-75D2-49AD-BD88-CAA7E6D4F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C88A15E3-8DBD-4253-B565-E3634B1D315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48000"/>
            <a:ext cx="12192000" cy="3810000"/>
          </a:xfrm>
          <a:prstGeom prst="rect">
            <a:avLst/>
          </a:prstGeom>
        </p:spPr>
      </p:pic>
      <p:pic>
        <p:nvPicPr>
          <p:cNvPr id="6" name="图片 5" descr="图片包含 地面, 户外&#10;&#10;已生成高可信度的说明">
            <a:extLst>
              <a:ext uri="{FF2B5EF4-FFF2-40B4-BE49-F238E27FC236}">
                <a16:creationId xmlns="" xmlns:a16="http://schemas.microsoft.com/office/drawing/2014/main" id="{D47E015E-3D65-41C2-9B52-9FB52F2277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1F90095-4B9A-4E92-8067-38CE941D09B4}"/>
              </a:ext>
            </a:extLst>
          </p:cNvPr>
          <p:cNvSpPr/>
          <p:nvPr userDrawn="1"/>
        </p:nvSpPr>
        <p:spPr>
          <a:xfrm>
            <a:off x="0" y="380891"/>
            <a:ext cx="898358" cy="8188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13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981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5%9B%BD%E4%BD%9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aike.baidu.com/item/%E6%94%BF%E4%BD%93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9%98%85%E5%85%B5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hyperlink" Target="https://baike.baidu.com/item/%E5%9B%BD%E5%BA%86%E8%8A%82" TargetMode="External"/><Relationship Id="rId4" Type="http://schemas.openxmlformats.org/officeDocument/2006/relationships/hyperlink" Target="https://baike.baidu.com/item/%E9%82%93%E5%B0%8F%E5%B9%B3/11618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4%B8%AD%E5%8D%8E%E4%BA%BA%E6%B0%91%E5%85%B1%E5%92%8C%E5%9B%BD%E5%9B%BD%E5%BA%86%E6%97%A5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5%9B%BD%E5%AE%B6%E5%85%83%E9%A6%96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s://baike.baidu.com/item/%E6%94%BF%E5%BA%9C%E9%A6%96%E8%84%9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6" Type="http://schemas.openxmlformats.org/officeDocument/2006/relationships/image" Target="../media/image8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5.png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baike.baidu.com/item/%E4%B8%AD%E5%A4%AE%E4%BA%BA%E6%B0%91%E6%94%BF%E5%BA%9C%E5%A7%94%E5%91%98%E4%BC%9A" TargetMode="External"/><Relationship Id="rId7" Type="http://schemas.openxmlformats.org/officeDocument/2006/relationships/hyperlink" Target="https://baike.baidu.com/item/%E5%8C%97%E4%BA%AC/12898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aike.baidu.com/item/%E5%9B%BD%E5%BA%86%E6%97%A5" TargetMode="External"/><Relationship Id="rId5" Type="http://schemas.openxmlformats.org/officeDocument/2006/relationships/hyperlink" Target="https://baike.baidu.com/item/%E4%B8%AD%E5%8D%8E%E4%BA%BA%E6%B0%91%E5%85%B1%E5%92%8C%E5%9B%BD" TargetMode="External"/><Relationship Id="rId4" Type="http://schemas.openxmlformats.org/officeDocument/2006/relationships/hyperlink" Target="https://baike.baidu.com/item/%E5%85%B3%E4%BA%8E%E4%B8%AD%E5%8D%8E%E4%BA%BA%E6%B0%91%E5%85%B1%E5%92%8C%E5%9B%BD%E5%9B%BD%E5%BA%86%E6%97%A5%E7%9A%84%E5%86%B3%E8%AE%A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baike.baidu.com/item/%E5%A4%AA%E5%AD%90%E6%B8%AF" TargetMode="External"/><Relationship Id="rId13" Type="http://schemas.openxmlformats.org/officeDocument/2006/relationships/hyperlink" Target="https://baike.baidu.com/item/%E5%B0%BC%E6%B3%8A%E5%B0%94" TargetMode="External"/><Relationship Id="rId18" Type="http://schemas.openxmlformats.org/officeDocument/2006/relationships/hyperlink" Target="https://baike.baidu.com/item/%E6%AF%94%E5%88%A9%E6%97%B6" TargetMode="External"/><Relationship Id="rId3" Type="http://schemas.openxmlformats.org/officeDocument/2006/relationships/image" Target="../media/image11.png"/><Relationship Id="rId21" Type="http://schemas.openxmlformats.org/officeDocument/2006/relationships/hyperlink" Target="https://baike.baidu.com/item/%E5%AE%AA%E6%B3%95%E6%97%A5" TargetMode="External"/><Relationship Id="rId7" Type="http://schemas.openxmlformats.org/officeDocument/2006/relationships/hyperlink" Target="https://baike.baidu.com/item/%E6%8B%BF%E7%A0%B4%E4%BB%91" TargetMode="External"/><Relationship Id="rId12" Type="http://schemas.openxmlformats.org/officeDocument/2006/relationships/hyperlink" Target="https://baike.baidu.com/item/%E7%8B%AC%E7%AB%8B%E5%AE%A3%E8%A8%80" TargetMode="External"/><Relationship Id="rId17" Type="http://schemas.openxmlformats.org/officeDocument/2006/relationships/hyperlink" Target="https://baike.baidu.com/item/%E4%B8%B9%E9%BA%A6" TargetMode="External"/><Relationship Id="rId2" Type="http://schemas.openxmlformats.org/officeDocument/2006/relationships/notesSlide" Target="../notesSlides/notesSlide8.xml"/><Relationship Id="rId16" Type="http://schemas.openxmlformats.org/officeDocument/2006/relationships/hyperlink" Target="https://baike.baidu.com/item/%E8%8D%B7%E5%85%B0" TargetMode="External"/><Relationship Id="rId20" Type="http://schemas.openxmlformats.org/officeDocument/2006/relationships/hyperlink" Target="https://baike.baidu.com/item/%E7%8B%AC%E7%AB%8B%E6%97%A5/188620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aike.baidu.com/item/%E6%B5%B7%E5%9C%B0" TargetMode="External"/><Relationship Id="rId11" Type="http://schemas.openxmlformats.org/officeDocument/2006/relationships/hyperlink" Target="https://baike.baidu.com/item/%E5%B7%B4%E5%A3%AB%E5%BA%95%E7%8B%B1" TargetMode="External"/><Relationship Id="rId5" Type="http://schemas.openxmlformats.org/officeDocument/2006/relationships/hyperlink" Target="https://baike.baidu.com/item/%E7%8B%AC%E7%AB%8B%E6%97%A5" TargetMode="External"/><Relationship Id="rId15" Type="http://schemas.openxmlformats.org/officeDocument/2006/relationships/hyperlink" Target="https://baike.baidu.com/item/%E7%91%9E%E5%85%B8" TargetMode="External"/><Relationship Id="rId10" Type="http://schemas.openxmlformats.org/officeDocument/2006/relationships/hyperlink" Target="https://baike.baidu.com/item/%E5%B7%B4%E9%BB%8E/858" TargetMode="External"/><Relationship Id="rId19" Type="http://schemas.openxmlformats.org/officeDocument/2006/relationships/hyperlink" Target="https://baike.baidu.com/item/%E5%9B%BD%E5%BA%86%E6%97%A5" TargetMode="External"/><Relationship Id="rId4" Type="http://schemas.openxmlformats.org/officeDocument/2006/relationships/hyperlink" Target="https://baike.baidu.com/item/%E6%9F%AC%E5%9F%94%E5%AF%A8" TargetMode="External"/><Relationship Id="rId9" Type="http://schemas.openxmlformats.org/officeDocument/2006/relationships/hyperlink" Target="https://baike.baidu.com/item/%E5%8A%A0%E7%BA%B3" TargetMode="External"/><Relationship Id="rId14" Type="http://schemas.openxmlformats.org/officeDocument/2006/relationships/hyperlink" Target="https://baike.baidu.com/item/%E6%B3%B0%E5%9B%B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7%9A%87%E5%B8%9D/886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2A0379D-1860-4F6F-AD35-20EBB56867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6044"/>
            <a:ext cx="12192000" cy="6005911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49A11C23-680A-41BF-A87E-721EDDB305A9}"/>
              </a:ext>
            </a:extLst>
          </p:cNvPr>
          <p:cNvSpPr txBox="1"/>
          <p:nvPr/>
        </p:nvSpPr>
        <p:spPr>
          <a:xfrm>
            <a:off x="2639528" y="2635879"/>
            <a:ext cx="12410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欢</a:t>
            </a:r>
          </a:p>
        </p:txBody>
      </p:sp>
      <p:pic>
        <p:nvPicPr>
          <p:cNvPr id="5" name="图片 4" descr="图片包含 雨伞&#10;&#10;已生成极高可信度的说明">
            <a:extLst>
              <a:ext uri="{FF2B5EF4-FFF2-40B4-BE49-F238E27FC236}">
                <a16:creationId xmlns="" xmlns:a16="http://schemas.microsoft.com/office/drawing/2014/main" id="{6D11D319-3E52-42D3-9A1A-7596C80797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371812" cy="4076700"/>
          </a:xfrm>
          <a:prstGeom prst="rect">
            <a:avLst/>
          </a:prstGeom>
        </p:spPr>
      </p:pic>
      <p:pic>
        <p:nvPicPr>
          <p:cNvPr id="19" name="图片 18" descr="图片包含 雨伞&#10;&#10;已生成极高可信度的说明">
            <a:extLst>
              <a:ext uri="{FF2B5EF4-FFF2-40B4-BE49-F238E27FC236}">
                <a16:creationId xmlns="" xmlns:a16="http://schemas.microsoft.com/office/drawing/2014/main" id="{9C1B2528-3C2A-454D-BE3B-BD1E60E8D5B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9488" y="2489200"/>
            <a:ext cx="6132512" cy="4368800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BF5249CF-5FA6-4537-9417-667A2BC6F206}"/>
              </a:ext>
            </a:extLst>
          </p:cNvPr>
          <p:cNvSpPr txBox="1"/>
          <p:nvPr/>
        </p:nvSpPr>
        <p:spPr>
          <a:xfrm>
            <a:off x="4502742" y="2635879"/>
            <a:ext cx="12410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乐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A839BBC-A8F0-4CB9-842E-632B02313668}"/>
              </a:ext>
            </a:extLst>
          </p:cNvPr>
          <p:cNvSpPr txBox="1"/>
          <p:nvPr/>
        </p:nvSpPr>
        <p:spPr>
          <a:xfrm>
            <a:off x="6365956" y="2635879"/>
            <a:ext cx="12410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国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594B547D-6346-46E9-A60A-07E39C58B3D3}"/>
              </a:ext>
            </a:extLst>
          </p:cNvPr>
          <p:cNvSpPr txBox="1"/>
          <p:nvPr/>
        </p:nvSpPr>
        <p:spPr>
          <a:xfrm>
            <a:off x="8229170" y="2634340"/>
            <a:ext cx="12410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庆</a:t>
            </a:r>
          </a:p>
        </p:txBody>
      </p:sp>
      <p:pic>
        <p:nvPicPr>
          <p:cNvPr id="3" name="图片 2" descr="图片包含 气泡, 物体, 呼拉圈&#10;&#10;已生成极高可信度的说明">
            <a:extLst>
              <a:ext uri="{FF2B5EF4-FFF2-40B4-BE49-F238E27FC236}">
                <a16:creationId xmlns="" xmlns:a16="http://schemas.microsoft.com/office/drawing/2014/main" id="{20201322-0D69-4953-88D9-0292AF6E0B1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991" y="984650"/>
            <a:ext cx="5336002" cy="4888700"/>
          </a:xfrm>
          <a:prstGeom prst="rect">
            <a:avLst/>
          </a:prstGeom>
        </p:spPr>
      </p:pic>
      <p:sp useBgFill="1">
        <p:nvSpPr>
          <p:cNvPr id="2" name="文本框 1">
            <a:extLst>
              <a:ext uri="{FF2B5EF4-FFF2-40B4-BE49-F238E27FC236}">
                <a16:creationId xmlns="" xmlns:a16="http://schemas.microsoft.com/office/drawing/2014/main" id="{1F0F2C3F-25A5-44F0-ACF9-1BBA6B30C240}"/>
              </a:ext>
            </a:extLst>
          </p:cNvPr>
          <p:cNvSpPr txBox="1"/>
          <p:nvPr/>
        </p:nvSpPr>
        <p:spPr>
          <a:xfrm>
            <a:off x="3297855" y="4792662"/>
            <a:ext cx="5556738" cy="4616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喜迎中华人民共和国第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六十九个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国庆节</a:t>
            </a:r>
          </a:p>
        </p:txBody>
      </p:sp>
    </p:spTree>
    <p:extLst>
      <p:ext uri="{BB962C8B-B14F-4D97-AF65-F5344CB8AC3E}">
        <p14:creationId xmlns:p14="http://schemas.microsoft.com/office/powerpoint/2010/main" val="410794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2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A6F34C1-574E-424E-AC9A-F95355D60A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26044"/>
            <a:ext cx="12192000" cy="6005911"/>
          </a:xfrm>
          <a:prstGeom prst="rect">
            <a:avLst/>
          </a:prstGeom>
        </p:spPr>
      </p:pic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叁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54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国庆节的意义</a:t>
            </a:r>
          </a:p>
        </p:txBody>
      </p:sp>
    </p:spTree>
    <p:extLst>
      <p:ext uri="{BB962C8B-B14F-4D97-AF65-F5344CB8AC3E}">
        <p14:creationId xmlns:p14="http://schemas.microsoft.com/office/powerpoint/2010/main" val="30681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B8FC7FD5-86D6-4C41-AAEA-A075AB97A2DB}"/>
              </a:ext>
            </a:extLst>
          </p:cNvPr>
          <p:cNvSpPr/>
          <p:nvPr/>
        </p:nvSpPr>
        <p:spPr>
          <a:xfrm>
            <a:off x="1073165" y="4164296"/>
            <a:ext cx="9969070" cy="1210812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C82955E-C8F1-43A1-97B9-DE16EECACACD}"/>
              </a:ext>
            </a:extLst>
          </p:cNvPr>
          <p:cNvSpPr/>
          <p:nvPr/>
        </p:nvSpPr>
        <p:spPr>
          <a:xfrm>
            <a:off x="1288723" y="4330126"/>
            <a:ext cx="9753512" cy="879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arial" panose="020B0604020202020204" pitchFamily="34" charset="0"/>
              </a:rPr>
              <a:t>国庆这种特殊纪念方式一旦成为新的、全民性的节日形式，便承载了反映这个国家、民族的凝聚力的功能。同时国庆日上的大规模庆典活动，也是政府动员与号召力的具体体现。</a:t>
            </a:r>
          </a:p>
        </p:txBody>
      </p:sp>
      <p:sp>
        <p:nvSpPr>
          <p:cNvPr id="17" name="圆角矩形 6">
            <a:extLst>
              <a:ext uri="{FF2B5EF4-FFF2-40B4-BE49-F238E27FC236}">
                <a16:creationId xmlns="" xmlns:a16="http://schemas.microsoft.com/office/drawing/2014/main" id="{15D4C557-BB62-4CED-B488-35D28BEC0C9B}"/>
              </a:ext>
            </a:extLst>
          </p:cNvPr>
          <p:cNvSpPr/>
          <p:nvPr/>
        </p:nvSpPr>
        <p:spPr>
          <a:xfrm>
            <a:off x="1793989" y="2453431"/>
            <a:ext cx="2595419" cy="722997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国家凝聚力</a:t>
            </a:r>
          </a:p>
        </p:txBody>
      </p:sp>
      <p:sp>
        <p:nvSpPr>
          <p:cNvPr id="19" name="圆角矩形 6">
            <a:extLst>
              <a:ext uri="{FF2B5EF4-FFF2-40B4-BE49-F238E27FC236}">
                <a16:creationId xmlns="" xmlns:a16="http://schemas.microsoft.com/office/drawing/2014/main" id="{2ADF9DFB-9C25-46A0-8095-BC67E7E3366B}"/>
              </a:ext>
            </a:extLst>
          </p:cNvPr>
          <p:cNvSpPr/>
          <p:nvPr/>
        </p:nvSpPr>
        <p:spPr>
          <a:xfrm>
            <a:off x="4761778" y="2453430"/>
            <a:ext cx="2595419" cy="722997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民族凝聚力</a:t>
            </a:r>
          </a:p>
        </p:txBody>
      </p:sp>
      <p:sp>
        <p:nvSpPr>
          <p:cNvPr id="20" name="圆角矩形 6">
            <a:extLst>
              <a:ext uri="{FF2B5EF4-FFF2-40B4-BE49-F238E27FC236}">
                <a16:creationId xmlns="" xmlns:a16="http://schemas.microsoft.com/office/drawing/2014/main" id="{23B75222-4482-4A63-AEAB-E9080B4DAD9B}"/>
              </a:ext>
            </a:extLst>
          </p:cNvPr>
          <p:cNvSpPr/>
          <p:nvPr/>
        </p:nvSpPr>
        <p:spPr>
          <a:xfrm>
            <a:off x="7938114" y="2453429"/>
            <a:ext cx="2595419" cy="722997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政府号召力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61FC49E-376D-4F0F-88FA-D8D43BA8BC69}"/>
              </a:ext>
            </a:extLst>
          </p:cNvPr>
          <p:cNvSpPr txBox="1"/>
          <p:nvPr/>
        </p:nvSpPr>
        <p:spPr>
          <a:xfrm>
            <a:off x="955508" y="381489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国庆的功能体现</a:t>
            </a:r>
          </a:p>
        </p:txBody>
      </p:sp>
    </p:spTree>
    <p:extLst>
      <p:ext uri="{BB962C8B-B14F-4D97-AF65-F5344CB8AC3E}">
        <p14:creationId xmlns:p14="http://schemas.microsoft.com/office/powerpoint/2010/main" val="429389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C0C0CEB-6F49-4702-9F65-E7ED1DC01337}"/>
              </a:ext>
            </a:extLst>
          </p:cNvPr>
          <p:cNvSpPr/>
          <p:nvPr/>
        </p:nvSpPr>
        <p:spPr>
          <a:xfrm>
            <a:off x="5126552" y="2758942"/>
            <a:ext cx="6096000" cy="2227132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CCD7C2E3-C5A2-4F39-A01C-27A082A14286}"/>
              </a:ext>
            </a:extLst>
          </p:cNvPr>
          <p:cNvSpPr/>
          <p:nvPr/>
        </p:nvSpPr>
        <p:spPr>
          <a:xfrm>
            <a:off x="3359698" y="1759539"/>
            <a:ext cx="1423024" cy="1423022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425FE505-DD79-4E5C-B2CF-ACC271EF2EB7}"/>
              </a:ext>
            </a:extLst>
          </p:cNvPr>
          <p:cNvSpPr/>
          <p:nvPr/>
        </p:nvSpPr>
        <p:spPr>
          <a:xfrm>
            <a:off x="3359698" y="4562454"/>
            <a:ext cx="1423024" cy="1423022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政体</a:t>
            </a:r>
          </a:p>
        </p:txBody>
      </p:sp>
      <p:sp>
        <p:nvSpPr>
          <p:cNvPr id="6" name="右大括号 5">
            <a:extLst>
              <a:ext uri="{FF2B5EF4-FFF2-40B4-BE49-F238E27FC236}">
                <a16:creationId xmlns="" xmlns:a16="http://schemas.microsoft.com/office/drawing/2014/main" id="{79A4B984-55FC-4DEF-91B4-CF1C3104444A}"/>
              </a:ext>
            </a:extLst>
          </p:cNvPr>
          <p:cNvSpPr/>
          <p:nvPr/>
        </p:nvSpPr>
        <p:spPr>
          <a:xfrm flipH="1">
            <a:off x="2076187" y="2471050"/>
            <a:ext cx="1036144" cy="2802915"/>
          </a:xfrm>
          <a:prstGeom prst="rightBrac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07431BE-2D28-4556-BB76-77D936CCECA2}"/>
              </a:ext>
            </a:extLst>
          </p:cNvPr>
          <p:cNvSpPr txBox="1"/>
          <p:nvPr/>
        </p:nvSpPr>
        <p:spPr>
          <a:xfrm>
            <a:off x="612051" y="3549343"/>
            <a:ext cx="1200727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反映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C82955E-C8F1-43A1-97B9-DE16EECACACD}"/>
              </a:ext>
            </a:extLst>
          </p:cNvPr>
          <p:cNvSpPr/>
          <p:nvPr/>
        </p:nvSpPr>
        <p:spPr>
          <a:xfrm>
            <a:off x="5454316" y="2903012"/>
            <a:ext cx="57682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国庆纪念日是近代民族国家的一种特征，是伴随着近代民族国家的出现而出现的，并且变得尤为重要。它成为一个独立国家的标志，反映这个国家的</a:t>
            </a:r>
            <a:r>
              <a:rPr lang="zh-CN" altLang="en-US" sz="2000" dirty="0">
                <a:latin typeface="arial" panose="020B0604020202020204" pitchFamily="34" charset="0"/>
                <a:hlinkClick r:id="rId3"/>
              </a:rPr>
              <a:t>国体</a:t>
            </a:r>
            <a:r>
              <a:rPr lang="zh-CN" altLang="en-US" sz="2000" dirty="0">
                <a:latin typeface="arial" panose="020B0604020202020204" pitchFamily="34" charset="0"/>
              </a:rPr>
              <a:t>和</a:t>
            </a:r>
            <a:r>
              <a:rPr lang="zh-CN" altLang="en-US" sz="2000" dirty="0">
                <a:latin typeface="arial" panose="020B0604020202020204" pitchFamily="34" charset="0"/>
                <a:hlinkClick r:id="rId4"/>
              </a:rPr>
              <a:t>政体</a:t>
            </a:r>
            <a:r>
              <a:rPr lang="zh-CN" altLang="en-US" sz="2000" dirty="0">
                <a:latin typeface="arial" panose="020B0604020202020204" pitchFamily="34" charset="0"/>
              </a:rPr>
              <a:t>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6C97C0F-E6C4-4B13-92A1-4A2F53F3528F}"/>
              </a:ext>
            </a:extLst>
          </p:cNvPr>
          <p:cNvSpPr txBox="1"/>
          <p:nvPr/>
        </p:nvSpPr>
        <p:spPr>
          <a:xfrm>
            <a:off x="955508" y="381489"/>
            <a:ext cx="738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国庆纪念日是一种特征</a:t>
            </a:r>
          </a:p>
        </p:txBody>
      </p:sp>
    </p:spTree>
    <p:extLst>
      <p:ext uri="{BB962C8B-B14F-4D97-AF65-F5344CB8AC3E}">
        <p14:creationId xmlns:p14="http://schemas.microsoft.com/office/powerpoint/2010/main" val="181127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1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1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6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13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6">
            <a:extLst>
              <a:ext uri="{FF2B5EF4-FFF2-40B4-BE49-F238E27FC236}">
                <a16:creationId xmlns="" xmlns:a16="http://schemas.microsoft.com/office/drawing/2014/main" id="{3E9716B2-5998-4685-A205-1D646FB68E76}"/>
              </a:ext>
            </a:extLst>
          </p:cNvPr>
          <p:cNvSpPr/>
          <p:nvPr/>
        </p:nvSpPr>
        <p:spPr>
          <a:xfrm>
            <a:off x="1043743" y="2404400"/>
            <a:ext cx="3977389" cy="971226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显示力量</a:t>
            </a:r>
          </a:p>
        </p:txBody>
      </p:sp>
      <p:sp>
        <p:nvSpPr>
          <p:cNvPr id="5" name="圆角矩形 35">
            <a:extLst>
              <a:ext uri="{FF2B5EF4-FFF2-40B4-BE49-F238E27FC236}">
                <a16:creationId xmlns="" xmlns:a16="http://schemas.microsoft.com/office/drawing/2014/main" id="{BE99D7BC-7D83-4773-B24F-061DA0BD2585}"/>
              </a:ext>
            </a:extLst>
          </p:cNvPr>
          <p:cNvSpPr/>
          <p:nvPr/>
        </p:nvSpPr>
        <p:spPr>
          <a:xfrm>
            <a:off x="1043743" y="4243955"/>
            <a:ext cx="3977389" cy="971226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体现凝聚力</a:t>
            </a:r>
          </a:p>
        </p:txBody>
      </p:sp>
      <p:sp>
        <p:nvSpPr>
          <p:cNvPr id="7" name="右箭头 36">
            <a:extLst>
              <a:ext uri="{FF2B5EF4-FFF2-40B4-BE49-F238E27FC236}">
                <a16:creationId xmlns="" xmlns:a16="http://schemas.microsoft.com/office/drawing/2014/main" id="{FA85CC8A-222D-43C9-9C81-77AA8A1FAC56}"/>
              </a:ext>
            </a:extLst>
          </p:cNvPr>
          <p:cNvSpPr/>
          <p:nvPr/>
        </p:nvSpPr>
        <p:spPr>
          <a:xfrm>
            <a:off x="5408026" y="3503963"/>
            <a:ext cx="1273895" cy="55312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latin typeface="方正正大黑简体" panose="02010600010101010101" pitchFamily="2" charset="-122"/>
              <a:ea typeface="方正正大黑简体" panose="02010600010101010101" pitchFamily="2" charset="-122"/>
            </a:endParaRPr>
          </a:p>
        </p:txBody>
      </p:sp>
      <p:sp>
        <p:nvSpPr>
          <p:cNvPr id="9" name="圆角矩形 37">
            <a:extLst>
              <a:ext uri="{FF2B5EF4-FFF2-40B4-BE49-F238E27FC236}">
                <a16:creationId xmlns="" xmlns:a16="http://schemas.microsoft.com/office/drawing/2014/main" id="{D426D408-BD90-4794-BEA9-E8F9FA53B41A}"/>
              </a:ext>
            </a:extLst>
          </p:cNvPr>
          <p:cNvSpPr/>
          <p:nvPr/>
        </p:nvSpPr>
        <p:spPr>
          <a:xfrm>
            <a:off x="6895266" y="2404400"/>
            <a:ext cx="3977389" cy="971226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增强国民信心</a:t>
            </a:r>
          </a:p>
        </p:txBody>
      </p:sp>
      <p:sp>
        <p:nvSpPr>
          <p:cNvPr id="10" name="圆角矩形 38">
            <a:extLst>
              <a:ext uri="{FF2B5EF4-FFF2-40B4-BE49-F238E27FC236}">
                <a16:creationId xmlns="" xmlns:a16="http://schemas.microsoft.com/office/drawing/2014/main" id="{F2D1187F-C3CA-4CC8-AE3E-3EC11D6FC801}"/>
              </a:ext>
            </a:extLst>
          </p:cNvPr>
          <p:cNvSpPr/>
          <p:nvPr/>
        </p:nvSpPr>
        <p:spPr>
          <a:xfrm>
            <a:off x="6895266" y="4243955"/>
            <a:ext cx="3977389" cy="971226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发挥号召力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5B88196-6AC9-4E13-A386-40A59C1C9BD1}"/>
              </a:ext>
            </a:extLst>
          </p:cNvPr>
          <p:cNvSpPr txBox="1"/>
          <p:nvPr/>
        </p:nvSpPr>
        <p:spPr>
          <a:xfrm>
            <a:off x="955508" y="381489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国庆的基本特征</a:t>
            </a:r>
          </a:p>
        </p:txBody>
      </p:sp>
    </p:spTree>
    <p:extLst>
      <p:ext uri="{BB962C8B-B14F-4D97-AF65-F5344CB8AC3E}">
        <p14:creationId xmlns:p14="http://schemas.microsoft.com/office/powerpoint/2010/main" val="203848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A6F34C1-574E-424E-AC9A-F95355D60A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26044"/>
            <a:ext cx="12192000" cy="6005911"/>
          </a:xfrm>
          <a:prstGeom prst="rect">
            <a:avLst/>
          </a:prstGeom>
        </p:spPr>
      </p:pic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肆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54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国庆节节日活动</a:t>
            </a:r>
          </a:p>
        </p:txBody>
      </p:sp>
    </p:spTree>
    <p:extLst>
      <p:ext uri="{BB962C8B-B14F-4D97-AF65-F5344CB8AC3E}">
        <p14:creationId xmlns:p14="http://schemas.microsoft.com/office/powerpoint/2010/main" val="282481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A9E415D-1602-47D9-9BE8-BAA1CDE31388}"/>
              </a:ext>
            </a:extLst>
          </p:cNvPr>
          <p:cNvSpPr/>
          <p:nvPr/>
        </p:nvSpPr>
        <p:spPr>
          <a:xfrm>
            <a:off x="0" y="1792955"/>
            <a:ext cx="6208295" cy="4545452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DE18138-2849-4F70-935F-93BFBEB28DE5}"/>
              </a:ext>
            </a:extLst>
          </p:cNvPr>
          <p:cNvSpPr/>
          <p:nvPr/>
        </p:nvSpPr>
        <p:spPr>
          <a:xfrm>
            <a:off x="0" y="1814092"/>
            <a:ext cx="620829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每逢五、十周年会有不同规模的庆典和阅兵，历史上影响较大且最具代表意义的是开国大典、建国</a:t>
            </a:r>
            <a:r>
              <a:rPr lang="en-US" altLang="zh-CN" dirty="0">
                <a:latin typeface="arial" panose="020B0604020202020204" pitchFamily="34" charset="0"/>
              </a:rPr>
              <a:t>5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周年和</a:t>
            </a:r>
            <a:r>
              <a:rPr lang="en-US" altLang="zh-CN" dirty="0">
                <a:latin typeface="arial" panose="020B0604020202020204" pitchFamily="34" charset="0"/>
              </a:rPr>
              <a:t>50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60</a:t>
            </a:r>
            <a:r>
              <a:rPr lang="zh-CN" altLang="en-US" dirty="0">
                <a:latin typeface="arial" panose="020B0604020202020204" pitchFamily="34" charset="0"/>
              </a:rPr>
              <a:t>周年的六次大阅兵。</a:t>
            </a:r>
          </a:p>
          <a:p>
            <a:r>
              <a:rPr lang="zh-CN" altLang="en-US" dirty="0">
                <a:latin typeface="arial" panose="020B0604020202020204" pitchFamily="34" charset="0"/>
              </a:rPr>
              <a:t>从</a:t>
            </a:r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年开国大典至今，共举行了十四次国庆阅兵。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年至</a:t>
            </a:r>
            <a:r>
              <a:rPr lang="en-US" altLang="zh-CN" dirty="0">
                <a:latin typeface="arial" panose="020B0604020202020204" pitchFamily="34" charset="0"/>
              </a:rPr>
              <a:t>1959</a:t>
            </a:r>
            <a:r>
              <a:rPr lang="zh-CN" altLang="en-US" dirty="0">
                <a:latin typeface="arial" panose="020B0604020202020204" pitchFamily="34" charset="0"/>
              </a:rPr>
              <a:t>年十年，共举行了</a:t>
            </a:r>
            <a:r>
              <a:rPr lang="en-US" altLang="zh-CN" dirty="0">
                <a:latin typeface="arial" panose="020B0604020202020204" pitchFamily="34" charset="0"/>
              </a:rPr>
              <a:t>11</a:t>
            </a:r>
            <a:r>
              <a:rPr lang="zh-CN" altLang="en-US" dirty="0">
                <a:latin typeface="arial" panose="020B0604020202020204" pitchFamily="34" charset="0"/>
              </a:rPr>
              <a:t>次国庆阅兵。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1960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9</a:t>
            </a:r>
            <a:r>
              <a:rPr lang="zh-CN" altLang="en-US" dirty="0">
                <a:latin typeface="arial" panose="020B0604020202020204" pitchFamily="34" charset="0"/>
              </a:rPr>
              <a:t>月，中共中央、国务院实行“厉行节约、勤俭建国”的方针，改革国庆典礼制度，实行“五年一小庆、十年一大庆，逢大庆举行阅兵”。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1964</a:t>
            </a:r>
            <a:r>
              <a:rPr lang="zh-CN" altLang="en-US" dirty="0">
                <a:latin typeface="arial" panose="020B0604020202020204" pitchFamily="34" charset="0"/>
              </a:rPr>
              <a:t>年国防部颁布的军队列条令中，第一次列出阅兵条款。随后，由于“文化大革命”及其他原因，连续</a:t>
            </a:r>
            <a:r>
              <a:rPr lang="en-US" altLang="zh-CN" dirty="0">
                <a:latin typeface="arial" panose="020B0604020202020204" pitchFamily="34" charset="0"/>
              </a:rPr>
              <a:t>24</a:t>
            </a:r>
            <a:r>
              <a:rPr lang="zh-CN" altLang="en-US" dirty="0">
                <a:latin typeface="arial" panose="020B0604020202020204" pitchFamily="34" charset="0"/>
              </a:rPr>
              <a:t>年没有举行国庆</a:t>
            </a:r>
            <a:r>
              <a:rPr lang="zh-CN" altLang="en-US" dirty="0">
                <a:latin typeface="arial" panose="020B0604020202020204" pitchFamily="34" charset="0"/>
                <a:hlinkClick r:id="rId3"/>
              </a:rPr>
              <a:t>阅兵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1984</a:t>
            </a:r>
            <a:r>
              <a:rPr lang="zh-CN" altLang="en-US" dirty="0">
                <a:latin typeface="arial" panose="020B0604020202020204" pitchFamily="34" charset="0"/>
              </a:rPr>
              <a:t>年，根据</a:t>
            </a:r>
            <a:r>
              <a:rPr lang="zh-CN" altLang="en-US" dirty="0">
                <a:latin typeface="arial" panose="020B0604020202020204" pitchFamily="34" charset="0"/>
                <a:hlinkClick r:id="rId4"/>
              </a:rPr>
              <a:t>邓小平</a:t>
            </a:r>
            <a:r>
              <a:rPr lang="zh-CN" altLang="en-US" dirty="0">
                <a:latin typeface="arial" panose="020B0604020202020204" pitchFamily="34" charset="0"/>
              </a:rPr>
              <a:t>的提议，中共中央决定恢复阅兵，并于</a:t>
            </a:r>
            <a:r>
              <a:rPr lang="en-US" altLang="zh-CN" dirty="0">
                <a:latin typeface="arial" panose="020B0604020202020204" pitchFamily="34" charset="0"/>
              </a:rPr>
              <a:t>1984</a:t>
            </a:r>
            <a:r>
              <a:rPr lang="zh-CN" altLang="en-US" dirty="0">
                <a:latin typeface="arial" panose="020B0604020202020204" pitchFamily="34" charset="0"/>
              </a:rPr>
              <a:t>年国庆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周年时举行大型的国庆阅兵式。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年，中共中央决定举行建国</a:t>
            </a:r>
            <a:r>
              <a:rPr lang="en-US" altLang="zh-CN" dirty="0">
                <a:latin typeface="arial" panose="020B0604020202020204" pitchFamily="34" charset="0"/>
              </a:rPr>
              <a:t>50</a:t>
            </a:r>
            <a:r>
              <a:rPr lang="zh-CN" altLang="en-US" dirty="0">
                <a:latin typeface="arial" panose="020B0604020202020204" pitchFamily="34" charset="0"/>
              </a:rPr>
              <a:t>周年阅兵，于</a:t>
            </a:r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日在天安门广场举行了大型的阅兵式。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2009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zh-CN" altLang="en-US" dirty="0">
                <a:latin typeface="arial" panose="020B0604020202020204" pitchFamily="34" charset="0"/>
                <a:hlinkClick r:id="rId5"/>
              </a:rPr>
              <a:t>国庆节</a:t>
            </a:r>
            <a:r>
              <a:rPr lang="zh-CN" altLang="en-US" dirty="0">
                <a:latin typeface="arial" panose="020B0604020202020204" pitchFamily="34" charset="0"/>
              </a:rPr>
              <a:t>举行建国</a:t>
            </a:r>
            <a:r>
              <a:rPr lang="en-US" altLang="zh-CN" dirty="0">
                <a:latin typeface="arial" panose="020B0604020202020204" pitchFamily="34" charset="0"/>
              </a:rPr>
              <a:t>60</a:t>
            </a:r>
            <a:r>
              <a:rPr lang="zh-CN" altLang="en-US" dirty="0">
                <a:latin typeface="arial" panose="020B0604020202020204" pitchFamily="34" charset="0"/>
              </a:rPr>
              <a:t>周年大阅兵。</a:t>
            </a:r>
            <a:endParaRPr lang="zh-CN" altLang="en-US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CAFFDD2-9788-4AE8-9BD4-1733D596FC7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8295" y="1763371"/>
            <a:ext cx="5983705" cy="457503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072EFB5-C714-4279-B765-97A4997B9AF1}"/>
              </a:ext>
            </a:extLst>
          </p:cNvPr>
          <p:cNvSpPr txBox="1"/>
          <p:nvPr/>
        </p:nvSpPr>
        <p:spPr>
          <a:xfrm>
            <a:off x="955508" y="381489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国庆节阅兵仪式</a:t>
            </a:r>
          </a:p>
        </p:txBody>
      </p:sp>
    </p:spTree>
    <p:extLst>
      <p:ext uri="{BB962C8B-B14F-4D97-AF65-F5344CB8AC3E}">
        <p14:creationId xmlns:p14="http://schemas.microsoft.com/office/powerpoint/2010/main" val="265779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523B038-511F-4F38-877E-B8F4A276F1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75"/>
          <a:stretch/>
        </p:blipFill>
        <p:spPr>
          <a:xfrm>
            <a:off x="0" y="2037347"/>
            <a:ext cx="12192000" cy="3639554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22A2139-47E2-4F0F-8CC9-5E7E6A0E6584}"/>
              </a:ext>
            </a:extLst>
          </p:cNvPr>
          <p:cNvSpPr/>
          <p:nvPr/>
        </p:nvSpPr>
        <p:spPr>
          <a:xfrm>
            <a:off x="3562349" y="2841461"/>
            <a:ext cx="6096000" cy="2031325"/>
          </a:xfrm>
          <a:prstGeom prst="rect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年起国庆节是中国大陆的“黄金周”假期。国庆的法定休假时间为</a:t>
            </a:r>
            <a:r>
              <a:rPr lang="en-US" altLang="zh-CN" dirty="0"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天，再将前后两个周末调整为一起休假共计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天；中国大陆海外机构及企业则为</a:t>
            </a:r>
            <a:r>
              <a:rPr lang="en-US" altLang="zh-CN" dirty="0">
                <a:latin typeface="arial" panose="020B0604020202020204" pitchFamily="34" charset="0"/>
              </a:rPr>
              <a:t>3-7</a:t>
            </a:r>
            <a:r>
              <a:rPr lang="zh-CN" altLang="en-US" dirty="0">
                <a:latin typeface="arial" panose="020B0604020202020204" pitchFamily="34" charset="0"/>
              </a:rPr>
              <a:t>日；澳门特别行政区为</a:t>
            </a:r>
            <a:r>
              <a:rPr lang="en-US" altLang="zh-CN" dirty="0">
                <a:latin typeface="arial" panose="020B0604020202020204" pitchFamily="34" charset="0"/>
              </a:rPr>
              <a:t>2</a:t>
            </a:r>
            <a:r>
              <a:rPr lang="zh-CN" altLang="en-US" dirty="0">
                <a:latin typeface="arial" panose="020B0604020202020204" pitchFamily="34" charset="0"/>
              </a:rPr>
              <a:t>日，香港特别行政区为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日。</a:t>
            </a:r>
          </a:p>
          <a:p>
            <a:r>
              <a:rPr lang="zh-CN" altLang="en-US" dirty="0">
                <a:latin typeface="arial" panose="020B0604020202020204" pitchFamily="34" charset="0"/>
              </a:rPr>
              <a:t>截至</a:t>
            </a:r>
            <a:r>
              <a:rPr lang="en-US" altLang="zh-CN" dirty="0">
                <a:latin typeface="arial" panose="020B0604020202020204" pitchFamily="34" charset="0"/>
              </a:rPr>
              <a:t>2014</a:t>
            </a:r>
            <a:r>
              <a:rPr lang="zh-CN" altLang="en-US" dirty="0">
                <a:latin typeface="arial" panose="020B0604020202020204" pitchFamily="34" charset="0"/>
              </a:rPr>
              <a:t>年，中国国务院办公厅节假日安排的通知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日至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日放假调休，共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天。</a:t>
            </a:r>
            <a:r>
              <a:rPr lang="en-US" altLang="zh-CN" dirty="0">
                <a:latin typeface="arial" panose="020B0604020202020204" pitchFamily="34" charset="0"/>
              </a:rPr>
              <a:t>9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28</a:t>
            </a:r>
            <a:r>
              <a:rPr lang="zh-CN" altLang="en-US" dirty="0">
                <a:latin typeface="arial" panose="020B0604020202020204" pitchFamily="34" charset="0"/>
              </a:rPr>
              <a:t>日（星期日）、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11</a:t>
            </a:r>
            <a:r>
              <a:rPr lang="zh-CN" altLang="en-US" dirty="0">
                <a:latin typeface="arial" panose="020B0604020202020204" pitchFamily="34" charset="0"/>
              </a:rPr>
              <a:t>日（星期六）上班。</a:t>
            </a:r>
            <a:endParaRPr lang="zh-CN" altLang="en-US" b="0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6E1480A-9320-4DFA-9A0B-7713159C99D9}"/>
              </a:ext>
            </a:extLst>
          </p:cNvPr>
          <p:cNvSpPr txBox="1"/>
          <p:nvPr/>
        </p:nvSpPr>
        <p:spPr>
          <a:xfrm>
            <a:off x="955508" y="381489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国庆的假期安排</a:t>
            </a:r>
          </a:p>
        </p:txBody>
      </p:sp>
    </p:spTree>
    <p:extLst>
      <p:ext uri="{BB962C8B-B14F-4D97-AF65-F5344CB8AC3E}">
        <p14:creationId xmlns:p14="http://schemas.microsoft.com/office/powerpoint/2010/main" val="252699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A6F34C1-574E-424E-AC9A-F95355D60A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26044"/>
            <a:ext cx="12192000" cy="6005911"/>
          </a:xfrm>
          <a:prstGeom prst="rect">
            <a:avLst/>
          </a:prstGeom>
        </p:spPr>
      </p:pic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伍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54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国庆节庆祝活动</a:t>
            </a:r>
          </a:p>
        </p:txBody>
      </p:sp>
    </p:spTree>
    <p:extLst>
      <p:ext uri="{BB962C8B-B14F-4D97-AF65-F5344CB8AC3E}">
        <p14:creationId xmlns:p14="http://schemas.microsoft.com/office/powerpoint/2010/main" val="174751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808B78C-A888-44AF-A1A3-CE5797DF4AB9}"/>
              </a:ext>
            </a:extLst>
          </p:cNvPr>
          <p:cNvSpPr/>
          <p:nvPr/>
        </p:nvSpPr>
        <p:spPr>
          <a:xfrm>
            <a:off x="550863" y="1387479"/>
            <a:ext cx="108000" cy="46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0F98E2D-CAD2-436D-9BB7-3D92D7C068B9}"/>
              </a:ext>
            </a:extLst>
          </p:cNvPr>
          <p:cNvSpPr txBox="1"/>
          <p:nvPr/>
        </p:nvSpPr>
        <p:spPr>
          <a:xfrm>
            <a:off x="955507" y="1436813"/>
            <a:ext cx="10753167" cy="400110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dist"/>
            <a:r>
              <a:rPr lang="zh-CN" altLang="en-US" sz="2000" dirty="0"/>
              <a:t>新中国成立</a:t>
            </a:r>
            <a:r>
              <a:rPr lang="en-US" altLang="zh-CN" sz="2000" dirty="0"/>
              <a:t>68</a:t>
            </a:r>
            <a:r>
              <a:rPr lang="zh-CN" altLang="en-US" sz="2000" dirty="0"/>
              <a:t>周年，新中国成立</a:t>
            </a:r>
            <a:r>
              <a:rPr lang="en-US" altLang="zh-CN" sz="2000" dirty="0"/>
              <a:t>68</a:t>
            </a:r>
            <a:r>
              <a:rPr lang="zh-CN" altLang="en-US" sz="2000" dirty="0"/>
              <a:t>周年，新中国成立</a:t>
            </a:r>
            <a:r>
              <a:rPr lang="en-US" altLang="zh-CN" sz="2000" dirty="0"/>
              <a:t>68</a:t>
            </a:r>
            <a:r>
              <a:rPr lang="zh-CN" altLang="en-US" sz="2000" dirty="0"/>
              <a:t>周年</a:t>
            </a:r>
            <a:r>
              <a:rPr lang="en-US" altLang="zh-CN" sz="2000" dirty="0"/>
              <a:t>,</a:t>
            </a:r>
            <a:r>
              <a:rPr lang="zh-CN" altLang="en-US" sz="2000" dirty="0"/>
              <a:t>新中国成立</a:t>
            </a:r>
            <a:r>
              <a:rPr lang="en-US" altLang="zh-CN" sz="2000" dirty="0"/>
              <a:t>68</a:t>
            </a:r>
            <a:r>
              <a:rPr lang="zh-CN" altLang="en-US" sz="2000" dirty="0"/>
              <a:t>周年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D54478DD-36AC-4BBB-A907-422D0874BD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63" y="1987473"/>
            <a:ext cx="11157812" cy="455121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AAF5986-37E0-41CB-9CED-AB99044A3138}"/>
              </a:ext>
            </a:extLst>
          </p:cNvPr>
          <p:cNvSpPr txBox="1"/>
          <p:nvPr/>
        </p:nvSpPr>
        <p:spPr>
          <a:xfrm>
            <a:off x="955508" y="381489"/>
            <a:ext cx="7426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国庆所代表的重大意义</a:t>
            </a:r>
          </a:p>
        </p:txBody>
      </p:sp>
    </p:spTree>
    <p:extLst>
      <p:ext uri="{BB962C8B-B14F-4D97-AF65-F5344CB8AC3E}">
        <p14:creationId xmlns:p14="http://schemas.microsoft.com/office/powerpoint/2010/main" val="142950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186E5E88-818C-4A02-BC9D-EFBD5B348F31}"/>
              </a:ext>
            </a:extLst>
          </p:cNvPr>
          <p:cNvSpPr/>
          <p:nvPr/>
        </p:nvSpPr>
        <p:spPr>
          <a:xfrm>
            <a:off x="5524500" y="1838236"/>
            <a:ext cx="6667500" cy="3970318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AACA31B-33DB-48C7-887C-EFF488E385BB}"/>
              </a:ext>
            </a:extLst>
          </p:cNvPr>
          <p:cNvSpPr/>
          <p:nvPr/>
        </p:nvSpPr>
        <p:spPr>
          <a:xfrm>
            <a:off x="5713412" y="1800136"/>
            <a:ext cx="64785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arial" panose="020B0604020202020204" pitchFamily="34" charset="0"/>
              </a:rPr>
              <a:t>1949</a:t>
            </a:r>
            <a:r>
              <a:rPr lang="zh-CN" altLang="en-US" sz="2800" dirty="0">
                <a:latin typeface="arial" panose="020B0604020202020204" pitchFamily="34" charset="0"/>
              </a:rPr>
              <a:t>年</a:t>
            </a:r>
            <a:r>
              <a:rPr lang="en-US" altLang="zh-CN" sz="2800" dirty="0">
                <a:latin typeface="arial" panose="020B0604020202020204" pitchFamily="34" charset="0"/>
              </a:rPr>
              <a:t>12</a:t>
            </a:r>
            <a:r>
              <a:rPr lang="zh-CN" altLang="en-US" sz="2800" dirty="0">
                <a:latin typeface="arial" panose="020B0604020202020204" pitchFamily="34" charset="0"/>
              </a:rPr>
              <a:t>月</a:t>
            </a:r>
            <a:r>
              <a:rPr lang="en-US" altLang="zh-CN" sz="2800" dirty="0">
                <a:latin typeface="arial" panose="020B0604020202020204" pitchFamily="34" charset="0"/>
              </a:rPr>
              <a:t>2</a:t>
            </a:r>
            <a:r>
              <a:rPr lang="zh-CN" altLang="en-US" sz="2800" dirty="0">
                <a:latin typeface="arial" panose="020B0604020202020204" pitchFamily="34" charset="0"/>
              </a:rPr>
              <a:t>日，中央人民政府通过</a:t>
            </a:r>
            <a:r>
              <a:rPr lang="en-US" altLang="zh-CN" sz="2800" dirty="0">
                <a:latin typeface="arial" panose="020B0604020202020204" pitchFamily="34" charset="0"/>
              </a:rPr>
              <a:t>《</a:t>
            </a:r>
            <a:r>
              <a:rPr lang="zh-CN" altLang="en-US" sz="2800" dirty="0">
                <a:latin typeface="arial" panose="020B0604020202020204" pitchFamily="34" charset="0"/>
              </a:rPr>
              <a:t>关于</a:t>
            </a:r>
            <a:r>
              <a:rPr lang="zh-CN" altLang="en-US" sz="2800" dirty="0">
                <a:latin typeface="arial" panose="020B0604020202020204" pitchFamily="34" charset="0"/>
                <a:hlinkClick r:id="rId3"/>
              </a:rPr>
              <a:t>中华人民共和国国庆日</a:t>
            </a:r>
            <a:r>
              <a:rPr lang="zh-CN" altLang="en-US" sz="2800" dirty="0">
                <a:latin typeface="arial" panose="020B0604020202020204" pitchFamily="34" charset="0"/>
              </a:rPr>
              <a:t>的决议</a:t>
            </a:r>
            <a:r>
              <a:rPr lang="en-US" altLang="zh-CN" sz="2800" dirty="0">
                <a:latin typeface="arial" panose="020B0604020202020204" pitchFamily="34" charset="0"/>
              </a:rPr>
              <a:t>》</a:t>
            </a:r>
            <a:r>
              <a:rPr lang="zh-CN" altLang="en-US" sz="2800" dirty="0">
                <a:latin typeface="arial" panose="020B0604020202020204" pitchFamily="34" charset="0"/>
              </a:rPr>
              <a:t>，规定每年</a:t>
            </a:r>
            <a:r>
              <a:rPr lang="en-US" altLang="zh-CN" sz="2800" dirty="0">
                <a:latin typeface="arial" panose="020B0604020202020204" pitchFamily="34" charset="0"/>
              </a:rPr>
              <a:t>10</a:t>
            </a:r>
            <a:r>
              <a:rPr lang="zh-CN" altLang="en-US" sz="2800" dirty="0">
                <a:latin typeface="arial" panose="020B0604020202020204" pitchFamily="34" charset="0"/>
              </a:rPr>
              <a:t>月</a:t>
            </a:r>
            <a:r>
              <a:rPr lang="en-US" altLang="zh-CN" sz="2800" dirty="0">
                <a:latin typeface="arial" panose="020B0604020202020204" pitchFamily="34" charset="0"/>
              </a:rPr>
              <a:t>1</a:t>
            </a:r>
            <a:r>
              <a:rPr lang="zh-CN" altLang="en-US" sz="2800" dirty="0">
                <a:latin typeface="arial" panose="020B0604020202020204" pitchFamily="34" charset="0"/>
              </a:rPr>
              <a:t>日为国庆日，并以这一天作为宣告中华人民共和国成立的日子。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</a:rPr>
              <a:t>从</a:t>
            </a:r>
            <a:r>
              <a:rPr lang="en-US" altLang="zh-CN" sz="2800" dirty="0">
                <a:latin typeface="arial" panose="020B0604020202020204" pitchFamily="34" charset="0"/>
              </a:rPr>
              <a:t>1950</a:t>
            </a:r>
            <a:r>
              <a:rPr lang="zh-CN" altLang="en-US" sz="2800" dirty="0">
                <a:latin typeface="arial" panose="020B0604020202020204" pitchFamily="34" charset="0"/>
              </a:rPr>
              <a:t>年起，每年的</a:t>
            </a:r>
            <a:r>
              <a:rPr lang="en-US" altLang="zh-CN" sz="2800" dirty="0">
                <a:latin typeface="arial" panose="020B0604020202020204" pitchFamily="34" charset="0"/>
              </a:rPr>
              <a:t>10</a:t>
            </a:r>
            <a:r>
              <a:rPr lang="zh-CN" altLang="en-US" sz="2800" dirty="0">
                <a:latin typeface="arial" panose="020B0604020202020204" pitchFamily="34" charset="0"/>
              </a:rPr>
              <a:t>月</a:t>
            </a:r>
            <a:r>
              <a:rPr lang="en-US" altLang="zh-CN" sz="2800" dirty="0">
                <a:latin typeface="arial" panose="020B0604020202020204" pitchFamily="34" charset="0"/>
              </a:rPr>
              <a:t>1</a:t>
            </a:r>
            <a:r>
              <a:rPr lang="zh-CN" altLang="en-US" sz="2800" dirty="0">
                <a:latin typeface="arial" panose="020B0604020202020204" pitchFamily="34" charset="0"/>
              </a:rPr>
              <a:t>日成为了中国各族人民隆重欢庆的节日。</a:t>
            </a:r>
            <a:endParaRPr lang="zh-CN" altLang="en-US" sz="2800" dirty="0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21959CC-AEE7-4006-A935-AF0D503082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38236"/>
            <a:ext cx="5405483" cy="393221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B14EAAC-AB3B-4DBA-BBB6-27893B04F97A}"/>
              </a:ext>
            </a:extLst>
          </p:cNvPr>
          <p:cNvSpPr txBox="1"/>
          <p:nvPr/>
        </p:nvSpPr>
        <p:spPr>
          <a:xfrm>
            <a:off x="955508" y="381489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国庆日确立决议</a:t>
            </a:r>
          </a:p>
        </p:txBody>
      </p:sp>
    </p:spTree>
    <p:extLst>
      <p:ext uri="{BB962C8B-B14F-4D97-AF65-F5344CB8AC3E}">
        <p14:creationId xmlns:p14="http://schemas.microsoft.com/office/powerpoint/2010/main" val="168318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28AEFBF-4BE9-4C1C-A02A-1F9961ACCB5E}"/>
              </a:ext>
            </a:extLst>
          </p:cNvPr>
          <p:cNvSpPr/>
          <p:nvPr/>
        </p:nvSpPr>
        <p:spPr>
          <a:xfrm>
            <a:off x="904938" y="2602625"/>
            <a:ext cx="10498238" cy="3846134"/>
          </a:xfrm>
          <a:prstGeom prst="rect">
            <a:avLst/>
          </a:prstGeom>
          <a:solidFill>
            <a:schemeClr val="bg1">
              <a:alpha val="74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E3F3E52-63B3-4A1D-85E2-DCAA570D18FF}"/>
              </a:ext>
            </a:extLst>
          </p:cNvPr>
          <p:cNvSpPr txBox="1"/>
          <p:nvPr/>
        </p:nvSpPr>
        <p:spPr>
          <a:xfrm>
            <a:off x="1149914" y="2616941"/>
            <a:ext cx="1022423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国庆节是由一个国家制定的用来纪念国家本身的法定假日。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它们通常是这个国家的独立、宪法的签署、元首诞辰或其他有重大纪念意义的周年纪念日；也有些是这个国家守护神的圣人节。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虽然绝大部分国家都有类似的纪念日，但是由于复杂的政治关系，部分国家的这一节日不能够称为国庆日，比如美国只有独立日，没有国庆日，但是两者意义相同。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而中国古代把皇帝即位、诞辰称为“国庆”。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如今，中国国庆节特指中华人民共和国正式成立的纪念日</a:t>
            </a:r>
            <a:r>
              <a:rPr lang="en-US" altLang="zh-CN" dirty="0"/>
              <a:t>10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世界历史上最悠久的国庆节是圣马力诺的国庆节，远在公元</a:t>
            </a:r>
            <a:r>
              <a:rPr lang="en-US" altLang="zh-CN" dirty="0"/>
              <a:t>301</a:t>
            </a:r>
            <a:r>
              <a:rPr lang="zh-CN" altLang="en-US" dirty="0"/>
              <a:t>年，圣马力诺就把</a:t>
            </a:r>
            <a:r>
              <a:rPr lang="en-US" altLang="zh-CN" dirty="0"/>
              <a:t>9</a:t>
            </a:r>
            <a:r>
              <a:rPr lang="zh-CN" altLang="en-US" dirty="0"/>
              <a:t>月</a:t>
            </a:r>
            <a:r>
              <a:rPr lang="en-US" altLang="zh-CN" dirty="0"/>
              <a:t>3</a:t>
            </a:r>
            <a:r>
              <a:rPr lang="zh-CN" altLang="en-US" dirty="0"/>
              <a:t>日定为自己的国庆节。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C628C55A-1C08-40A8-A563-03B82D29B376}"/>
              </a:ext>
            </a:extLst>
          </p:cNvPr>
          <p:cNvSpPr/>
          <p:nvPr/>
        </p:nvSpPr>
        <p:spPr>
          <a:xfrm>
            <a:off x="11132457" y="6178040"/>
            <a:ext cx="270719" cy="270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图片包含 雨伞&#10;&#10;已生成极高可信度的说明">
            <a:extLst>
              <a:ext uri="{FF2B5EF4-FFF2-40B4-BE49-F238E27FC236}">
                <a16:creationId xmlns="" xmlns:a16="http://schemas.microsoft.com/office/drawing/2014/main" id="{6EB807B6-1C5C-4D60-B652-B84FAD00EF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20188" y="0"/>
            <a:ext cx="5371812" cy="40767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79B2746-A21F-4B57-8D32-7728CF6CCBD0}"/>
              </a:ext>
            </a:extLst>
          </p:cNvPr>
          <p:cNvSpPr txBox="1"/>
          <p:nvPr/>
        </p:nvSpPr>
        <p:spPr>
          <a:xfrm>
            <a:off x="904938" y="516483"/>
            <a:ext cx="2872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前言</a:t>
            </a:r>
          </a:p>
        </p:txBody>
      </p:sp>
    </p:spTree>
    <p:extLst>
      <p:ext uri="{BB962C8B-B14F-4D97-AF65-F5344CB8AC3E}">
        <p14:creationId xmlns:p14="http://schemas.microsoft.com/office/powerpoint/2010/main" val="389624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1AEAA9C6-9293-47BB-93D4-69A489B2427D}"/>
              </a:ext>
            </a:extLst>
          </p:cNvPr>
          <p:cNvSpPr/>
          <p:nvPr/>
        </p:nvSpPr>
        <p:spPr>
          <a:xfrm>
            <a:off x="704850" y="1603495"/>
            <a:ext cx="10820400" cy="1851809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5CD2B19-F633-4E97-89C9-8BF0795D32E6}"/>
              </a:ext>
            </a:extLst>
          </p:cNvPr>
          <p:cNvSpPr/>
          <p:nvPr/>
        </p:nvSpPr>
        <p:spPr>
          <a:xfrm>
            <a:off x="895350" y="1652236"/>
            <a:ext cx="10591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国庆日，各国都要举行不同形式的庆祝活动，以加强本国人民的爱国意识，增强国家的凝聚力。各国之间也都要相互表示祝贺。逢五逢十的国庆日，有的还要扩大庆祝规模。为庆祝国庆日，各国政府通常要举行一次国庆招待会，由</a:t>
            </a:r>
            <a:r>
              <a:rPr lang="zh-CN" altLang="en-US" dirty="0">
                <a:latin typeface="arial" panose="020B0604020202020204" pitchFamily="34" charset="0"/>
                <a:hlinkClick r:id="rId3"/>
              </a:rPr>
              <a:t>国家元首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4"/>
              </a:rPr>
              <a:t>政府首脑</a:t>
            </a:r>
            <a:r>
              <a:rPr lang="zh-CN" altLang="en-US" dirty="0">
                <a:latin typeface="arial" panose="020B0604020202020204" pitchFamily="34" charset="0"/>
              </a:rPr>
              <a:t>或外交部长出面主持，邀请驻在当地的各国使节和其他重要外宾参加。但也有的国家不举行招待会，如美国、英国均不举行招待会。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1949F0F-E737-46BF-B802-FF283805D4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49" y="3594325"/>
            <a:ext cx="10823679" cy="28354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A924767-2A56-4A70-A91D-5421EC6FCDE0}"/>
              </a:ext>
            </a:extLst>
          </p:cNvPr>
          <p:cNvSpPr txBox="1"/>
          <p:nvPr/>
        </p:nvSpPr>
        <p:spPr>
          <a:xfrm>
            <a:off x="955508" y="381489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国庆的风俗习惯</a:t>
            </a:r>
          </a:p>
        </p:txBody>
      </p:sp>
    </p:spTree>
    <p:extLst>
      <p:ext uri="{BB962C8B-B14F-4D97-AF65-F5344CB8AC3E}">
        <p14:creationId xmlns:p14="http://schemas.microsoft.com/office/powerpoint/2010/main" val="275108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28AEFBF-4BE9-4C1C-A02A-1F9961ACCB5E}"/>
              </a:ext>
            </a:extLst>
          </p:cNvPr>
          <p:cNvSpPr/>
          <p:nvPr/>
        </p:nvSpPr>
        <p:spPr>
          <a:xfrm>
            <a:off x="904938" y="2602625"/>
            <a:ext cx="10498238" cy="3846134"/>
          </a:xfrm>
          <a:prstGeom prst="rect">
            <a:avLst/>
          </a:prstGeom>
          <a:solidFill>
            <a:schemeClr val="bg1">
              <a:alpha val="74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E3F3E52-63B3-4A1D-85E2-DCAA570D18FF}"/>
              </a:ext>
            </a:extLst>
          </p:cNvPr>
          <p:cNvSpPr txBox="1"/>
          <p:nvPr/>
        </p:nvSpPr>
        <p:spPr>
          <a:xfrm>
            <a:off x="1149914" y="2616941"/>
            <a:ext cx="1022423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国庆节是由一个国家制定的用来纪念国家本身的法定假日。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它们通常是这个国家的独立、宪法的签署、元首诞辰或其他有重大纪念意义的周年纪念日；也有些是这个国家守护神的圣人节。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虽然绝大部分国家都有类似的纪念日，但是由于复杂的政治关系，部分国家的这一节日不能够称为国庆日，比如美国只有独立日，没有国庆日，但是两者意义相同。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而中国古代把皇帝即位、诞辰称为“国庆”。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如今，中国国庆节特指中华人民共和国正式成立的纪念日</a:t>
            </a:r>
            <a:r>
              <a:rPr lang="en-US" altLang="zh-CN" dirty="0"/>
              <a:t>10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世界历史上最悠久的国庆节是圣马力诺的国庆节，远在公元</a:t>
            </a:r>
            <a:r>
              <a:rPr lang="en-US" altLang="zh-CN" dirty="0"/>
              <a:t>301</a:t>
            </a:r>
            <a:r>
              <a:rPr lang="zh-CN" altLang="en-US" dirty="0"/>
              <a:t>年，圣马力诺就把</a:t>
            </a:r>
            <a:r>
              <a:rPr lang="en-US" altLang="zh-CN" dirty="0"/>
              <a:t>9</a:t>
            </a:r>
            <a:r>
              <a:rPr lang="zh-CN" altLang="en-US" dirty="0"/>
              <a:t>月</a:t>
            </a:r>
            <a:r>
              <a:rPr lang="en-US" altLang="zh-CN" dirty="0"/>
              <a:t>3</a:t>
            </a:r>
            <a:r>
              <a:rPr lang="zh-CN" altLang="en-US" dirty="0"/>
              <a:t>日定为自己的国庆节。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C628C55A-1C08-40A8-A563-03B82D29B376}"/>
              </a:ext>
            </a:extLst>
          </p:cNvPr>
          <p:cNvSpPr/>
          <p:nvPr/>
        </p:nvSpPr>
        <p:spPr>
          <a:xfrm>
            <a:off x="11132457" y="6178040"/>
            <a:ext cx="270719" cy="270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图片包含 雨伞&#10;&#10;已生成极高可信度的说明">
            <a:extLst>
              <a:ext uri="{FF2B5EF4-FFF2-40B4-BE49-F238E27FC236}">
                <a16:creationId xmlns="" xmlns:a16="http://schemas.microsoft.com/office/drawing/2014/main" id="{6EB807B6-1C5C-4D60-B652-B84FAD00EF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820188" y="0"/>
            <a:ext cx="5371812" cy="40767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79B2746-A21F-4B57-8D32-7728CF6CCBD0}"/>
              </a:ext>
            </a:extLst>
          </p:cNvPr>
          <p:cNvSpPr txBox="1"/>
          <p:nvPr/>
        </p:nvSpPr>
        <p:spPr>
          <a:xfrm>
            <a:off x="904938" y="430590"/>
            <a:ext cx="2872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后记</a:t>
            </a:r>
          </a:p>
        </p:txBody>
      </p:sp>
    </p:spTree>
    <p:extLst>
      <p:ext uri="{BB962C8B-B14F-4D97-AF65-F5344CB8AC3E}">
        <p14:creationId xmlns:p14="http://schemas.microsoft.com/office/powerpoint/2010/main" val="192712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2A0379D-1860-4F6F-AD35-20EBB56867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6044"/>
            <a:ext cx="12192000" cy="6005911"/>
          </a:xfrm>
          <a:prstGeom prst="rect">
            <a:avLst/>
          </a:prstGeom>
        </p:spPr>
      </p:pic>
      <p:pic>
        <p:nvPicPr>
          <p:cNvPr id="5" name="图片 4" descr="图片包含 雨伞&#10;&#10;已生成极高可信度的说明">
            <a:extLst>
              <a:ext uri="{FF2B5EF4-FFF2-40B4-BE49-F238E27FC236}">
                <a16:creationId xmlns="" xmlns:a16="http://schemas.microsoft.com/office/drawing/2014/main" id="{6D11D319-3E52-42D3-9A1A-7596C80797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371812" cy="4076700"/>
          </a:xfrm>
          <a:prstGeom prst="rect">
            <a:avLst/>
          </a:prstGeom>
        </p:spPr>
      </p:pic>
      <p:pic>
        <p:nvPicPr>
          <p:cNvPr id="19" name="图片 18" descr="图片包含 雨伞&#10;&#10;已生成极高可信度的说明">
            <a:extLst>
              <a:ext uri="{FF2B5EF4-FFF2-40B4-BE49-F238E27FC236}">
                <a16:creationId xmlns="" xmlns:a16="http://schemas.microsoft.com/office/drawing/2014/main" id="{9C1B2528-3C2A-454D-BE3B-BD1E60E8D5B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9488" y="2489200"/>
            <a:ext cx="6132512" cy="4368800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49A11C23-680A-41BF-A87E-721EDDB305A9}"/>
              </a:ext>
            </a:extLst>
          </p:cNvPr>
          <p:cNvSpPr txBox="1"/>
          <p:nvPr/>
        </p:nvSpPr>
        <p:spPr>
          <a:xfrm>
            <a:off x="2305050" y="1622565"/>
            <a:ext cx="162189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感谢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24D984A-EB6B-4D52-8E69-BCBF57823F1A}"/>
              </a:ext>
            </a:extLst>
          </p:cNvPr>
          <p:cNvSpPr txBox="1"/>
          <p:nvPr/>
        </p:nvSpPr>
        <p:spPr>
          <a:xfrm>
            <a:off x="3926940" y="2286753"/>
            <a:ext cx="728029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您的聆听</a:t>
            </a:r>
          </a:p>
        </p:txBody>
      </p:sp>
    </p:spTree>
    <p:extLst>
      <p:ext uri="{BB962C8B-B14F-4D97-AF65-F5344CB8AC3E}">
        <p14:creationId xmlns:p14="http://schemas.microsoft.com/office/powerpoint/2010/main" val="280265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371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雨伞&#10;&#10;已生成极高可信度的说明">
            <a:extLst>
              <a:ext uri="{FF2B5EF4-FFF2-40B4-BE49-F238E27FC236}">
                <a16:creationId xmlns="" xmlns:a16="http://schemas.microsoft.com/office/drawing/2014/main" id="{6EB807B6-1C5C-4D60-B652-B84FAD00EFA7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5371812" cy="4076700"/>
          </a:xfrm>
          <a:prstGeom prst="rect">
            <a:avLst/>
          </a:prstGeom>
        </p:spPr>
      </p:pic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4335173" y="1096777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壹</a:t>
            </a:r>
            <a:endParaRPr lang="zh-CN" altLang="en-US" sz="3600" dirty="0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KSO_GT1">
            <a:extLst>
              <a:ext uri="{FF2B5EF4-FFF2-40B4-BE49-F238E27FC236}">
                <a16:creationId xmlns="" xmlns:a16="http://schemas.microsoft.com/office/drawing/2014/main" id="{5C37A81A-D6BC-4D76-8E66-AC9BD3AE312B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ltGray">
          <a:xfrm>
            <a:off x="3398548" y="2115952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贰</a:t>
            </a:r>
            <a:endParaRPr lang="zh-CN" altLang="en-US" sz="3600" dirty="0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KSO_GT1">
            <a:extLst>
              <a:ext uri="{FF2B5EF4-FFF2-40B4-BE49-F238E27FC236}">
                <a16:creationId xmlns="" xmlns:a16="http://schemas.microsoft.com/office/drawing/2014/main" id="{35B89477-D469-4FD2-B667-9CDD9E528DF1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ltGray">
          <a:xfrm>
            <a:off x="4335173" y="3112902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叁</a:t>
            </a:r>
            <a:endParaRPr lang="zh-CN" altLang="en-US" sz="3600" dirty="0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KSO_GT1">
            <a:extLst>
              <a:ext uri="{FF2B5EF4-FFF2-40B4-BE49-F238E27FC236}">
                <a16:creationId xmlns="" xmlns:a16="http://schemas.microsoft.com/office/drawing/2014/main" id="{9F0A57F5-B18C-408B-A2E2-FCCF4D04ECAC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ltGray">
          <a:xfrm>
            <a:off x="3398548" y="4132077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肆</a:t>
            </a:r>
            <a:endParaRPr lang="zh-CN" altLang="en-US" sz="3600" dirty="0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文本框 8581">
            <a:extLst>
              <a:ext uri="{FF2B5EF4-FFF2-40B4-BE49-F238E27FC236}">
                <a16:creationId xmlns="" xmlns:a16="http://schemas.microsoft.com/office/drawing/2014/main" id="{34A9CD49-EE05-4F46-8A1E-A7242F1C93EE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76037" y="2568389"/>
            <a:ext cx="892175" cy="9017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7200" b="1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</a:t>
            </a:r>
          </a:p>
        </p:txBody>
      </p:sp>
      <p:sp>
        <p:nvSpPr>
          <p:cNvPr id="15" name="文本框 8581">
            <a:extLst>
              <a:ext uri="{FF2B5EF4-FFF2-40B4-BE49-F238E27FC236}">
                <a16:creationId xmlns="" xmlns:a16="http://schemas.microsoft.com/office/drawing/2014/main" id="{C2233326-D1AF-49D5-966C-BADA64A93F16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36424" y="3489139"/>
            <a:ext cx="892175" cy="9017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800" b="1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录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71812" y="1194594"/>
            <a:ext cx="433517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defRPr/>
            </a:pPr>
            <a:r>
              <a:rPr lang="zh-CN" altLang="en-US" sz="3600" b="1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国庆节的演变历史</a:t>
            </a:r>
          </a:p>
        </p:txBody>
      </p:sp>
      <p:sp>
        <p:nvSpPr>
          <p:cNvPr id="17" name="文本框 47">
            <a:extLst>
              <a:ext uri="{FF2B5EF4-FFF2-40B4-BE49-F238E27FC236}">
                <a16:creationId xmlns="" xmlns:a16="http://schemas.microsoft.com/office/drawing/2014/main" id="{9496012F-9B43-43DD-B502-13738C0EA4E4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436773" y="2115952"/>
            <a:ext cx="4333264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36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国庆节的来历</a:t>
            </a:r>
          </a:p>
        </p:txBody>
      </p:sp>
      <p:sp>
        <p:nvSpPr>
          <p:cNvPr id="18" name="文本框 47">
            <a:extLst>
              <a:ext uri="{FF2B5EF4-FFF2-40B4-BE49-F238E27FC236}">
                <a16:creationId xmlns="" xmlns:a16="http://schemas.microsoft.com/office/drawing/2014/main" id="{6DD78028-4277-4A27-A8FD-7B7E8C1E2A8C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371812" y="3112902"/>
            <a:ext cx="433517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36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国庆节的意义</a:t>
            </a:r>
          </a:p>
        </p:txBody>
      </p:sp>
      <p:sp>
        <p:nvSpPr>
          <p:cNvPr id="19" name="文本框 47">
            <a:extLst>
              <a:ext uri="{FF2B5EF4-FFF2-40B4-BE49-F238E27FC236}">
                <a16:creationId xmlns="" xmlns:a16="http://schemas.microsoft.com/office/drawing/2014/main" id="{E19A4F78-FFAA-463A-9A08-9A66668436B9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436773" y="4132077"/>
            <a:ext cx="4333264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36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国庆节节日活动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A3198F82-D678-4503-95E5-3252F1F3C76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534400" y="3453005"/>
            <a:ext cx="3657600" cy="2978950"/>
          </a:xfrm>
          <a:prstGeom prst="rect">
            <a:avLst/>
          </a:prstGeom>
        </p:spPr>
      </p:pic>
      <p:sp>
        <p:nvSpPr>
          <p:cNvPr id="22" name="KSO_GT1">
            <a:extLst>
              <a:ext uri="{FF2B5EF4-FFF2-40B4-BE49-F238E27FC236}">
                <a16:creationId xmlns="" xmlns:a16="http://schemas.microsoft.com/office/drawing/2014/main" id="{2F7C2C2D-6357-407A-8EFE-A2E999ADEC7A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ltGray">
          <a:xfrm>
            <a:off x="4411373" y="5069781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伍</a:t>
            </a:r>
          </a:p>
        </p:txBody>
      </p:sp>
      <p:sp>
        <p:nvSpPr>
          <p:cNvPr id="23" name="文本框 47">
            <a:extLst>
              <a:ext uri="{FF2B5EF4-FFF2-40B4-BE49-F238E27FC236}">
                <a16:creationId xmlns="" xmlns:a16="http://schemas.microsoft.com/office/drawing/2014/main" id="{6956667E-A45E-4F2D-AD74-BA4638967611}"/>
              </a:ext>
            </a:extLst>
          </p:cNvPr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448012" y="5069781"/>
            <a:ext cx="433517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36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国庆节庆祝活动</a:t>
            </a:r>
          </a:p>
        </p:txBody>
      </p:sp>
    </p:spTree>
    <p:extLst>
      <p:ext uri="{BB962C8B-B14F-4D97-AF65-F5344CB8AC3E}">
        <p14:creationId xmlns:p14="http://schemas.microsoft.com/office/powerpoint/2010/main" val="196085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2" grpId="0" animBg="1"/>
      <p:bldP spid="14" grpId="0"/>
      <p:bldP spid="15" grpId="0"/>
      <p:bldP spid="16" grpId="0"/>
      <p:bldP spid="17" grpId="0"/>
      <p:bldP spid="18" grpId="0"/>
      <p:bldP spid="19" grpId="0"/>
      <p:bldP spid="22" grpId="0" animBg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A6F34C1-574E-424E-AC9A-F95355D60A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26044"/>
            <a:ext cx="12192000" cy="6005911"/>
          </a:xfrm>
          <a:prstGeom prst="rect">
            <a:avLst/>
          </a:prstGeom>
        </p:spPr>
      </p:pic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壹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defRPr/>
            </a:pPr>
            <a:r>
              <a:rPr lang="zh-CN" altLang="en-US" sz="5400" b="1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国庆节的演变历史</a:t>
            </a:r>
          </a:p>
        </p:txBody>
      </p:sp>
    </p:spTree>
    <p:extLst>
      <p:ext uri="{BB962C8B-B14F-4D97-AF65-F5344CB8AC3E}">
        <p14:creationId xmlns:p14="http://schemas.microsoft.com/office/powerpoint/2010/main" val="11682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DF50686-8F91-4A66-AFB7-EDFDC5C5770F}"/>
              </a:ext>
            </a:extLst>
          </p:cNvPr>
          <p:cNvSpPr/>
          <p:nvPr/>
        </p:nvSpPr>
        <p:spPr>
          <a:xfrm>
            <a:off x="898358" y="1752600"/>
            <a:ext cx="10379242" cy="14598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5E67525-B74B-4390-8C51-AE54674A9348}"/>
              </a:ext>
            </a:extLst>
          </p:cNvPr>
          <p:cNvSpPr txBox="1"/>
          <p:nvPr/>
        </p:nvSpPr>
        <p:spPr>
          <a:xfrm>
            <a:off x="1106905" y="1843389"/>
            <a:ext cx="99781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/>
              <a:t>“国庆”一词，本指国家喜庆之事，最早见于西晋。西晋的文学家陆机在</a:t>
            </a:r>
            <a:r>
              <a:rPr lang="en-US" altLang="zh-CN" sz="2000" dirty="0"/>
              <a:t>《</a:t>
            </a:r>
            <a:r>
              <a:rPr lang="zh-CN" altLang="en-US" sz="2000" dirty="0"/>
              <a:t>五等诸侯论</a:t>
            </a:r>
            <a:r>
              <a:rPr lang="en-US" altLang="zh-CN" sz="2000" dirty="0"/>
              <a:t>》</a:t>
            </a:r>
            <a:r>
              <a:rPr lang="zh-CN" altLang="en-US" sz="2000" dirty="0"/>
              <a:t>一文中就曾有“国庆独飨其利，主忧莫与其害”的记载、我国封建时代、国家喜庆的大事，莫大过于帝王的登基、诞辰（清朝称皇帝的生日为万岁节）等。因而我国古代把皇帝即位、诞辰称为“国庆”。今天称国家建立的纪念日为国庆节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3466EB4-E2B6-43BB-A079-EA85863CE7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04" y="3660213"/>
            <a:ext cx="10375389" cy="2590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B2D2787-06AC-4FBA-9E33-3049A26BD446}"/>
              </a:ext>
            </a:extLst>
          </p:cNvPr>
          <p:cNvSpPr txBox="1"/>
          <p:nvPr/>
        </p:nvSpPr>
        <p:spPr>
          <a:xfrm>
            <a:off x="955508" y="381489"/>
            <a:ext cx="5103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“国庆”的含义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F0EF86E-36D9-4288-B256-195B3A5DB95B}"/>
              </a:ext>
            </a:extLst>
          </p:cNvPr>
          <p:cNvSpPr/>
          <p:nvPr/>
        </p:nvSpPr>
        <p:spPr>
          <a:xfrm>
            <a:off x="0" y="380891"/>
            <a:ext cx="898358" cy="8188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07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A7DCCCA-94EB-4575-871C-C42AAD5F8A01}"/>
              </a:ext>
            </a:extLst>
          </p:cNvPr>
          <p:cNvSpPr/>
          <p:nvPr/>
        </p:nvSpPr>
        <p:spPr>
          <a:xfrm>
            <a:off x="0" y="1620251"/>
            <a:ext cx="8325853" cy="490888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C987943-28FF-4D45-AFBA-1C2AE6ABD863}"/>
              </a:ext>
            </a:extLst>
          </p:cNvPr>
          <p:cNvSpPr/>
          <p:nvPr/>
        </p:nvSpPr>
        <p:spPr>
          <a:xfrm>
            <a:off x="72189" y="1951034"/>
            <a:ext cx="818147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12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日，</a:t>
            </a:r>
            <a:r>
              <a:rPr lang="zh-CN" altLang="en-US" dirty="0">
                <a:latin typeface="arial" panose="020B0604020202020204" pitchFamily="34" charset="0"/>
                <a:hlinkClick r:id="rId3"/>
              </a:rPr>
              <a:t>中央人民政府委员会</a:t>
            </a:r>
            <a:r>
              <a:rPr lang="zh-CN" altLang="en-US" dirty="0">
                <a:latin typeface="arial" panose="020B0604020202020204" pitchFamily="34" charset="0"/>
              </a:rPr>
              <a:t>第四次会议接受全国政协的建议，通过了</a:t>
            </a:r>
            <a:r>
              <a:rPr lang="en-US" altLang="zh-CN" dirty="0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  <a:hlinkClick r:id="rId4"/>
              </a:rPr>
              <a:t>关于中华人民共和国国庆日的决议</a:t>
            </a:r>
            <a:r>
              <a:rPr lang="en-US" altLang="zh-CN" dirty="0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，决定每年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日为</a:t>
            </a:r>
            <a:r>
              <a:rPr lang="zh-CN" altLang="en-US" dirty="0">
                <a:latin typeface="arial" panose="020B0604020202020204" pitchFamily="34" charset="0"/>
                <a:hlinkClick r:id="rId5"/>
              </a:rPr>
              <a:t>中华人民共和国</a:t>
            </a:r>
            <a:r>
              <a:rPr lang="zh-CN" altLang="en-US" dirty="0">
                <a:latin typeface="arial" panose="020B0604020202020204" pitchFamily="34" charset="0"/>
              </a:rPr>
              <a:t>宣告成立的伟大日子，为中华人民共和国</a:t>
            </a:r>
            <a:r>
              <a:rPr lang="zh-CN" altLang="en-US" dirty="0">
                <a:latin typeface="arial" panose="020B0604020202020204" pitchFamily="34" charset="0"/>
                <a:hlinkClick r:id="rId6"/>
              </a:rPr>
              <a:t>国庆日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</a:t>
            </a:r>
            <a:r>
              <a:rPr lang="zh-CN" altLang="en-US" dirty="0">
                <a:latin typeface="arial" panose="020B0604020202020204" pitchFamily="34" charset="0"/>
                <a:hlinkClick r:id="rId5"/>
              </a:rPr>
              <a:t>中华人民共和国</a:t>
            </a:r>
            <a:r>
              <a:rPr lang="zh-CN" altLang="en-US" dirty="0">
                <a:latin typeface="arial" panose="020B0604020202020204" pitchFamily="34" charset="0"/>
              </a:rPr>
              <a:t>成立后，国庆的庆祝形式曾几经变化。</a:t>
            </a:r>
          </a:p>
          <a:p>
            <a:r>
              <a:rPr lang="zh-CN" altLang="en-US" dirty="0">
                <a:latin typeface="arial" panose="020B0604020202020204" pitchFamily="34" charset="0"/>
              </a:rPr>
              <a:t>在新中国成立初期（</a:t>
            </a:r>
            <a:r>
              <a:rPr lang="en-US" altLang="zh-CN" dirty="0">
                <a:latin typeface="arial" panose="020B0604020202020204" pitchFamily="34" charset="0"/>
              </a:rPr>
              <a:t>1950─1959</a:t>
            </a:r>
            <a:r>
              <a:rPr lang="zh-CN" altLang="en-US" dirty="0">
                <a:latin typeface="arial" panose="020B0604020202020204" pitchFamily="34" charset="0"/>
              </a:rPr>
              <a:t>年），每年的国庆都举行大型庆典活动，同时举行阅兵。</a:t>
            </a:r>
            <a:r>
              <a:rPr lang="en-US" altLang="zh-CN" dirty="0">
                <a:latin typeface="arial" panose="020B0604020202020204" pitchFamily="34" charset="0"/>
              </a:rPr>
              <a:t>1960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9</a:t>
            </a:r>
            <a:r>
              <a:rPr lang="zh-CN" altLang="en-US" dirty="0">
                <a:latin typeface="arial" panose="020B0604020202020204" pitchFamily="34" charset="0"/>
              </a:rPr>
              <a:t>月，中共中央、国务院本着勤俭建国的方针，决定改革国庆制度。此后，自</a:t>
            </a:r>
            <a:r>
              <a:rPr lang="en-US" altLang="zh-CN" dirty="0">
                <a:latin typeface="arial" panose="020B0604020202020204" pitchFamily="34" charset="0"/>
              </a:rPr>
              <a:t>1960</a:t>
            </a:r>
            <a:r>
              <a:rPr lang="zh-CN" altLang="en-US" dirty="0">
                <a:latin typeface="arial" panose="020B0604020202020204" pitchFamily="34" charset="0"/>
              </a:rPr>
              <a:t>年至</a:t>
            </a:r>
            <a:r>
              <a:rPr lang="en-US" altLang="zh-CN" dirty="0">
                <a:latin typeface="arial" panose="020B0604020202020204" pitchFamily="34" charset="0"/>
              </a:rPr>
              <a:t>1970</a:t>
            </a:r>
            <a:r>
              <a:rPr lang="zh-CN" altLang="en-US" dirty="0">
                <a:latin typeface="arial" panose="020B0604020202020204" pitchFamily="34" charset="0"/>
              </a:rPr>
              <a:t>年，每年的国庆均在天安门前举行盛大的集会和群众游行活动，但未举行阅兵。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1971</a:t>
            </a:r>
            <a:r>
              <a:rPr lang="zh-CN" altLang="en-US" dirty="0">
                <a:latin typeface="arial" panose="020B0604020202020204" pitchFamily="34" charset="0"/>
              </a:rPr>
              <a:t>年至</a:t>
            </a:r>
            <a:r>
              <a:rPr lang="en-US" altLang="zh-CN" dirty="0">
                <a:latin typeface="arial" panose="020B0604020202020204" pitchFamily="34" charset="0"/>
              </a:rPr>
              <a:t>1983</a:t>
            </a:r>
            <a:r>
              <a:rPr lang="zh-CN" altLang="en-US" dirty="0">
                <a:latin typeface="arial" panose="020B0604020202020204" pitchFamily="34" charset="0"/>
              </a:rPr>
              <a:t>年，每年的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日，</a:t>
            </a:r>
            <a:r>
              <a:rPr lang="zh-CN" altLang="en-US" dirty="0">
                <a:latin typeface="arial" panose="020B0604020202020204" pitchFamily="34" charset="0"/>
                <a:hlinkClick r:id="rId7"/>
              </a:rPr>
              <a:t>北京</a:t>
            </a:r>
            <a:r>
              <a:rPr lang="zh-CN" altLang="en-US" dirty="0">
                <a:latin typeface="arial" panose="020B0604020202020204" pitchFamily="34" charset="0"/>
              </a:rPr>
              <a:t>都以大型的游园联欢活动等其他形式庆祝国庆，未进行群众游行。</a:t>
            </a:r>
            <a:r>
              <a:rPr lang="en-US" altLang="zh-CN" dirty="0">
                <a:latin typeface="arial" panose="020B0604020202020204" pitchFamily="34" charset="0"/>
              </a:rPr>
              <a:t>1984</a:t>
            </a:r>
            <a:r>
              <a:rPr lang="zh-CN" altLang="en-US" dirty="0">
                <a:latin typeface="arial" panose="020B0604020202020204" pitchFamily="34" charset="0"/>
              </a:rPr>
              <a:t>年，国庆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周年，举行了盛大的国庆阅兵和群众庆祝游行。在此后的十几年间，均采用其他形式庆祝国庆，未再举行国庆阅兵式和群众庆祝游行。</a:t>
            </a:r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日，国庆</a:t>
            </a:r>
            <a:r>
              <a:rPr lang="en-US" altLang="zh-CN" dirty="0">
                <a:latin typeface="arial" panose="020B0604020202020204" pitchFamily="34" charset="0"/>
              </a:rPr>
              <a:t>50</a:t>
            </a:r>
            <a:r>
              <a:rPr lang="zh-CN" altLang="en-US" dirty="0">
                <a:latin typeface="arial" panose="020B0604020202020204" pitchFamily="34" charset="0"/>
              </a:rPr>
              <a:t>周年，举行了盛大国庆阅兵和群众庆祝游行。这是中华人民共和国在</a:t>
            </a:r>
            <a:r>
              <a:rPr lang="en-US" altLang="zh-CN" dirty="0">
                <a:latin typeface="arial" panose="020B0604020202020204" pitchFamily="34" charset="0"/>
              </a:rPr>
              <a:t>20</a:t>
            </a:r>
            <a:r>
              <a:rPr lang="zh-CN" altLang="en-US" dirty="0">
                <a:latin typeface="arial" panose="020B0604020202020204" pitchFamily="34" charset="0"/>
              </a:rPr>
              <a:t>世纪举行的最后一次盛大国庆庆典。</a:t>
            </a:r>
          </a:p>
          <a:p>
            <a:r>
              <a:rPr lang="zh-CN" altLang="en-US" dirty="0">
                <a:latin typeface="arial" panose="020B0604020202020204" pitchFamily="34" charset="0"/>
              </a:rPr>
              <a:t>新中国成立以来，在国庆庆典上共进行过</a:t>
            </a:r>
            <a:r>
              <a:rPr lang="en-US" altLang="zh-CN" dirty="0">
                <a:latin typeface="arial" panose="020B0604020202020204" pitchFamily="34" charset="0"/>
              </a:rPr>
              <a:t>14</a:t>
            </a:r>
            <a:r>
              <a:rPr lang="zh-CN" altLang="en-US" dirty="0">
                <a:latin typeface="arial" panose="020B0604020202020204" pitchFamily="34" charset="0"/>
              </a:rPr>
              <a:t>次阅兵。分别是</a:t>
            </a:r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年至</a:t>
            </a:r>
            <a:r>
              <a:rPr lang="en-US" altLang="zh-CN" dirty="0">
                <a:latin typeface="arial" panose="020B0604020202020204" pitchFamily="34" charset="0"/>
              </a:rPr>
              <a:t>1959</a:t>
            </a:r>
            <a:r>
              <a:rPr lang="zh-CN" altLang="en-US" dirty="0">
                <a:latin typeface="arial" panose="020B0604020202020204" pitchFamily="34" charset="0"/>
              </a:rPr>
              <a:t>年间的</a:t>
            </a:r>
            <a:r>
              <a:rPr lang="en-US" altLang="zh-CN" dirty="0">
                <a:latin typeface="arial" panose="020B0604020202020204" pitchFamily="34" charset="0"/>
              </a:rPr>
              <a:t>11</a:t>
            </a:r>
            <a:r>
              <a:rPr lang="zh-CN" altLang="en-US" dirty="0">
                <a:latin typeface="arial" panose="020B0604020202020204" pitchFamily="34" charset="0"/>
              </a:rPr>
              <a:t>次和</a:t>
            </a:r>
            <a:r>
              <a:rPr lang="en-US" altLang="zh-CN" dirty="0">
                <a:latin typeface="arial" panose="020B0604020202020204" pitchFamily="34" charset="0"/>
              </a:rPr>
              <a:t>1984</a:t>
            </a:r>
            <a:r>
              <a:rPr lang="zh-CN" altLang="en-US" dirty="0">
                <a:latin typeface="arial" panose="020B0604020202020204" pitchFamily="34" charset="0"/>
              </a:rPr>
              <a:t>年国庆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年国庆</a:t>
            </a:r>
            <a:r>
              <a:rPr lang="en-US" altLang="zh-CN" dirty="0">
                <a:latin typeface="arial" panose="020B0604020202020204" pitchFamily="34" charset="0"/>
              </a:rPr>
              <a:t>50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2009</a:t>
            </a:r>
            <a:r>
              <a:rPr lang="zh-CN" altLang="en-US" dirty="0">
                <a:latin typeface="arial" panose="020B0604020202020204" pitchFamily="34" charset="0"/>
              </a:rPr>
              <a:t>年国庆</a:t>
            </a:r>
            <a:r>
              <a:rPr lang="en-US" altLang="zh-CN" dirty="0">
                <a:latin typeface="arial" panose="020B0604020202020204" pitchFamily="34" charset="0"/>
              </a:rPr>
              <a:t>60</a:t>
            </a:r>
            <a:r>
              <a:rPr lang="zh-CN" altLang="en-US" dirty="0">
                <a:latin typeface="arial" panose="020B0604020202020204" pitchFamily="34" charset="0"/>
              </a:rPr>
              <a:t>周年的三次。</a:t>
            </a:r>
            <a:endParaRPr lang="zh-CN" altLang="en-US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27A54C0-5147-48CB-9307-E51AD09DB9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8546" y="1620251"/>
            <a:ext cx="3792952" cy="490888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C771985-A61A-4505-B517-86C491BC654F}"/>
              </a:ext>
            </a:extLst>
          </p:cNvPr>
          <p:cNvSpPr txBox="1"/>
          <p:nvPr/>
        </p:nvSpPr>
        <p:spPr>
          <a:xfrm>
            <a:off x="955508" y="381489"/>
            <a:ext cx="5103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国庆日决议</a:t>
            </a:r>
          </a:p>
        </p:txBody>
      </p:sp>
    </p:spTree>
    <p:extLst>
      <p:ext uri="{BB962C8B-B14F-4D97-AF65-F5344CB8AC3E}">
        <p14:creationId xmlns:p14="http://schemas.microsoft.com/office/powerpoint/2010/main" val="316327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3A6F34C1-574E-424E-AC9A-F95355D60A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426044"/>
            <a:ext cx="12192000" cy="6005911"/>
          </a:xfrm>
          <a:prstGeom prst="rect">
            <a:avLst/>
          </a:prstGeom>
        </p:spPr>
      </p:pic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贰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defRPr/>
            </a:pPr>
            <a:r>
              <a:rPr lang="zh-CN" altLang="en-US" sz="5400" b="1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国庆节的来历</a:t>
            </a:r>
          </a:p>
        </p:txBody>
      </p:sp>
    </p:spTree>
    <p:extLst>
      <p:ext uri="{BB962C8B-B14F-4D97-AF65-F5344CB8AC3E}">
        <p14:creationId xmlns:p14="http://schemas.microsoft.com/office/powerpoint/2010/main" val="346869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C2A48C0-F0D4-41C7-A6CB-DFEADF5BCC7D}"/>
              </a:ext>
            </a:extLst>
          </p:cNvPr>
          <p:cNvSpPr/>
          <p:nvPr/>
        </p:nvSpPr>
        <p:spPr>
          <a:xfrm>
            <a:off x="0" y="1636293"/>
            <a:ext cx="3753781" cy="490888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A7DCCCA-94EB-4575-871C-C42AAD5F8A01}"/>
              </a:ext>
            </a:extLst>
          </p:cNvPr>
          <p:cNvSpPr/>
          <p:nvPr/>
        </p:nvSpPr>
        <p:spPr>
          <a:xfrm>
            <a:off x="3866147" y="1636293"/>
            <a:ext cx="8325853" cy="490888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941BED3-B140-4BCC-95EF-7B630BDFA5B3}"/>
              </a:ext>
            </a:extLst>
          </p:cNvPr>
          <p:cNvSpPr/>
          <p:nvPr/>
        </p:nvSpPr>
        <p:spPr>
          <a:xfrm>
            <a:off x="4058651" y="1743864"/>
            <a:ext cx="79889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dirty="0">
                <a:latin typeface="arial" panose="020B0604020202020204" pitchFamily="34" charset="0"/>
              </a:rPr>
              <a:t>世界各国确定国庆节的依据千奇百怪。据统计，全世界以国家建立的时间为国庆节的国家有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个。以占领首都那天为国庆节的有古巴、</a:t>
            </a:r>
            <a:r>
              <a:rPr lang="zh-CN" altLang="en-US" dirty="0">
                <a:latin typeface="arial" panose="020B0604020202020204" pitchFamily="34" charset="0"/>
                <a:hlinkClick r:id="rId4"/>
              </a:rPr>
              <a:t>柬埔寨</a:t>
            </a:r>
            <a:r>
              <a:rPr lang="zh-CN" altLang="en-US" dirty="0">
                <a:latin typeface="arial" panose="020B0604020202020204" pitchFamily="34" charset="0"/>
              </a:rPr>
              <a:t>等。有些国家以国家</a:t>
            </a:r>
            <a:r>
              <a:rPr lang="zh-CN" altLang="en-US" dirty="0">
                <a:latin typeface="arial" panose="020B0604020202020204" pitchFamily="34" charset="0"/>
                <a:hlinkClick r:id="rId5"/>
              </a:rPr>
              <a:t>独立日</a:t>
            </a:r>
            <a:r>
              <a:rPr lang="zh-CN" altLang="en-US" dirty="0">
                <a:latin typeface="arial" panose="020B0604020202020204" pitchFamily="34" charset="0"/>
              </a:rPr>
              <a:t>为国庆节。</a:t>
            </a:r>
          </a:p>
          <a:p>
            <a:pPr indent="457200"/>
            <a:r>
              <a:rPr lang="en-US" altLang="zh-CN" dirty="0">
                <a:latin typeface="arial" panose="020B0604020202020204" pitchFamily="34" charset="0"/>
              </a:rPr>
              <a:t>1804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日，</a:t>
            </a:r>
            <a:r>
              <a:rPr lang="zh-CN" altLang="en-US" dirty="0">
                <a:latin typeface="arial" panose="020B0604020202020204" pitchFamily="34" charset="0"/>
                <a:hlinkClick r:id="rId6"/>
              </a:rPr>
              <a:t>海地</a:t>
            </a:r>
            <a:r>
              <a:rPr lang="zh-CN" altLang="en-US" dirty="0">
                <a:latin typeface="arial" panose="020B0604020202020204" pitchFamily="34" charset="0"/>
              </a:rPr>
              <a:t>人民歼灭了</a:t>
            </a:r>
            <a:r>
              <a:rPr lang="zh-CN" altLang="en-US" dirty="0">
                <a:latin typeface="arial" panose="020B0604020202020204" pitchFamily="34" charset="0"/>
                <a:hlinkClick r:id="rId7"/>
              </a:rPr>
              <a:t>拿破仑</a:t>
            </a:r>
            <a:r>
              <a:rPr lang="zh-CN" altLang="en-US" dirty="0">
                <a:latin typeface="arial" panose="020B0604020202020204" pitchFamily="34" charset="0"/>
              </a:rPr>
              <a:t>的</a:t>
            </a:r>
            <a:r>
              <a:rPr lang="en-US" altLang="zh-CN" dirty="0">
                <a:latin typeface="arial" panose="020B0604020202020204" pitchFamily="34" charset="0"/>
              </a:rPr>
              <a:t>6</a:t>
            </a:r>
            <a:r>
              <a:rPr lang="zh-CN" altLang="en-US" dirty="0">
                <a:latin typeface="arial" panose="020B0604020202020204" pitchFamily="34" charset="0"/>
              </a:rPr>
              <a:t>万远征军，在</a:t>
            </a:r>
            <a:r>
              <a:rPr lang="zh-CN" altLang="en-US" dirty="0">
                <a:latin typeface="arial" panose="020B0604020202020204" pitchFamily="34" charset="0"/>
                <a:hlinkClick r:id="rId8"/>
              </a:rPr>
              <a:t>太子港</a:t>
            </a:r>
            <a:r>
              <a:rPr lang="zh-CN" altLang="en-US" dirty="0">
                <a:latin typeface="arial" panose="020B0604020202020204" pitchFamily="34" charset="0"/>
              </a:rPr>
              <a:t>宣布独立，从此就把每年的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日定为国庆节。墨西哥、</a:t>
            </a:r>
            <a:r>
              <a:rPr lang="zh-CN" altLang="en-US" dirty="0">
                <a:latin typeface="arial" panose="020B0604020202020204" pitchFamily="34" charset="0"/>
                <a:hlinkClick r:id="rId9"/>
              </a:rPr>
              <a:t>加纳</a:t>
            </a:r>
            <a:r>
              <a:rPr lang="zh-CN" altLang="en-US" dirty="0">
                <a:latin typeface="arial" panose="020B0604020202020204" pitchFamily="34" charset="0"/>
              </a:rPr>
              <a:t>等国也是如此。还有些国家以武装起义纪念日作为国庆节。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14</a:t>
            </a:r>
            <a:r>
              <a:rPr lang="zh-CN" altLang="en-US" dirty="0">
                <a:latin typeface="arial" panose="020B0604020202020204" pitchFamily="34" charset="0"/>
              </a:rPr>
              <a:t>日是法国国庆日。</a:t>
            </a:r>
            <a:r>
              <a:rPr lang="en-US" altLang="zh-CN" baseline="30000" dirty="0">
                <a:latin typeface="arial" panose="020B0604020202020204" pitchFamily="34" charset="0"/>
              </a:rPr>
              <a:t>[2]</a:t>
            </a:r>
            <a:r>
              <a:rPr lang="zh-CN" altLang="en-US" dirty="0">
                <a:latin typeface="arial" panose="020B0604020202020204" pitchFamily="34" charset="0"/>
              </a:rPr>
              <a:t> </a:t>
            </a:r>
          </a:p>
          <a:p>
            <a:pPr indent="457200"/>
            <a:r>
              <a:rPr lang="en-US" altLang="zh-CN" dirty="0">
                <a:latin typeface="arial" panose="020B0604020202020204" pitchFamily="34" charset="0"/>
              </a:rPr>
              <a:t>1789</a:t>
            </a:r>
            <a:r>
              <a:rPr lang="zh-CN" altLang="en-US" dirty="0">
                <a:latin typeface="arial" panose="020B0604020202020204" pitchFamily="34" charset="0"/>
              </a:rPr>
              <a:t>年的这一天，</a:t>
            </a:r>
            <a:r>
              <a:rPr lang="zh-CN" altLang="en-US" dirty="0">
                <a:latin typeface="arial" panose="020B0604020202020204" pitchFamily="34" charset="0"/>
                <a:hlinkClick r:id="rId10"/>
              </a:rPr>
              <a:t>巴黎</a:t>
            </a:r>
            <a:r>
              <a:rPr lang="zh-CN" altLang="en-US" dirty="0">
                <a:latin typeface="arial" panose="020B0604020202020204" pitchFamily="34" charset="0"/>
              </a:rPr>
              <a:t>人民攻占了象征封建统治的</a:t>
            </a:r>
            <a:r>
              <a:rPr lang="zh-CN" altLang="en-US" dirty="0">
                <a:latin typeface="arial" panose="020B0604020202020204" pitchFamily="34" charset="0"/>
                <a:hlinkClick r:id="rId11"/>
              </a:rPr>
              <a:t>巴士底狱</a:t>
            </a:r>
            <a:r>
              <a:rPr lang="zh-CN" altLang="en-US" dirty="0">
                <a:latin typeface="arial" panose="020B0604020202020204" pitchFamily="34" charset="0"/>
              </a:rPr>
              <a:t>，推翻了君主政权。另有一些国家以重大会议日为国庆节。</a:t>
            </a:r>
          </a:p>
          <a:p>
            <a:pPr indent="457200"/>
            <a:r>
              <a:rPr lang="zh-CN" altLang="en-US" dirty="0">
                <a:latin typeface="arial" panose="020B0604020202020204" pitchFamily="34" charset="0"/>
              </a:rPr>
              <a:t>美国以</a:t>
            </a:r>
            <a:r>
              <a:rPr lang="en-US" altLang="zh-CN" dirty="0">
                <a:latin typeface="arial" panose="020B0604020202020204" pitchFamily="34" charset="0"/>
              </a:rPr>
              <a:t>1776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4</a:t>
            </a:r>
            <a:r>
              <a:rPr lang="zh-CN" altLang="en-US" dirty="0">
                <a:latin typeface="arial" panose="020B0604020202020204" pitchFamily="34" charset="0"/>
              </a:rPr>
              <a:t>日大陆会议通过</a:t>
            </a:r>
            <a:r>
              <a:rPr lang="en-US" altLang="zh-CN" dirty="0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  <a:hlinkClick r:id="rId12"/>
              </a:rPr>
              <a:t>独立宣言</a:t>
            </a:r>
            <a:r>
              <a:rPr lang="en-US" altLang="zh-CN" dirty="0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的日子为国庆日。</a:t>
            </a:r>
            <a:r>
              <a:rPr lang="en-US" altLang="zh-CN" baseline="30000" dirty="0">
                <a:latin typeface="arial" panose="020B0604020202020204" pitchFamily="34" charset="0"/>
              </a:rPr>
              <a:t>[3]</a:t>
            </a:r>
            <a:r>
              <a:rPr lang="zh-CN" altLang="en-US" dirty="0">
                <a:latin typeface="arial" panose="020B0604020202020204" pitchFamily="34" charset="0"/>
              </a:rPr>
              <a:t> </a:t>
            </a:r>
          </a:p>
          <a:p>
            <a:pPr indent="457200"/>
            <a:r>
              <a:rPr lang="zh-CN" altLang="en-US" dirty="0">
                <a:latin typeface="arial" panose="020B0604020202020204" pitchFamily="34" charset="0"/>
              </a:rPr>
              <a:t>加拿大以英国议会</a:t>
            </a:r>
            <a:r>
              <a:rPr lang="en-US" altLang="zh-CN" dirty="0">
                <a:latin typeface="arial" panose="020B0604020202020204" pitchFamily="34" charset="0"/>
              </a:rPr>
              <a:t>1867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日通过</a:t>
            </a:r>
            <a:r>
              <a:rPr lang="en-US" altLang="zh-CN" dirty="0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</a:rPr>
              <a:t>大不列颠北美法案</a:t>
            </a:r>
            <a:r>
              <a:rPr lang="en-US" altLang="zh-CN" dirty="0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这一天为国庆节。还有以国家元首的生日为国庆节的，如</a:t>
            </a:r>
            <a:r>
              <a:rPr lang="zh-CN" altLang="en-US" dirty="0">
                <a:latin typeface="arial" panose="020B0604020202020204" pitchFamily="34" charset="0"/>
                <a:hlinkClick r:id="rId13"/>
              </a:rPr>
              <a:t>尼泊尔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4"/>
              </a:rPr>
              <a:t>泰国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5"/>
              </a:rPr>
              <a:t>瑞典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6"/>
              </a:rPr>
              <a:t>荷兰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7"/>
              </a:rPr>
              <a:t>丹麦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8"/>
              </a:rPr>
              <a:t>比利时</a:t>
            </a:r>
            <a:r>
              <a:rPr lang="zh-CN" altLang="en-US" dirty="0">
                <a:latin typeface="arial" panose="020B0604020202020204" pitchFamily="34" charset="0"/>
              </a:rPr>
              <a:t>等国家。</a:t>
            </a:r>
          </a:p>
          <a:p>
            <a:pPr indent="457200"/>
            <a:r>
              <a:rPr lang="zh-CN" altLang="en-US" dirty="0">
                <a:latin typeface="arial" panose="020B0604020202020204" pitchFamily="34" charset="0"/>
              </a:rPr>
              <a:t>国庆节是每个国家的重要节日，但名称有所不同。许多国家叫“国庆节”或“</a:t>
            </a:r>
            <a:r>
              <a:rPr lang="zh-CN" altLang="en-US" dirty="0">
                <a:latin typeface="arial" panose="020B0604020202020204" pitchFamily="34" charset="0"/>
                <a:hlinkClick r:id="rId19"/>
              </a:rPr>
              <a:t>国庆日</a:t>
            </a:r>
            <a:r>
              <a:rPr lang="zh-CN" altLang="en-US" dirty="0">
                <a:latin typeface="arial" panose="020B0604020202020204" pitchFamily="34" charset="0"/>
              </a:rPr>
              <a:t>”，还有一些国家叫“</a:t>
            </a:r>
            <a:r>
              <a:rPr lang="zh-CN" altLang="en-US" dirty="0">
                <a:latin typeface="arial" panose="020B0604020202020204" pitchFamily="34" charset="0"/>
                <a:hlinkClick r:id="rId20"/>
              </a:rPr>
              <a:t>独立日</a:t>
            </a:r>
            <a:r>
              <a:rPr lang="zh-CN" altLang="en-US" dirty="0">
                <a:latin typeface="arial" panose="020B0604020202020204" pitchFamily="34" charset="0"/>
              </a:rPr>
              <a:t>”或“独立节”，也有的叫“共和日”、“共和国日”、“革命日”、“解放日”、“国家复兴节”、“</a:t>
            </a:r>
            <a:r>
              <a:rPr lang="zh-CN" altLang="en-US" dirty="0">
                <a:latin typeface="arial" panose="020B0604020202020204" pitchFamily="34" charset="0"/>
                <a:hlinkClick r:id="rId21"/>
              </a:rPr>
              <a:t>宪法日</a:t>
            </a:r>
            <a:r>
              <a:rPr lang="zh-CN" altLang="en-US" dirty="0">
                <a:latin typeface="arial" panose="020B0604020202020204" pitchFamily="34" charset="0"/>
              </a:rPr>
              <a:t>”等，还有直接以国名加上“日”的，如“澳大利亚日”、“巴基斯坦日”，有的则以国王的生日或登基日为</a:t>
            </a:r>
            <a:r>
              <a:rPr lang="zh-CN" altLang="en-US" dirty="0">
                <a:latin typeface="arial" panose="020B0604020202020204" pitchFamily="34" charset="0"/>
                <a:hlinkClick r:id="rId19"/>
              </a:rPr>
              <a:t>国庆日</a:t>
            </a:r>
            <a:r>
              <a:rPr lang="zh-CN" altLang="en-US" dirty="0">
                <a:latin typeface="arial" panose="020B0604020202020204" pitchFamily="34" charset="0"/>
              </a:rPr>
              <a:t>，如遇国王更替，国庆的具体日期也随之更换。</a:t>
            </a:r>
            <a:endParaRPr lang="zh-CN" altLang="en-US" b="0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A08DBD7-A9DC-4133-AEED-FD4BBB70A90F}"/>
              </a:ext>
            </a:extLst>
          </p:cNvPr>
          <p:cNvSpPr txBox="1"/>
          <p:nvPr/>
        </p:nvSpPr>
        <p:spPr>
          <a:xfrm>
            <a:off x="955508" y="381489"/>
            <a:ext cx="8798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各国确立“国庆节”的依据</a:t>
            </a:r>
          </a:p>
        </p:txBody>
      </p:sp>
    </p:spTree>
    <p:extLst>
      <p:ext uri="{BB962C8B-B14F-4D97-AF65-F5344CB8AC3E}">
        <p14:creationId xmlns:p14="http://schemas.microsoft.com/office/powerpoint/2010/main" val="37179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A7DCCCA-94EB-4575-871C-C42AAD5F8A01}"/>
              </a:ext>
            </a:extLst>
          </p:cNvPr>
          <p:cNvSpPr/>
          <p:nvPr/>
        </p:nvSpPr>
        <p:spPr>
          <a:xfrm>
            <a:off x="6059488" y="1486901"/>
            <a:ext cx="6096000" cy="490888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941BED3-B140-4BCC-95EF-7B630BDFA5B3}"/>
              </a:ext>
            </a:extLst>
          </p:cNvPr>
          <p:cNvSpPr/>
          <p:nvPr/>
        </p:nvSpPr>
        <p:spPr>
          <a:xfrm>
            <a:off x="6380328" y="1817684"/>
            <a:ext cx="527785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国庆节是由一个国家制定的用来纪念国家本身的法定假日。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它们通常是这个国家的独立、宪法的签署、元首诞辰或其他有重大纪念意义的周年纪念日；也有些是这个国家守护神的圣人节。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虽然绝大部分国家都有类似的纪念日，但是由于复杂的政治关系，部分国家的这一节日不能够称为国庆日，比如美国只有独立日，没有国庆日，但是两者意义相同。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而中国古代把</a:t>
            </a:r>
            <a:r>
              <a:rPr lang="zh-CN" altLang="en-US" dirty="0">
                <a:latin typeface="arial" panose="020B0604020202020204" pitchFamily="34" charset="0"/>
                <a:hlinkClick r:id="rId3"/>
              </a:rPr>
              <a:t>皇帝</a:t>
            </a:r>
            <a:r>
              <a:rPr lang="zh-CN" altLang="en-US" dirty="0">
                <a:latin typeface="arial" panose="020B0604020202020204" pitchFamily="34" charset="0"/>
              </a:rPr>
              <a:t>即位、诞辰称为“国庆”。</a:t>
            </a: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95145FD7-9F3E-4C82-B725-44BA696B1271}"/>
              </a:ext>
            </a:extLst>
          </p:cNvPr>
          <p:cNvSpPr/>
          <p:nvPr/>
        </p:nvSpPr>
        <p:spPr>
          <a:xfrm>
            <a:off x="1427851" y="1817684"/>
            <a:ext cx="1203345" cy="12033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纪</a:t>
            </a: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C84345DD-B4D8-4BB4-AFC5-E64FBD1615B7}"/>
              </a:ext>
            </a:extLst>
          </p:cNvPr>
          <p:cNvSpPr/>
          <p:nvPr/>
        </p:nvSpPr>
        <p:spPr>
          <a:xfrm>
            <a:off x="1427851" y="4378004"/>
            <a:ext cx="1203345" cy="12033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</a:t>
            </a: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DAC43284-A013-4502-8D07-41057C19CCBA}"/>
              </a:ext>
            </a:extLst>
          </p:cNvPr>
          <p:cNvSpPr/>
          <p:nvPr/>
        </p:nvSpPr>
        <p:spPr>
          <a:xfrm>
            <a:off x="3419211" y="1817684"/>
            <a:ext cx="1203345" cy="12033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念</a:t>
            </a: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E6904022-CEE3-47E4-A201-EC1F3E568F61}"/>
              </a:ext>
            </a:extLst>
          </p:cNvPr>
          <p:cNvSpPr/>
          <p:nvPr/>
        </p:nvSpPr>
        <p:spPr>
          <a:xfrm>
            <a:off x="3419211" y="4378004"/>
            <a:ext cx="1203345" cy="12033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1FD941A-810C-454F-8AB9-65C2C1FC8443}"/>
              </a:ext>
            </a:extLst>
          </p:cNvPr>
          <p:cNvSpPr txBox="1"/>
          <p:nvPr/>
        </p:nvSpPr>
        <p:spPr>
          <a:xfrm>
            <a:off x="955508" y="381489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设立国庆节的意义</a:t>
            </a:r>
          </a:p>
        </p:txBody>
      </p:sp>
    </p:spTree>
    <p:extLst>
      <p:ext uri="{BB962C8B-B14F-4D97-AF65-F5344CB8AC3E}">
        <p14:creationId xmlns:p14="http://schemas.microsoft.com/office/powerpoint/2010/main" val="99143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3919482-907A-499F-8BDD-7ED528B35342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MH_CONTENTSID" val="302"/>
  <p:tag name="MH_SECTIONID" val="303,304,305,306,307,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欢乐国庆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85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858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heme/theme1.xml><?xml version="1.0" encoding="utf-8"?>
<a:theme xmlns:a="http://schemas.openxmlformats.org/drawingml/2006/main" name="第一PPT，www.1ppt.com">
  <a:themeElements>
    <a:clrScheme name="党建">
      <a:dk1>
        <a:srgbClr val="C00000"/>
      </a:dk1>
      <a:lt1>
        <a:srgbClr val="FFFFFF"/>
      </a:lt1>
      <a:dk2>
        <a:srgbClr val="C00000"/>
      </a:dk2>
      <a:lt2>
        <a:srgbClr val="C00000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FF4040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2869</Words>
  <Application>Microsoft Office PowerPoint</Application>
  <PresentationFormat>自定义</PresentationFormat>
  <Paragraphs>137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欢乐国庆PPT模板</dc:title>
  <dc:creator>第一PPT</dc:creator>
  <cp:keywords>www.1ppt.com</cp:keywords>
  <cp:lastModifiedBy>Windows User</cp:lastModifiedBy>
  <cp:revision>28</cp:revision>
  <dcterms:created xsi:type="dcterms:W3CDTF">2017-09-20T04:33:23Z</dcterms:created>
  <dcterms:modified xsi:type="dcterms:W3CDTF">2018-09-28T09:31:55Z</dcterms:modified>
</cp:coreProperties>
</file>